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4" r:id="rId3"/>
    <p:sldId id="257" r:id="rId4"/>
    <p:sldId id="262" r:id="rId5"/>
    <p:sldId id="261" r:id="rId6"/>
    <p:sldId id="260" r:id="rId7"/>
    <p:sldId id="263" r:id="rId8"/>
    <p:sldId id="258"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08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BA261DA6-9DB7-46F0-B027-AFE86D37A0E3}" type="datetimeFigureOut">
              <a:rPr lang="tr-TR" smtClean="0"/>
              <a:pPr/>
              <a:t>14.05.2020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0A3F86A5-4CE7-4D2D-9A22-6EB8510F20BE}"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A261DA6-9DB7-46F0-B027-AFE86D37A0E3}" type="datetimeFigureOut">
              <a:rPr lang="tr-TR" smtClean="0"/>
              <a:pPr/>
              <a:t>14.05.2020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3F86A5-4CE7-4D2D-9A22-6EB8510F20B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A261DA6-9DB7-46F0-B027-AFE86D37A0E3}" type="datetimeFigureOut">
              <a:rPr lang="tr-TR" smtClean="0"/>
              <a:pPr/>
              <a:t>14.05.2020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3F86A5-4CE7-4D2D-9A22-6EB8510F20B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A261DA6-9DB7-46F0-B027-AFE86D37A0E3}" type="datetimeFigureOut">
              <a:rPr lang="tr-TR" smtClean="0"/>
              <a:pPr/>
              <a:t>14.05.2020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3F86A5-4CE7-4D2D-9A22-6EB8510F20B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BA261DA6-9DB7-46F0-B027-AFE86D37A0E3}" type="datetimeFigureOut">
              <a:rPr lang="tr-TR" smtClean="0"/>
              <a:pPr/>
              <a:t>14.05.2020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3F86A5-4CE7-4D2D-9A22-6EB8510F20BE}"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BA261DA6-9DB7-46F0-B027-AFE86D37A0E3}" type="datetimeFigureOut">
              <a:rPr lang="tr-TR" smtClean="0"/>
              <a:pPr/>
              <a:t>14.05.2020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3F86A5-4CE7-4D2D-9A22-6EB8510F20B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BA261DA6-9DB7-46F0-B027-AFE86D37A0E3}" type="datetimeFigureOut">
              <a:rPr lang="tr-TR" smtClean="0"/>
              <a:pPr/>
              <a:t>14.05.2020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A3F86A5-4CE7-4D2D-9A22-6EB8510F20B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BA261DA6-9DB7-46F0-B027-AFE86D37A0E3}" type="datetimeFigureOut">
              <a:rPr lang="tr-TR" smtClean="0"/>
              <a:pPr/>
              <a:t>14.05.2020</a:t>
            </a:fld>
            <a:endParaRPr lang="tr-TR"/>
          </a:p>
        </p:txBody>
      </p:sp>
      <p:sp>
        <p:nvSpPr>
          <p:cNvPr id="8" name="7 Slayt Numarası Yer Tutucusu"/>
          <p:cNvSpPr>
            <a:spLocks noGrp="1"/>
          </p:cNvSpPr>
          <p:nvPr>
            <p:ph type="sldNum" sz="quarter" idx="11"/>
          </p:nvPr>
        </p:nvSpPr>
        <p:spPr/>
        <p:txBody>
          <a:bodyPr/>
          <a:lstStyle/>
          <a:p>
            <a:fld id="{0A3F86A5-4CE7-4D2D-9A22-6EB8510F20BE}" type="slidenum">
              <a:rPr lang="tr-TR" smtClean="0"/>
              <a:pPr/>
              <a:t>‹#›</a:t>
            </a:fld>
            <a:endParaRPr lang="tr-TR"/>
          </a:p>
        </p:txBody>
      </p:sp>
      <p:sp>
        <p:nvSpPr>
          <p:cNvPr id="9" name="8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A261DA6-9DB7-46F0-B027-AFE86D37A0E3}" type="datetimeFigureOut">
              <a:rPr lang="tr-TR" smtClean="0"/>
              <a:pPr/>
              <a:t>14.05.2020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A3F86A5-4CE7-4D2D-9A22-6EB8510F20B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BA261DA6-9DB7-46F0-B027-AFE86D37A0E3}" type="datetimeFigureOut">
              <a:rPr lang="tr-TR" smtClean="0"/>
              <a:pPr/>
              <a:t>14.05.2020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0A3F86A5-4CE7-4D2D-9A22-6EB8510F20B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BA261DA6-9DB7-46F0-B027-AFE86D37A0E3}" type="datetimeFigureOut">
              <a:rPr lang="tr-TR" smtClean="0"/>
              <a:pPr/>
              <a:t>14.05.2020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3F86A5-4CE7-4D2D-9A22-6EB8510F20B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A261DA6-9DB7-46F0-B027-AFE86D37A0E3}" type="datetimeFigureOut">
              <a:rPr lang="tr-TR" smtClean="0"/>
              <a:pPr/>
              <a:t>14.05.2020</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A3F86A5-4CE7-4D2D-9A22-6EB8510F20BE}"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BELGELEME</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BELGELEMEDE OLMASI GEREKENLER</a:t>
            </a:r>
            <a:endParaRPr lang="tr-TR" dirty="0"/>
          </a:p>
        </p:txBody>
      </p:sp>
      <p:sp>
        <p:nvSpPr>
          <p:cNvPr id="3" name="2 İçerik Yer Tutucusu"/>
          <p:cNvSpPr>
            <a:spLocks noGrp="1"/>
          </p:cNvSpPr>
          <p:nvPr>
            <p:ph idx="1"/>
          </p:nvPr>
        </p:nvSpPr>
        <p:spPr/>
        <p:txBody>
          <a:bodyPr>
            <a:normAutofit lnSpcReduction="10000"/>
          </a:bodyPr>
          <a:lstStyle/>
          <a:p>
            <a:r>
              <a:rPr lang="tr-TR" dirty="0" smtClean="0"/>
              <a:t>Öncesi- sonrası ve onarım sırası fotoğraflar</a:t>
            </a:r>
          </a:p>
          <a:p>
            <a:r>
              <a:rPr lang="tr-TR" dirty="0" smtClean="0"/>
              <a:t>Analiz fotoğrafları, grafikleri ve sonuç çizelgeleri</a:t>
            </a:r>
          </a:p>
          <a:p>
            <a:r>
              <a:rPr lang="tr-TR" dirty="0" smtClean="0"/>
              <a:t>Gözlem raporu (analiz olmadan ilk aşamada)</a:t>
            </a:r>
          </a:p>
          <a:p>
            <a:r>
              <a:rPr lang="tr-TR" dirty="0" smtClean="0"/>
              <a:t>Korozyon unsurları</a:t>
            </a:r>
          </a:p>
          <a:p>
            <a:r>
              <a:rPr lang="tr-TR" dirty="0" smtClean="0"/>
              <a:t>Eserin özellikleri( türü, malzeme cinsi, </a:t>
            </a:r>
            <a:r>
              <a:rPr lang="tr-TR" smtClean="0"/>
              <a:t>üretim tekniği/zamanı/yeri, vb)</a:t>
            </a: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F:\hira\hira okul\side rapor\mz 04 05 se05\mz 04 05 se05 (1).JPG"/>
          <p:cNvPicPr>
            <a:picLocks noGrp="1" noChangeAspect="1" noChangeArrowheads="1"/>
          </p:cNvPicPr>
          <p:nvPr>
            <p:ph idx="1"/>
          </p:nvPr>
        </p:nvPicPr>
        <p:blipFill>
          <a:blip r:embed="rId2" cstate="print"/>
          <a:srcRect/>
          <a:stretch>
            <a:fillRect/>
          </a:stretch>
        </p:blipFill>
        <p:spPr bwMode="auto">
          <a:xfrm>
            <a:off x="0" y="0"/>
            <a:ext cx="5012163" cy="3328974"/>
          </a:xfrm>
          <a:prstGeom prst="rect">
            <a:avLst/>
          </a:prstGeom>
          <a:noFill/>
        </p:spPr>
      </p:pic>
      <p:pic>
        <p:nvPicPr>
          <p:cNvPr id="1027" name="Picture 3" descr="F:\hira\hira okul\side rapor\DSC_1173.JPG"/>
          <p:cNvPicPr>
            <a:picLocks noChangeAspect="1" noChangeArrowheads="1"/>
          </p:cNvPicPr>
          <p:nvPr/>
        </p:nvPicPr>
        <p:blipFill>
          <a:blip r:embed="rId3" cstate="print"/>
          <a:srcRect/>
          <a:stretch>
            <a:fillRect/>
          </a:stretch>
        </p:blipFill>
        <p:spPr bwMode="auto">
          <a:xfrm rot="10800000">
            <a:off x="3571868" y="3254273"/>
            <a:ext cx="5426022" cy="360372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483" name="Picture 3"/>
          <p:cNvPicPr>
            <a:picLocks noGrp="1" noChangeAspect="1" noChangeArrowheads="1"/>
          </p:cNvPicPr>
          <p:nvPr>
            <p:ph idx="1"/>
          </p:nvPr>
        </p:nvPicPr>
        <p:blipFill>
          <a:blip r:embed="rId2"/>
          <a:srcRect/>
          <a:stretch>
            <a:fillRect/>
          </a:stretch>
        </p:blipFill>
        <p:spPr bwMode="auto">
          <a:xfrm>
            <a:off x="571472" y="459862"/>
            <a:ext cx="8215370" cy="3069138"/>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a:srcRect/>
          <a:stretch>
            <a:fillRect/>
          </a:stretch>
        </p:blipFill>
        <p:spPr bwMode="auto">
          <a:xfrm>
            <a:off x="642910" y="3571876"/>
            <a:ext cx="8153850" cy="299085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a:srcRect/>
          <a:stretch>
            <a:fillRect/>
          </a:stretch>
        </p:blipFill>
        <p:spPr bwMode="auto">
          <a:xfrm>
            <a:off x="0" y="1285861"/>
            <a:ext cx="3965187" cy="314327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000496" y="0"/>
            <a:ext cx="5123397"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a:srcRect/>
          <a:stretch>
            <a:fillRect/>
          </a:stretch>
        </p:blipFill>
        <p:spPr bwMode="auto">
          <a:xfrm>
            <a:off x="5357818" y="928670"/>
            <a:ext cx="2795598" cy="483062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071538" y="928670"/>
            <a:ext cx="4316089" cy="485778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Metal-artifacts-Simpulum-fishing-weight-coin-and-clenched-bronze-nails-Drawing-A.png"/>
          <p:cNvPicPr>
            <a:picLocks noGrp="1" noChangeAspect="1"/>
          </p:cNvPicPr>
          <p:nvPr>
            <p:ph idx="1"/>
          </p:nvPr>
        </p:nvPicPr>
        <p:blipFill>
          <a:blip r:embed="rId2"/>
          <a:stretch>
            <a:fillRect/>
          </a:stretch>
        </p:blipFill>
        <p:spPr>
          <a:xfrm>
            <a:off x="214282" y="1357298"/>
            <a:ext cx="3925580" cy="4525963"/>
          </a:xfrm>
        </p:spPr>
      </p:pic>
      <p:pic>
        <p:nvPicPr>
          <p:cNvPr id="5" name="4 Resim" descr="unnamed.jpg"/>
          <p:cNvPicPr>
            <a:picLocks noChangeAspect="1"/>
          </p:cNvPicPr>
          <p:nvPr/>
        </p:nvPicPr>
        <p:blipFill>
          <a:blip r:embed="rId3"/>
          <a:stretch>
            <a:fillRect/>
          </a:stretch>
        </p:blipFill>
        <p:spPr>
          <a:xfrm>
            <a:off x="3428992" y="1214422"/>
            <a:ext cx="5397511" cy="2428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2214546" y="857232"/>
            <a:ext cx="4572000" cy="4493538"/>
          </a:xfrm>
          <a:prstGeom prst="rect">
            <a:avLst/>
          </a:prstGeom>
        </p:spPr>
        <p:txBody>
          <a:bodyPr>
            <a:spAutoFit/>
          </a:bodyPr>
          <a:lstStyle/>
          <a:p>
            <a:r>
              <a:rPr lang="tr-TR" sz="1100" b="1" dirty="0" err="1" smtClean="0"/>
              <a:t>Konservasyon</a:t>
            </a:r>
            <a:r>
              <a:rPr lang="tr-TR" sz="1100" b="1" dirty="0" smtClean="0"/>
              <a:t> Numarası</a:t>
            </a:r>
            <a:r>
              <a:rPr lang="tr-TR" sz="1100" dirty="0" smtClean="0"/>
              <a:t>:K15-1                                                </a:t>
            </a:r>
            <a:r>
              <a:rPr lang="tr-TR" sz="1100" b="1" dirty="0" smtClean="0"/>
              <a:t>Konservatör:</a:t>
            </a:r>
            <a:endParaRPr lang="tr-TR" sz="1100" dirty="0" smtClean="0"/>
          </a:p>
          <a:p>
            <a:r>
              <a:rPr lang="tr-TR" sz="1100" b="1" dirty="0" smtClean="0"/>
              <a:t>Ölçüler</a:t>
            </a:r>
            <a:r>
              <a:rPr lang="tr-TR" sz="1100" dirty="0" smtClean="0"/>
              <a:t>i: 158X167X0.1 mm</a:t>
            </a:r>
          </a:p>
          <a:p>
            <a:r>
              <a:rPr lang="tr-TR" sz="1100" b="1" dirty="0" smtClean="0"/>
              <a:t>Malzeme:</a:t>
            </a:r>
            <a:r>
              <a:rPr lang="tr-TR" sz="1100" dirty="0" smtClean="0"/>
              <a:t> Metal                                       </a:t>
            </a:r>
            <a:r>
              <a:rPr lang="tr-TR" sz="1100" b="1" dirty="0" smtClean="0"/>
              <a:t>Obje</a:t>
            </a:r>
            <a:r>
              <a:rPr lang="tr-TR" sz="1100" dirty="0" smtClean="0"/>
              <a:t>:  Açık renkli kaporta parçası</a:t>
            </a:r>
          </a:p>
          <a:p>
            <a:r>
              <a:rPr lang="tr-TR" sz="1100" b="1" dirty="0" smtClean="0"/>
              <a:t>Tanımlama:</a:t>
            </a:r>
            <a:r>
              <a:rPr lang="tr-TR" sz="1100" dirty="0" smtClean="0"/>
              <a:t> Üzerinde üç farklı katman olan kaporta parçasında; en üstte olan beyaz tabakanın plastik malzeme benzeri, kendi içinde katlara ayrılabilen, kolay kaldırılabileni alt tabakalar göre daha kalın olduğu belirlendi. Beyaz tabakanın altındaki açık gri renkli tabakanın kumlu bir yapıya sahip olup kaporta parçasının her bölgesinde aynı kalınlığa sahip olmadığı, bazı bölgelerde daha ince olduğu belirlendi. Gri tabakanın altındaki siyah tabakanın ise açık gri tabaka gibi beyaz tabakadan daha ince uygulandığı ve kremsi bir dokuda olduğu belirlendi. En alttaki tabakanın ise metal ile birleşik, çok ince bir </a:t>
            </a:r>
            <a:r>
              <a:rPr lang="tr-TR" sz="1100" dirty="0" err="1" smtClean="0"/>
              <a:t>patina</a:t>
            </a:r>
            <a:r>
              <a:rPr lang="tr-TR" sz="1100" dirty="0" smtClean="0"/>
              <a:t> tabakası olduğu belirlendi.</a:t>
            </a:r>
          </a:p>
          <a:p>
            <a:r>
              <a:rPr lang="tr-TR" sz="1100" b="1" dirty="0" smtClean="0"/>
              <a:t>Uygulama İşlemleri:</a:t>
            </a:r>
            <a:r>
              <a:rPr lang="tr-TR" sz="1100" dirty="0" smtClean="0"/>
              <a:t> Kaporta parçası üzerine 150X150 mm boyutlarında açılan kareler kaportada hangi tabakalar olduğunu görmek için kullanıldı. En üstteki beyaz tabaka ilk önce incelterek daha sonra tabakanın bitiş noktasından </a:t>
            </a:r>
            <a:r>
              <a:rPr lang="tr-TR" sz="1100" dirty="0" err="1" smtClean="0"/>
              <a:t>bistüri</a:t>
            </a:r>
            <a:r>
              <a:rPr lang="tr-TR" sz="1100" dirty="0" smtClean="0"/>
              <a:t> ucu yardımıyla kaldırılarak kaportadan </a:t>
            </a:r>
            <a:r>
              <a:rPr lang="tr-TR" sz="1100" dirty="0" err="1" smtClean="0"/>
              <a:t>ayırıldı</a:t>
            </a:r>
            <a:r>
              <a:rPr lang="tr-TR" sz="1100" dirty="0" smtClean="0"/>
              <a:t>. Altta bulunan açık gri renkli tabaka ise hem çok ince olduğundan hem de altında bulunan siyah tabaka ile bütünleşmiş olduğundan, </a:t>
            </a:r>
            <a:r>
              <a:rPr lang="tr-TR" sz="1100" dirty="0" err="1" smtClean="0"/>
              <a:t>bistürinin</a:t>
            </a:r>
            <a:r>
              <a:rPr lang="tr-TR" sz="1100" dirty="0" smtClean="0"/>
              <a:t> yuvarlak hareketleriyle inceltildi ve siyah tabakanın kremsi dokusu hem çok hassas hem de çok ince olduğu için tamamı temizlenmedi. Siyah tabakanın üzerinde paralelkenar görünümünde izler olduğu belirlendi. Siyah tabakanın altında bulunan </a:t>
            </a:r>
            <a:r>
              <a:rPr lang="tr-TR" sz="1100" dirty="0" err="1" smtClean="0"/>
              <a:t>patina</a:t>
            </a:r>
            <a:r>
              <a:rPr lang="tr-TR" sz="1100" dirty="0" smtClean="0"/>
              <a:t> tabakası ise metal yüzey için bir koruyucu olması ve kaldırılmaya çalışıldığında metalde çok fazla çizgi oluşması nedeniyle yüzeyde bırakıldı. Bu tabakanın açığa çıkartılması için siyah tabaka </a:t>
            </a:r>
            <a:r>
              <a:rPr lang="tr-TR" sz="1100" dirty="0" err="1" smtClean="0"/>
              <a:t>bistürinin</a:t>
            </a:r>
            <a:r>
              <a:rPr lang="tr-TR" sz="1100" dirty="0" smtClean="0"/>
              <a:t> ucunun yuvarlak hareketleri ile inceltilerek temizlendi.</a:t>
            </a:r>
          </a:p>
        </p:txBody>
      </p:sp>
    </p:spTree>
  </p:cSld>
  <p:clrMapOvr>
    <a:masterClrMapping/>
  </p:clrMapOvr>
</p:sld>
</file>

<file path=ppt/theme/theme1.xml><?xml version="1.0" encoding="utf-8"?>
<a:theme xmlns:a="http://schemas.openxmlformats.org/drawingml/2006/main" name="Teknik">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26</TotalTime>
  <Words>286</Words>
  <Application>Microsoft Office PowerPoint</Application>
  <PresentationFormat>Ekran Gösterisi (4:3)</PresentationFormat>
  <Paragraphs>12</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Teknik</vt:lpstr>
      <vt:lpstr>BELGELEME</vt:lpstr>
      <vt:lpstr>BELGELEMEDE OLMASI GEREKENLER</vt:lpstr>
      <vt:lpstr>Slayt 3</vt:lpstr>
      <vt:lpstr>Slayt 4</vt:lpstr>
      <vt:lpstr>Slayt 5</vt:lpstr>
      <vt:lpstr>Slayt 6</vt:lpstr>
      <vt:lpstr>Slayt 7</vt:lpstr>
      <vt:lpstr>Slayt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dc:creator>
  <cp:lastModifiedBy>Asus</cp:lastModifiedBy>
  <cp:revision>6</cp:revision>
  <dcterms:created xsi:type="dcterms:W3CDTF">2020-04-21T07:51:57Z</dcterms:created>
  <dcterms:modified xsi:type="dcterms:W3CDTF">2020-05-14T12:15:06Z</dcterms:modified>
</cp:coreProperties>
</file>