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5" r:id="rId5"/>
    <p:sldId id="261" r:id="rId6"/>
    <p:sldId id="262" r:id="rId7"/>
    <p:sldId id="263" r:id="rId8"/>
    <p:sldId id="264" r:id="rId9"/>
    <p:sldId id="26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4</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800" b="1" dirty="0" smtClean="0">
                <a:latin typeface="Calibri" pitchFamily="34" charset="0"/>
                <a:cs typeface="Calibri" pitchFamily="34" charset="0"/>
              </a:rPr>
              <a:t>Sanat Sineması</a:t>
            </a:r>
            <a:endParaRPr lang="tr-TR" sz="2800" b="1" dirty="0">
              <a:latin typeface="Calibri" pitchFamily="34" charset="0"/>
              <a:cs typeface="Calibri" pitchFamily="34" charset="0"/>
            </a:endParaRPr>
          </a:p>
        </p:txBody>
      </p:sp>
      <p:sp>
        <p:nvSpPr>
          <p:cNvPr id="3" name="2 İçerik Yer Tutucusu"/>
          <p:cNvSpPr>
            <a:spLocks noGrp="1"/>
          </p:cNvSpPr>
          <p:nvPr>
            <p:ph idx="1"/>
          </p:nvPr>
        </p:nvSpPr>
        <p:spPr>
          <a:xfrm>
            <a:off x="611560" y="1196752"/>
            <a:ext cx="8064896" cy="5472608"/>
          </a:xfrm>
        </p:spPr>
        <p:txBody>
          <a:bodyPr>
            <a:noAutofit/>
          </a:bodyPr>
          <a:lstStyle/>
          <a:p>
            <a:pPr algn="just"/>
            <a:r>
              <a:rPr lang="tr-TR" sz="2400" dirty="0" smtClean="0">
                <a:latin typeface="+mj-lt"/>
                <a:cs typeface="Calibri" pitchFamily="34" charset="0"/>
              </a:rPr>
              <a:t>Sanat sineması (</a:t>
            </a:r>
            <a:r>
              <a:rPr lang="tr-TR" sz="2400" i="1" dirty="0" err="1" smtClean="0">
                <a:latin typeface="+mj-lt"/>
                <a:cs typeface="Calibri" pitchFamily="34" charset="0"/>
              </a:rPr>
              <a:t>cin</a:t>
            </a:r>
            <a:r>
              <a:rPr lang="tr-TR" sz="2400" i="1" dirty="0" err="1" smtClean="0">
                <a:latin typeface="+mj-lt"/>
                <a:ea typeface="Verdana"/>
                <a:cs typeface="Calibri" pitchFamily="34" charset="0"/>
              </a:rPr>
              <a:t>é</a:t>
            </a:r>
            <a:r>
              <a:rPr lang="tr-TR" sz="2400" i="1" dirty="0" err="1" smtClean="0">
                <a:latin typeface="+mj-lt"/>
                <a:cs typeface="Calibri" pitchFamily="34" charset="0"/>
              </a:rPr>
              <a:t>ma</a:t>
            </a:r>
            <a:r>
              <a:rPr lang="tr-TR" sz="2400" i="1" dirty="0" smtClean="0">
                <a:latin typeface="+mj-lt"/>
                <a:cs typeface="Calibri" pitchFamily="34" charset="0"/>
              </a:rPr>
              <a:t> </a:t>
            </a:r>
            <a:r>
              <a:rPr lang="tr-TR" sz="2400" i="1" dirty="0" err="1" smtClean="0">
                <a:latin typeface="+mj-lt"/>
                <a:cs typeface="Calibri" pitchFamily="34" charset="0"/>
              </a:rPr>
              <a:t>d’art</a:t>
            </a:r>
            <a:r>
              <a:rPr lang="tr-TR" sz="2400" dirty="0" smtClean="0">
                <a:latin typeface="+mj-lt"/>
                <a:cs typeface="Calibri" pitchFamily="34" charset="0"/>
              </a:rPr>
              <a:t>) terimi ilk olarak, 1908 yılında popüler bir eğlence aracı olarak görülen sinemaya orta sınıfları çekme amacıyla Fransızlar tarafından kullanılmıştır.  İlk biçimi tiyatro oyunlarının filme alınması ve müzisyenlerin eşlik etmesi şeklindedir. Daha sonra ise Alman dışavurumculuğu ve Fransız avangart hareketiyle kavramın anlamı genişlemiş ve 1930’larda Fransız Şiirsel Gerçekçiliği, 1940’larda Yeni Gerçekçilik ve 1950’lerde </a:t>
            </a:r>
            <a:r>
              <a:rPr lang="tr-TR" sz="2400" i="1" dirty="0" err="1" smtClean="0">
                <a:latin typeface="+mj-lt"/>
                <a:cs typeface="Calibri" pitchFamily="34" charset="0"/>
              </a:rPr>
              <a:t>auteur</a:t>
            </a:r>
            <a:r>
              <a:rPr lang="tr-TR" sz="2400" dirty="0" smtClean="0">
                <a:latin typeface="+mj-lt"/>
                <a:cs typeface="Calibri" pitchFamily="34" charset="0"/>
              </a:rPr>
              <a:t> politikasıyla ilişkilendirilmiştir. </a:t>
            </a:r>
            <a:r>
              <a:rPr lang="tr-TR" sz="2400" i="1" dirty="0" smtClean="0">
                <a:latin typeface="+mj-lt"/>
                <a:cs typeface="Calibri" pitchFamily="34" charset="0"/>
              </a:rPr>
              <a:t> </a:t>
            </a:r>
            <a:r>
              <a:rPr lang="tr-TR" sz="2400" i="1" dirty="0" err="1" smtClean="0">
                <a:latin typeface="+mj-lt"/>
                <a:cs typeface="Calibri" pitchFamily="34" charset="0"/>
              </a:rPr>
              <a:t>Auteur</a:t>
            </a:r>
            <a:r>
              <a:rPr lang="tr-TR" sz="2400" i="1" dirty="0" smtClean="0">
                <a:latin typeface="+mj-lt"/>
                <a:cs typeface="Calibri" pitchFamily="34" charset="0"/>
              </a:rPr>
              <a:t> </a:t>
            </a:r>
            <a:r>
              <a:rPr lang="tr-TR" sz="2400" dirty="0" smtClean="0">
                <a:latin typeface="+mj-lt"/>
                <a:cs typeface="Calibri" pitchFamily="34" charset="0"/>
              </a:rPr>
              <a:t>yönetmenin yaratıcı sanatçı olarak tanımlanması diğer ülke sinemalarına mensup yönetmenlerin, azınlık gruplarının, feministlerin filmlerinin de bu kapsamda değerlendirilmesini sağlamıştır (</a:t>
            </a:r>
            <a:r>
              <a:rPr lang="tr-TR" sz="2400" dirty="0" err="1" smtClean="0">
                <a:latin typeface="+mj-lt"/>
                <a:cs typeface="Calibri" pitchFamily="34" charset="0"/>
              </a:rPr>
              <a:t>Hayward</a:t>
            </a:r>
            <a:r>
              <a:rPr lang="tr-TR" sz="2400" dirty="0" smtClean="0">
                <a:latin typeface="+mj-lt"/>
                <a:cs typeface="Calibri" pitchFamily="34" charset="0"/>
              </a:rPr>
              <a:t>, 2012, s. 411-412).</a:t>
            </a:r>
            <a:endParaRPr lang="tr-TR" sz="2400" dirty="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88640"/>
            <a:ext cx="8147248" cy="6669360"/>
          </a:xfrm>
        </p:spPr>
        <p:txBody>
          <a:bodyPr>
            <a:normAutofit/>
          </a:bodyPr>
          <a:lstStyle/>
          <a:p>
            <a:pPr algn="ctr">
              <a:lnSpc>
                <a:spcPct val="120000"/>
              </a:lnSpc>
              <a:buNone/>
            </a:pPr>
            <a:r>
              <a:rPr lang="tr-TR" sz="2800" b="1" dirty="0" smtClean="0">
                <a:latin typeface="+mj-lt"/>
                <a:cs typeface="Calibri" pitchFamily="34" charset="0"/>
              </a:rPr>
              <a:t>Biçem ve İzlek</a:t>
            </a:r>
          </a:p>
          <a:p>
            <a:pPr algn="just"/>
            <a:r>
              <a:rPr lang="tr-TR" sz="2400" dirty="0" smtClean="0">
                <a:latin typeface="+mj-lt"/>
                <a:cs typeface="Segoe UI Light" pitchFamily="34" charset="0"/>
              </a:rPr>
              <a:t>Sanat sineması sıklıkla klasik anlatı sineması karşıtlığıyla ilişkilendirilmiştir. Klasik anlatı sineması, eylemlerin neden-sonuç mantığıyla sunulduğu, psikolojik olarak motive edilmiş amaç yönelimli karakterlere sahip filmler biçiminde değerlendirilirken; sanat filmleri neden-sonuç ilişkisinin gevşek olduğu ve belirli bir amacı ya da hedefi olmayan, tutarsız davranan (</a:t>
            </a:r>
            <a:r>
              <a:rPr lang="tr-TR" sz="2400" i="1" dirty="0" smtClean="0">
                <a:latin typeface="+mj-lt"/>
                <a:cs typeface="Segoe UI Light" pitchFamily="34" charset="0"/>
              </a:rPr>
              <a:t>Tatlı Hayat</a:t>
            </a:r>
            <a:r>
              <a:rPr lang="tr-TR" sz="2400" dirty="0" smtClean="0">
                <a:latin typeface="+mj-lt"/>
                <a:cs typeface="Segoe UI Light" pitchFamily="34" charset="0"/>
              </a:rPr>
              <a:t>’taki </a:t>
            </a:r>
            <a:r>
              <a:rPr lang="tr-TR" sz="2400" dirty="0" err="1" smtClean="0">
                <a:latin typeface="+mj-lt"/>
                <a:cs typeface="Segoe UI Light" pitchFamily="34" charset="0"/>
              </a:rPr>
              <a:t>Marcello</a:t>
            </a:r>
            <a:r>
              <a:rPr lang="tr-TR" sz="2400" dirty="0" smtClean="0">
                <a:latin typeface="+mj-lt"/>
                <a:cs typeface="Segoe UI Light" pitchFamily="34" charset="0"/>
              </a:rPr>
              <a:t>) amaçları hakkında kendilerini sorgulayan (</a:t>
            </a:r>
            <a:r>
              <a:rPr lang="tr-TR" sz="2400" i="1" dirty="0" smtClean="0">
                <a:latin typeface="+mj-lt"/>
                <a:cs typeface="Segoe UI Light" pitchFamily="34" charset="0"/>
              </a:rPr>
              <a:t>Yedinci Mühür</a:t>
            </a:r>
            <a:r>
              <a:rPr lang="tr-TR" sz="2400" dirty="0" smtClean="0">
                <a:latin typeface="+mj-lt"/>
                <a:cs typeface="Segoe UI Light" pitchFamily="34" charset="0"/>
              </a:rPr>
              <a:t>’deki Şövalye) karakterlere sahip filmler olarak nitelendirilirler. Karakterlerin pasif bir şekilde bir durumdan diğerine sürüklendiği görülür (</a:t>
            </a:r>
            <a:r>
              <a:rPr lang="tr-TR" sz="2400" dirty="0" err="1" smtClean="0">
                <a:latin typeface="+mj-lt"/>
                <a:cs typeface="Segoe UI Light" pitchFamily="34" charset="0"/>
              </a:rPr>
              <a:t>Bordwell</a:t>
            </a:r>
            <a:r>
              <a:rPr lang="tr-TR" sz="2400" dirty="0" smtClean="0">
                <a:latin typeface="+mj-lt"/>
                <a:cs typeface="Segoe UI Light" pitchFamily="34" charset="0"/>
              </a:rPr>
              <a:t>, 2010, s. 73-74).</a:t>
            </a:r>
          </a:p>
          <a:p>
            <a:pPr algn="just"/>
            <a:r>
              <a:rPr lang="tr-TR" sz="2400" dirty="0" smtClean="0">
                <a:latin typeface="+mj-lt"/>
                <a:cs typeface="Times New Roman" pitchFamily="18" charset="0"/>
              </a:rPr>
              <a:t>Sanat sinemasında “gerçekçilik kavrayışı filmin mekansal ve zamansal yapısını etkiler.” Farklı olasılıkların mümkün hale geldiği bu filmlerde belgesel bir gerçekçiliğe bağlılıktan yoğun psikolojik öznelliğe varana dek  pek çok seçenek” gündeme gelir  (</a:t>
            </a:r>
            <a:r>
              <a:rPr lang="tr-TR" sz="2400" dirty="0" err="1" smtClean="0">
                <a:latin typeface="+mj-lt"/>
                <a:cs typeface="Times New Roman" pitchFamily="18" charset="0"/>
              </a:rPr>
              <a:t>Bordwell</a:t>
            </a:r>
            <a:r>
              <a:rPr lang="tr-TR" sz="2400" dirty="0" smtClean="0">
                <a:latin typeface="+mj-lt"/>
                <a:cs typeface="Times New Roman" pitchFamily="18" charset="0"/>
              </a:rPr>
              <a:t>, 2010, s. 75).</a:t>
            </a: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noAutofit/>
          </a:bodyPr>
          <a:lstStyle/>
          <a:p>
            <a:pPr algn="just"/>
            <a:r>
              <a:rPr lang="tr-TR" sz="2400" dirty="0" smtClean="0">
                <a:latin typeface="+mj-lt"/>
              </a:rPr>
              <a:t>Sanat sineması hiçbir şey olmuyormuş gibi görünen ölü </a:t>
            </a:r>
            <a:r>
              <a:rPr lang="tr-TR" sz="2400" dirty="0" smtClean="0">
                <a:latin typeface="+mj-lt"/>
              </a:rPr>
              <a:t>zamanları kullanma, zaman </a:t>
            </a:r>
            <a:r>
              <a:rPr lang="tr-TR" sz="2400" dirty="0" smtClean="0">
                <a:latin typeface="+mj-lt"/>
              </a:rPr>
              <a:t>ve </a:t>
            </a:r>
            <a:r>
              <a:rPr lang="tr-TR" sz="2400" dirty="0" smtClean="0">
                <a:latin typeface="+mj-lt"/>
              </a:rPr>
              <a:t>mekanın anlatı devamlılığına hizmet etmemesi, </a:t>
            </a:r>
            <a:r>
              <a:rPr lang="tr-TR" sz="2400" dirty="0" smtClean="0">
                <a:latin typeface="+mj-lt"/>
              </a:rPr>
              <a:t>yabancılaşmış </a:t>
            </a:r>
            <a:r>
              <a:rPr lang="tr-TR" sz="2400" dirty="0" smtClean="0">
                <a:latin typeface="+mj-lt"/>
              </a:rPr>
              <a:t>karakterlere </a:t>
            </a:r>
            <a:r>
              <a:rPr lang="tr-TR" sz="2400" dirty="0" smtClean="0">
                <a:latin typeface="+mj-lt"/>
              </a:rPr>
              <a:t>ya da anti kahramanlara yer verme ve açık anlatı gibi pek çok </a:t>
            </a:r>
            <a:r>
              <a:rPr lang="tr-TR" sz="2400" dirty="0" smtClean="0">
                <a:latin typeface="+mj-lt"/>
              </a:rPr>
              <a:t>unsurla ilişkilendirilmiş </a:t>
            </a:r>
            <a:r>
              <a:rPr lang="tr-TR" sz="2400" dirty="0" smtClean="0">
                <a:latin typeface="+mj-lt"/>
              </a:rPr>
              <a:t>ve </a:t>
            </a:r>
            <a:r>
              <a:rPr lang="tr-TR" sz="2400" dirty="0" smtClean="0">
                <a:latin typeface="+mj-lt"/>
              </a:rPr>
              <a:t>bunların hepsi </a:t>
            </a:r>
            <a:r>
              <a:rPr lang="tr-TR" sz="2400" dirty="0" smtClean="0">
                <a:latin typeface="+mj-lt"/>
              </a:rPr>
              <a:t>ana akım sinemadan farklılaşma olarak yorumlanmıştır.</a:t>
            </a:r>
          </a:p>
          <a:p>
            <a:pPr algn="just"/>
            <a:r>
              <a:rPr lang="tr-TR" sz="2400" dirty="0" smtClean="0">
                <a:latin typeface="+mj-lt"/>
              </a:rPr>
              <a:t>Bu noktada Peter </a:t>
            </a:r>
            <a:r>
              <a:rPr lang="tr-TR" sz="2400" dirty="0" err="1" smtClean="0">
                <a:latin typeface="+mj-lt"/>
              </a:rPr>
              <a:t>Wollen’ın</a:t>
            </a:r>
            <a:r>
              <a:rPr lang="tr-TR" sz="2400" dirty="0" smtClean="0">
                <a:latin typeface="+mj-lt"/>
              </a:rPr>
              <a:t> Jean </a:t>
            </a:r>
            <a:r>
              <a:rPr lang="tr-TR" sz="2400" dirty="0" err="1" smtClean="0">
                <a:latin typeface="+mj-lt"/>
              </a:rPr>
              <a:t>Luc</a:t>
            </a:r>
            <a:r>
              <a:rPr lang="tr-TR" sz="2400" dirty="0" smtClean="0">
                <a:latin typeface="+mj-lt"/>
              </a:rPr>
              <a:t> </a:t>
            </a:r>
            <a:r>
              <a:rPr lang="tr-TR" sz="2400" dirty="0" err="1" smtClean="0">
                <a:latin typeface="+mj-lt"/>
              </a:rPr>
              <a:t>Godard’ın</a:t>
            </a:r>
            <a:r>
              <a:rPr lang="tr-TR" sz="2400" dirty="0" smtClean="0">
                <a:latin typeface="+mj-lt"/>
              </a:rPr>
              <a:t> sinemasıyla ilişkili olarak altını çizdiği karşı sinema kavrayışının sanat filmlerinin yorumlanması açısından da ipuçları barındırdığı söylenebilir. </a:t>
            </a:r>
            <a:r>
              <a:rPr lang="tr-TR" sz="2400" dirty="0" err="1" smtClean="0">
                <a:latin typeface="+mj-lt"/>
              </a:rPr>
              <a:t>Wollen</a:t>
            </a:r>
            <a:r>
              <a:rPr lang="tr-TR" sz="2400" dirty="0" smtClean="0">
                <a:latin typeface="+mj-lt"/>
              </a:rPr>
              <a:t> </a:t>
            </a:r>
            <a:r>
              <a:rPr lang="tr-TR" sz="2400" dirty="0" err="1" smtClean="0">
                <a:latin typeface="+mj-lt"/>
              </a:rPr>
              <a:t>Godard’ın</a:t>
            </a:r>
            <a:r>
              <a:rPr lang="tr-TR" sz="2400" dirty="0" smtClean="0">
                <a:latin typeface="+mj-lt"/>
              </a:rPr>
              <a:t> </a:t>
            </a:r>
            <a:r>
              <a:rPr lang="tr-TR" sz="2400" i="1" dirty="0" smtClean="0">
                <a:latin typeface="+mj-lt"/>
              </a:rPr>
              <a:t>Doğu Rüzgarı </a:t>
            </a:r>
            <a:r>
              <a:rPr lang="tr-TR" sz="2400" dirty="0" smtClean="0">
                <a:latin typeface="+mj-lt"/>
              </a:rPr>
              <a:t>filminden yola çıkarak </a:t>
            </a:r>
            <a:r>
              <a:rPr lang="tr-TR" sz="2400" dirty="0" err="1" smtClean="0">
                <a:latin typeface="+mj-lt"/>
              </a:rPr>
              <a:t>Godard</a:t>
            </a:r>
            <a:r>
              <a:rPr lang="tr-TR" sz="2400" dirty="0" smtClean="0">
                <a:latin typeface="+mj-lt"/>
              </a:rPr>
              <a:t> filmlerinin anlatısal ve biçimsel özelliklerinin Hollywood sinemasından radikal biçimde farklılaştığını ileri sürer. Karşı sinemanın özelliklerini sinemanın yedi büyük erdemi olarak nitelendirirken Hollywood sinemasının özelliklerini yedi büyük günah olarak tanımlar (</a:t>
            </a:r>
            <a:r>
              <a:rPr lang="tr-TR" sz="2400" dirty="0" err="1" smtClean="0">
                <a:latin typeface="+mj-lt"/>
              </a:rPr>
              <a:t>Wollen</a:t>
            </a:r>
            <a:r>
              <a:rPr lang="tr-TR" sz="2400" dirty="0" smtClean="0">
                <a:latin typeface="+mj-lt"/>
              </a:rPr>
              <a:t>, 2010, s.113).</a:t>
            </a:r>
            <a:endParaRPr lang="tr-TR" sz="24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t>GODARD VE KARŞI SİNEMA (Peter </a:t>
            </a:r>
            <a:r>
              <a:rPr lang="tr-TR" sz="2800" b="1" dirty="0" err="1" smtClean="0"/>
              <a:t>Wollen</a:t>
            </a:r>
            <a:r>
              <a:rPr lang="tr-TR" sz="2800" b="1" dirty="0" smtClean="0"/>
              <a:t>)</a:t>
            </a:r>
            <a:endParaRPr lang="tr-TR" sz="2800" b="1" dirty="0"/>
          </a:p>
        </p:txBody>
      </p:sp>
      <p:sp>
        <p:nvSpPr>
          <p:cNvPr id="3" name="2 Metin Yer Tutucusu"/>
          <p:cNvSpPr>
            <a:spLocks noGrp="1"/>
          </p:cNvSpPr>
          <p:nvPr>
            <p:ph type="body" idx="1"/>
          </p:nvPr>
        </p:nvSpPr>
        <p:spPr/>
        <p:txBody>
          <a:bodyPr/>
          <a:lstStyle/>
          <a:p>
            <a:r>
              <a:rPr lang="tr-TR" dirty="0" smtClean="0"/>
              <a:t>        Hollywood-</a:t>
            </a:r>
            <a:r>
              <a:rPr lang="tr-TR" dirty="0" err="1" smtClean="0"/>
              <a:t>Mosfilm</a:t>
            </a:r>
            <a:endParaRPr lang="tr-TR" dirty="0"/>
          </a:p>
        </p:txBody>
      </p:sp>
      <p:sp>
        <p:nvSpPr>
          <p:cNvPr id="4" name="3 İçerik Yer Tutucusu"/>
          <p:cNvSpPr>
            <a:spLocks noGrp="1"/>
          </p:cNvSpPr>
          <p:nvPr>
            <p:ph sz="half" idx="2"/>
          </p:nvPr>
        </p:nvSpPr>
        <p:spPr>
          <a:xfrm>
            <a:off x="1115616" y="2174875"/>
            <a:ext cx="3381772" cy="3951288"/>
          </a:xfrm>
        </p:spPr>
        <p:txBody>
          <a:bodyPr/>
          <a:lstStyle/>
          <a:p>
            <a:r>
              <a:rPr lang="tr-TR" dirty="0" smtClean="0"/>
              <a:t>Geçişli Anlatı</a:t>
            </a:r>
          </a:p>
          <a:p>
            <a:r>
              <a:rPr lang="tr-TR" dirty="0" smtClean="0"/>
              <a:t>Özdeşleşme</a:t>
            </a:r>
          </a:p>
          <a:p>
            <a:r>
              <a:rPr lang="tr-TR" dirty="0" smtClean="0"/>
              <a:t>Saydamlık</a:t>
            </a:r>
          </a:p>
          <a:p>
            <a:r>
              <a:rPr lang="tr-TR" dirty="0" smtClean="0"/>
              <a:t>Tek anlatım</a:t>
            </a:r>
          </a:p>
          <a:p>
            <a:r>
              <a:rPr lang="tr-TR" dirty="0" smtClean="0"/>
              <a:t>Son</a:t>
            </a:r>
          </a:p>
          <a:p>
            <a:r>
              <a:rPr lang="tr-TR" dirty="0" smtClean="0"/>
              <a:t>Hoşlanma</a:t>
            </a:r>
          </a:p>
          <a:p>
            <a:r>
              <a:rPr lang="tr-TR" dirty="0" smtClean="0"/>
              <a:t>Kurmaca</a:t>
            </a:r>
            <a:endParaRPr lang="tr-TR" dirty="0"/>
          </a:p>
        </p:txBody>
      </p:sp>
      <p:sp>
        <p:nvSpPr>
          <p:cNvPr id="5" name="4 Metin Yer Tutucusu"/>
          <p:cNvSpPr>
            <a:spLocks noGrp="1"/>
          </p:cNvSpPr>
          <p:nvPr>
            <p:ph type="body" sz="quarter" idx="3"/>
          </p:nvPr>
        </p:nvSpPr>
        <p:spPr/>
        <p:txBody>
          <a:bodyPr/>
          <a:lstStyle/>
          <a:p>
            <a:r>
              <a:rPr lang="tr-TR" dirty="0" smtClean="0"/>
              <a:t>      Karşı Sinema</a:t>
            </a:r>
            <a:endParaRPr lang="tr-TR" dirty="0"/>
          </a:p>
        </p:txBody>
      </p:sp>
      <p:sp>
        <p:nvSpPr>
          <p:cNvPr id="6" name="5 İçerik Yer Tutucusu"/>
          <p:cNvSpPr>
            <a:spLocks noGrp="1"/>
          </p:cNvSpPr>
          <p:nvPr>
            <p:ph sz="quarter" idx="4"/>
          </p:nvPr>
        </p:nvSpPr>
        <p:spPr>
          <a:xfrm>
            <a:off x="4860032" y="2174875"/>
            <a:ext cx="3826768" cy="3951288"/>
          </a:xfrm>
        </p:spPr>
        <p:txBody>
          <a:bodyPr/>
          <a:lstStyle/>
          <a:p>
            <a:r>
              <a:rPr lang="tr-TR" dirty="0" smtClean="0"/>
              <a:t>Geçişsiz anlatı</a:t>
            </a:r>
          </a:p>
          <a:p>
            <a:r>
              <a:rPr lang="tr-TR" dirty="0" smtClean="0"/>
              <a:t>Yabancılaşma</a:t>
            </a:r>
          </a:p>
          <a:p>
            <a:r>
              <a:rPr lang="tr-TR" dirty="0" smtClean="0"/>
              <a:t>Öne çıkma</a:t>
            </a:r>
          </a:p>
          <a:p>
            <a:r>
              <a:rPr lang="tr-TR" dirty="0" smtClean="0"/>
              <a:t>Çok anlatım</a:t>
            </a:r>
          </a:p>
          <a:p>
            <a:r>
              <a:rPr lang="tr-TR" dirty="0" smtClean="0"/>
              <a:t>Açık uç</a:t>
            </a:r>
          </a:p>
          <a:p>
            <a:r>
              <a:rPr lang="tr-TR" dirty="0" smtClean="0"/>
              <a:t>Rahatsız olma</a:t>
            </a:r>
          </a:p>
          <a:p>
            <a:r>
              <a:rPr lang="tr-TR" dirty="0" smtClean="0"/>
              <a:t>Gerçek</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88640"/>
            <a:ext cx="8219256" cy="6408712"/>
          </a:xfrm>
        </p:spPr>
        <p:txBody>
          <a:bodyPr>
            <a:normAutofit fontScale="62500" lnSpcReduction="20000"/>
          </a:bodyPr>
          <a:lstStyle/>
          <a:p>
            <a:pPr algn="just"/>
            <a:endParaRPr lang="tr-TR" sz="2800" b="1" dirty="0" smtClean="0">
              <a:latin typeface="+mj-lt"/>
              <a:cs typeface="Calibri" pitchFamily="34" charset="0"/>
            </a:endParaRPr>
          </a:p>
          <a:p>
            <a:pPr algn="just">
              <a:lnSpc>
                <a:spcPct val="120000"/>
              </a:lnSpc>
            </a:pPr>
            <a:r>
              <a:rPr lang="tr-TR" sz="3800" dirty="0" smtClean="0">
                <a:latin typeface="+mj-lt"/>
                <a:cs typeface="Times New Roman" pitchFamily="18" charset="0"/>
              </a:rPr>
              <a:t>Peter </a:t>
            </a:r>
            <a:r>
              <a:rPr lang="tr-TR" sz="3800" dirty="0" err="1" smtClean="0">
                <a:latin typeface="+mj-lt"/>
                <a:cs typeface="Times New Roman" pitchFamily="18" charset="0"/>
              </a:rPr>
              <a:t>Wollen’ın</a:t>
            </a:r>
            <a:r>
              <a:rPr lang="tr-TR" sz="3800" dirty="0" smtClean="0">
                <a:latin typeface="+mj-lt"/>
                <a:cs typeface="Times New Roman" pitchFamily="18" charset="0"/>
              </a:rPr>
              <a:t> “Karşı Sinema: Doğu Rüzgarı” makalesinden (2010) hareketle bu özellikler şu şekilde yorumlanabilir:</a:t>
            </a:r>
          </a:p>
          <a:p>
            <a:pPr algn="just">
              <a:lnSpc>
                <a:spcPct val="120000"/>
              </a:lnSpc>
            </a:pPr>
            <a:r>
              <a:rPr lang="tr-TR" sz="3800" b="1" dirty="0" smtClean="0">
                <a:latin typeface="+mj-lt"/>
                <a:cs typeface="Times New Roman" pitchFamily="18" charset="0"/>
              </a:rPr>
              <a:t>Geçişli Anlatıya Karşı Geçişsiz Anlatı:</a:t>
            </a:r>
            <a:r>
              <a:rPr lang="tr-TR" sz="3800" dirty="0" smtClean="0">
                <a:latin typeface="+mj-lt"/>
                <a:cs typeface="Times New Roman" pitchFamily="18" charset="0"/>
              </a:rPr>
              <a:t> Geçişli anlatı, olayların nedensellik zinciri çerçevesinde arka araya sıralanması olarak tanımlanabilir. Hollywood sinemasında bu nedensellik zinciri genellikle psikolojiktir ve bir dizi motivasyondan oluşur.  Öykü denge-dengesizlik ve yeni denge biçiminde yapılanır. </a:t>
            </a:r>
            <a:r>
              <a:rPr lang="tr-TR" sz="3800" dirty="0" err="1" smtClean="0">
                <a:latin typeface="+mj-lt"/>
                <a:cs typeface="Times New Roman" pitchFamily="18" charset="0"/>
              </a:rPr>
              <a:t>Godard</a:t>
            </a:r>
            <a:r>
              <a:rPr lang="tr-TR" sz="3800" dirty="0" smtClean="0">
                <a:latin typeface="+mj-lt"/>
                <a:cs typeface="Times New Roman" pitchFamily="18" charset="0"/>
              </a:rPr>
              <a:t> ise öyküyü kesintiye uğratan ayrı bölümler aracılığıyla geçişli anlatıyı parçalar. Yine ilk filmlerinde öyküye müdahale eden ara yazılar </a:t>
            </a:r>
            <a:r>
              <a:rPr lang="tr-TR" sz="3800" i="1" dirty="0" smtClean="0">
                <a:latin typeface="+mj-lt"/>
                <a:cs typeface="Times New Roman" pitchFamily="18" charset="0"/>
              </a:rPr>
              <a:t>Doğu Rüzgarı </a:t>
            </a:r>
            <a:r>
              <a:rPr lang="tr-TR" sz="3800" dirty="0" smtClean="0">
                <a:latin typeface="+mj-lt"/>
                <a:cs typeface="Times New Roman" pitchFamily="18" charset="0"/>
              </a:rPr>
              <a:t>filmiyle birlikte anlatıya egemen hale gelir; geçişli anlatıyı imha eder (114-115).</a:t>
            </a:r>
          </a:p>
          <a:p>
            <a:pPr algn="just">
              <a:lnSpc>
                <a:spcPct val="120000"/>
              </a:lnSpc>
            </a:pPr>
            <a:r>
              <a:rPr lang="tr-TR" sz="3800" b="1" dirty="0" smtClean="0">
                <a:latin typeface="+mj-lt"/>
                <a:cs typeface="Times New Roman" pitchFamily="18" charset="0"/>
              </a:rPr>
              <a:t>Özdeşleşmeye Karşı Yabancılaşma : “</a:t>
            </a:r>
            <a:r>
              <a:rPr lang="tr-TR" sz="3800" dirty="0" smtClean="0">
                <a:latin typeface="+mj-lt"/>
                <a:cs typeface="Times New Roman" pitchFamily="18" charset="0"/>
              </a:rPr>
              <a:t>Empati, bir karaktere duygusal bağlanıma karşı doğrudan hitap, çok sayıda karakter ve yorum.” </a:t>
            </a:r>
            <a:r>
              <a:rPr lang="tr-TR" sz="3800" dirty="0" err="1" smtClean="0">
                <a:latin typeface="+mj-lt"/>
                <a:cs typeface="Times New Roman" pitchFamily="18" charset="0"/>
              </a:rPr>
              <a:t>Godard</a:t>
            </a:r>
            <a:r>
              <a:rPr lang="tr-TR" sz="3800" dirty="0" smtClean="0">
                <a:latin typeface="+mj-lt"/>
                <a:cs typeface="Times New Roman" pitchFamily="18" charset="0"/>
              </a:rPr>
              <a:t> ilk filmlerinden itibaren özdeşleşmeyi kırmak için çabalar.  </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688632"/>
          </a:xfrm>
        </p:spPr>
        <p:txBody>
          <a:bodyPr>
            <a:normAutofit/>
          </a:bodyPr>
          <a:lstStyle/>
          <a:p>
            <a:pPr algn="just"/>
            <a:endParaRPr lang="tr-TR" sz="2400" b="1" dirty="0" smtClean="0">
              <a:latin typeface="+mj-lt"/>
              <a:cs typeface="Calibri" pitchFamily="34" charset="0"/>
            </a:endParaRPr>
          </a:p>
          <a:p>
            <a:pPr algn="just"/>
            <a:r>
              <a:rPr lang="tr-TR" sz="2400" dirty="0" smtClean="0">
                <a:latin typeface="+mj-lt"/>
                <a:cs typeface="Times New Roman" pitchFamily="18" charset="0"/>
              </a:rPr>
              <a:t>Örneğin karakter ve karakterin sesi sırasındaki eşlemeyi kırar; </a:t>
            </a:r>
            <a:r>
              <a:rPr lang="tr-TR" sz="2400" dirty="0" err="1" smtClean="0">
                <a:latin typeface="+mj-lt"/>
                <a:cs typeface="Times New Roman" pitchFamily="18" charset="0"/>
              </a:rPr>
              <a:t>kurmacanın</a:t>
            </a:r>
            <a:r>
              <a:rPr lang="tr-TR" sz="2400" dirty="0" smtClean="0">
                <a:latin typeface="+mj-lt"/>
                <a:cs typeface="Times New Roman" pitchFamily="18" charset="0"/>
              </a:rPr>
              <a:t> içine gerçek kişiler yerleştirir; değişik karakterler için aynı sesi kullanır ya da seyirciye doğrudan hitap eden karakterlere yer verir (115-116).</a:t>
            </a:r>
            <a:endParaRPr lang="tr-TR" sz="2400" b="1" dirty="0" smtClean="0">
              <a:latin typeface="+mj-lt"/>
              <a:cs typeface="Calibri" pitchFamily="34" charset="0"/>
            </a:endParaRPr>
          </a:p>
          <a:p>
            <a:pPr algn="just"/>
            <a:r>
              <a:rPr lang="tr-TR" sz="2400" b="1" dirty="0" smtClean="0">
                <a:latin typeface="+mj-lt"/>
                <a:cs typeface="Calibri" pitchFamily="34" charset="0"/>
              </a:rPr>
              <a:t>Saydamlığa Karşı Öne Çıkarma: </a:t>
            </a:r>
            <a:r>
              <a:rPr lang="tr-TR" sz="2400" dirty="0" smtClean="0">
                <a:latin typeface="+mj-lt"/>
                <a:cs typeface="Calibri" pitchFamily="34" charset="0"/>
              </a:rPr>
              <a:t>Filmin mekanizmalarının gizlenmesi karşısında mekanizmaların görünür kılınmasıdır. </a:t>
            </a:r>
            <a:r>
              <a:rPr lang="tr-TR" sz="2400" dirty="0" err="1" smtClean="0">
                <a:latin typeface="+mj-lt"/>
                <a:cs typeface="Calibri" pitchFamily="34" charset="0"/>
              </a:rPr>
              <a:t>Godard’ın</a:t>
            </a:r>
            <a:r>
              <a:rPr lang="tr-TR" sz="2400" dirty="0" smtClean="0">
                <a:latin typeface="+mj-lt"/>
                <a:cs typeface="Calibri" pitchFamily="34" charset="0"/>
              </a:rPr>
              <a:t> sinemasında öne çıkarma, film içinde film kullanma ve film yapım sürecine sistematik olarak dikkat çekmekten  filmin yüzeyinin karalanması ve filmin optik temeline indirgenmesine ya da gürültünün ses kuşağında artırılmasına kadar uzanan bir çeşitlilik </a:t>
            </a:r>
            <a:r>
              <a:rPr lang="tr-TR" sz="2400" dirty="0" smtClean="0">
                <a:latin typeface="+mj-lt"/>
                <a:cs typeface="Calibri" pitchFamily="34" charset="0"/>
              </a:rPr>
              <a:t>çerçevesinde karşımıza çıkar.</a:t>
            </a:r>
            <a:endParaRPr lang="tr-TR" sz="2400" dirty="0" smtClean="0">
              <a:latin typeface="+mj-lt"/>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6048672"/>
          </a:xfrm>
        </p:spPr>
        <p:txBody>
          <a:bodyPr>
            <a:noAutofit/>
          </a:bodyPr>
          <a:lstStyle/>
          <a:p>
            <a:pPr algn="just"/>
            <a:r>
              <a:rPr lang="tr-TR" sz="2400" b="1" dirty="0" smtClean="0">
                <a:latin typeface="+mj-lt"/>
                <a:cs typeface="Calibri" pitchFamily="34" charset="0"/>
              </a:rPr>
              <a:t>Tek Anlatıma Karşı Çok Anlatım: </a:t>
            </a:r>
            <a:r>
              <a:rPr lang="tr-TR" sz="2400" dirty="0" smtClean="0">
                <a:latin typeface="+mj-lt"/>
                <a:cs typeface="Calibri" pitchFamily="34" charset="0"/>
              </a:rPr>
              <a:t>Bölünmez ve homojen bir dünya karşısında heterojen dünyalar yaratılır; farklı kodlar ve kanallar arasında kopma sağlanır.  Hollywood sinemasında film içinde gösterilen her şey aynı öykü evrenine aitken; </a:t>
            </a:r>
            <a:r>
              <a:rPr lang="tr-TR" sz="2400" dirty="0" err="1" smtClean="0">
                <a:latin typeface="+mj-lt"/>
                <a:cs typeface="Calibri" pitchFamily="34" charset="0"/>
              </a:rPr>
              <a:t>Godard</a:t>
            </a:r>
            <a:r>
              <a:rPr lang="tr-TR" sz="2400" dirty="0" smtClean="0">
                <a:latin typeface="+mj-lt"/>
                <a:cs typeface="Calibri" pitchFamily="34" charset="0"/>
              </a:rPr>
              <a:t> sinemasında çok sayıda dünya iç içe geçer. Örneğin </a:t>
            </a:r>
            <a:r>
              <a:rPr lang="tr-TR" sz="2400" i="1" dirty="0" smtClean="0">
                <a:latin typeface="+mj-lt"/>
                <a:cs typeface="Calibri" pitchFamily="34" charset="0"/>
              </a:rPr>
              <a:t>Hafta Sonu </a:t>
            </a:r>
            <a:r>
              <a:rPr lang="tr-TR" sz="2400" dirty="0" smtClean="0">
                <a:latin typeface="+mj-lt"/>
                <a:cs typeface="Calibri" pitchFamily="34" charset="0"/>
              </a:rPr>
              <a:t>filminde değişik çağlardan ve </a:t>
            </a:r>
            <a:r>
              <a:rPr lang="tr-TR" sz="2400" dirty="0" err="1" smtClean="0">
                <a:latin typeface="+mj-lt"/>
                <a:cs typeface="Calibri" pitchFamily="34" charset="0"/>
              </a:rPr>
              <a:t>kurmacalardan</a:t>
            </a:r>
            <a:r>
              <a:rPr lang="tr-TR" sz="2400" dirty="0" smtClean="0">
                <a:latin typeface="+mj-lt"/>
                <a:cs typeface="Calibri" pitchFamily="34" charset="0"/>
              </a:rPr>
              <a:t> gelen </a:t>
            </a:r>
            <a:r>
              <a:rPr lang="tr-TR" sz="2400" dirty="0" err="1" smtClean="0">
                <a:latin typeface="+mj-lt"/>
                <a:cs typeface="Calibri" pitchFamily="34" charset="0"/>
              </a:rPr>
              <a:t>Emily</a:t>
            </a:r>
            <a:r>
              <a:rPr lang="tr-TR" sz="2400" dirty="0" smtClean="0">
                <a:latin typeface="+mj-lt"/>
                <a:cs typeface="Calibri" pitchFamily="34" charset="0"/>
              </a:rPr>
              <a:t> </a:t>
            </a:r>
            <a:r>
              <a:rPr lang="tr-TR" sz="2400" dirty="0" err="1" smtClean="0">
                <a:latin typeface="+mj-lt"/>
                <a:cs typeface="Calibri" pitchFamily="34" charset="0"/>
              </a:rPr>
              <a:t>Bronte</a:t>
            </a:r>
            <a:r>
              <a:rPr lang="tr-TR" sz="2400" dirty="0" smtClean="0">
                <a:latin typeface="+mj-lt"/>
                <a:cs typeface="Calibri" pitchFamily="34" charset="0"/>
              </a:rPr>
              <a:t> gibi karakterler anlatıya dahil edilir.</a:t>
            </a:r>
          </a:p>
          <a:p>
            <a:pPr algn="just"/>
            <a:r>
              <a:rPr lang="tr-TR" sz="2400" b="1" dirty="0" smtClean="0">
                <a:latin typeface="+mj-lt"/>
                <a:cs typeface="Calibri" pitchFamily="34" charset="0"/>
              </a:rPr>
              <a:t>Sona karşı açık uçluluk: </a:t>
            </a:r>
            <a:r>
              <a:rPr lang="tr-TR" sz="2400" dirty="0" smtClean="0">
                <a:latin typeface="+mj-lt"/>
                <a:cs typeface="Calibri" pitchFamily="34" charset="0"/>
              </a:rPr>
              <a:t>“Kendi sınırları içinde uyumlu, kendine yeten objeye karşılık açık uçluluk, metinler-</a:t>
            </a:r>
            <a:r>
              <a:rPr lang="tr-TR" sz="2400" dirty="0" err="1" smtClean="0">
                <a:latin typeface="+mj-lt"/>
                <a:cs typeface="Calibri" pitchFamily="34" charset="0"/>
              </a:rPr>
              <a:t>arasılık</a:t>
            </a:r>
            <a:r>
              <a:rPr lang="tr-TR" sz="2400" dirty="0" smtClean="0">
                <a:latin typeface="+mj-lt"/>
                <a:cs typeface="Calibri" pitchFamily="34" charset="0"/>
              </a:rPr>
              <a:t>- çağrışım, alıntı ve parodi.” </a:t>
            </a:r>
            <a:r>
              <a:rPr lang="tr-TR" sz="2400" dirty="0" err="1" smtClean="0">
                <a:latin typeface="+mj-lt"/>
                <a:cs typeface="Calibri" pitchFamily="34" charset="0"/>
              </a:rPr>
              <a:t>Godard’ın</a:t>
            </a:r>
            <a:r>
              <a:rPr lang="tr-TR" sz="2400" dirty="0" smtClean="0">
                <a:latin typeface="+mj-lt"/>
                <a:cs typeface="Calibri" pitchFamily="34" charset="0"/>
              </a:rPr>
              <a:t> sinemasında hem filmlerden hem de resim ve edebiyattan alıntılara sıklıkla yer verildiği ve bunların radikal biçimde kullanıldığı görülmektedir. Ayrıca kimi zaman bu alıntı ve çağrışımlar özerklik kazanmakta ve bunları bilmeksizin filmleri anlamak güçleşmektedir.  Dolayısıyla filmlerini farklı söylemlerin üstünlük mücadelesi verdiği bir arena olarak tanımlamak mümkündür.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692696"/>
            <a:ext cx="8208912" cy="4893647"/>
          </a:xfrm>
          <a:prstGeom prst="rect">
            <a:avLst/>
          </a:prstGeom>
        </p:spPr>
        <p:txBody>
          <a:bodyPr wrap="square">
            <a:spAutoFit/>
          </a:bodyPr>
          <a:lstStyle/>
          <a:p>
            <a:pPr algn="just">
              <a:buFont typeface="Arial" pitchFamily="34" charset="0"/>
              <a:buChar char="•"/>
            </a:pPr>
            <a:r>
              <a:rPr lang="tr-TR" sz="2400" b="1" dirty="0" smtClean="0">
                <a:latin typeface="+mj-lt"/>
                <a:cs typeface="Calibri" pitchFamily="34" charset="0"/>
              </a:rPr>
              <a:t>Hoşlanmaya karşı rahatsız olma: </a:t>
            </a:r>
            <a:r>
              <a:rPr lang="tr-TR" sz="2400" dirty="0" smtClean="0">
                <a:latin typeface="+mj-lt"/>
                <a:cs typeface="Calibri" pitchFamily="34" charset="0"/>
              </a:rPr>
              <a:t>İzleyicinin haz almasını amaçlayan eğlence sineması karşısında onları rahatsız etmeyi ve böylelikle bilinçlendirmeyi hedefleyen provokasyon olarak ifade edilebilir. </a:t>
            </a:r>
            <a:r>
              <a:rPr lang="tr-TR" sz="2400" dirty="0" err="1" smtClean="0">
                <a:latin typeface="+mj-lt"/>
                <a:cs typeface="Calibri" pitchFamily="34" charset="0"/>
              </a:rPr>
              <a:t>Godard</a:t>
            </a:r>
            <a:r>
              <a:rPr lang="tr-TR" sz="2400" dirty="0" smtClean="0">
                <a:latin typeface="+mj-lt"/>
                <a:cs typeface="Calibri" pitchFamily="34" charset="0"/>
              </a:rPr>
              <a:t> eğlence sinemasına saldırarak burjuva sunum biçiminin altını oyar.</a:t>
            </a:r>
            <a:endParaRPr lang="tr-TR" sz="2400" b="1" dirty="0" smtClean="0">
              <a:latin typeface="+mj-lt"/>
              <a:cs typeface="Times New Roman" pitchFamily="18" charset="0"/>
            </a:endParaRPr>
          </a:p>
          <a:p>
            <a:pPr algn="just">
              <a:buFont typeface="Arial" pitchFamily="34" charset="0"/>
              <a:buChar char="•"/>
            </a:pPr>
            <a:r>
              <a:rPr lang="tr-TR" sz="2400" b="1" dirty="0" err="1" smtClean="0">
                <a:latin typeface="+mj-lt"/>
                <a:cs typeface="Times New Roman" pitchFamily="18" charset="0"/>
              </a:rPr>
              <a:t>Kurmacaya</a:t>
            </a:r>
            <a:r>
              <a:rPr lang="tr-TR" sz="2400" b="1" dirty="0" smtClean="0">
                <a:latin typeface="+mj-lt"/>
                <a:cs typeface="Times New Roman" pitchFamily="18" charset="0"/>
              </a:rPr>
              <a:t> karşı gerçek: </a:t>
            </a:r>
            <a:r>
              <a:rPr lang="tr-TR" sz="2400" dirty="0" err="1" smtClean="0">
                <a:latin typeface="+mj-lt"/>
                <a:cs typeface="Times New Roman" pitchFamily="18" charset="0"/>
              </a:rPr>
              <a:t>Godard’ın</a:t>
            </a:r>
            <a:r>
              <a:rPr lang="tr-TR" sz="2400" dirty="0" smtClean="0">
                <a:latin typeface="+mj-lt"/>
                <a:cs typeface="Times New Roman" pitchFamily="18" charset="0"/>
              </a:rPr>
              <a:t> ilk filmlerinden itibaren </a:t>
            </a:r>
            <a:r>
              <a:rPr lang="tr-TR" sz="2400" dirty="0" err="1" smtClean="0">
                <a:latin typeface="+mj-lt"/>
                <a:cs typeface="Times New Roman" pitchFamily="18" charset="0"/>
              </a:rPr>
              <a:t>kurmacaya</a:t>
            </a:r>
            <a:r>
              <a:rPr lang="tr-TR" sz="2400" dirty="0" smtClean="0">
                <a:latin typeface="+mj-lt"/>
                <a:cs typeface="Times New Roman" pitchFamily="18" charset="0"/>
              </a:rPr>
              <a:t> saldırdığı; 1968’den sonra ise bu saldırıya politik bir misyon yüklediği söylenebilir. Ona göre </a:t>
            </a:r>
            <a:r>
              <a:rPr lang="tr-TR" sz="2400" dirty="0" err="1" smtClean="0">
                <a:latin typeface="+mj-lt"/>
                <a:cs typeface="Times New Roman" pitchFamily="18" charset="0"/>
              </a:rPr>
              <a:t>kuramaca</a:t>
            </a:r>
            <a:r>
              <a:rPr lang="tr-TR" sz="2400" dirty="0" smtClean="0">
                <a:latin typeface="+mj-lt"/>
                <a:cs typeface="Times New Roman" pitchFamily="18" charset="0"/>
              </a:rPr>
              <a:t> burjuva sunum biçimi ve </a:t>
            </a:r>
            <a:r>
              <a:rPr lang="tr-TR" sz="2400" dirty="0" err="1" smtClean="0">
                <a:latin typeface="+mj-lt"/>
                <a:cs typeface="Times New Roman" pitchFamily="18" charset="0"/>
              </a:rPr>
              <a:t>mistifikasyon</a:t>
            </a:r>
            <a:r>
              <a:rPr lang="tr-TR" sz="2400" dirty="0" smtClean="0">
                <a:latin typeface="+mj-lt"/>
                <a:cs typeface="Times New Roman" pitchFamily="18" charset="0"/>
              </a:rPr>
              <a:t> anlamına gelir. 1968 sonrası filmlerini şu şekilde formüle etmek mümkündür:</a:t>
            </a:r>
          </a:p>
          <a:p>
            <a:pPr algn="just"/>
            <a:r>
              <a:rPr lang="tr-TR" sz="2400" dirty="0" smtClean="0">
                <a:latin typeface="+mj-lt"/>
                <a:cs typeface="Times New Roman" pitchFamily="18" charset="0"/>
              </a:rPr>
              <a:t>Kurmaca=oyunculuk=yalan söyleme=aldatma=sunum=yanılsama</a:t>
            </a:r>
          </a:p>
          <a:p>
            <a:pPr algn="just"/>
            <a:r>
              <a:rPr lang="tr-TR" sz="2400" dirty="0" smtClean="0">
                <a:latin typeface="+mj-lt"/>
                <a:cs typeface="Times New Roman" pitchFamily="18" charset="0"/>
              </a:rPr>
              <a:t>=</a:t>
            </a:r>
            <a:r>
              <a:rPr lang="tr-TR" sz="2400" dirty="0" err="1" smtClean="0">
                <a:latin typeface="+mj-lt"/>
                <a:cs typeface="Times New Roman" pitchFamily="18" charset="0"/>
              </a:rPr>
              <a:t>mistifikasyon</a:t>
            </a:r>
            <a:r>
              <a:rPr lang="tr-TR" sz="2400" dirty="0" smtClean="0">
                <a:latin typeface="+mj-lt"/>
                <a:cs typeface="Times New Roman" pitchFamily="18" charset="0"/>
              </a:rPr>
              <a:t>=ideolojidir.</a:t>
            </a:r>
          </a:p>
          <a:p>
            <a:pPr algn="just"/>
            <a:endParaRPr lang="tr-TR" sz="2400" b="1" dirty="0" smtClean="0">
              <a:latin typeface="+mj-lt"/>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260649"/>
            <a:ext cx="7992888" cy="4801314"/>
          </a:xfrm>
          <a:prstGeom prst="rect">
            <a:avLst/>
          </a:prstGeom>
        </p:spPr>
        <p:txBody>
          <a:bodyPr wrap="square">
            <a:spAutoFit/>
          </a:bodyPr>
          <a:lstStyle/>
          <a:p>
            <a:pPr algn="ctr"/>
            <a:r>
              <a:rPr lang="tr-TR" sz="2400" b="1" smtClean="0">
                <a:cs typeface="Times New Roman" pitchFamily="18" charset="0"/>
              </a:rPr>
              <a:t>Kaynakça</a:t>
            </a:r>
            <a:endParaRPr lang="tr-TR" sz="2400" b="1" dirty="0" smtClean="0">
              <a:cs typeface="Times New Roman" pitchFamily="18" charset="0"/>
            </a:endParaRPr>
          </a:p>
          <a:p>
            <a:pPr algn="just"/>
            <a:r>
              <a:rPr lang="tr-TR" sz="2400" b="1" dirty="0" smtClean="0">
                <a:sym typeface="Wingdings"/>
              </a:rPr>
              <a:t></a:t>
            </a:r>
            <a:r>
              <a:rPr lang="tr-TR" sz="2400" dirty="0" err="1" smtClean="0">
                <a:sym typeface="Wingdings"/>
              </a:rPr>
              <a:t>Bordwell</a:t>
            </a:r>
            <a:r>
              <a:rPr lang="tr-TR" sz="2400" dirty="0" smtClean="0">
                <a:sym typeface="Wingdings"/>
              </a:rPr>
              <a:t>, </a:t>
            </a:r>
            <a:r>
              <a:rPr lang="tr-TR" sz="2400" dirty="0" err="1" smtClean="0">
                <a:sym typeface="Wingdings"/>
              </a:rPr>
              <a:t>David</a:t>
            </a:r>
            <a:r>
              <a:rPr lang="tr-TR" sz="2400" dirty="0" smtClean="0">
                <a:sym typeface="Wingdings"/>
              </a:rPr>
              <a:t> (2010). Film Pratiğinin Kipi Olarak Sanat Sineması  (</a:t>
            </a:r>
            <a:r>
              <a:rPr lang="tr-TR" sz="2400" dirty="0" err="1" smtClean="0">
                <a:sym typeface="Wingdings"/>
              </a:rPr>
              <a:t>Çev</a:t>
            </a:r>
            <a:r>
              <a:rPr lang="tr-TR" sz="2400" dirty="0" smtClean="0">
                <a:sym typeface="Wingdings"/>
              </a:rPr>
              <a:t>. Y. </a:t>
            </a:r>
            <a:r>
              <a:rPr lang="tr-TR" sz="2400" dirty="0" err="1" smtClean="0">
                <a:sym typeface="Wingdings"/>
              </a:rPr>
              <a:t>Özben</a:t>
            </a:r>
            <a:r>
              <a:rPr lang="tr-TR" sz="2400" dirty="0" smtClean="0">
                <a:sym typeface="Wingdings"/>
              </a:rPr>
              <a:t>). A. </a:t>
            </a:r>
            <a:r>
              <a:rPr lang="tr-TR" sz="2400" dirty="0" err="1" smtClean="0">
                <a:sym typeface="Wingdings"/>
              </a:rPr>
              <a:t>Karadoğan</a:t>
            </a:r>
            <a:r>
              <a:rPr lang="tr-TR" sz="2400" dirty="0" smtClean="0">
                <a:sym typeface="Wingdings"/>
              </a:rPr>
              <a:t> (Ed.). </a:t>
            </a:r>
            <a:r>
              <a:rPr lang="tr-TR" sz="2400" i="1" dirty="0" smtClean="0">
                <a:sym typeface="Wingdings"/>
              </a:rPr>
              <a:t>Sanat Sineması Üzerine, Yaklaşımlar ve Tartışmalar.  </a:t>
            </a:r>
            <a:r>
              <a:rPr lang="tr-TR" sz="2400" dirty="0" smtClean="0">
                <a:sym typeface="Wingdings"/>
              </a:rPr>
              <a:t>Ankara: De Ki. 71-82.</a:t>
            </a:r>
            <a:endParaRPr lang="tr-TR" sz="2400" dirty="0" smtClean="0">
              <a:cs typeface="Times New Roman" pitchFamily="18" charset="0"/>
            </a:endParaRPr>
          </a:p>
          <a:p>
            <a:pPr algn="just"/>
            <a:r>
              <a:rPr lang="tr-TR" sz="2400" b="1" dirty="0" smtClean="0">
                <a:sym typeface="Wingdings"/>
              </a:rPr>
              <a:t></a:t>
            </a:r>
            <a:r>
              <a:rPr lang="tr-TR" sz="2400" dirty="0" err="1" smtClean="0">
                <a:sym typeface="Wingdings"/>
              </a:rPr>
              <a:t>Hayward</a:t>
            </a:r>
            <a:r>
              <a:rPr lang="tr-TR" sz="2400" dirty="0" smtClean="0">
                <a:sym typeface="Wingdings"/>
              </a:rPr>
              <a:t>, Susan (2012). Sanat Sineması. </a:t>
            </a:r>
            <a:r>
              <a:rPr lang="tr-TR" sz="2400" i="1" dirty="0" smtClean="0">
                <a:sym typeface="Wingdings"/>
              </a:rPr>
              <a:t>Sinemanın Temel Kavramları. </a:t>
            </a:r>
            <a:r>
              <a:rPr lang="tr-TR" sz="2400" dirty="0" smtClean="0">
                <a:sym typeface="Wingdings"/>
              </a:rPr>
              <a:t>İstanbul: Es Yayınları. 411-412.</a:t>
            </a:r>
            <a:endParaRPr lang="tr-TR" sz="2400" dirty="0" smtClean="0">
              <a:cs typeface="Times New Roman" pitchFamily="18" charset="0"/>
            </a:endParaRPr>
          </a:p>
          <a:p>
            <a:pPr algn="just">
              <a:buFont typeface="Wingdings"/>
              <a:buChar char="&amp;"/>
            </a:pPr>
            <a:r>
              <a:rPr lang="tr-TR" sz="2400" dirty="0" err="1" smtClean="0">
                <a:sym typeface="Wingdings"/>
              </a:rPr>
              <a:t>Wollen</a:t>
            </a:r>
            <a:r>
              <a:rPr lang="tr-TR" sz="2400" dirty="0" smtClean="0">
                <a:sym typeface="Wingdings"/>
              </a:rPr>
              <a:t>, Peter (2010). </a:t>
            </a:r>
            <a:r>
              <a:rPr lang="tr-TR" sz="2400" dirty="0" err="1" smtClean="0">
                <a:sym typeface="Wingdings"/>
              </a:rPr>
              <a:t>Godard</a:t>
            </a:r>
            <a:r>
              <a:rPr lang="tr-TR" sz="2400" dirty="0" smtClean="0">
                <a:sym typeface="Wingdings"/>
              </a:rPr>
              <a:t> ve Karşı Sinema: Doğu Rüzgarı (</a:t>
            </a:r>
            <a:r>
              <a:rPr lang="tr-TR" sz="2400" dirty="0" err="1" smtClean="0">
                <a:sym typeface="Wingdings"/>
              </a:rPr>
              <a:t>Çev</a:t>
            </a:r>
            <a:r>
              <a:rPr lang="tr-TR" sz="2400" dirty="0" smtClean="0">
                <a:sym typeface="Wingdings"/>
              </a:rPr>
              <a:t>. E. Yılmaz). </a:t>
            </a:r>
            <a:r>
              <a:rPr lang="tr-TR" sz="2400" i="1" dirty="0" smtClean="0">
                <a:sym typeface="Wingdings"/>
              </a:rPr>
              <a:t>Sanat Sineması Üzerine, Yaklaşımlar ve Tartışmalar.</a:t>
            </a:r>
            <a:r>
              <a:rPr lang="tr-TR" sz="2400" dirty="0" smtClean="0">
                <a:sym typeface="Wingdings"/>
              </a:rPr>
              <a:t> A. </a:t>
            </a:r>
            <a:r>
              <a:rPr lang="tr-TR" sz="2400" dirty="0" err="1" smtClean="0">
                <a:sym typeface="Wingdings"/>
              </a:rPr>
              <a:t>Karadoğan</a:t>
            </a:r>
            <a:r>
              <a:rPr lang="tr-TR" sz="2400" dirty="0" smtClean="0">
                <a:sym typeface="Wingdings"/>
              </a:rPr>
              <a:t> (Ed.). Ankara: De Ki. 113-124.</a:t>
            </a:r>
          </a:p>
          <a:p>
            <a:pPr algn="just">
              <a:buFont typeface="Wingdings"/>
              <a:buChar char="&amp;"/>
            </a:pPr>
            <a:endParaRPr lang="tr-TR" sz="2400" dirty="0" smtClean="0">
              <a:cs typeface="Times New Roman" pitchFamily="18" charset="0"/>
              <a:sym typeface="Wingdings"/>
            </a:endParaRPr>
          </a:p>
          <a:p>
            <a:pPr algn="just">
              <a:buFont typeface="Arial" pitchFamily="34" charset="0"/>
              <a:buChar char="•"/>
            </a:pPr>
            <a:endParaRPr lang="tr-TR" dirty="0" smtClean="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1976</TotalTime>
  <Words>912</Words>
  <Application>Microsoft Office PowerPoint</Application>
  <PresentationFormat>Ekran Gösterisi (4:3)</PresentationFormat>
  <Paragraphs>47</Paragraphs>
  <Slides>9</Slides>
  <Notes>2</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Sanat Sineması</vt:lpstr>
      <vt:lpstr>Slayt 2</vt:lpstr>
      <vt:lpstr>Slayt 3</vt:lpstr>
      <vt:lpstr>GODARD VE KARŞI SİNEMA (Peter Wollen)</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179</cp:revision>
  <dcterms:created xsi:type="dcterms:W3CDTF">2018-10-25T18:01:29Z</dcterms:created>
  <dcterms:modified xsi:type="dcterms:W3CDTF">2020-05-11T23:17:16Z</dcterms:modified>
</cp:coreProperties>
</file>