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3"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115" autoAdjust="0"/>
    <p:restoredTop sz="94660"/>
  </p:normalViewPr>
  <p:slideViewPr>
    <p:cSldViewPr snapToGrid="0">
      <p:cViewPr varScale="1">
        <p:scale>
          <a:sx n="87" d="100"/>
          <a:sy n="87" d="100"/>
        </p:scale>
        <p:origin x="40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F379EA60-ABAE-49C6-A2C0-66C2AF2E3694}" type="datetimeFigureOut">
              <a:rPr lang="tr-TR" smtClean="0"/>
              <a:t>2.07.2018</a:t>
            </a:fld>
            <a:endParaRPr lang="tr-TR"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1818497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1865788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3275898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2936913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20107450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36542946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8" name="Footer Placeholder 7"/>
          <p:cNvSpPr>
            <a:spLocks noGrp="1"/>
          </p:cNvSpPr>
          <p:nvPr>
            <p:ph type="ftr" sz="quarter" idx="11"/>
          </p:nvPr>
        </p:nvSpPr>
        <p:spPr>
          <a:xfrm>
            <a:off x="561111" y="6391838"/>
            <a:ext cx="3644282" cy="304801"/>
          </a:xfrm>
        </p:spPr>
        <p:txBody>
          <a:bodyPr/>
          <a:lstStyle/>
          <a:p>
            <a:endParaRPr lang="tr-TR" dirty="0"/>
          </a:p>
        </p:txBody>
      </p:sp>
      <p:sp>
        <p:nvSpPr>
          <p:cNvPr id="9" name="Slide Number Placeholder 8"/>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18960346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F379EA60-ABAE-49C6-A2C0-66C2AF2E3694}" type="datetimeFigureOut">
              <a:rPr lang="tr-TR" smtClean="0"/>
              <a:t>2.07.2018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15800272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F379EA60-ABAE-49C6-A2C0-66C2AF2E3694}" type="datetimeFigureOut">
              <a:rPr lang="tr-TR" smtClean="0"/>
              <a:t>2.07.2018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196796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1206710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2913011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288009864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291933588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3766171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1425612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329351043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379EA60-ABAE-49C6-A2C0-66C2AF2E3694}" type="datetimeFigureOut">
              <a:rPr lang="tr-TR" smtClean="0"/>
              <a:t>2.07.2018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72D99C3-45BC-4F0C-A45A-4AF9928FDE26}" type="slidenum">
              <a:rPr lang="tr-TR" smtClean="0"/>
              <a:t>‹#›</a:t>
            </a:fld>
            <a:endParaRPr lang="tr-TR" dirty="0"/>
          </a:p>
        </p:txBody>
      </p:sp>
    </p:spTree>
    <p:extLst>
      <p:ext uri="{BB962C8B-B14F-4D97-AF65-F5344CB8AC3E}">
        <p14:creationId xmlns:p14="http://schemas.microsoft.com/office/powerpoint/2010/main" val="1784901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F379EA60-ABAE-49C6-A2C0-66C2AF2E3694}" type="datetimeFigureOut">
              <a:rPr lang="tr-TR" smtClean="0"/>
              <a:t>2.07.2018</a:t>
            </a:fld>
            <a:endParaRPr lang="tr-TR"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472D99C3-45BC-4F0C-A45A-4AF9928FDE26}" type="slidenum">
              <a:rPr lang="tr-TR" smtClean="0"/>
              <a:t>‹#›</a:t>
            </a:fld>
            <a:endParaRPr lang="tr-TR" dirty="0"/>
          </a:p>
        </p:txBody>
      </p:sp>
    </p:spTree>
    <p:extLst>
      <p:ext uri="{BB962C8B-B14F-4D97-AF65-F5344CB8AC3E}">
        <p14:creationId xmlns:p14="http://schemas.microsoft.com/office/powerpoint/2010/main" val="4035291808"/>
      </p:ext>
    </p:extLst>
  </p:cSld>
  <p:clrMap bg1="lt1" tx1="dk1" bg2="lt2" tx2="dk2" accent1="accent1" accent2="accent2" accent3="accent3" accent4="accent4" accent5="accent5" accent6="accent6" hlink="hlink" folHlink="folHlink"/>
  <p:sldLayoutIdLst>
    <p:sldLayoutId id="2147484064" r:id="rId1"/>
    <p:sldLayoutId id="2147484065" r:id="rId2"/>
    <p:sldLayoutId id="2147484066" r:id="rId3"/>
    <p:sldLayoutId id="2147484067" r:id="rId4"/>
    <p:sldLayoutId id="2147484068" r:id="rId5"/>
    <p:sldLayoutId id="2147484069" r:id="rId6"/>
    <p:sldLayoutId id="2147484070" r:id="rId7"/>
    <p:sldLayoutId id="2147484071" r:id="rId8"/>
    <p:sldLayoutId id="2147484072" r:id="rId9"/>
    <p:sldLayoutId id="2147484073" r:id="rId10"/>
    <p:sldLayoutId id="2147484074" r:id="rId11"/>
    <p:sldLayoutId id="2147484075" r:id="rId12"/>
    <p:sldLayoutId id="2147484076" r:id="rId13"/>
    <p:sldLayoutId id="2147484077" r:id="rId14"/>
    <p:sldLayoutId id="2147484078" r:id="rId15"/>
    <p:sldLayoutId id="2147484079" r:id="rId16"/>
    <p:sldLayoutId id="2147484080"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SICAKLIK ETKİSİ </a:t>
            </a:r>
            <a:endParaRPr lang="tr-TR" dirty="0"/>
          </a:p>
        </p:txBody>
      </p:sp>
      <p:sp>
        <p:nvSpPr>
          <p:cNvPr id="3" name="İçerik Yer Tutucusu 2"/>
          <p:cNvSpPr>
            <a:spLocks noGrp="1"/>
          </p:cNvSpPr>
          <p:nvPr>
            <p:ph idx="1"/>
          </p:nvPr>
        </p:nvSpPr>
        <p:spPr/>
        <p:txBody>
          <a:bodyPr>
            <a:normAutofit/>
          </a:bodyPr>
          <a:lstStyle/>
          <a:p>
            <a:pPr marL="0" indent="0">
              <a:buNone/>
            </a:pPr>
            <a:endParaRPr lang="tr-TR" dirty="0" smtClean="0"/>
          </a:p>
          <a:p>
            <a:pPr marL="0" indent="0" algn="just">
              <a:buNone/>
            </a:pPr>
            <a:r>
              <a:rPr lang="tr-TR" dirty="0" smtClean="0"/>
              <a:t>Sıcaklığın </a:t>
            </a:r>
            <a:r>
              <a:rPr lang="tr-TR" dirty="0"/>
              <a:t>bitki üzerindeki etkilerini ortaya koyan yıl içerisinde de vejetasyon süresini etkileyen bir takım değerler vardır. Bu değerler</a:t>
            </a:r>
            <a:r>
              <a:rPr lang="tr-TR" dirty="0" smtClean="0"/>
              <a:t>;</a:t>
            </a:r>
            <a:endParaRPr lang="tr-TR" dirty="0"/>
          </a:p>
          <a:p>
            <a:pPr algn="just"/>
            <a:r>
              <a:rPr lang="tr-TR" dirty="0"/>
              <a:t>1.Max-min sıcaklıklar. (Her bitkinin dayanabileceği maksimum bir sıcaklık değeri vardır</a:t>
            </a:r>
            <a:r>
              <a:rPr lang="tr-TR" dirty="0" smtClean="0"/>
              <a:t>)</a:t>
            </a:r>
            <a:endParaRPr lang="tr-TR" dirty="0"/>
          </a:p>
          <a:p>
            <a:pPr algn="just"/>
            <a:r>
              <a:rPr lang="tr-TR" dirty="0"/>
              <a:t>2.Toplam sıcaklık</a:t>
            </a:r>
            <a:r>
              <a:rPr lang="tr-TR" dirty="0" smtClean="0"/>
              <a:t>. (</a:t>
            </a:r>
            <a:r>
              <a:rPr lang="tr-TR" dirty="0"/>
              <a:t>1 yıl içerisinde veya vejetasyon süresi içinde istedikleri sıcaklık değerleri toplamıdır) </a:t>
            </a:r>
          </a:p>
          <a:p>
            <a:pPr algn="just"/>
            <a:r>
              <a:rPr lang="tr-TR" dirty="0"/>
              <a:t>3.İlkbahar son donları</a:t>
            </a:r>
          </a:p>
          <a:p>
            <a:pPr algn="just"/>
            <a:r>
              <a:rPr lang="tr-TR" dirty="0"/>
              <a:t>4.Sonbahar ilk donları</a:t>
            </a:r>
          </a:p>
          <a:p>
            <a:endParaRPr lang="tr-TR" dirty="0"/>
          </a:p>
        </p:txBody>
      </p:sp>
    </p:spTree>
    <p:extLst>
      <p:ext uri="{BB962C8B-B14F-4D97-AF65-F5344CB8AC3E}">
        <p14:creationId xmlns:p14="http://schemas.microsoft.com/office/powerpoint/2010/main" val="21882089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5172" y="2603500"/>
            <a:ext cx="11146972" cy="3416300"/>
          </a:xfrm>
        </p:spPr>
        <p:txBody>
          <a:bodyPr/>
          <a:lstStyle/>
          <a:p>
            <a:pPr algn="just"/>
            <a:r>
              <a:rPr lang="tr-TR" dirty="0">
                <a:latin typeface="Arial Black" panose="020B0A04020102020204" pitchFamily="34" charset="0"/>
              </a:rPr>
              <a:t>Olgunlaşma dönemindeki yüksek sıcaklıklar ise düşük sıcaklıklarda olduğu gibi meyvede rengin açılmasına, tadın azalmasına, yaprağı tüketilen türlerde yaprakların sararmasına, pörsümesine, tüylenmesine aynı zamanda da  kalınlaşmasına sebep olur</a:t>
            </a:r>
            <a:r>
              <a:rPr lang="tr-TR" dirty="0" smtClean="0">
                <a:latin typeface="Arial Black" panose="020B0A04020102020204" pitchFamily="34" charset="0"/>
              </a:rPr>
              <a:t>.</a:t>
            </a:r>
            <a:r>
              <a:rPr lang="tr-TR" dirty="0">
                <a:latin typeface="Arial Black" panose="020B0A04020102020204" pitchFamily="34" charset="0"/>
              </a:rPr>
              <a:t> Bununla birlikte bazı sebze ve meyve türlerinde olgunlaşma sırasındaki optimumun biraz üzerindeki sıcaklıklar rengin, tadın ve kokunun oluşmasını olumlu yönde etkiler.</a:t>
            </a:r>
          </a:p>
          <a:p>
            <a:pPr algn="just"/>
            <a:r>
              <a:rPr lang="tr-TR" dirty="0">
                <a:latin typeface="Arial Black" panose="020B0A04020102020204" pitchFamily="34" charset="0"/>
              </a:rPr>
              <a:t>Bitki tohumlarının çimlenebilmesi içinde her türe ve çeşide göre değişen minimum ve maksimum sıcaklıklar vardır. Yere düşen tohum belli bir sıcaklık olmazsa diğer şartlar uygun olsa bile çimlenmeye başlayamaz.</a:t>
            </a:r>
          </a:p>
          <a:p>
            <a:pPr marL="0" indent="0" algn="just">
              <a:buNone/>
            </a:pPr>
            <a:r>
              <a:rPr lang="tr-TR" dirty="0">
                <a:latin typeface="Arial Black" panose="020B0A04020102020204" pitchFamily="34" charset="0"/>
              </a:rPr>
              <a:t>         </a:t>
            </a:r>
          </a:p>
          <a:p>
            <a:pPr algn="just"/>
            <a:endParaRPr lang="tr-TR" dirty="0"/>
          </a:p>
          <a:p>
            <a:pPr algn="just"/>
            <a:endParaRPr lang="tr-TR" dirty="0"/>
          </a:p>
        </p:txBody>
      </p:sp>
    </p:spTree>
    <p:extLst>
      <p:ext uri="{BB962C8B-B14F-4D97-AF65-F5344CB8AC3E}">
        <p14:creationId xmlns:p14="http://schemas.microsoft.com/office/powerpoint/2010/main" val="27986610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pPr marL="0" indent="0">
              <a:buNone/>
            </a:pPr>
            <a:endParaRPr lang="tr-TR" dirty="0" smtClean="0"/>
          </a:p>
          <a:p>
            <a:pPr marL="0" indent="0">
              <a:buNone/>
            </a:pPr>
            <a:endParaRPr lang="tr-TR" dirty="0"/>
          </a:p>
          <a:p>
            <a:pPr marL="0" indent="0">
              <a:buNone/>
            </a:pPr>
            <a:r>
              <a:rPr lang="tr-TR" dirty="0" smtClean="0"/>
              <a:t>Sıcaklığın </a:t>
            </a:r>
            <a:r>
              <a:rPr lang="tr-TR" dirty="0"/>
              <a:t>bitkiler üzerine etkileri başlıca şu faktörlere </a:t>
            </a:r>
            <a:r>
              <a:rPr lang="tr-TR" dirty="0" smtClean="0"/>
              <a:t>bağlıdır:</a:t>
            </a:r>
            <a:endParaRPr lang="tr-TR" dirty="0"/>
          </a:p>
          <a:p>
            <a:r>
              <a:rPr lang="tr-TR" dirty="0"/>
              <a:t>1. Bitkinin tür ve cinsine </a:t>
            </a:r>
          </a:p>
          <a:p>
            <a:r>
              <a:rPr lang="tr-TR" dirty="0"/>
              <a:t>2. Bitkinin gelişme </a:t>
            </a:r>
            <a:r>
              <a:rPr lang="tr-TR" dirty="0" smtClean="0"/>
              <a:t>dönemine (Genç </a:t>
            </a:r>
            <a:r>
              <a:rPr lang="tr-TR" dirty="0"/>
              <a:t>bitkiler sıcaklık değişimlerine karşı daha hassas, yaşlı bitkiler sıcaklık değişimlerine daha toleranslıdırlar.)</a:t>
            </a:r>
          </a:p>
          <a:p>
            <a:r>
              <a:rPr lang="tr-TR" dirty="0"/>
              <a:t>3. Bitkinin biyokimyasal </a:t>
            </a:r>
            <a:r>
              <a:rPr lang="tr-TR" dirty="0" smtClean="0"/>
              <a:t>yapısına</a:t>
            </a:r>
            <a:endParaRPr lang="tr-TR" dirty="0"/>
          </a:p>
          <a:p>
            <a:r>
              <a:rPr lang="tr-TR" dirty="0"/>
              <a:t>4. Sıcaklığın </a:t>
            </a:r>
            <a:r>
              <a:rPr lang="tr-TR" dirty="0" smtClean="0"/>
              <a:t>derecesine</a:t>
            </a:r>
            <a:endParaRPr lang="tr-TR" dirty="0"/>
          </a:p>
          <a:p>
            <a:r>
              <a:rPr lang="tr-TR" dirty="0"/>
              <a:t>5. Sıcaklığın </a:t>
            </a:r>
            <a:r>
              <a:rPr lang="tr-TR" dirty="0" smtClean="0"/>
              <a:t>süresine</a:t>
            </a:r>
            <a:endParaRPr lang="tr-TR" dirty="0"/>
          </a:p>
          <a:p>
            <a:r>
              <a:rPr lang="tr-TR" dirty="0"/>
              <a:t>6. Sıcaklığın düşme </a:t>
            </a:r>
            <a:r>
              <a:rPr lang="tr-TR" dirty="0" smtClean="0"/>
              <a:t>hızına</a:t>
            </a:r>
            <a:endParaRPr lang="tr-TR" dirty="0"/>
          </a:p>
          <a:p>
            <a:r>
              <a:rPr lang="tr-TR" dirty="0"/>
              <a:t>7. Bitkinin düşük sıcaklıklara adaptasyon yeteneğine bağlıdır.</a:t>
            </a:r>
          </a:p>
          <a:p>
            <a:endParaRPr lang="tr-TR" dirty="0"/>
          </a:p>
        </p:txBody>
      </p:sp>
    </p:spTree>
    <p:extLst>
      <p:ext uri="{BB962C8B-B14F-4D97-AF65-F5344CB8AC3E}">
        <p14:creationId xmlns:p14="http://schemas.microsoft.com/office/powerpoint/2010/main" val="8369893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SICAKLIK ETKİSİ</a:t>
            </a:r>
            <a:endParaRPr lang="tr-TR" dirty="0"/>
          </a:p>
        </p:txBody>
      </p:sp>
      <p:sp>
        <p:nvSpPr>
          <p:cNvPr id="3" name="İçerik Yer Tutucusu 2"/>
          <p:cNvSpPr>
            <a:spLocks noGrp="1"/>
          </p:cNvSpPr>
          <p:nvPr>
            <p:ph idx="1"/>
          </p:nvPr>
        </p:nvSpPr>
        <p:spPr/>
        <p:txBody>
          <a:bodyPr/>
          <a:lstStyle/>
          <a:p>
            <a:pPr marL="0" indent="0">
              <a:buNone/>
            </a:pPr>
            <a:r>
              <a:rPr lang="tr-TR" dirty="0" smtClean="0"/>
              <a:t>Bitkiler </a:t>
            </a:r>
            <a:r>
              <a:rPr lang="tr-TR" dirty="0"/>
              <a:t>üzerinde etkili düşük sıcaklıklar </a:t>
            </a:r>
            <a:r>
              <a:rPr lang="tr-TR" dirty="0" smtClean="0"/>
              <a:t>ortaya çıktıkları </a:t>
            </a:r>
            <a:r>
              <a:rPr lang="tr-TR" dirty="0"/>
              <a:t>döneme göre 3’e ayrılırlar</a:t>
            </a:r>
            <a:r>
              <a:rPr lang="tr-TR" dirty="0" smtClean="0"/>
              <a:t>.</a:t>
            </a:r>
            <a:r>
              <a:rPr lang="tr-TR" dirty="0"/>
              <a:t> </a:t>
            </a:r>
          </a:p>
          <a:p>
            <a:r>
              <a:rPr lang="tr-TR" dirty="0"/>
              <a:t>1.Kış soğukları.</a:t>
            </a:r>
          </a:p>
          <a:p>
            <a:r>
              <a:rPr lang="tr-TR" dirty="0"/>
              <a:t>2.Sonbahar ilk donları</a:t>
            </a:r>
          </a:p>
          <a:p>
            <a:r>
              <a:rPr lang="tr-TR" dirty="0"/>
              <a:t>3. İlkbahar son donları </a:t>
            </a:r>
          </a:p>
          <a:p>
            <a:endParaRPr lang="tr-TR" dirty="0"/>
          </a:p>
        </p:txBody>
      </p:sp>
    </p:spTree>
    <p:extLst>
      <p:ext uri="{BB962C8B-B14F-4D97-AF65-F5344CB8AC3E}">
        <p14:creationId xmlns:p14="http://schemas.microsoft.com/office/powerpoint/2010/main" val="36721915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KIŞ</a:t>
            </a:r>
            <a:br>
              <a:rPr lang="tr-TR" dirty="0" smtClean="0"/>
            </a:br>
            <a:r>
              <a:rPr lang="tr-TR" dirty="0" smtClean="0"/>
              <a:t>SOĞUKLARI</a:t>
            </a:r>
            <a:endParaRPr lang="tr-TR" dirty="0"/>
          </a:p>
        </p:txBody>
      </p:sp>
      <p:sp>
        <p:nvSpPr>
          <p:cNvPr id="3" name="İçerik Yer Tutucusu 2"/>
          <p:cNvSpPr>
            <a:spLocks noGrp="1"/>
          </p:cNvSpPr>
          <p:nvPr>
            <p:ph idx="1"/>
          </p:nvPr>
        </p:nvSpPr>
        <p:spPr/>
        <p:txBody>
          <a:bodyPr/>
          <a:lstStyle/>
          <a:p>
            <a:pPr marL="0" indent="0">
              <a:buNone/>
            </a:pPr>
            <a:endParaRPr lang="tr-TR" dirty="0"/>
          </a:p>
          <a:p>
            <a:pPr algn="just"/>
            <a:r>
              <a:rPr lang="tr-TR" dirty="0"/>
              <a:t>Her bitkinin kış mevsimi içerisinde dayanabileceği minimum sıcaklık değerleri vardır. Bir bitkinin bir bölgede yetişmesini belirleyen en önemli sıcaklık kriterlerinden birisidir. Bu bakımdan bir bitkinin bir bölgede yetişebileceğine karar vermek için o </a:t>
            </a:r>
            <a:r>
              <a:rPr lang="tr-TR" dirty="0" smtClean="0"/>
              <a:t>bölgenin </a:t>
            </a:r>
            <a:r>
              <a:rPr lang="tr-TR" dirty="0"/>
              <a:t>uzun yıllar ortalaması olarak maksimum ve minimum kış sıcaklıklarına bakmak gerekir. </a:t>
            </a:r>
          </a:p>
          <a:p>
            <a:endParaRPr lang="tr-TR" dirty="0"/>
          </a:p>
        </p:txBody>
      </p:sp>
    </p:spTree>
    <p:extLst>
      <p:ext uri="{BB962C8B-B14F-4D97-AF65-F5344CB8AC3E}">
        <p14:creationId xmlns:p14="http://schemas.microsoft.com/office/powerpoint/2010/main" val="2554561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İLKBAHAR GEÇ DONLARI</a:t>
            </a:r>
            <a:endParaRPr lang="tr-TR" dirty="0"/>
          </a:p>
        </p:txBody>
      </p:sp>
      <p:sp>
        <p:nvSpPr>
          <p:cNvPr id="3" name="İçerik Yer Tutucusu 2"/>
          <p:cNvSpPr>
            <a:spLocks noGrp="1"/>
          </p:cNvSpPr>
          <p:nvPr>
            <p:ph idx="1"/>
          </p:nvPr>
        </p:nvSpPr>
        <p:spPr/>
        <p:txBody>
          <a:bodyPr/>
          <a:lstStyle/>
          <a:p>
            <a:pPr algn="just"/>
            <a:r>
              <a:rPr lang="tr-TR" dirty="0"/>
              <a:t>Herhangi bir ekolojide erken ilkbahar döneminde sürmenin, çiçeklenmenin başlamasından sonra hava sıcaklığı sık sık 0o C ye yada altına düşüyorsa, o ekolojide ekonomik </a:t>
            </a:r>
            <a:r>
              <a:rPr lang="tr-TR" dirty="0" smtClean="0"/>
              <a:t>anlamda tarımsal faaliyet yapılması </a:t>
            </a:r>
            <a:r>
              <a:rPr lang="tr-TR" dirty="0"/>
              <a:t>tehlikelidir. Çünkü ülkemizin iç bölgeleri ile geçit yörelerinde bitkiler sık sık ilkbahar geç donlarından zarar görmektedir. Geç don tehlikesi olan yörelerde ocak ve özellikle   şubat aylarında havaların normalin üzerinde sıcak geçtiği yıllarda , tomurcuklar zamanından önce aktif hale geçtiklerinden , çiçeklenme döneminde </a:t>
            </a:r>
            <a:r>
              <a:rPr lang="tr-TR" dirty="0" err="1"/>
              <a:t>zararlanma</a:t>
            </a:r>
            <a:r>
              <a:rPr lang="tr-TR" dirty="0"/>
              <a:t> ihtimali artmaktadır.</a:t>
            </a:r>
          </a:p>
          <a:p>
            <a:endParaRPr lang="tr-TR" dirty="0"/>
          </a:p>
        </p:txBody>
      </p:sp>
    </p:spTree>
    <p:extLst>
      <p:ext uri="{BB962C8B-B14F-4D97-AF65-F5344CB8AC3E}">
        <p14:creationId xmlns:p14="http://schemas.microsoft.com/office/powerpoint/2010/main" val="1884264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İLKBAHAR GEÇ DONLARI</a:t>
            </a:r>
            <a:endParaRPr lang="tr-TR" dirty="0"/>
          </a:p>
        </p:txBody>
      </p:sp>
      <p:sp>
        <p:nvSpPr>
          <p:cNvPr id="3" name="İçerik Yer Tutucusu 2"/>
          <p:cNvSpPr>
            <a:spLocks noGrp="1"/>
          </p:cNvSpPr>
          <p:nvPr>
            <p:ph idx="1"/>
          </p:nvPr>
        </p:nvSpPr>
        <p:spPr/>
        <p:txBody>
          <a:bodyPr/>
          <a:lstStyle/>
          <a:p>
            <a:pPr algn="just"/>
            <a:r>
              <a:rPr lang="tr-TR" dirty="0"/>
              <a:t>İlkbahar geç donları  iç bölgeler ile geçit yörelerinin </a:t>
            </a:r>
            <a:r>
              <a:rPr lang="tr-TR" dirty="0" smtClean="0"/>
              <a:t>yanı sıra </a:t>
            </a:r>
            <a:r>
              <a:rPr lang="tr-TR" dirty="0"/>
              <a:t>Ege bölgesinde Manisa ve İzmir ovalarını çevreleyen yüksek dağlardan esen soğuk rüzgarlar bazı yıllarda önemli ürün kayıplarına neden olmaktadır. İlkbahar geç donlarından korunmak için </a:t>
            </a:r>
            <a:r>
              <a:rPr lang="tr-TR" dirty="0" smtClean="0"/>
              <a:t>bitkileri </a:t>
            </a:r>
            <a:r>
              <a:rPr lang="tr-TR" dirty="0"/>
              <a:t>don tabanı oluşturan vadiler ve çukur alanlar yerine , meyilli arazilerde kuzeye bakan </a:t>
            </a:r>
            <a:r>
              <a:rPr lang="tr-TR" dirty="0" smtClean="0"/>
              <a:t>yöneylerde yetiştirilmesi, </a:t>
            </a:r>
            <a:r>
              <a:rPr lang="tr-TR" dirty="0"/>
              <a:t>soğuk havanın akıp gitmesi için  </a:t>
            </a:r>
            <a:r>
              <a:rPr lang="tr-TR" dirty="0" smtClean="0"/>
              <a:t>sıraların </a:t>
            </a:r>
            <a:r>
              <a:rPr lang="tr-TR" dirty="0"/>
              <a:t>düzgün oluşturulması gerekmektedir.</a:t>
            </a:r>
          </a:p>
        </p:txBody>
      </p:sp>
    </p:spTree>
    <p:extLst>
      <p:ext uri="{BB962C8B-B14F-4D97-AF65-F5344CB8AC3E}">
        <p14:creationId xmlns:p14="http://schemas.microsoft.com/office/powerpoint/2010/main" val="2514608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Bunun yanı sıra , geç don tehlikesinin söz konusu olduğu günlerde bahçelerde ateş yakarak sıcaklığı yükseltme , dumanlama , </a:t>
            </a:r>
            <a:r>
              <a:rPr lang="tr-TR" dirty="0" err="1"/>
              <a:t>sisleme</a:t>
            </a:r>
            <a:r>
              <a:rPr lang="tr-TR" dirty="0"/>
              <a:t> , vantilatörlerle havayı karıştırma , yağmurlama ve örtü altına alma gibi doğrudan etkili uygulamalarla da ilkbahar geç donlarından korunmak mümkün </a:t>
            </a:r>
            <a:r>
              <a:rPr lang="tr-TR" dirty="0" smtClean="0"/>
              <a:t>olabilmektedir.</a:t>
            </a:r>
            <a:endParaRPr lang="tr-TR" dirty="0"/>
          </a:p>
        </p:txBody>
      </p:sp>
    </p:spTree>
    <p:extLst>
      <p:ext uri="{BB962C8B-B14F-4D97-AF65-F5344CB8AC3E}">
        <p14:creationId xmlns:p14="http://schemas.microsoft.com/office/powerpoint/2010/main" val="14337258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SONBAHAR ERKEN DONLARI</a:t>
            </a:r>
            <a:endParaRPr lang="tr-TR" dirty="0"/>
          </a:p>
        </p:txBody>
      </p:sp>
      <p:sp>
        <p:nvSpPr>
          <p:cNvPr id="3" name="İçerik Yer Tutucusu 2"/>
          <p:cNvSpPr>
            <a:spLocks noGrp="1"/>
          </p:cNvSpPr>
          <p:nvPr>
            <p:ph idx="1"/>
          </p:nvPr>
        </p:nvSpPr>
        <p:spPr/>
        <p:txBody>
          <a:bodyPr/>
          <a:lstStyle/>
          <a:p>
            <a:pPr algn="just"/>
            <a:r>
              <a:rPr lang="tr-TR" dirty="0"/>
              <a:t>Ülkemizin özellikle iç ve Doğu Anadolu Bölgelerinin yüksek kesimlerinde gelebilecek erken donlardan korunmak için, erkenci çeşitleri yetiştirmek meyilli alanlarda dengeli bir sulama ve azotlu gübre uygulaması yapmak gerekir. İlkbahar geç donlarından korunmak için alınan önlemlerin aynısını uygulayabiliriz.     </a:t>
            </a:r>
          </a:p>
        </p:txBody>
      </p:sp>
    </p:spTree>
    <p:extLst>
      <p:ext uri="{BB962C8B-B14F-4D97-AF65-F5344CB8AC3E}">
        <p14:creationId xmlns:p14="http://schemas.microsoft.com/office/powerpoint/2010/main" val="22615273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YÜKSEK SICAKLIĞIN ETKİSİ</a:t>
            </a:r>
            <a:endParaRPr lang="tr-TR" dirty="0"/>
          </a:p>
        </p:txBody>
      </p:sp>
      <p:sp>
        <p:nvSpPr>
          <p:cNvPr id="3" name="İçerik Yer Tutucusu 2"/>
          <p:cNvSpPr>
            <a:spLocks noGrp="1"/>
          </p:cNvSpPr>
          <p:nvPr>
            <p:ph idx="1"/>
          </p:nvPr>
        </p:nvSpPr>
        <p:spPr>
          <a:xfrm>
            <a:off x="424544" y="2603500"/>
            <a:ext cx="11266714" cy="3416300"/>
          </a:xfrm>
        </p:spPr>
        <p:txBody>
          <a:bodyPr>
            <a:normAutofit/>
          </a:bodyPr>
          <a:lstStyle/>
          <a:p>
            <a:pPr algn="just"/>
            <a:r>
              <a:rPr lang="tr-TR" dirty="0">
                <a:latin typeface="Arial Black" panose="020B0A04020102020204" pitchFamily="34" charset="0"/>
              </a:rPr>
              <a:t>Bitki </a:t>
            </a:r>
            <a:r>
              <a:rPr lang="tr-TR" dirty="0" smtClean="0">
                <a:latin typeface="Arial Black" panose="020B0A04020102020204" pitchFamily="34" charset="0"/>
              </a:rPr>
              <a:t>yetiştiriciliğinde </a:t>
            </a:r>
            <a:r>
              <a:rPr lang="tr-TR" dirty="0">
                <a:latin typeface="Arial Black" panose="020B0A04020102020204" pitchFamily="34" charset="0"/>
              </a:rPr>
              <a:t>düşük sıcaklıklar kadar optimumun üzerindeki yüksek sıcaklıklar da, sıcaklığın derecesine, süresine, bitkinin gelişme dönemine bağlı olarak zararlı etkide bulunur. Yüksek sıcaklıklar bitkide fotosentez ve solunum arasındaki dengenin bozulmasına yol açar. Bunun sonucu olarak, bitkilerde büyümenin yavaşladığı, toprakta hızla artan su kaybını karşılayacak düzeyde su bulunmadığı durumda ise bitkilerin sararma, solma, kıvrılma ve sonuçta kuruyarak öldüğü gözlenmektedir</a:t>
            </a:r>
            <a:r>
              <a:rPr lang="tr-TR" dirty="0">
                <a:latin typeface="Arial Black" panose="020B0A04020102020204" pitchFamily="34" charset="0"/>
              </a:rPr>
              <a:t>. Yüksek sıcaklıkların etkisi daha önce de belirtildiği gibi bitkinin gelişme dönemine göre farklılık gösterir. Genç bitki döneminde (fide ve fidan) </a:t>
            </a:r>
            <a:r>
              <a:rPr lang="tr-TR" dirty="0" err="1" smtClean="0">
                <a:latin typeface="Arial Black" panose="020B0A04020102020204" pitchFamily="34" charset="0"/>
              </a:rPr>
              <a:t>zararlanmalar</a:t>
            </a:r>
            <a:r>
              <a:rPr lang="tr-TR" dirty="0" smtClean="0">
                <a:latin typeface="Arial Black" panose="020B0A04020102020204" pitchFamily="34" charset="0"/>
              </a:rPr>
              <a:t> </a:t>
            </a:r>
            <a:r>
              <a:rPr lang="tr-TR" dirty="0">
                <a:latin typeface="Arial Black" panose="020B0A04020102020204" pitchFamily="34" charset="0"/>
              </a:rPr>
              <a:t>daha şiddetli olur. Çiçeklenme ve döllenme zamanında meyve tutumu, meyve tutumundan sonraki meyvenin irileşerek olgunlaşmasını olumsuz yönde etkiler.</a:t>
            </a:r>
          </a:p>
          <a:p>
            <a:pPr algn="just"/>
            <a:endParaRPr lang="tr-TR" dirty="0"/>
          </a:p>
          <a:p>
            <a:endParaRPr lang="tr-TR" dirty="0"/>
          </a:p>
        </p:txBody>
      </p:sp>
    </p:spTree>
    <p:extLst>
      <p:ext uri="{BB962C8B-B14F-4D97-AF65-F5344CB8AC3E}">
        <p14:creationId xmlns:p14="http://schemas.microsoft.com/office/powerpoint/2010/main" val="243890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330</TotalTime>
  <Words>615</Words>
  <Application>Microsoft Office PowerPoint</Application>
  <PresentationFormat>Geniş ekran</PresentationFormat>
  <Paragraphs>37</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Arial Black</vt:lpstr>
      <vt:lpstr>Century Gothic</vt:lpstr>
      <vt:lpstr>Wingdings 3</vt:lpstr>
      <vt:lpstr>İyon Toplantı Odası</vt:lpstr>
      <vt:lpstr>SICAKLIK ETKİSİ </vt:lpstr>
      <vt:lpstr>PowerPoint Sunusu</vt:lpstr>
      <vt:lpstr>SICAKLIK ETKİSİ</vt:lpstr>
      <vt:lpstr>KIŞ SOĞUKLARI</vt:lpstr>
      <vt:lpstr>İLKBAHAR GEÇ DONLARI</vt:lpstr>
      <vt:lpstr>İLKBAHAR GEÇ DONLARI</vt:lpstr>
      <vt:lpstr>PowerPoint Sunusu</vt:lpstr>
      <vt:lpstr>SONBAHAR ERKEN DONLARI</vt:lpstr>
      <vt:lpstr>YÜKSEK SICAKLIĞIN ETKİSİ</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Gamze ERDOĞAN</dc:creator>
  <cp:lastModifiedBy>Microsoft</cp:lastModifiedBy>
  <cp:revision>73</cp:revision>
  <dcterms:created xsi:type="dcterms:W3CDTF">2017-11-14T06:09:48Z</dcterms:created>
  <dcterms:modified xsi:type="dcterms:W3CDTF">2018-07-02T14:27:01Z</dcterms:modified>
</cp:coreProperties>
</file>