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0" r:id="rId2"/>
    <p:sldId id="259" r:id="rId3"/>
    <p:sldId id="261" r:id="rId4"/>
    <p:sldId id="262" r:id="rId5"/>
    <p:sldId id="263" r:id="rId6"/>
    <p:sldId id="266" r:id="rId7"/>
    <p:sldId id="264" r:id="rId8"/>
    <p:sldId id="265"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3" d="100"/>
          <a:sy n="93" d="100"/>
        </p:scale>
        <p:origin x="4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11/16/2018</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tr-TR" smtClean="0"/>
              <a:t>Resim eklemek için simgeyi tıklatın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11/16/2018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11/16/2018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8A87A34-81AB-432B-8DAE-1953F412C126}" type="datetimeFigureOut">
              <a:rPr lang="en-US" dirty="0"/>
              <a:t>11/16/2018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41410" y="3073397"/>
            <a:ext cx="4878391"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3073397"/>
            <a:ext cx="4875210"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11/16/2018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11/16/2018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11/16/2018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11/16/2018</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65771" y="1122363"/>
            <a:ext cx="10818687" cy="1230419"/>
          </a:xfrm>
        </p:spPr>
        <p:txBody>
          <a:bodyPr>
            <a:normAutofit fontScale="90000"/>
          </a:bodyPr>
          <a:lstStyle/>
          <a:p>
            <a:pPr algn="ctr"/>
            <a:r>
              <a:rPr lang="tr-TR" dirty="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Tam Rekabet Piyasası Modeli</a:t>
            </a:r>
            <a:br>
              <a:rPr lang="tr-TR" dirty="0" smtClean="0">
                <a:latin typeface="Arial" panose="020B0604020202020204" pitchFamily="34" charset="0"/>
                <a:cs typeface="Arial" panose="020B0604020202020204" pitchFamily="34" charset="0"/>
              </a:rPr>
            </a:br>
            <a:endParaRPr lang="tr-TR" dirty="0">
              <a:latin typeface="Arial" panose="020B0604020202020204" pitchFamily="34" charset="0"/>
              <a:cs typeface="Arial" panose="020B0604020202020204" pitchFamily="34" charset="0"/>
            </a:endParaRPr>
          </a:p>
        </p:txBody>
      </p:sp>
      <p:sp>
        <p:nvSpPr>
          <p:cNvPr id="3" name="Metin kutusu 2"/>
          <p:cNvSpPr txBox="1"/>
          <p:nvPr/>
        </p:nvSpPr>
        <p:spPr>
          <a:xfrm>
            <a:off x="2239766" y="2352782"/>
            <a:ext cx="2565061" cy="369332"/>
          </a:xfrm>
          <a:prstGeom prst="rect">
            <a:avLst/>
          </a:prstGeom>
          <a:noFill/>
        </p:spPr>
        <p:txBody>
          <a:bodyPr wrap="none" rtlCol="0">
            <a:spAutoFit/>
          </a:bodyPr>
          <a:lstStyle/>
          <a:p>
            <a:r>
              <a:rPr lang="tr-TR" dirty="0" smtClean="0"/>
              <a:t>Piyasalar ve üretim kararı</a:t>
            </a:r>
            <a:endParaRPr lang="tr-TR" dirty="0"/>
          </a:p>
        </p:txBody>
      </p:sp>
      <p:sp>
        <p:nvSpPr>
          <p:cNvPr id="4" name="Metin kutusu 3"/>
          <p:cNvSpPr txBox="1"/>
          <p:nvPr/>
        </p:nvSpPr>
        <p:spPr>
          <a:xfrm>
            <a:off x="2476072" y="3215811"/>
            <a:ext cx="3406253" cy="646331"/>
          </a:xfrm>
          <a:prstGeom prst="rect">
            <a:avLst/>
          </a:prstGeom>
          <a:noFill/>
        </p:spPr>
        <p:txBody>
          <a:bodyPr wrap="none" rtlCol="0">
            <a:spAutoFit/>
          </a:bodyPr>
          <a:lstStyle/>
          <a:p>
            <a:r>
              <a:rPr lang="tr-TR" dirty="0" smtClean="0"/>
              <a:t>Monopol</a:t>
            </a:r>
          </a:p>
          <a:p>
            <a:r>
              <a:rPr lang="tr-TR" dirty="0" smtClean="0"/>
              <a:t>Tek satıcı çok alıcının olduğu piyasa</a:t>
            </a:r>
            <a:endParaRPr lang="tr-TR" dirty="0"/>
          </a:p>
        </p:txBody>
      </p:sp>
    </p:spTree>
    <p:extLst>
      <p:ext uri="{BB962C8B-B14F-4D97-AF65-F5344CB8AC3E}">
        <p14:creationId xmlns:p14="http://schemas.microsoft.com/office/powerpoint/2010/main" val="505246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65771" y="1122363"/>
            <a:ext cx="10818687" cy="1230419"/>
          </a:xfrm>
        </p:spPr>
        <p:txBody>
          <a:bodyPr>
            <a:normAutofit fontScale="90000"/>
          </a:bodyPr>
          <a:lstStyle/>
          <a:p>
            <a:pPr algn="ctr"/>
            <a:r>
              <a:rPr lang="tr-TR" dirty="0">
                <a:latin typeface="Arial" panose="020B0604020202020204" pitchFamily="34" charset="0"/>
                <a:cs typeface="Arial" panose="020B0604020202020204" pitchFamily="34" charset="0"/>
              </a:rPr>
              <a:t> Tam Rekabet Piyasası Modeli</a:t>
            </a:r>
            <a:br>
              <a:rPr lang="tr-TR" dirty="0">
                <a:latin typeface="Arial" panose="020B0604020202020204" pitchFamily="34" charset="0"/>
                <a:cs typeface="Arial" panose="020B0604020202020204" pitchFamily="34" charset="0"/>
              </a:rPr>
            </a:br>
            <a:endParaRPr lang="tr-TR" dirty="0">
              <a:latin typeface="Arial" panose="020B0604020202020204" pitchFamily="34" charset="0"/>
              <a:cs typeface="Arial" panose="020B0604020202020204" pitchFamily="34" charset="0"/>
            </a:endParaRPr>
          </a:p>
        </p:txBody>
      </p:sp>
      <p:sp>
        <p:nvSpPr>
          <p:cNvPr id="8" name="Metin kutusu 7"/>
          <p:cNvSpPr txBox="1"/>
          <p:nvPr/>
        </p:nvSpPr>
        <p:spPr>
          <a:xfrm>
            <a:off x="2671281" y="2722652"/>
            <a:ext cx="4713919" cy="646331"/>
          </a:xfrm>
          <a:prstGeom prst="rect">
            <a:avLst/>
          </a:prstGeom>
          <a:noFill/>
        </p:spPr>
        <p:txBody>
          <a:bodyPr wrap="none" rtlCol="0">
            <a:spAutoFit/>
          </a:bodyPr>
          <a:lstStyle/>
          <a:p>
            <a:r>
              <a:rPr lang="tr-TR" dirty="0" smtClean="0"/>
              <a:t>Oligopol </a:t>
            </a:r>
          </a:p>
          <a:p>
            <a:r>
              <a:rPr lang="tr-TR" dirty="0" smtClean="0"/>
              <a:t>Az sayıda satıcı çok sayıda alıcının olduğu piyasa</a:t>
            </a:r>
            <a:endParaRPr lang="tr-TR" dirty="0"/>
          </a:p>
        </p:txBody>
      </p:sp>
    </p:spTree>
    <p:extLst>
      <p:ext uri="{BB962C8B-B14F-4D97-AF65-F5344CB8AC3E}">
        <p14:creationId xmlns:p14="http://schemas.microsoft.com/office/powerpoint/2010/main" val="2168602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65771" y="1122363"/>
            <a:ext cx="10818687" cy="1230419"/>
          </a:xfrm>
        </p:spPr>
        <p:txBody>
          <a:bodyPr>
            <a:normAutofit fontScale="90000"/>
          </a:bodyPr>
          <a:lstStyle/>
          <a:p>
            <a:pPr algn="ctr"/>
            <a:r>
              <a:rPr lang="tr-TR" dirty="0">
                <a:latin typeface="Arial" panose="020B0604020202020204" pitchFamily="34" charset="0"/>
                <a:cs typeface="Arial" panose="020B0604020202020204" pitchFamily="34" charset="0"/>
              </a:rPr>
              <a:t> Tam Rekabet Piyasası Modeli</a:t>
            </a:r>
            <a:br>
              <a:rPr lang="tr-TR" dirty="0">
                <a:latin typeface="Arial" panose="020B0604020202020204" pitchFamily="34" charset="0"/>
                <a:cs typeface="Arial" panose="020B0604020202020204" pitchFamily="34" charset="0"/>
              </a:rPr>
            </a:br>
            <a:endParaRPr lang="tr-TR" dirty="0">
              <a:latin typeface="Arial" panose="020B0604020202020204" pitchFamily="34" charset="0"/>
              <a:cs typeface="Arial" panose="020B0604020202020204" pitchFamily="34" charset="0"/>
            </a:endParaRPr>
          </a:p>
        </p:txBody>
      </p:sp>
      <p:sp>
        <p:nvSpPr>
          <p:cNvPr id="3" name="Metin kutusu 2"/>
          <p:cNvSpPr txBox="1"/>
          <p:nvPr/>
        </p:nvSpPr>
        <p:spPr>
          <a:xfrm>
            <a:off x="2332234" y="2352782"/>
            <a:ext cx="4880631" cy="646331"/>
          </a:xfrm>
          <a:prstGeom prst="rect">
            <a:avLst/>
          </a:prstGeom>
          <a:noFill/>
        </p:spPr>
        <p:txBody>
          <a:bodyPr wrap="none" rtlCol="0">
            <a:spAutoFit/>
          </a:bodyPr>
          <a:lstStyle/>
          <a:p>
            <a:r>
              <a:rPr lang="tr-TR" dirty="0" smtClean="0"/>
              <a:t>Tam rekabet piyasası</a:t>
            </a:r>
          </a:p>
          <a:p>
            <a:r>
              <a:rPr lang="tr-TR" dirty="0" smtClean="0"/>
              <a:t>Çok sayıda satıcı, çok sayıda alıcının olduğu piyasa</a:t>
            </a:r>
            <a:endParaRPr lang="tr-TR" dirty="0"/>
          </a:p>
        </p:txBody>
      </p:sp>
    </p:spTree>
    <p:extLst>
      <p:ext uri="{BB962C8B-B14F-4D97-AF65-F5344CB8AC3E}">
        <p14:creationId xmlns:p14="http://schemas.microsoft.com/office/powerpoint/2010/main" val="3066054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65771" y="1122363"/>
            <a:ext cx="10818687" cy="1230419"/>
          </a:xfrm>
        </p:spPr>
        <p:txBody>
          <a:bodyPr>
            <a:normAutofit fontScale="90000"/>
          </a:bodyPr>
          <a:lstStyle/>
          <a:p>
            <a:pPr algn="ctr"/>
            <a:r>
              <a:rPr lang="tr-TR" dirty="0">
                <a:latin typeface="Arial" panose="020B0604020202020204" pitchFamily="34" charset="0"/>
                <a:cs typeface="Arial" panose="020B0604020202020204" pitchFamily="34" charset="0"/>
              </a:rPr>
              <a:t> Tam Rekabet Piyasası Modeli</a:t>
            </a:r>
            <a:br>
              <a:rPr lang="tr-TR" dirty="0">
                <a:latin typeface="Arial" panose="020B0604020202020204" pitchFamily="34" charset="0"/>
                <a:cs typeface="Arial" panose="020B0604020202020204" pitchFamily="34" charset="0"/>
              </a:rPr>
            </a:br>
            <a:endParaRPr lang="tr-TR" dirty="0">
              <a:latin typeface="Arial" panose="020B0604020202020204" pitchFamily="34" charset="0"/>
              <a:cs typeface="Arial" panose="020B0604020202020204" pitchFamily="34" charset="0"/>
            </a:endParaRPr>
          </a:p>
        </p:txBody>
      </p:sp>
      <p:sp>
        <p:nvSpPr>
          <p:cNvPr id="3" name="Dikdörtgen 2"/>
          <p:cNvSpPr/>
          <p:nvPr/>
        </p:nvSpPr>
        <p:spPr>
          <a:xfrm>
            <a:off x="1448657" y="1906178"/>
            <a:ext cx="10120044" cy="2862322"/>
          </a:xfrm>
          <a:prstGeom prst="rect">
            <a:avLst/>
          </a:prstGeom>
        </p:spPr>
        <p:txBody>
          <a:bodyPr wrap="square">
            <a:spAutoFit/>
          </a:bodyPr>
          <a:lstStyle/>
          <a:p>
            <a:r>
              <a:rPr lang="tr-TR" dirty="0"/>
              <a:t>Tam </a:t>
            </a:r>
            <a:r>
              <a:rPr lang="tr-TR" dirty="0" smtClean="0"/>
              <a:t>rekabet piyasasının </a:t>
            </a:r>
            <a:r>
              <a:rPr lang="tr-TR" dirty="0"/>
              <a:t>başlıca dört özelliği bulunmaktadır:</a:t>
            </a:r>
          </a:p>
          <a:p>
            <a:r>
              <a:rPr lang="tr-TR" dirty="0"/>
              <a:t>1 Piyasada birbirlerinden bağımsız çok sayıda alıcı ve satıcı bulunmaktadır. Bir işletme, piyasada yürürlükteki fiyattan istediği kadar ürün satabilir. Hiç bir işletme üretilen malın fiyatını etkileyebilecek kadar büyük değildir.</a:t>
            </a:r>
          </a:p>
          <a:p>
            <a:r>
              <a:rPr lang="tr-TR" dirty="0"/>
              <a:t>2 Yetiştirilen ürün yeknesaktır. Aynı türdeki ürünler arasında ya önemli bir farklılık </a:t>
            </a:r>
            <a:r>
              <a:rPr lang="tr-TR" dirty="0" smtClean="0"/>
              <a:t>bulunmamakta </a:t>
            </a:r>
            <a:r>
              <a:rPr lang="tr-TR" dirty="0"/>
              <a:t>ya da bu farklılıklar tüketici tarafından fazla önemsenmemektedir.</a:t>
            </a:r>
          </a:p>
          <a:p>
            <a:r>
              <a:rPr lang="tr-TR" dirty="0"/>
              <a:t>3 Piyasaya giriş ve çıkışta sınırlamalar bulunmamaktadır. Dolayısıyla kaynaklar her an serbestçe piyasaya girebilir ve piyasadan çıkabilir.</a:t>
            </a:r>
          </a:p>
          <a:p>
            <a:r>
              <a:rPr lang="tr-TR" dirty="0"/>
              <a:t>4 Üretici ve tüketici ilgilendiği ürünle ilgili bilgilere kesin olarak erişebilmektedirler. Üretici ve tüketicinin bilgilere erişmesinde hiçbir sınırlama bulunmamaktadır.</a:t>
            </a:r>
          </a:p>
        </p:txBody>
      </p:sp>
    </p:spTree>
    <p:extLst>
      <p:ext uri="{BB962C8B-B14F-4D97-AF65-F5344CB8AC3E}">
        <p14:creationId xmlns:p14="http://schemas.microsoft.com/office/powerpoint/2010/main" val="7466552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65771" y="1122363"/>
            <a:ext cx="10818687" cy="1230419"/>
          </a:xfrm>
        </p:spPr>
        <p:txBody>
          <a:bodyPr>
            <a:normAutofit fontScale="90000"/>
          </a:bodyPr>
          <a:lstStyle/>
          <a:p>
            <a:pPr algn="ctr"/>
            <a:r>
              <a:rPr lang="tr-TR" dirty="0">
                <a:latin typeface="Arial" panose="020B0604020202020204" pitchFamily="34" charset="0"/>
                <a:cs typeface="Arial" panose="020B0604020202020204" pitchFamily="34" charset="0"/>
              </a:rPr>
              <a:t> Tam Rekabet Piyasası Modeli</a:t>
            </a:r>
            <a:br>
              <a:rPr lang="tr-TR" dirty="0">
                <a:latin typeface="Arial" panose="020B0604020202020204" pitchFamily="34" charset="0"/>
                <a:cs typeface="Arial" panose="020B0604020202020204" pitchFamily="34" charset="0"/>
              </a:rPr>
            </a:br>
            <a:endParaRPr lang="tr-TR" dirty="0">
              <a:latin typeface="Arial" panose="020B0604020202020204" pitchFamily="34" charset="0"/>
              <a:cs typeface="Arial" panose="020B0604020202020204" pitchFamily="34" charset="0"/>
            </a:endParaRPr>
          </a:p>
        </p:txBody>
      </p:sp>
      <p:sp>
        <p:nvSpPr>
          <p:cNvPr id="3" name="Metin kutusu 2"/>
          <p:cNvSpPr txBox="1"/>
          <p:nvPr/>
        </p:nvSpPr>
        <p:spPr>
          <a:xfrm>
            <a:off x="1910994" y="2352782"/>
            <a:ext cx="3206519" cy="369332"/>
          </a:xfrm>
          <a:prstGeom prst="rect">
            <a:avLst/>
          </a:prstGeom>
          <a:noFill/>
        </p:spPr>
        <p:txBody>
          <a:bodyPr wrap="none" rtlCol="0">
            <a:spAutoFit/>
          </a:bodyPr>
          <a:lstStyle/>
          <a:p>
            <a:r>
              <a:rPr lang="tr-TR" dirty="0" smtClean="0"/>
              <a:t>Ürün fiyatlarının dikkate alınması</a:t>
            </a:r>
            <a:endParaRPr lang="tr-TR" dirty="0"/>
          </a:p>
        </p:txBody>
      </p:sp>
      <p:sp>
        <p:nvSpPr>
          <p:cNvPr id="4" name="Dikdörtgen 3"/>
          <p:cNvSpPr/>
          <p:nvPr/>
        </p:nvSpPr>
        <p:spPr>
          <a:xfrm>
            <a:off x="1335640" y="2828836"/>
            <a:ext cx="10448818" cy="646331"/>
          </a:xfrm>
          <a:prstGeom prst="rect">
            <a:avLst/>
          </a:prstGeom>
        </p:spPr>
        <p:txBody>
          <a:bodyPr wrap="square">
            <a:spAutoFit/>
          </a:bodyPr>
          <a:lstStyle/>
          <a:p>
            <a:r>
              <a:rPr lang="tr-TR" dirty="0"/>
              <a:t>Yerel pazarlarda kendi özel yeteneklerine dayanarak ürününü komşusundan daha iyi bir fiyata satan bir çiftçi bile sadece kendi aldığı fiyatı etkileyebilecek, o ürünün piyasada oluşan </a:t>
            </a:r>
            <a:r>
              <a:rPr lang="tr-TR" dirty="0" smtClean="0"/>
              <a:t>fiyatını </a:t>
            </a:r>
            <a:r>
              <a:rPr lang="tr-TR" dirty="0"/>
              <a:t>etkileyemeyecektir.</a:t>
            </a:r>
          </a:p>
        </p:txBody>
      </p:sp>
    </p:spTree>
    <p:extLst>
      <p:ext uri="{BB962C8B-B14F-4D97-AF65-F5344CB8AC3E}">
        <p14:creationId xmlns:p14="http://schemas.microsoft.com/office/powerpoint/2010/main" val="4181785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65771" y="1122363"/>
            <a:ext cx="10818687" cy="1230419"/>
          </a:xfrm>
        </p:spPr>
        <p:txBody>
          <a:bodyPr>
            <a:normAutofit fontScale="90000"/>
          </a:bodyPr>
          <a:lstStyle/>
          <a:p>
            <a:pPr algn="ctr"/>
            <a:r>
              <a:rPr lang="tr-TR" dirty="0">
                <a:latin typeface="Arial" panose="020B0604020202020204" pitchFamily="34" charset="0"/>
                <a:cs typeface="Arial" panose="020B0604020202020204" pitchFamily="34" charset="0"/>
              </a:rPr>
              <a:t> Tam Rekabet Piyasası Modeli</a:t>
            </a:r>
            <a:br>
              <a:rPr lang="tr-TR" dirty="0">
                <a:latin typeface="Arial" panose="020B0604020202020204" pitchFamily="34" charset="0"/>
                <a:cs typeface="Arial" panose="020B0604020202020204" pitchFamily="34" charset="0"/>
              </a:rPr>
            </a:br>
            <a:endParaRPr lang="tr-TR" dirty="0">
              <a:latin typeface="Arial" panose="020B0604020202020204" pitchFamily="34" charset="0"/>
              <a:cs typeface="Arial" panose="020B0604020202020204" pitchFamily="34" charset="0"/>
            </a:endParaRPr>
          </a:p>
        </p:txBody>
      </p:sp>
      <p:sp>
        <p:nvSpPr>
          <p:cNvPr id="3" name="Metin kutusu 2"/>
          <p:cNvSpPr txBox="1"/>
          <p:nvPr/>
        </p:nvSpPr>
        <p:spPr>
          <a:xfrm>
            <a:off x="2137025" y="2917861"/>
            <a:ext cx="1486689" cy="369332"/>
          </a:xfrm>
          <a:prstGeom prst="rect">
            <a:avLst/>
          </a:prstGeom>
          <a:noFill/>
        </p:spPr>
        <p:txBody>
          <a:bodyPr wrap="none" rtlCol="0">
            <a:spAutoFit/>
          </a:bodyPr>
          <a:lstStyle/>
          <a:p>
            <a:r>
              <a:rPr lang="tr-TR" dirty="0" smtClean="0"/>
              <a:t>Girdi Fiyatları</a:t>
            </a:r>
            <a:endParaRPr lang="tr-TR" dirty="0"/>
          </a:p>
        </p:txBody>
      </p:sp>
      <p:sp>
        <p:nvSpPr>
          <p:cNvPr id="4" name="Dikdörtgen 3"/>
          <p:cNvSpPr/>
          <p:nvPr/>
        </p:nvSpPr>
        <p:spPr>
          <a:xfrm>
            <a:off x="2137025" y="3482940"/>
            <a:ext cx="5264646" cy="369332"/>
          </a:xfrm>
          <a:prstGeom prst="rect">
            <a:avLst/>
          </a:prstGeom>
        </p:spPr>
        <p:txBody>
          <a:bodyPr wrap="none">
            <a:spAutoFit/>
          </a:bodyPr>
          <a:lstStyle/>
          <a:p>
            <a:r>
              <a:rPr lang="tr-TR" dirty="0"/>
              <a:t>O piyasada oluşan fiyatı veri olarak almak zorundadır.</a:t>
            </a:r>
          </a:p>
        </p:txBody>
      </p:sp>
    </p:spTree>
    <p:extLst>
      <p:ext uri="{BB962C8B-B14F-4D97-AF65-F5344CB8AC3E}">
        <p14:creationId xmlns:p14="http://schemas.microsoft.com/office/powerpoint/2010/main" val="36726145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65771" y="1122363"/>
            <a:ext cx="10818687" cy="1230419"/>
          </a:xfrm>
        </p:spPr>
        <p:txBody>
          <a:bodyPr>
            <a:normAutofit fontScale="90000"/>
          </a:bodyPr>
          <a:lstStyle/>
          <a:p>
            <a:pPr algn="ctr"/>
            <a:r>
              <a:rPr lang="tr-TR" dirty="0">
                <a:latin typeface="Arial" panose="020B0604020202020204" pitchFamily="34" charset="0"/>
                <a:cs typeface="Arial" panose="020B0604020202020204" pitchFamily="34" charset="0"/>
              </a:rPr>
              <a:t> Tam Rekabet Piyasası Modeli</a:t>
            </a:r>
            <a:br>
              <a:rPr lang="tr-TR" dirty="0">
                <a:latin typeface="Arial" panose="020B0604020202020204" pitchFamily="34" charset="0"/>
                <a:cs typeface="Arial" panose="020B0604020202020204" pitchFamily="34" charset="0"/>
              </a:rPr>
            </a:br>
            <a:endParaRPr lang="tr-TR" dirty="0">
              <a:latin typeface="Arial" panose="020B0604020202020204" pitchFamily="34" charset="0"/>
              <a:cs typeface="Arial" panose="020B0604020202020204" pitchFamily="34" charset="0"/>
            </a:endParaRPr>
          </a:p>
        </p:txBody>
      </p:sp>
      <p:sp>
        <p:nvSpPr>
          <p:cNvPr id="3" name="Dikdörtgen 2"/>
          <p:cNvSpPr/>
          <p:nvPr/>
        </p:nvSpPr>
        <p:spPr>
          <a:xfrm>
            <a:off x="1407561" y="2690336"/>
            <a:ext cx="9873464" cy="923330"/>
          </a:xfrm>
          <a:prstGeom prst="rect">
            <a:avLst/>
          </a:prstGeom>
        </p:spPr>
        <p:txBody>
          <a:bodyPr wrap="square">
            <a:spAutoFit/>
          </a:bodyPr>
          <a:lstStyle/>
          <a:p>
            <a:r>
              <a:rPr lang="tr-TR" dirty="0"/>
              <a:t>Tam rekabet piyasasında çiftçilerin piyasaya girme ve piyasadan çekilme serbestliklerinin önünde yasal </a:t>
            </a:r>
            <a:r>
              <a:rPr lang="tr-TR" dirty="0" smtClean="0"/>
              <a:t>sırlamalar </a:t>
            </a:r>
            <a:r>
              <a:rPr lang="tr-TR" dirty="0"/>
              <a:t>bulunmamaktadır. Herhangi bir ürünün fiyatı arttığında veya düştüğünde çiftçinin o ürüne yönelmesi veya vazgeçmesini </a:t>
            </a:r>
            <a:r>
              <a:rPr lang="tr-TR" dirty="0" smtClean="0"/>
              <a:t>sınırlayan </a:t>
            </a:r>
            <a:r>
              <a:rPr lang="tr-TR" dirty="0"/>
              <a:t>bir sınırlama bulunmamaktadır.</a:t>
            </a:r>
          </a:p>
        </p:txBody>
      </p:sp>
    </p:spTree>
    <p:extLst>
      <p:ext uri="{BB962C8B-B14F-4D97-AF65-F5344CB8AC3E}">
        <p14:creationId xmlns:p14="http://schemas.microsoft.com/office/powerpoint/2010/main" val="1504365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65771" y="1122363"/>
            <a:ext cx="10818687" cy="1230419"/>
          </a:xfrm>
        </p:spPr>
        <p:txBody>
          <a:bodyPr>
            <a:normAutofit fontScale="90000"/>
          </a:bodyPr>
          <a:lstStyle/>
          <a:p>
            <a:pPr algn="ctr"/>
            <a:r>
              <a:rPr lang="tr-TR" dirty="0">
                <a:latin typeface="Arial" panose="020B0604020202020204" pitchFamily="34" charset="0"/>
                <a:cs typeface="Arial" panose="020B0604020202020204" pitchFamily="34" charset="0"/>
              </a:rPr>
              <a:t> Tam Rekabet Piyasası Modeli</a:t>
            </a:r>
            <a:br>
              <a:rPr lang="tr-TR" dirty="0">
                <a:latin typeface="Arial" panose="020B0604020202020204" pitchFamily="34" charset="0"/>
                <a:cs typeface="Arial" panose="020B0604020202020204" pitchFamily="34" charset="0"/>
              </a:rPr>
            </a:br>
            <a:endParaRPr lang="tr-TR" dirty="0">
              <a:latin typeface="Arial" panose="020B0604020202020204" pitchFamily="34" charset="0"/>
              <a:cs typeface="Arial" panose="020B0604020202020204" pitchFamily="34" charset="0"/>
            </a:endParaRPr>
          </a:p>
        </p:txBody>
      </p:sp>
      <p:sp>
        <p:nvSpPr>
          <p:cNvPr id="3" name="Dikdörtgen 2"/>
          <p:cNvSpPr/>
          <p:nvPr/>
        </p:nvSpPr>
        <p:spPr>
          <a:xfrm>
            <a:off x="2246616" y="2476193"/>
            <a:ext cx="8983038" cy="2585323"/>
          </a:xfrm>
          <a:prstGeom prst="rect">
            <a:avLst/>
          </a:prstGeom>
        </p:spPr>
        <p:txBody>
          <a:bodyPr wrap="square">
            <a:spAutoFit/>
          </a:bodyPr>
          <a:lstStyle/>
          <a:p>
            <a:pPr algn="just"/>
            <a:r>
              <a:rPr lang="tr-TR" dirty="0"/>
              <a:t> </a:t>
            </a:r>
            <a:r>
              <a:rPr lang="tr-TR" dirty="0" smtClean="0"/>
              <a:t>Tarımsal </a:t>
            </a:r>
            <a:r>
              <a:rPr lang="tr-TR" dirty="0"/>
              <a:t>işletmelerin içerisinde faaliyet gösterdikleri piyasa tam rekabet piyasasından bazı özel durumlar sözkonusu olduğunda farklılıklar göstermektedir. Buna karşılık bir tarımsal işletmenin, içerisinde faaliyet gösterdiği piyasa ile belirli bir üretim alanında tek bir işletmenin hakimiyetinin bulunduğu monopol piyasa arasındaki farklar daha büyüktür. Yine rekabetçi bir ortamda sadece birkaç işletmenin hakim olduğu, üretim kararlan ve fiyatların rakip </a:t>
            </a:r>
            <a:r>
              <a:rPr lang="tr-TR" dirty="0" smtClean="0"/>
              <a:t>firmaların </a:t>
            </a:r>
            <a:r>
              <a:rPr lang="tr-TR" dirty="0"/>
              <a:t>kararları ve fiyatları tarafından etkilendiği oligopol piyasa arasındaki farklar da daha fazladır.</a:t>
            </a:r>
          </a:p>
          <a:p>
            <a:pPr algn="just"/>
            <a:r>
              <a:rPr lang="tr-TR" dirty="0"/>
              <a:t>Tarımda tam rekabet piyasası modelinin tamamen geçerli olmamasına rağmen tam rekabet piyasası modeli yine de tarımsal üretimdeki piyasa koşullarını diğer piyasa türlerinden daha iyi temsil eden bir modeldir.</a:t>
            </a:r>
          </a:p>
        </p:txBody>
      </p:sp>
    </p:spTree>
    <p:extLst>
      <p:ext uri="{BB962C8B-B14F-4D97-AF65-F5344CB8AC3E}">
        <p14:creationId xmlns:p14="http://schemas.microsoft.com/office/powerpoint/2010/main" val="15843752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vre">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TM04033919[[fn=Devre]]</Template>
  <TotalTime>102</TotalTime>
  <Words>356</Words>
  <Application>Microsoft Office PowerPoint</Application>
  <PresentationFormat>Geniş ekran</PresentationFormat>
  <Paragraphs>27</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Trebuchet MS</vt:lpstr>
      <vt:lpstr>Tw Cen MT</vt:lpstr>
      <vt:lpstr>Devre</vt:lpstr>
      <vt:lpstr> Tam Rekabet Piyasası Modeli </vt:lpstr>
      <vt:lpstr> Tam Rekabet Piyasası Modeli </vt:lpstr>
      <vt:lpstr> Tam Rekabet Piyasası Modeli </vt:lpstr>
      <vt:lpstr> Tam Rekabet Piyasası Modeli </vt:lpstr>
      <vt:lpstr> Tam Rekabet Piyasası Modeli </vt:lpstr>
      <vt:lpstr> Tam Rekabet Piyasası Modeli </vt:lpstr>
      <vt:lpstr> Tam Rekabet Piyasası Modeli </vt:lpstr>
      <vt:lpstr> Tam Rekabet Piyasası Modeli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Ekonomi, Tarım ekonomisi ve üretim ekonomisi Nedir?</dc:title>
  <dc:creator>halil fidan</dc:creator>
  <cp:lastModifiedBy>halil fidan</cp:lastModifiedBy>
  <cp:revision>38</cp:revision>
  <dcterms:created xsi:type="dcterms:W3CDTF">2018-11-16T06:39:51Z</dcterms:created>
  <dcterms:modified xsi:type="dcterms:W3CDTF">2018-11-16T08:22:08Z</dcterms:modified>
</cp:coreProperties>
</file>