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828" y="1110597"/>
            <a:ext cx="2286000" cy="508000"/>
          </a:xfrm>
        </p:spPr>
        <p:txBody>
          <a:bodyPr/>
          <a:lstStyle/>
          <a:p>
            <a:fld id="{96EFB64B-9B03-4640-8259-DB69CAF2895B}" type="datetimeFigureOut">
              <a:rPr lang="tr-TR" smtClean="0">
                <a:solidFill>
                  <a:srgbClr val="323232"/>
                </a:solidFill>
              </a:rPr>
              <a:pPr/>
              <a:t>30.04.2020</a:t>
            </a:fld>
            <a:endParaRPr lang="tr-TR">
              <a:solidFill>
                <a:srgbClr val="323232"/>
              </a:solidFill>
            </a:endParaRPr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959" y="4117661"/>
            <a:ext cx="3657600" cy="512064"/>
          </a:xfrm>
        </p:spPr>
        <p:txBody>
          <a:bodyPr/>
          <a:lstStyle/>
          <a:p>
            <a:endParaRPr lang="tr-TR">
              <a:solidFill>
                <a:srgbClr val="323232"/>
              </a:solidFill>
            </a:endParaRPr>
          </a:p>
        </p:txBody>
      </p:sp>
      <p:sp>
        <p:nvSpPr>
          <p:cNvPr id="10" name="9 Dikdörtgen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11 Dikdörtgen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13 Dikdörtgen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9" name="18 Dikdörtgen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1215180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27" name="26 Dikdörtgen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1" name="20 Oval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3" name="22 Oval"/>
          <p:cNvSpPr/>
          <p:nvPr/>
        </p:nvSpPr>
        <p:spPr bwMode="auto">
          <a:xfrm>
            <a:off x="1746176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4" name="23 Oval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6" name="25 Oval"/>
          <p:cNvSpPr/>
          <p:nvPr/>
        </p:nvSpPr>
        <p:spPr bwMode="auto">
          <a:xfrm>
            <a:off x="2218944" y="5788152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5" name="24 Oval"/>
          <p:cNvSpPr/>
          <p:nvPr/>
        </p:nvSpPr>
        <p:spPr>
          <a:xfrm>
            <a:off x="2540000" y="4495800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767392" y="4928702"/>
            <a:ext cx="812800" cy="517524"/>
          </a:xfrm>
        </p:spPr>
        <p:txBody>
          <a:bodyPr/>
          <a:lstStyle/>
          <a:p>
            <a:fld id="{A9F08A99-4A57-4B26-AA76-A8ADF63B4F6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99049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FB64B-9B03-4640-8259-DB69CAF2895B}" type="datetimeFigureOut">
              <a:rPr lang="tr-TR" smtClean="0">
                <a:solidFill>
                  <a:srgbClr val="323232"/>
                </a:solidFill>
              </a:rPr>
              <a:pPr/>
              <a:t>30.04.2020</a:t>
            </a:fld>
            <a:endParaRPr lang="tr-TR">
              <a:solidFill>
                <a:srgbClr val="323232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323232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08A99-4A57-4B26-AA76-A8ADF63B4F6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0770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2352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FB64B-9B03-4640-8259-DB69CAF2895B}" type="datetimeFigureOut">
              <a:rPr lang="tr-TR" smtClean="0">
                <a:solidFill>
                  <a:srgbClr val="323232"/>
                </a:solidFill>
              </a:rPr>
              <a:pPr/>
              <a:t>30.04.2020</a:t>
            </a:fld>
            <a:endParaRPr lang="tr-TR">
              <a:solidFill>
                <a:srgbClr val="323232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323232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08A99-4A57-4B26-AA76-A8ADF63B4F6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8128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6EFB64B-9B03-4640-8259-DB69CAF2895B}" type="datetimeFigureOut">
              <a:rPr lang="tr-TR" smtClean="0">
                <a:solidFill>
                  <a:srgbClr val="323232"/>
                </a:solidFill>
              </a:rPr>
              <a:pPr/>
              <a:t>30.04.2020</a:t>
            </a:fld>
            <a:endParaRPr lang="tr-TR">
              <a:solidFill>
                <a:srgbClr val="323232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9F08A99-4A57-4B26-AA76-A8ADF63B4F6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>
              <a:solidFill>
                <a:srgbClr val="32323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339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2008" y="1106932"/>
            <a:ext cx="2286000" cy="508000"/>
          </a:xfrm>
        </p:spPr>
        <p:txBody>
          <a:bodyPr/>
          <a:lstStyle/>
          <a:p>
            <a:fld id="{96EFB64B-9B03-4640-8259-DB69CAF2895B}" type="datetimeFigureOut">
              <a:rPr lang="tr-TR" smtClean="0">
                <a:solidFill>
                  <a:srgbClr val="E3DED1"/>
                </a:solidFill>
              </a:rPr>
              <a:pPr/>
              <a:t>30.04.2020</a:t>
            </a:fld>
            <a:endParaRPr lang="tr-TR">
              <a:solidFill>
                <a:srgbClr val="E3DED1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208" y="4114800"/>
            <a:ext cx="3657600" cy="512064"/>
          </a:xfrm>
        </p:spPr>
        <p:txBody>
          <a:bodyPr/>
          <a:lstStyle/>
          <a:p>
            <a:endParaRPr lang="tr-TR">
              <a:solidFill>
                <a:srgbClr val="E3DED1"/>
              </a:solidFill>
            </a:endParaRPr>
          </a:p>
        </p:txBody>
      </p:sp>
      <p:sp>
        <p:nvSpPr>
          <p:cNvPr id="9" name="8 Dikdörtgen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9 Dikdörtgen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10 Dikdörtgen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11 Dikdörtgen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8" name="17 Dikdörtgen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9" name="18 Oval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0" name="19 Oval"/>
          <p:cNvSpPr/>
          <p:nvPr/>
        </p:nvSpPr>
        <p:spPr bwMode="auto">
          <a:xfrm>
            <a:off x="1766272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1" name="20 Oval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2" name="21 Oval"/>
          <p:cNvSpPr/>
          <p:nvPr/>
        </p:nvSpPr>
        <p:spPr bwMode="auto">
          <a:xfrm>
            <a:off x="2218944" y="5791200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3" name="22 Oval"/>
          <p:cNvSpPr/>
          <p:nvPr/>
        </p:nvSpPr>
        <p:spPr bwMode="auto">
          <a:xfrm>
            <a:off x="2505387" y="4479888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12130592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787488" y="4928702"/>
            <a:ext cx="812800" cy="517524"/>
          </a:xfrm>
        </p:spPr>
        <p:txBody>
          <a:bodyPr/>
          <a:lstStyle/>
          <a:p>
            <a:fld id="{A9F08A99-4A57-4B26-AA76-A8ADF63B4F6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70988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FB64B-9B03-4640-8259-DB69CAF2895B}" type="datetimeFigureOut">
              <a:rPr lang="tr-TR" smtClean="0">
                <a:solidFill>
                  <a:srgbClr val="323232"/>
                </a:solidFill>
              </a:rPr>
              <a:pPr/>
              <a:t>30.04.2020</a:t>
            </a:fld>
            <a:endParaRPr lang="tr-TR">
              <a:solidFill>
                <a:srgbClr val="323232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323232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08A99-4A57-4B26-AA76-A8ADF63B4F6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900723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FB64B-9B03-4640-8259-DB69CAF2895B}" type="datetimeFigureOut">
              <a:rPr lang="tr-TR" smtClean="0">
                <a:solidFill>
                  <a:srgbClr val="323232"/>
                </a:solidFill>
              </a:rPr>
              <a:pPr/>
              <a:t>30.04.2020</a:t>
            </a:fld>
            <a:endParaRPr lang="tr-TR">
              <a:solidFill>
                <a:srgbClr val="323232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323232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08A99-4A57-4B26-AA76-A8ADF63B4F6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545954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6EFB64B-9B03-4640-8259-DB69CAF2895B}" type="datetimeFigureOut">
              <a:rPr lang="tr-TR" smtClean="0">
                <a:solidFill>
                  <a:srgbClr val="323232"/>
                </a:solidFill>
              </a:rPr>
              <a:pPr/>
              <a:t>30.04.2020</a:t>
            </a:fld>
            <a:endParaRPr lang="tr-TR">
              <a:solidFill>
                <a:srgbClr val="323232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9F08A99-4A57-4B26-AA76-A8ADF63B4F6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>
              <a:solidFill>
                <a:srgbClr val="32323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725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FB64B-9B03-4640-8259-DB69CAF2895B}" type="datetimeFigureOut">
              <a:rPr lang="tr-TR" smtClean="0">
                <a:solidFill>
                  <a:srgbClr val="323232"/>
                </a:solidFill>
              </a:rPr>
              <a:pPr/>
              <a:t>30.04.2020</a:t>
            </a:fld>
            <a:endParaRPr lang="tr-TR">
              <a:solidFill>
                <a:srgbClr val="323232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323232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08A99-4A57-4B26-AA76-A8ADF63B4F6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7491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2" name="11 Dikdörtgen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4" name="13 Oval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6EFB64B-9B03-4640-8259-DB69CAF2895B}" type="datetimeFigureOut">
              <a:rPr lang="tr-TR" smtClean="0">
                <a:solidFill>
                  <a:srgbClr val="323232"/>
                </a:solidFill>
              </a:rPr>
              <a:pPr/>
              <a:t>30.04.2020</a:t>
            </a:fld>
            <a:endParaRPr lang="tr-TR">
              <a:solidFill>
                <a:srgbClr val="323232"/>
              </a:solidFill>
            </a:endParaRPr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9F08A99-4A57-4B26-AA76-A8ADF63B4F6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>
              <a:solidFill>
                <a:srgbClr val="32323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8440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3" name="12 Oval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1" name="10 Dikdörtgen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6EFB64B-9B03-4640-8259-DB69CAF2895B}" type="datetimeFigureOut">
              <a:rPr lang="tr-TR" smtClean="0">
                <a:solidFill>
                  <a:srgbClr val="323232"/>
                </a:solidFill>
              </a:rPr>
              <a:pPr/>
              <a:t>30.04.2020</a:t>
            </a:fld>
            <a:endParaRPr lang="tr-TR">
              <a:solidFill>
                <a:srgbClr val="323232"/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9F08A99-4A57-4B26-AA76-A8ADF63B4F6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>
              <a:solidFill>
                <a:srgbClr val="32323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847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10454640" y="1017843"/>
            <a:ext cx="201168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6EFB64B-9B03-4640-8259-DB69CAF2895B}" type="datetimeFigureOut">
              <a:rPr lang="tr-TR" smtClean="0">
                <a:solidFill>
                  <a:srgbClr val="323232"/>
                </a:solidFill>
              </a:rPr>
              <a:pPr/>
              <a:t>30.04.2020</a:t>
            </a:fld>
            <a:endParaRPr lang="tr-TR">
              <a:solidFill>
                <a:srgbClr val="323232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9853648" y="3676280"/>
            <a:ext cx="3200400" cy="48768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323232"/>
              </a:solidFill>
            </a:endParaRPr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0" name="9 Dikdörtgen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12" name="11 Oval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9F08A99-4A57-4B26-AA76-A8ADF63B4F6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0078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YETISKINLIK KURAMLARI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tr-TR" dirty="0" err="1" smtClean="0"/>
              <a:t>Bühler’in</a:t>
            </a:r>
            <a:r>
              <a:rPr lang="tr-TR" dirty="0" smtClean="0"/>
              <a:t> Yaşam Dönemleri ;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0-15 ;Evdeki çocuk , kendi belirlediği amaçlardan yoksun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15-25 ;Genişleme hazırlığı ve kendi belirlediği amaçları deneme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25-45 ;Yükselme : Amaçlarını özel ve kesin biçimde kendinin belirlemesi 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45-65 ;Bu amaçlar için çabalamanın sonuçlarını kendinin değerlendirmesi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65 ve sonrası; Doyum ve başarısızlığın yaşanması</a:t>
            </a:r>
          </a:p>
          <a:p>
            <a:pPr>
              <a:buNone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253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YETİŞKİNLİK KURAMLARI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tr-TR" dirty="0" err="1" smtClean="0"/>
              <a:t>Erikson’ın</a:t>
            </a:r>
            <a:r>
              <a:rPr lang="tr-TR" dirty="0" smtClean="0"/>
              <a:t> ‘İnsanın Sekiz Çağı’  Kuramı ;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Temel Güvene kaşı güvensizlik (0-1)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Özerklik ya da utanç ve kararsızlık (2-3)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Girişim ya da suçluluk (3-5)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Beceri ya da aşağılık duygusu (6-11)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Kimliğe karşı rol karmaşası(11-20)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Yakınlığa karşı yalıtılmışlık (Genç Yetişkinlik)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Üretkenliğe karşı durgunluk (Yetişkinlik)</a:t>
            </a: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Bütünleşmeye karşı umutsuzluk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2559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YETİŞKİNLİK KURAMLARI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tr-TR" dirty="0" err="1" smtClean="0"/>
              <a:t>Levinson’um</a:t>
            </a:r>
            <a:r>
              <a:rPr lang="tr-TR" dirty="0" smtClean="0"/>
              <a:t> kuramı ;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tr-TR" dirty="0" smtClean="0"/>
              <a:t>İlk Yetişkinlik (17-45):</a:t>
            </a:r>
          </a:p>
          <a:p>
            <a:pPr marL="457200" indent="-457200">
              <a:buNone/>
            </a:pPr>
            <a:r>
              <a:rPr lang="tr-TR" dirty="0" smtClean="0"/>
              <a:t>      20-30’lu yaşlar biyolojik açıdan yaşamın doruk noktasını oluşturur. Toplumda uygun bir yer kazanılması, bir aile kurulması, çağın sonunda ise saygın bir konuma ulaşma faaliyetleri görülür.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tr-TR" dirty="0" smtClean="0"/>
              <a:t>İlk Yetişkinlik İçin Yaşam Yapısı Girişi (22-28 yaş)</a:t>
            </a:r>
          </a:p>
          <a:p>
            <a:pPr marL="457200" indent="-457200">
              <a:buNone/>
            </a:pPr>
            <a:r>
              <a:rPr lang="tr-TR" dirty="0" smtClean="0"/>
              <a:t>     Bu dönemde birey aile odağından çıkıp yetişkin yaşamının ilk biçimini oluşturur.</a:t>
            </a:r>
          </a:p>
          <a:p>
            <a:pPr marL="457200" indent="-457200">
              <a:buFont typeface="Wingdings" pitchFamily="2" charset="2"/>
              <a:buChar char="Ø"/>
            </a:pPr>
            <a:endParaRPr lang="tr-TR" dirty="0" smtClean="0"/>
          </a:p>
          <a:p>
            <a:pPr marL="457200" indent="-457200">
              <a:buFont typeface="Wingdings" pitchFamily="2" charset="2"/>
              <a:buChar char="Ø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518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YETİŞKİNLİK KURAMLARI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30 yaş geçişi (28-38 yaş)</a:t>
            </a:r>
          </a:p>
          <a:p>
            <a:pPr>
              <a:buNone/>
            </a:pPr>
            <a:r>
              <a:rPr lang="tr-TR" dirty="0" smtClean="0"/>
              <a:t>   Bu dönemde birey yaşamını yeniden değerlendirir. Onu yeniler, değiştirir. Sonraki yaşam yapısını temellendirme çalışmaları yapar.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İlk yetişkinliğin yaşam yapısını sonuçlandırma (33-40 yaş)   </a:t>
            </a:r>
          </a:p>
          <a:p>
            <a:pPr>
              <a:buNone/>
            </a:pPr>
            <a:r>
              <a:rPr lang="tr-TR" dirty="0" smtClean="0"/>
              <a:t>   Bu dönem ile ilk yetişkinlik çağı tamamlanmaktadır. Birey artık toplum içinde yerini almıştır. Ancak bu dönem aynı zamanda gençlik dileklerimizi gerçekleştirmemize de aracı olur.  </a:t>
            </a:r>
          </a:p>
          <a:p>
            <a:pPr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8700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YETİŞKİNLİK KURAMLARI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Orta Yaş Geçişi (40-45 yaş)</a:t>
            </a:r>
          </a:p>
          <a:p>
            <a:pPr>
              <a:buNone/>
            </a:pPr>
            <a:r>
              <a:rPr lang="tr-TR" dirty="0" smtClean="0"/>
              <a:t>    İlk yetişkinlik ve orta yetişkinlik arasındaki büyük bir geçiş dönemidir.Bu dönemden itibaren değişim süreci başlamakta ve tüm çağ boyunca devam etmektedir.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Orta Yetişkinlik(40-65 yaş)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Kapasite daha düşük olmasına rağmen kişisel olarak doyum sağlayacak bir enerjiklik görülür.Bireyin sorumlulukları artar.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287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YETİŞKİNLİK KURAMLARI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Orta Yetişkinlik İçin Yaşam Yapısına Giriş(45-50 yaş)</a:t>
            </a:r>
          </a:p>
          <a:p>
            <a:pPr>
              <a:buNone/>
            </a:pPr>
            <a:r>
              <a:rPr lang="tr-TR" dirty="0" smtClean="0"/>
              <a:t>Yeni çağa uyumun ilk temelleri sağlanır</a:t>
            </a:r>
          </a:p>
          <a:p>
            <a:r>
              <a:rPr lang="tr-TR" dirty="0" smtClean="0"/>
              <a:t>50 Yaş Geçişi(50-55 yaş)</a:t>
            </a:r>
          </a:p>
          <a:p>
            <a:r>
              <a:rPr lang="tr-TR" dirty="0" smtClean="0"/>
              <a:t>Orta Yetişkinlik  Yaşam Yapısını Sonuçlandırma(55-60 yaş)</a:t>
            </a:r>
          </a:p>
          <a:p>
            <a:r>
              <a:rPr lang="tr-TR" dirty="0" smtClean="0"/>
              <a:t>İleri Yaş Geçişi (60-65 yaş)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6427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Duyan, V., Yolcuoğlu, İ.G., Artan, T. (2017). Dünü, Bugünü, Yarınıyla İnsanı Anlamak (İnsan Davranışının Kökenleri ve Sosyal Çevrenin Etkileri). Nar Yayınevi, İstanbul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93695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Görünüş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365</Words>
  <Application>Microsoft Office PowerPoint</Application>
  <PresentationFormat>Geniş ekran</PresentationFormat>
  <Paragraphs>42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Century Schoolbook</vt:lpstr>
      <vt:lpstr>Wingdings</vt:lpstr>
      <vt:lpstr>Wingdings 2</vt:lpstr>
      <vt:lpstr>Cumba</vt:lpstr>
      <vt:lpstr>YETISKINLIK KURAMLARI</vt:lpstr>
      <vt:lpstr>YETİŞKİNLİK KURAMLARI</vt:lpstr>
      <vt:lpstr>YETİŞKİNLİK KURAMLARI</vt:lpstr>
      <vt:lpstr>YETİŞKİNLİK KURAMLARI</vt:lpstr>
      <vt:lpstr>YETİŞKİNLİK KURAMLARI</vt:lpstr>
      <vt:lpstr>YETİŞKİNLİK KURAMLARI</vt:lpstr>
      <vt:lpstr>Kaynakça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YETISKINLIK KURAMLARI</dc:title>
  <dc:creator>Cenk</dc:creator>
  <cp:lastModifiedBy>Cenk</cp:lastModifiedBy>
  <cp:revision>2</cp:revision>
  <dcterms:created xsi:type="dcterms:W3CDTF">2020-03-27T08:09:26Z</dcterms:created>
  <dcterms:modified xsi:type="dcterms:W3CDTF">2020-04-30T09:47:08Z</dcterms:modified>
</cp:coreProperties>
</file>