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3/26/2018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3/26/2018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3/26/2018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3/26/2018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3/26/2018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3/26/2018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3/26/2018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3/26/2018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3/26/2018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5800" y="3132666"/>
            <a:ext cx="5311775"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132666"/>
            <a:ext cx="5334000"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3/26/2018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3/26/2018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3/26/2018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MEDYA, İNTERNET VE DİN EĞİTİMİ</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2057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0" lvl="6" indent="0">
              <a:buNone/>
            </a:pPr>
            <a:r>
              <a:rPr lang="tr-TR" sz="2800" b="1" dirty="0">
                <a:solidFill>
                  <a:srgbClr val="FF0000"/>
                </a:solidFill>
              </a:rPr>
              <a:t>Medya Nedir?</a:t>
            </a:r>
          </a:p>
          <a:p>
            <a:r>
              <a:rPr lang="tr-TR" sz="2400" dirty="0"/>
              <a:t>Türk Dil Kurumu tanımına baktığımızda medyanın hem iletişim araçlarını hem de bu iletişim araçlarının kullanıldığı iletişim ortamını tanımladığını görmekteyiz. Daha geniş bir tanım ise şöyledir: Bilgiyi, yani mesajı aktaran bilgilendirme, eğitme ve eğlendirme gibi amaçları olabilen ve temelde görsel ve işitsel diye sınıflandırabileceğimiz araçların tümüne medya denir.</a:t>
            </a:r>
          </a:p>
          <a:p>
            <a:endParaRPr lang="tr-TR" dirty="0"/>
          </a:p>
        </p:txBody>
      </p:sp>
    </p:spTree>
    <p:extLst>
      <p:ext uri="{BB962C8B-B14F-4D97-AF65-F5344CB8AC3E}">
        <p14:creationId xmlns:p14="http://schemas.microsoft.com/office/powerpoint/2010/main" val="1509144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28600" lvl="1">
              <a:spcBef>
                <a:spcPts val="1000"/>
              </a:spcBef>
            </a:pPr>
            <a:r>
              <a:rPr lang="tr-TR" sz="2400" dirty="0">
                <a:solidFill>
                  <a:srgbClr val="FF0000"/>
                </a:solidFill>
              </a:rPr>
              <a:t>İnternet Nedir</a:t>
            </a:r>
            <a:r>
              <a:rPr lang="tr-TR" sz="2400" dirty="0" smtClean="0">
                <a:solidFill>
                  <a:srgbClr val="FF0000"/>
                </a:solidFill>
              </a:rPr>
              <a:t>?</a:t>
            </a:r>
          </a:p>
          <a:p>
            <a:pPr marL="228600" lvl="1">
              <a:spcBef>
                <a:spcPts val="1000"/>
              </a:spcBef>
            </a:pPr>
            <a:endParaRPr lang="tr-TR" sz="2400" dirty="0">
              <a:solidFill>
                <a:srgbClr val="FF0000"/>
              </a:solidFill>
            </a:endParaRPr>
          </a:p>
          <a:p>
            <a:r>
              <a:rPr lang="tr-TR" dirty="0"/>
              <a:t>İnternet  milyonlarca bilgisayardan oluşan ve bu binlerce bilgisayar arasındaki bağlardan oluşan bir ağdır. Bir yöneticisi yoktur. </a:t>
            </a:r>
            <a:endParaRPr lang="tr-TR" dirty="0" smtClean="0"/>
          </a:p>
          <a:p>
            <a:r>
              <a:rPr lang="tr-TR" dirty="0" smtClean="0"/>
              <a:t>İnternet </a:t>
            </a:r>
            <a:r>
              <a:rPr lang="tr-TR" dirty="0"/>
              <a:t>destekli öğretim 2 yönlüdür. Bu öğretimin bir öğrenen bir de öğreten boyutu vardır. Öğreten söz konusu olduğunda, internet kullanımının amacının işlenecek / öğretilecek konu veya konular hakkında bilgi, materyal ve birtakım görsel veya işitsel medyayı toplama olduğunu söyleyebiliriz. Öğrenen ise belli bir konu veya konularda ihtiyaç duyduğu bilgileri edinme amacıyla interneti kullanır. </a:t>
            </a:r>
            <a:endParaRPr lang="tr-TR" dirty="0"/>
          </a:p>
        </p:txBody>
      </p:sp>
    </p:spTree>
    <p:extLst>
      <p:ext uri="{BB962C8B-B14F-4D97-AF65-F5344CB8AC3E}">
        <p14:creationId xmlns:p14="http://schemas.microsoft.com/office/powerpoint/2010/main" val="350922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4600" y="901532"/>
            <a:ext cx="8610600" cy="1293028"/>
          </a:xfrm>
        </p:spPr>
        <p:txBody>
          <a:bodyPr/>
          <a:lstStyle/>
          <a:p>
            <a:pPr lvl="1" algn="ctr" rtl="0">
              <a:lnSpc>
                <a:spcPct val="90000"/>
              </a:lnSpc>
              <a:spcBef>
                <a:spcPct val="0"/>
              </a:spcBef>
            </a:pPr>
            <a:r>
              <a:rPr lang="tr-TR" sz="3200" b="1" dirty="0">
                <a:solidFill>
                  <a:srgbClr val="FF0000"/>
                </a:solidFill>
              </a:rPr>
              <a:t>Eğitimde İnternet ve Medya Kullanımının Yararları</a:t>
            </a:r>
            <a:r>
              <a:rPr lang="tr-TR" sz="1800" b="1" dirty="0"/>
              <a:t/>
            </a:r>
            <a:br>
              <a:rPr lang="tr-TR" sz="1800" b="1" dirty="0"/>
            </a:br>
            <a:endParaRPr lang="tr-TR" dirty="0"/>
          </a:p>
        </p:txBody>
      </p:sp>
      <p:sp>
        <p:nvSpPr>
          <p:cNvPr id="3" name="İçerik Yer Tutucusu 2"/>
          <p:cNvSpPr>
            <a:spLocks noGrp="1"/>
          </p:cNvSpPr>
          <p:nvPr>
            <p:ph idx="1"/>
          </p:nvPr>
        </p:nvSpPr>
        <p:spPr/>
        <p:txBody>
          <a:bodyPr/>
          <a:lstStyle/>
          <a:p>
            <a:r>
              <a:rPr lang="tr-TR" dirty="0"/>
              <a:t>Yaygın veya örgün bir eğitim yoluyla eğitim alamayanların uzaktan eğitim yoluyla din eğitimi alabilmeleri de önemlidir.  Öğretim yöntemlerini çeşitlendirmek ve dersleri öğrenciler için eğlenceli kılabilmek adına medya ve internetten yararlanılabilir. Ayrıca yetişkin din eğitimi alanındaki yeniliklerin, gelişmelerin, konferansların ve seminer duyurularının bu alana ilgi duyan din eğitimcilerine ulaştırılması da internetin ve medyanın bir başka faydası olarak düşünülebilir. Yetişkinlere yönelik din eğitimi verenlerin ortak bir payda oluşturabileceği platformlar da bilginin paylaşılması ve yaygınlaştırılması adına önemlidir.</a:t>
            </a:r>
            <a:endParaRPr lang="tr-TR" dirty="0"/>
          </a:p>
        </p:txBody>
      </p:sp>
    </p:spTree>
    <p:extLst>
      <p:ext uri="{BB962C8B-B14F-4D97-AF65-F5344CB8AC3E}">
        <p14:creationId xmlns:p14="http://schemas.microsoft.com/office/powerpoint/2010/main" val="1402922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87500" y="1031073"/>
            <a:ext cx="8610600" cy="1293028"/>
          </a:xfrm>
        </p:spPr>
        <p:txBody>
          <a:bodyPr>
            <a:noAutofit/>
          </a:bodyPr>
          <a:lstStyle/>
          <a:p>
            <a:pPr lvl="1" algn="r" rtl="0">
              <a:lnSpc>
                <a:spcPct val="90000"/>
              </a:lnSpc>
              <a:spcBef>
                <a:spcPct val="0"/>
              </a:spcBef>
            </a:pPr>
            <a:r>
              <a:rPr lang="tr-TR" sz="3200" dirty="0">
                <a:solidFill>
                  <a:srgbClr val="FF0000"/>
                </a:solidFill>
              </a:rPr>
              <a:t>Eğitimde İnternet ve Medya Kullanımının </a:t>
            </a:r>
            <a:r>
              <a:rPr lang="tr-TR" sz="3200" dirty="0" smtClean="0">
                <a:solidFill>
                  <a:srgbClr val="FF0000"/>
                </a:solidFill>
              </a:rPr>
              <a:t>Ortaya Çıkardığı Muhtemel </a:t>
            </a:r>
            <a:r>
              <a:rPr lang="tr-TR" sz="3200" dirty="0">
                <a:solidFill>
                  <a:srgbClr val="FF0000"/>
                </a:solidFill>
              </a:rPr>
              <a:t>Sorunlar</a:t>
            </a:r>
            <a:br>
              <a:rPr lang="tr-TR" sz="3200" dirty="0">
                <a:solidFill>
                  <a:srgbClr val="FF0000"/>
                </a:solidFill>
              </a:rPr>
            </a:br>
            <a:endParaRPr lang="tr-TR" sz="3200" dirty="0">
              <a:solidFill>
                <a:srgbClr val="FF0000"/>
              </a:solidFill>
            </a:endParaRPr>
          </a:p>
        </p:txBody>
      </p:sp>
      <p:sp>
        <p:nvSpPr>
          <p:cNvPr id="3" name="İçerik Yer Tutucusu 2"/>
          <p:cNvSpPr>
            <a:spLocks noGrp="1"/>
          </p:cNvSpPr>
          <p:nvPr>
            <p:ph idx="1"/>
          </p:nvPr>
        </p:nvSpPr>
        <p:spPr/>
        <p:txBody>
          <a:bodyPr/>
          <a:lstStyle/>
          <a:p>
            <a:r>
              <a:rPr lang="tr-TR" dirty="0"/>
              <a:t>Kontrolsüz bilgi, mahremiyet algısı ve kişisel haklar akla ilk gelen olumsuzluklardandır. </a:t>
            </a:r>
            <a:endParaRPr lang="tr-TR" dirty="0" smtClean="0"/>
          </a:p>
          <a:p>
            <a:r>
              <a:rPr lang="tr-TR" dirty="0"/>
              <a:t>Ayrıca öğreten ve öğrenen her ikisi için de  teknik </a:t>
            </a:r>
            <a:r>
              <a:rPr lang="tr-TR" dirty="0" smtClean="0"/>
              <a:t>yetersizlikler </a:t>
            </a:r>
          </a:p>
          <a:p>
            <a:r>
              <a:rPr lang="tr-TR" dirty="0"/>
              <a:t>Materyal paylaşımında etik sorunlar söz konusu olmaktadır</a:t>
            </a:r>
            <a:endParaRPr lang="tr-TR" dirty="0"/>
          </a:p>
        </p:txBody>
      </p:sp>
    </p:spTree>
    <p:extLst>
      <p:ext uri="{BB962C8B-B14F-4D97-AF65-F5344CB8AC3E}">
        <p14:creationId xmlns:p14="http://schemas.microsoft.com/office/powerpoint/2010/main" val="3770652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1" algn="ctr" rtl="0">
              <a:lnSpc>
                <a:spcPct val="90000"/>
              </a:lnSpc>
              <a:spcBef>
                <a:spcPct val="0"/>
              </a:spcBef>
            </a:pPr>
            <a:r>
              <a:rPr lang="tr-TR" sz="2400" dirty="0">
                <a:solidFill>
                  <a:srgbClr val="FF0000"/>
                </a:solidFill>
              </a:rPr>
              <a:t>Sanal Din Eğitiminde Dikkat Edilmesi Gereken Hususlar </a:t>
            </a:r>
            <a:r>
              <a:rPr lang="tr-TR" sz="1800" b="1" i="1" dirty="0"/>
              <a:t/>
            </a:r>
            <a:br>
              <a:rPr lang="tr-TR" sz="1800" b="1" i="1" dirty="0"/>
            </a:br>
            <a:endParaRPr lang="tr-TR" dirty="0"/>
          </a:p>
        </p:txBody>
      </p:sp>
      <p:sp>
        <p:nvSpPr>
          <p:cNvPr id="3" name="İçerik Yer Tutucusu 2"/>
          <p:cNvSpPr>
            <a:spLocks noGrp="1"/>
          </p:cNvSpPr>
          <p:nvPr>
            <p:ph idx="1"/>
          </p:nvPr>
        </p:nvSpPr>
        <p:spPr/>
        <p:txBody>
          <a:bodyPr/>
          <a:lstStyle/>
          <a:p>
            <a:r>
              <a:rPr lang="tr-TR" dirty="0"/>
              <a:t>İnteraktif </a:t>
            </a:r>
            <a:r>
              <a:rPr lang="tr-TR" dirty="0" smtClean="0"/>
              <a:t>ortam</a:t>
            </a:r>
          </a:p>
          <a:p>
            <a:r>
              <a:rPr lang="tr-TR" dirty="0"/>
              <a:t>G</a:t>
            </a:r>
            <a:r>
              <a:rPr lang="tr-TR" dirty="0" smtClean="0"/>
              <a:t>eri </a:t>
            </a:r>
            <a:r>
              <a:rPr lang="tr-TR" dirty="0"/>
              <a:t>bildirim (</a:t>
            </a:r>
            <a:r>
              <a:rPr lang="tr-TR" dirty="0" err="1"/>
              <a:t>feedback</a:t>
            </a:r>
            <a:r>
              <a:rPr lang="tr-TR" dirty="0" smtClean="0"/>
              <a:t>)</a:t>
            </a:r>
          </a:p>
          <a:p>
            <a:r>
              <a:rPr lang="tr-TR" dirty="0"/>
              <a:t>F</a:t>
            </a:r>
            <a:r>
              <a:rPr lang="tr-TR" dirty="0" smtClean="0"/>
              <a:t>erdi farklılıklar</a:t>
            </a:r>
          </a:p>
          <a:p>
            <a:r>
              <a:rPr lang="tr-TR" dirty="0" err="1" smtClean="0"/>
              <a:t>Tedricilik</a:t>
            </a:r>
            <a:endParaRPr lang="tr-TR" dirty="0"/>
          </a:p>
        </p:txBody>
      </p:sp>
    </p:spTree>
    <p:extLst>
      <p:ext uri="{BB962C8B-B14F-4D97-AF65-F5344CB8AC3E}">
        <p14:creationId xmlns:p14="http://schemas.microsoft.com/office/powerpoint/2010/main" val="79212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b="1" dirty="0" smtClean="0">
                <a:solidFill>
                  <a:srgbClr val="FF0000"/>
                </a:solidFill>
              </a:rPr>
              <a:t>Dini İçerikli Program Örnekleri Üzerine Analizler</a:t>
            </a:r>
            <a:endParaRPr lang="tr-TR" sz="3600" b="1" dirty="0">
              <a:solidFill>
                <a:srgbClr val="FF0000"/>
              </a:solidFill>
            </a:endParaRPr>
          </a:p>
        </p:txBody>
      </p:sp>
    </p:spTree>
    <p:extLst>
      <p:ext uri="{BB962C8B-B14F-4D97-AF65-F5344CB8AC3E}">
        <p14:creationId xmlns:p14="http://schemas.microsoft.com/office/powerpoint/2010/main" val="2879017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b="1" dirty="0" smtClean="0">
                <a:solidFill>
                  <a:srgbClr val="FF0000"/>
                </a:solidFill>
              </a:rPr>
              <a:t>Sosyal Medyanın Yetişkinler Üzerindeki Etkisinin Tartışılması</a:t>
            </a:r>
            <a:endParaRPr lang="tr-TR" sz="3600" b="1" dirty="0">
              <a:solidFill>
                <a:srgbClr val="FF0000"/>
              </a:solidFill>
            </a:endParaRPr>
          </a:p>
        </p:txBody>
      </p:sp>
    </p:spTree>
    <p:extLst>
      <p:ext uri="{BB962C8B-B14F-4D97-AF65-F5344CB8AC3E}">
        <p14:creationId xmlns:p14="http://schemas.microsoft.com/office/powerpoint/2010/main" val="2116555653"/>
      </p:ext>
    </p:extLst>
  </p:cSld>
  <p:clrMapOvr>
    <a:masterClrMapping/>
  </p:clrMapOvr>
</p:sld>
</file>

<file path=ppt/theme/theme1.xml><?xml version="1.0" encoding="utf-8"?>
<a:theme xmlns:a="http://schemas.openxmlformats.org/drawingml/2006/main" name="Uçak İzi">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TM04033937[[fn=Uçak İzi]]</Template>
  <TotalTime>37</TotalTime>
  <Words>295</Words>
  <Application>Microsoft Office PowerPoint</Application>
  <PresentationFormat>Geniş ekran</PresentationFormat>
  <Paragraphs>20</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Century Gothic</vt:lpstr>
      <vt:lpstr>Uçak İzi</vt:lpstr>
      <vt:lpstr>MEDYA, İNTERNET VE DİN EĞİTİMİ</vt:lpstr>
      <vt:lpstr>PowerPoint Sunusu</vt:lpstr>
      <vt:lpstr>PowerPoint Sunusu</vt:lpstr>
      <vt:lpstr>Eğitimde İnternet ve Medya Kullanımının Yararları </vt:lpstr>
      <vt:lpstr>Eğitimde İnternet ve Medya Kullanımının Ortaya Çıkardığı Muhtemel Sorunlar </vt:lpstr>
      <vt:lpstr>Sanal Din Eğitiminde Dikkat Edilmesi Gereken Hususlar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İNTERNET VE DİN EĞİTİMİ</dc:title>
  <dc:creator>user</dc:creator>
  <cp:lastModifiedBy>user</cp:lastModifiedBy>
  <cp:revision>5</cp:revision>
  <dcterms:created xsi:type="dcterms:W3CDTF">2018-03-26T09:01:04Z</dcterms:created>
  <dcterms:modified xsi:type="dcterms:W3CDTF">2018-03-26T09:38:18Z</dcterms:modified>
</cp:coreProperties>
</file>