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7" r:id="rId4"/>
    <p:sldId id="259" r:id="rId5"/>
    <p:sldId id="258"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1FB7A13-BA62-48E0-9E43-258716DD5636}" type="datetimeFigureOut">
              <a:rPr lang="tr-TR" smtClean="0"/>
              <a:t>5.12.2018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3146289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FB7A13-BA62-48E0-9E43-258716DD5636}" type="datetimeFigureOut">
              <a:rPr lang="tr-TR" smtClean="0"/>
              <a:t>5.12.2018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145195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FB7A13-BA62-48E0-9E43-258716DD5636}" type="datetimeFigureOut">
              <a:rPr lang="tr-TR" smtClean="0"/>
              <a:t>5.12.2018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3561674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1FB7A13-BA62-48E0-9E43-258716DD5636}" type="datetimeFigureOut">
              <a:rPr lang="tr-TR" smtClean="0"/>
              <a:t>5.12.2018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741020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1FB7A13-BA62-48E0-9E43-258716DD5636}" type="datetimeFigureOut">
              <a:rPr lang="tr-TR" smtClean="0"/>
              <a:t>5.12.2018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908520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1FB7A13-BA62-48E0-9E43-258716DD5636}" type="datetimeFigureOut">
              <a:rPr lang="tr-TR" smtClean="0"/>
              <a:t>5.12.2018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2665615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1FB7A13-BA62-48E0-9E43-258716DD5636}" type="datetimeFigureOut">
              <a:rPr lang="tr-TR" smtClean="0"/>
              <a:t>5.12.2018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3606154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1FB7A13-BA62-48E0-9E43-258716DD5636}" type="datetimeFigureOut">
              <a:rPr lang="tr-TR" smtClean="0"/>
              <a:t>5.12.2018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433064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1FB7A13-BA62-48E0-9E43-258716DD5636}" type="datetimeFigureOut">
              <a:rPr lang="tr-TR" smtClean="0"/>
              <a:t>5.12.2018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4061084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1FB7A13-BA62-48E0-9E43-258716DD5636}" type="datetimeFigureOut">
              <a:rPr lang="tr-TR" smtClean="0"/>
              <a:t>5.12.2018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1616066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1FB7A13-BA62-48E0-9E43-258716DD5636}" type="datetimeFigureOut">
              <a:rPr lang="tr-TR" smtClean="0"/>
              <a:t>5.12.2018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3EE3F1-80D1-478A-88E0-81B0C86F49F0}" type="slidenum">
              <a:rPr lang="tr-TR" smtClean="0"/>
              <a:t>‹#›</a:t>
            </a:fld>
            <a:endParaRPr lang="tr-TR"/>
          </a:p>
        </p:txBody>
      </p:sp>
    </p:spTree>
    <p:extLst>
      <p:ext uri="{BB962C8B-B14F-4D97-AF65-F5344CB8AC3E}">
        <p14:creationId xmlns:p14="http://schemas.microsoft.com/office/powerpoint/2010/main" val="163713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FB7A13-BA62-48E0-9E43-258716DD5636}" type="datetimeFigureOut">
              <a:rPr lang="tr-TR" smtClean="0"/>
              <a:t>5.12.2018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3EE3F1-80D1-478A-88E0-81B0C86F49F0}" type="slidenum">
              <a:rPr lang="tr-TR" smtClean="0"/>
              <a:t>‹#›</a:t>
            </a:fld>
            <a:endParaRPr lang="tr-TR"/>
          </a:p>
        </p:txBody>
      </p:sp>
    </p:spTree>
    <p:extLst>
      <p:ext uri="{BB962C8B-B14F-4D97-AF65-F5344CB8AC3E}">
        <p14:creationId xmlns:p14="http://schemas.microsoft.com/office/powerpoint/2010/main" val="324505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5910415"/>
          </a:xfrm>
        </p:spPr>
        <p:txBody>
          <a:bodyPr>
            <a:normAutofit/>
          </a:bodyPr>
          <a:lstStyle/>
          <a:p>
            <a:pPr algn="ctr"/>
            <a:r>
              <a:rPr lang="tr-TR" sz="2400" b="1" u="sng" dirty="0" smtClean="0">
                <a:latin typeface="Times New Roman" panose="02020603050405020304" pitchFamily="18" charset="0"/>
                <a:cs typeface="Times New Roman" panose="02020603050405020304" pitchFamily="18" charset="0"/>
              </a:rPr>
              <a:t>Rasyonelleşme</a:t>
            </a:r>
            <a:r>
              <a:rPr lang="tr-TR" sz="2400" dirty="0" smtClean="0">
                <a:latin typeface="Times New Roman" panose="02020603050405020304" pitchFamily="18" charset="0"/>
                <a:cs typeface="Times New Roman" panose="02020603050405020304" pitchFamily="18" charset="0"/>
              </a:rPr>
              <a:t> </a:t>
            </a:r>
            <a:br>
              <a:rPr lang="tr-TR" sz="2400" dirty="0" smtClean="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r>
              <a:rPr lang="tr-TR" sz="2400" dirty="0" smtClean="0">
                <a:latin typeface="Times New Roman" panose="02020603050405020304" pitchFamily="18" charset="0"/>
                <a:cs typeface="Times New Roman" panose="02020603050405020304" pitchFamily="18" charset="0"/>
              </a:rPr>
              <a:t>Dini rasyonelleşme</a:t>
            </a:r>
            <a:br>
              <a:rPr lang="tr-TR" sz="2400" dirty="0" smtClean="0">
                <a:latin typeface="Times New Roman" panose="02020603050405020304" pitchFamily="18" charset="0"/>
                <a:cs typeface="Times New Roman" panose="02020603050405020304" pitchFamily="18" charset="0"/>
              </a:rPr>
            </a:br>
            <a:r>
              <a:rPr lang="tr-TR" sz="2400" dirty="0" smtClean="0">
                <a:latin typeface="Times New Roman" panose="02020603050405020304" pitchFamily="18" charset="0"/>
                <a:cs typeface="Times New Roman" panose="02020603050405020304" pitchFamily="18" charset="0"/>
              </a:rPr>
              <a:t>Bilgide rasyonelleşme </a:t>
            </a:r>
            <a:br>
              <a:rPr lang="tr-TR" sz="2400" dirty="0" smtClean="0">
                <a:latin typeface="Times New Roman" panose="02020603050405020304" pitchFamily="18" charset="0"/>
                <a:cs typeface="Times New Roman" panose="02020603050405020304" pitchFamily="18" charset="0"/>
              </a:rPr>
            </a:br>
            <a:r>
              <a:rPr lang="tr-TR" sz="2400" dirty="0" smtClean="0">
                <a:latin typeface="Times New Roman" panose="02020603050405020304" pitchFamily="18" charset="0"/>
                <a:cs typeface="Times New Roman" panose="02020603050405020304" pitchFamily="18" charset="0"/>
              </a:rPr>
              <a:t>Ekonomik rasyonelleşme</a:t>
            </a:r>
            <a:br>
              <a:rPr lang="tr-TR" sz="2400" dirty="0" smtClean="0">
                <a:latin typeface="Times New Roman" panose="02020603050405020304" pitchFamily="18" charset="0"/>
                <a:cs typeface="Times New Roman" panose="02020603050405020304" pitchFamily="18" charset="0"/>
              </a:rPr>
            </a:br>
            <a:r>
              <a:rPr lang="tr-TR" sz="2400" dirty="0" smtClean="0">
                <a:latin typeface="Times New Roman" panose="02020603050405020304" pitchFamily="18" charset="0"/>
                <a:cs typeface="Times New Roman" panose="02020603050405020304" pitchFamily="18" charset="0"/>
              </a:rPr>
              <a:t>Bürokratik rasyonelleşme</a:t>
            </a:r>
            <a:br>
              <a:rPr lang="tr-TR" sz="2400" dirty="0" smtClean="0">
                <a:latin typeface="Times New Roman" panose="02020603050405020304" pitchFamily="18" charset="0"/>
                <a:cs typeface="Times New Roman" panose="02020603050405020304" pitchFamily="18" charset="0"/>
              </a:rPr>
            </a:br>
            <a:r>
              <a:rPr lang="tr-TR" sz="2400" dirty="0" smtClean="0">
                <a:latin typeface="Times New Roman" panose="02020603050405020304" pitchFamily="18" charset="0"/>
                <a:cs typeface="Times New Roman" panose="02020603050405020304" pitchFamily="18" charset="0"/>
              </a:rPr>
              <a:t>Hukukta rasyonelleşme</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2343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73063" y="1310251"/>
            <a:ext cx="9144000" cy="4602033"/>
          </a:xfrm>
        </p:spPr>
        <p:txBody>
          <a:bodyPr>
            <a:noAutofit/>
          </a:bodyPr>
          <a:lstStyle/>
          <a:p>
            <a:pPr algn="l"/>
            <a:r>
              <a:rPr lang="tr-TR" sz="2400" dirty="0" smtClean="0">
                <a:latin typeface="Times New Roman" panose="02020603050405020304" pitchFamily="18" charset="0"/>
                <a:cs typeface="Times New Roman" panose="02020603050405020304" pitchFamily="18" charset="0"/>
              </a:rPr>
              <a:t>                                         Hukukun Rasyonelliği</a:t>
            </a:r>
            <a:br>
              <a:rPr lang="tr-TR" sz="2400" dirty="0" smtClean="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r>
              <a:rPr lang="tr-TR" sz="2400" dirty="0" smtClean="0">
                <a:latin typeface="Times New Roman" panose="02020603050405020304" pitchFamily="18" charset="0"/>
                <a:cs typeface="Times New Roman" panose="02020603050405020304" pitchFamily="18" charset="0"/>
              </a:rPr>
              <a:t/>
            </a:r>
            <a:br>
              <a:rPr lang="tr-TR" sz="2400" dirty="0" smtClean="0">
                <a:latin typeface="Times New Roman" panose="02020603050405020304" pitchFamily="18" charset="0"/>
                <a:cs typeface="Times New Roman" panose="02020603050405020304" pitchFamily="18" charset="0"/>
              </a:rPr>
            </a:br>
            <a:r>
              <a:rPr lang="tr-TR" sz="2400" dirty="0" smtClean="0">
                <a:latin typeface="Times New Roman" panose="02020603050405020304" pitchFamily="18" charset="0"/>
                <a:cs typeface="Times New Roman" panose="02020603050405020304" pitchFamily="18" charset="0"/>
              </a:rPr>
              <a:t/>
            </a:r>
            <a:br>
              <a:rPr lang="tr-TR" sz="2400" dirty="0" smtClean="0">
                <a:latin typeface="Times New Roman" panose="02020603050405020304" pitchFamily="18" charset="0"/>
                <a:cs typeface="Times New Roman" panose="02020603050405020304" pitchFamily="18" charset="0"/>
              </a:rPr>
            </a:br>
            <a:r>
              <a:rPr lang="tr-TR" sz="2400" dirty="0" smtClean="0">
                <a:latin typeface="Times New Roman" panose="02020603050405020304" pitchFamily="18" charset="0"/>
                <a:cs typeface="Times New Roman" panose="02020603050405020304" pitchFamily="18" charset="0"/>
              </a:rPr>
              <a:t>                      </a:t>
            </a:r>
            <a:br>
              <a:rPr lang="tr-TR" sz="2400" dirty="0" smtClean="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r>
              <a:rPr lang="tr-TR" sz="2400" b="1" dirty="0" smtClean="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Şekli Bakımdan                     Maddi Bakımdan</a:t>
            </a:r>
            <a:r>
              <a:rPr lang="tr-TR" sz="2400" b="1" dirty="0" smtClean="0">
                <a:latin typeface="Times New Roman" panose="02020603050405020304" pitchFamily="18" charset="0"/>
                <a:cs typeface="Times New Roman" panose="02020603050405020304" pitchFamily="18" charset="0"/>
              </a:rPr>
              <a:t/>
            </a:r>
            <a:br>
              <a:rPr lang="tr-TR" sz="2400" b="1" dirty="0" smtClean="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r>
              <a:rPr lang="tr-TR" sz="2400" dirty="0" smtClean="0">
                <a:latin typeface="Times New Roman" panose="02020603050405020304" pitchFamily="18" charset="0"/>
                <a:cs typeface="Times New Roman" panose="02020603050405020304" pitchFamily="18" charset="0"/>
              </a:rPr>
              <a:t/>
            </a:r>
            <a:br>
              <a:rPr lang="tr-TR" sz="2400" dirty="0" smtClean="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r>
              <a:rPr lang="tr-TR" sz="2400" dirty="0" smtClean="0">
                <a:latin typeface="Times New Roman" panose="02020603050405020304" pitchFamily="18" charset="0"/>
                <a:cs typeface="Times New Roman" panose="02020603050405020304" pitchFamily="18" charset="0"/>
              </a:rPr>
              <a:t/>
            </a:r>
            <a:br>
              <a:rPr lang="tr-TR" sz="2400" dirty="0" smtClean="0">
                <a:latin typeface="Times New Roman" panose="02020603050405020304" pitchFamily="18" charset="0"/>
                <a:cs typeface="Times New Roman" panose="02020603050405020304" pitchFamily="18" charset="0"/>
              </a:rPr>
            </a:br>
            <a:endParaRPr lang="tr-TR" sz="2400" dirty="0">
              <a:latin typeface="Times New Roman" panose="02020603050405020304" pitchFamily="18" charset="0"/>
              <a:cs typeface="Times New Roman" panose="02020603050405020304" pitchFamily="18" charset="0"/>
            </a:endParaRPr>
          </a:p>
        </p:txBody>
      </p:sp>
      <p:cxnSp>
        <p:nvCxnSpPr>
          <p:cNvPr id="18" name="Düz Ok Bağlayıcısı 17"/>
          <p:cNvCxnSpPr/>
          <p:nvPr/>
        </p:nvCxnSpPr>
        <p:spPr>
          <a:xfrm flipH="1">
            <a:off x="4121063" y="2488942"/>
            <a:ext cx="1089765" cy="9669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Düz Ok Bağlayıcısı 20"/>
          <p:cNvCxnSpPr/>
          <p:nvPr/>
        </p:nvCxnSpPr>
        <p:spPr>
          <a:xfrm>
            <a:off x="5799551" y="2488942"/>
            <a:ext cx="926926" cy="9669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3573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38408" y="365124"/>
            <a:ext cx="10515600" cy="4908333"/>
          </a:xfrm>
        </p:spPr>
        <p:txBody>
          <a:bodyPr>
            <a:normAutofit/>
          </a:bodyPr>
          <a:lstStyle/>
          <a:p>
            <a:pPr algn="ctr"/>
            <a:r>
              <a:rPr lang="tr-TR" sz="2400" b="1" u="sng" dirty="0" smtClean="0">
                <a:latin typeface="Times New Roman" panose="02020603050405020304" pitchFamily="18" charset="0"/>
                <a:cs typeface="Times New Roman" panose="02020603050405020304" pitchFamily="18" charset="0"/>
              </a:rPr>
              <a:t>Şekli </a:t>
            </a:r>
            <a:r>
              <a:rPr lang="tr-TR" sz="2400" b="1" u="sng" dirty="0">
                <a:latin typeface="Times New Roman" panose="02020603050405020304" pitchFamily="18" charset="0"/>
                <a:cs typeface="Times New Roman" panose="02020603050405020304" pitchFamily="18" charset="0"/>
              </a:rPr>
              <a:t>R</a:t>
            </a:r>
            <a:r>
              <a:rPr lang="tr-TR" sz="2400" b="1" u="sng" dirty="0" smtClean="0">
                <a:latin typeface="Times New Roman" panose="02020603050405020304" pitchFamily="18" charset="0"/>
                <a:cs typeface="Times New Roman" panose="02020603050405020304" pitchFamily="18" charset="0"/>
              </a:rPr>
              <a:t>asyonellik</a:t>
            </a:r>
            <a:br>
              <a:rPr lang="tr-TR" sz="2400" b="1" u="sng" dirty="0" smtClean="0">
                <a:latin typeface="Times New Roman" panose="02020603050405020304" pitchFamily="18" charset="0"/>
                <a:cs typeface="Times New Roman" panose="02020603050405020304" pitchFamily="18" charset="0"/>
              </a:rPr>
            </a:br>
            <a:r>
              <a:rPr lang="tr-TR" sz="2400" b="1" u="sng" dirty="0" smtClean="0">
                <a:latin typeface="Times New Roman" panose="02020603050405020304" pitchFamily="18" charset="0"/>
                <a:cs typeface="Times New Roman" panose="02020603050405020304" pitchFamily="18" charset="0"/>
              </a:rPr>
              <a:t/>
            </a:r>
            <a:br>
              <a:rPr lang="tr-TR" sz="2400" b="1" u="sng" dirty="0" smtClean="0">
                <a:latin typeface="Times New Roman" panose="02020603050405020304" pitchFamily="18" charset="0"/>
                <a:cs typeface="Times New Roman" panose="02020603050405020304" pitchFamily="18" charset="0"/>
              </a:rPr>
            </a:br>
            <a:r>
              <a:rPr lang="tr-TR" sz="2400" i="1" dirty="0" smtClean="0">
                <a:latin typeface="Times New Roman" panose="02020603050405020304" pitchFamily="18" charset="0"/>
                <a:cs typeface="Times New Roman" panose="02020603050405020304" pitchFamily="18" charset="0"/>
              </a:rPr>
              <a:t>Hukuk üretiminde ve hukuk bulmada genel ve ortak bir kural yerine sözgelimi kehanete başvurulması şekli anlamda irrasyonelliğe işaret eder.</a:t>
            </a:r>
            <a:br>
              <a:rPr lang="tr-TR" sz="2400" i="1" dirty="0" smtClean="0">
                <a:latin typeface="Times New Roman" panose="02020603050405020304" pitchFamily="18" charset="0"/>
                <a:cs typeface="Times New Roman" panose="02020603050405020304" pitchFamily="18" charset="0"/>
              </a:rPr>
            </a:br>
            <a:r>
              <a:rPr lang="tr-TR" sz="2400" i="1" dirty="0" smtClean="0">
                <a:latin typeface="Times New Roman" panose="02020603050405020304" pitchFamily="18" charset="0"/>
                <a:cs typeface="Times New Roman" panose="02020603050405020304" pitchFamily="18" charset="0"/>
              </a:rPr>
              <a:t>Şekli anlamda rasyonellik, kararda genel ve ortak bir kurala gönderme yapılması halinde söz konusu olur. </a:t>
            </a:r>
            <a:endParaRPr lang="tr-TR" sz="2400"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0597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4256979"/>
          </a:xfrm>
        </p:spPr>
        <p:txBody>
          <a:bodyPr>
            <a:normAutofit/>
          </a:bodyPr>
          <a:lstStyle/>
          <a:p>
            <a:pPr algn="ctr"/>
            <a:r>
              <a:rPr lang="tr-TR" sz="2400" b="1" u="sng" dirty="0" smtClean="0">
                <a:latin typeface="Times New Roman" panose="02020603050405020304" pitchFamily="18" charset="0"/>
                <a:cs typeface="Times New Roman" panose="02020603050405020304" pitchFamily="18" charset="0"/>
              </a:rPr>
              <a:t>Maddi Rasyonellik</a:t>
            </a:r>
            <a:br>
              <a:rPr lang="tr-TR" sz="2400" b="1" u="sng" dirty="0" smtClean="0">
                <a:latin typeface="Times New Roman" panose="02020603050405020304" pitchFamily="18" charset="0"/>
                <a:cs typeface="Times New Roman" panose="02020603050405020304" pitchFamily="18" charset="0"/>
              </a:rPr>
            </a:br>
            <a:r>
              <a:rPr lang="tr-TR" sz="2400" b="1" u="sng" dirty="0" smtClean="0">
                <a:latin typeface="Times New Roman" panose="02020603050405020304" pitchFamily="18" charset="0"/>
                <a:cs typeface="Times New Roman" panose="02020603050405020304" pitchFamily="18" charset="0"/>
              </a:rPr>
              <a:t/>
            </a:r>
            <a:br>
              <a:rPr lang="tr-TR" sz="2400" b="1" u="sng" dirty="0" smtClean="0">
                <a:latin typeface="Times New Roman" panose="02020603050405020304" pitchFamily="18" charset="0"/>
                <a:cs typeface="Times New Roman" panose="02020603050405020304" pitchFamily="18" charset="0"/>
              </a:rPr>
            </a:br>
            <a:r>
              <a:rPr lang="tr-TR" sz="2400" i="1" dirty="0" smtClean="0">
                <a:latin typeface="Times New Roman" panose="02020603050405020304" pitchFamily="18" charset="0"/>
                <a:cs typeface="Times New Roman" panose="02020603050405020304" pitchFamily="18" charset="0"/>
              </a:rPr>
              <a:t>Karar ahlaki, duygusal veya siyasi nedenlere dayanıyorsa maddi bakımdan irrasyonellik vardır. Kararın bu sayılanlara değil, önceden içerikleri bilinen hukuk kurallarına dayanarak verilmesi durumunda maddi rasyonellik sağlanmış olur.</a:t>
            </a:r>
            <a:endParaRPr lang="tr-TR" sz="2400"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8978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mtClean="0"/>
              <a:t/>
            </a:r>
            <a:br>
              <a:rPr lang="tr-TR" smtClean="0"/>
            </a:br>
            <a:r>
              <a:rPr lang="tr-TR" smtClean="0"/>
              <a:t/>
            </a:r>
            <a:br>
              <a:rPr lang="tr-TR" smtClean="0"/>
            </a:br>
            <a:r>
              <a:rPr lang="tr-TR" smtClean="0"/>
              <a:t> </a:t>
            </a:r>
            <a:endParaRPr lang="tr-TR" dirty="0"/>
          </a:p>
        </p:txBody>
      </p:sp>
      <p:sp>
        <p:nvSpPr>
          <p:cNvPr id="6" name="İçerik Yer Tutucusu 5"/>
          <p:cNvSpPr>
            <a:spLocks noGrp="1"/>
          </p:cNvSpPr>
          <p:nvPr>
            <p:ph idx="1"/>
          </p:nvPr>
        </p:nvSpPr>
        <p:spPr/>
        <p:txBody>
          <a:bodyPr>
            <a:normAutofit/>
          </a:bodyPr>
          <a:lstStyle/>
          <a:p>
            <a:pPr marL="0" indent="0" algn="ctr">
              <a:buNone/>
            </a:pPr>
            <a:r>
              <a:rPr lang="tr-TR" sz="2400" u="sng" dirty="0" smtClean="0">
                <a:latin typeface="Times New Roman" panose="02020603050405020304" pitchFamily="18" charset="0"/>
                <a:cs typeface="Times New Roman" panose="02020603050405020304" pitchFamily="18" charset="0"/>
              </a:rPr>
              <a:t>Rasyonel </a:t>
            </a:r>
            <a:r>
              <a:rPr lang="tr-TR" sz="2400" u="sng" dirty="0" smtClean="0">
                <a:latin typeface="Times New Roman" panose="02020603050405020304" pitchFamily="18" charset="0"/>
                <a:cs typeface="Times New Roman" panose="02020603050405020304" pitchFamily="18" charset="0"/>
              </a:rPr>
              <a:t>Hukukun Sağladıkları</a:t>
            </a:r>
            <a:endParaRPr lang="tr-TR" sz="2400" u="sng" dirty="0" smtClean="0">
              <a:latin typeface="Times New Roman" panose="02020603050405020304" pitchFamily="18" charset="0"/>
              <a:cs typeface="Times New Roman" panose="02020603050405020304" pitchFamily="18" charset="0"/>
            </a:endParaRPr>
          </a:p>
          <a:p>
            <a:pPr marL="0" indent="0" algn="ctr">
              <a:buNone/>
            </a:pPr>
            <a:endParaRPr lang="tr-TR" sz="2400" u="sng" dirty="0" smtClean="0">
              <a:latin typeface="Times New Roman" panose="02020603050405020304" pitchFamily="18" charset="0"/>
              <a:cs typeface="Times New Roman" panose="02020603050405020304" pitchFamily="18" charset="0"/>
            </a:endParaRPr>
          </a:p>
          <a:p>
            <a:pPr marL="0" indent="0" algn="ctr">
              <a:buNone/>
            </a:pPr>
            <a:r>
              <a:rPr lang="tr-TR" sz="2400" dirty="0" err="1" smtClean="0">
                <a:latin typeface="Times New Roman" panose="02020603050405020304" pitchFamily="18" charset="0"/>
                <a:cs typeface="Times New Roman" panose="02020603050405020304" pitchFamily="18" charset="0"/>
              </a:rPr>
              <a:t>Hesaplanabilirlik</a:t>
            </a:r>
            <a:endParaRPr lang="tr-TR" sz="2400" dirty="0" smtClean="0">
              <a:latin typeface="Times New Roman" panose="02020603050405020304" pitchFamily="18" charset="0"/>
              <a:cs typeface="Times New Roman" panose="02020603050405020304" pitchFamily="18" charset="0"/>
            </a:endParaRPr>
          </a:p>
          <a:p>
            <a:pPr marL="0" indent="0" algn="ctr">
              <a:buNone/>
            </a:pPr>
            <a:r>
              <a:rPr lang="tr-TR" sz="2400" b="1" dirty="0" smtClean="0">
                <a:latin typeface="Times New Roman" panose="02020603050405020304" pitchFamily="18" charset="0"/>
                <a:cs typeface="Times New Roman" panose="02020603050405020304" pitchFamily="18" charset="0"/>
              </a:rPr>
              <a:t>Öngörülebilirlik</a:t>
            </a:r>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3149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5271587"/>
          </a:xfrm>
        </p:spPr>
        <p:txBody>
          <a:bodyPr>
            <a:normAutofit/>
          </a:bodyPr>
          <a:lstStyle/>
          <a:p>
            <a:pPr algn="ctr"/>
            <a:r>
              <a:rPr lang="tr-TR" sz="2400" b="1" u="sng" dirty="0" smtClean="0">
                <a:latin typeface="Times New Roman" panose="02020603050405020304" pitchFamily="18" charset="0"/>
                <a:cs typeface="Times New Roman" panose="02020603050405020304" pitchFamily="18" charset="0"/>
              </a:rPr>
              <a:t>Batı Hukukunda Rasyonelleşmenin İtici Güçleri</a:t>
            </a:r>
            <a:r>
              <a:rPr lang="tr-TR" sz="2400" dirty="0" smtClean="0">
                <a:latin typeface="Times New Roman" panose="02020603050405020304" pitchFamily="18" charset="0"/>
                <a:cs typeface="Times New Roman" panose="02020603050405020304" pitchFamily="18" charset="0"/>
              </a:rPr>
              <a:t/>
            </a:r>
            <a:br>
              <a:rPr lang="tr-TR" sz="2400" dirty="0" smtClean="0">
                <a:latin typeface="Times New Roman" panose="02020603050405020304" pitchFamily="18" charset="0"/>
                <a:cs typeface="Times New Roman" panose="02020603050405020304" pitchFamily="18" charset="0"/>
              </a:rPr>
            </a:br>
            <a:r>
              <a:rPr lang="tr-TR" sz="2400" dirty="0">
                <a:latin typeface="Times New Roman" panose="02020603050405020304" pitchFamily="18" charset="0"/>
                <a:cs typeface="Times New Roman" panose="02020603050405020304" pitchFamily="18" charset="0"/>
              </a:rPr>
              <a:t/>
            </a:r>
            <a:br>
              <a:rPr lang="tr-TR" sz="2400" dirty="0">
                <a:latin typeface="Times New Roman" panose="02020603050405020304" pitchFamily="18" charset="0"/>
                <a:cs typeface="Times New Roman" panose="02020603050405020304" pitchFamily="18" charset="0"/>
              </a:rPr>
            </a:br>
            <a:r>
              <a:rPr lang="tr-TR" sz="2400" dirty="0" smtClean="0">
                <a:latin typeface="Times New Roman" panose="02020603050405020304" pitchFamily="18" charset="0"/>
                <a:cs typeface="Times New Roman" panose="02020603050405020304" pitchFamily="18" charset="0"/>
              </a:rPr>
              <a:t>Ekonomik Neden (Piyasada Öngörülebilirlik İhtiyacı) </a:t>
            </a:r>
            <a:br>
              <a:rPr lang="tr-TR" sz="2400" dirty="0" smtClean="0">
                <a:latin typeface="Times New Roman" panose="02020603050405020304" pitchFamily="18" charset="0"/>
                <a:cs typeface="Times New Roman" panose="02020603050405020304" pitchFamily="18" charset="0"/>
              </a:rPr>
            </a:br>
            <a:r>
              <a:rPr lang="tr-TR" sz="2400" dirty="0" smtClean="0">
                <a:latin typeface="Times New Roman" panose="02020603050405020304" pitchFamily="18" charset="0"/>
                <a:cs typeface="Times New Roman" panose="02020603050405020304" pitchFamily="18" charset="0"/>
              </a:rPr>
              <a:t>Politik Neden (Devlet)</a:t>
            </a:r>
            <a:br>
              <a:rPr lang="tr-TR" sz="2400" dirty="0" smtClean="0">
                <a:latin typeface="Times New Roman" panose="02020603050405020304" pitchFamily="18" charset="0"/>
                <a:cs typeface="Times New Roman" panose="02020603050405020304" pitchFamily="18" charset="0"/>
              </a:rPr>
            </a:br>
            <a:r>
              <a:rPr lang="tr-TR" sz="2400" dirty="0" smtClean="0">
                <a:latin typeface="Times New Roman" panose="02020603050405020304" pitchFamily="18" charset="0"/>
                <a:cs typeface="Times New Roman" panose="02020603050405020304" pitchFamily="18" charset="0"/>
              </a:rPr>
              <a:t>Roma Hukuku Eğitimi</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552178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TotalTime>
  <Words>18</Words>
  <Application>Microsoft Office PowerPoint</Application>
  <PresentationFormat>Geniş ekran</PresentationFormat>
  <Paragraphs>10</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Calibri</vt:lpstr>
      <vt:lpstr>Calibri Light</vt:lpstr>
      <vt:lpstr>Times New Roman</vt:lpstr>
      <vt:lpstr>Office Teması</vt:lpstr>
      <vt:lpstr>Rasyonelleşme   Dini rasyonelleşme Bilgide rasyonelleşme  Ekonomik rasyonelleşme Bürokratik rasyonelleşme Hukukta rasyonelleşme</vt:lpstr>
      <vt:lpstr>                                         Hukukun Rasyonelliği                                               Şekli Bakımdan                     Maddi Bakımdan     </vt:lpstr>
      <vt:lpstr>Şekli Rasyonellik  Hukuk üretiminde ve hukuk bulmada genel ve ortak bir kural yerine sözgelimi kehanete başvurulması şekli anlamda irrasyonelliğe işaret eder. Şekli anlamda rasyonellik, kararda genel ve ortak bir kurala gönderme yapılması halinde söz konusu olur. </vt:lpstr>
      <vt:lpstr>Maddi Rasyonellik  Karar ahlaki, duygusal veya siyasi nedenlere dayanıyorsa maddi bakımdan irrasyonellik vardır. Kararın bu sayılanlara değil, önceden içerikleri bilinen hukuk kurallarına dayanarak verilmesi durumunda maddi rasyonellik sağlanmış olur.</vt:lpstr>
      <vt:lpstr>   </vt:lpstr>
      <vt:lpstr>Batı Hukukunda Rasyonelleşmenin İtici Güçleri  Ekonomik Neden (Piyasada Öngörülebilirlik İhtiyacı)  Politik Neden (Devlet) Roma Hukuku Eğitimi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Marx’ta üretim ilişkileri</dc:title>
  <dc:creator>Saim Üye</dc:creator>
  <cp:lastModifiedBy>Saim Üye</cp:lastModifiedBy>
  <cp:revision>19</cp:revision>
  <dcterms:created xsi:type="dcterms:W3CDTF">2018-03-15T14:59:02Z</dcterms:created>
  <dcterms:modified xsi:type="dcterms:W3CDTF">2018-12-05T08:50:18Z</dcterms:modified>
</cp:coreProperties>
</file>