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Laboratory</a:t>
            </a:r>
            <a:r>
              <a:rPr lang="tr-TR" dirty="0" smtClean="0"/>
              <a:t> </a:t>
            </a:r>
            <a:r>
              <a:rPr lang="tr-TR" dirty="0" err="1" smtClean="0"/>
              <a:t>animals</a:t>
            </a:r>
            <a:endParaRPr lang="en-US" dirty="0"/>
          </a:p>
        </p:txBody>
      </p:sp>
      <p:sp>
        <p:nvSpPr>
          <p:cNvPr id="3" name="İçerik Yer Tutucusu 2"/>
          <p:cNvSpPr>
            <a:spLocks noGrp="1"/>
          </p:cNvSpPr>
          <p:nvPr>
            <p:ph idx="1"/>
          </p:nvPr>
        </p:nvSpPr>
        <p:spPr/>
        <p:txBody>
          <a:bodyPr/>
          <a:lstStyle/>
          <a:p>
            <a:endParaRPr lang="en-US"/>
          </a:p>
        </p:txBody>
      </p:sp>
    </p:spTree>
    <p:extLst>
      <p:ext uri="{BB962C8B-B14F-4D97-AF65-F5344CB8AC3E}">
        <p14:creationId xmlns:p14="http://schemas.microsoft.com/office/powerpoint/2010/main" val="270850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Housing, enrichment and care</a:t>
            </a:r>
            <a:br>
              <a:rPr lang="en-US" dirty="0"/>
            </a:br>
            <a:endParaRPr lang="en-US" dirty="0"/>
          </a:p>
        </p:txBody>
      </p:sp>
      <p:sp>
        <p:nvSpPr>
          <p:cNvPr id="3" name="İçerik Yer Tutucusu 2"/>
          <p:cNvSpPr>
            <a:spLocks noGrp="1"/>
          </p:cNvSpPr>
          <p:nvPr>
            <p:ph idx="1"/>
          </p:nvPr>
        </p:nvSpPr>
        <p:spPr/>
        <p:txBody>
          <a:bodyPr>
            <a:normAutofit/>
          </a:bodyPr>
          <a:lstStyle/>
          <a:p>
            <a:pPr marL="0" indent="0">
              <a:buNone/>
            </a:pPr>
            <a:r>
              <a:rPr lang="en-US" dirty="0" smtClean="0"/>
              <a:t>Housing</a:t>
            </a:r>
            <a:endParaRPr lang="en-US" dirty="0"/>
          </a:p>
          <a:p>
            <a:r>
              <a:rPr lang="en-US" dirty="0"/>
              <a:t>Gregarious species should be group-housed as long as the groups are stable and harmonious. Such groups can </a:t>
            </a:r>
            <a:r>
              <a:rPr lang="en-US" dirty="0" smtClean="0"/>
              <a:t>be</a:t>
            </a:r>
            <a:r>
              <a:rPr lang="tr-TR" dirty="0" smtClean="0"/>
              <a:t> </a:t>
            </a:r>
            <a:r>
              <a:rPr lang="en-US" dirty="0" smtClean="0"/>
              <a:t>achieved</a:t>
            </a:r>
            <a:r>
              <a:rPr lang="en-US" dirty="0"/>
              <a:t>, although it is difficult, when housing male mice, adult hamsters or gerbils, as this can result in </a:t>
            </a:r>
            <a:r>
              <a:rPr lang="en-US" dirty="0" smtClean="0"/>
              <a:t>severe</a:t>
            </a:r>
            <a:r>
              <a:rPr lang="tr-TR" dirty="0" smtClean="0"/>
              <a:t> </a:t>
            </a:r>
            <a:r>
              <a:rPr lang="en-US" dirty="0" smtClean="0"/>
              <a:t>conspecific </a:t>
            </a:r>
            <a:r>
              <a:rPr lang="en-US" dirty="0"/>
              <a:t>aggression.</a:t>
            </a:r>
          </a:p>
          <a:p>
            <a:r>
              <a:rPr lang="en-US" dirty="0"/>
              <a:t>Animals may be housed individually if adverse effects or damage are likely to occur. Disruption of </a:t>
            </a:r>
            <a:r>
              <a:rPr lang="en-US" dirty="0" smtClean="0"/>
              <a:t>established</a:t>
            </a:r>
            <a:r>
              <a:rPr lang="tr-TR" dirty="0" smtClean="0"/>
              <a:t> </a:t>
            </a:r>
            <a:r>
              <a:rPr lang="en-US" dirty="0" smtClean="0"/>
              <a:t>stable </a:t>
            </a:r>
            <a:r>
              <a:rPr lang="en-US" dirty="0"/>
              <a:t>and harmonious groups should be </a:t>
            </a:r>
            <a:r>
              <a:rPr lang="en-US" dirty="0" err="1"/>
              <a:t>minimised</a:t>
            </a:r>
            <a:r>
              <a:rPr lang="en-US" dirty="0"/>
              <a:t>, as this can be very stressful.</a:t>
            </a:r>
          </a:p>
        </p:txBody>
      </p:sp>
    </p:spTree>
    <p:extLst>
      <p:ext uri="{BB962C8B-B14F-4D97-AF65-F5344CB8AC3E}">
        <p14:creationId xmlns:p14="http://schemas.microsoft.com/office/powerpoint/2010/main" val="3603331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Enrichment</a:t>
            </a:r>
            <a:br>
              <a:rPr lang="en-US" dirty="0"/>
            </a:br>
            <a:endParaRPr lang="en-US" dirty="0"/>
          </a:p>
        </p:txBody>
      </p:sp>
      <p:sp>
        <p:nvSpPr>
          <p:cNvPr id="3" name="İçerik Yer Tutucusu 2"/>
          <p:cNvSpPr>
            <a:spLocks noGrp="1"/>
          </p:cNvSpPr>
          <p:nvPr>
            <p:ph idx="1"/>
          </p:nvPr>
        </p:nvSpPr>
        <p:spPr/>
        <p:txBody>
          <a:bodyPr>
            <a:normAutofit fontScale="92500" lnSpcReduction="20000"/>
          </a:bodyPr>
          <a:lstStyle/>
          <a:p>
            <a:r>
              <a:rPr lang="en-US" dirty="0" smtClean="0"/>
              <a:t>The </a:t>
            </a:r>
            <a:r>
              <a:rPr lang="en-US" dirty="0"/>
              <a:t>enclosures and their enrichment should allow the animals to manifest normal </a:t>
            </a:r>
            <a:r>
              <a:rPr lang="en-US" dirty="0" err="1"/>
              <a:t>behaviours</a:t>
            </a:r>
            <a:r>
              <a:rPr lang="en-US" dirty="0"/>
              <a:t> and to </a:t>
            </a:r>
            <a:r>
              <a:rPr lang="en-US" dirty="0" smtClean="0"/>
              <a:t>enable</a:t>
            </a:r>
            <a:r>
              <a:rPr lang="tr-TR" dirty="0" smtClean="0"/>
              <a:t> </a:t>
            </a:r>
            <a:r>
              <a:rPr lang="en-US" dirty="0" smtClean="0"/>
              <a:t>conspecifics </a:t>
            </a:r>
            <a:r>
              <a:rPr lang="en-US" dirty="0"/>
              <a:t>to reduce competitive situations adequately.</a:t>
            </a:r>
          </a:p>
          <a:p>
            <a:r>
              <a:rPr lang="en-US" dirty="0"/>
              <a:t>Bedding and nesting material and refuges are very important resources for rodents in breeding, stock or </a:t>
            </a:r>
            <a:r>
              <a:rPr lang="en-US" dirty="0" smtClean="0"/>
              <a:t>under</a:t>
            </a:r>
            <a:r>
              <a:rPr lang="tr-TR" dirty="0" smtClean="0"/>
              <a:t> </a:t>
            </a:r>
            <a:r>
              <a:rPr lang="en-US" dirty="0" smtClean="0"/>
              <a:t>procedure </a:t>
            </a:r>
            <a:r>
              <a:rPr lang="en-US" dirty="0"/>
              <a:t>and should be provided unless there is a justification on veterinary or welfare grounds against doing so.</a:t>
            </a:r>
          </a:p>
          <a:p>
            <a:r>
              <a:rPr lang="en-US" dirty="0"/>
              <a:t>Withholding of such materials on experimental grounds should be agreed with the animal technician and with </a:t>
            </a:r>
            <a:r>
              <a:rPr lang="en-US" dirty="0" smtClean="0"/>
              <a:t>the</a:t>
            </a:r>
            <a:r>
              <a:rPr lang="tr-TR" dirty="0" smtClean="0"/>
              <a:t> </a:t>
            </a:r>
            <a:r>
              <a:rPr lang="en-US" dirty="0" smtClean="0"/>
              <a:t>competent </a:t>
            </a:r>
            <a:r>
              <a:rPr lang="en-US" dirty="0"/>
              <a:t>person charged with advisory duties in relation to the well-being of the animals. Nesting </a:t>
            </a:r>
            <a:r>
              <a:rPr lang="en-US" dirty="0" smtClean="0"/>
              <a:t>materials</a:t>
            </a:r>
            <a:r>
              <a:rPr lang="tr-TR" dirty="0" smtClean="0"/>
              <a:t> </a:t>
            </a:r>
            <a:r>
              <a:rPr lang="en-US" dirty="0" smtClean="0"/>
              <a:t>should </a:t>
            </a:r>
            <a:r>
              <a:rPr lang="en-US" dirty="0"/>
              <a:t>allow the rodents to manipulate the material and construct a nest. Nest boxes should be provided </a:t>
            </a:r>
            <a:r>
              <a:rPr lang="en-US" dirty="0" smtClean="0"/>
              <a:t>if</a:t>
            </a:r>
            <a:r>
              <a:rPr lang="tr-TR" dirty="0" smtClean="0"/>
              <a:t> </a:t>
            </a:r>
            <a:r>
              <a:rPr lang="en-US" dirty="0" smtClean="0"/>
              <a:t>insufficient </a:t>
            </a:r>
            <a:r>
              <a:rPr lang="en-US" dirty="0"/>
              <a:t>nesting material is provided for the animals to build a complete, covered nest. </a:t>
            </a:r>
            <a:endParaRPr lang="tr-TR" dirty="0" smtClean="0"/>
          </a:p>
        </p:txBody>
      </p:sp>
    </p:spTree>
    <p:extLst>
      <p:ext uri="{BB962C8B-B14F-4D97-AF65-F5344CB8AC3E}">
        <p14:creationId xmlns:p14="http://schemas.microsoft.com/office/powerpoint/2010/main" val="2317954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Bedding materials should absorb urine and may be used by the rodents to lay down urine marks. Nesting material is important for rats, mice, hamsters and gerbils as it enables them to create appropriate microenvironments for resting and breeding. Nest boxes or other refuges are important for guinea pigs, hamsters and rats</a:t>
            </a:r>
            <a:r>
              <a:rPr lang="en-US" dirty="0" smtClean="0"/>
              <a:t>.</a:t>
            </a:r>
            <a:endParaRPr lang="tr-TR" dirty="0" smtClean="0"/>
          </a:p>
          <a:p>
            <a:r>
              <a:rPr lang="en-US" dirty="0"/>
              <a:t>Guinea pigs should always be provided with </a:t>
            </a:r>
            <a:r>
              <a:rPr lang="en-US" dirty="0" err="1"/>
              <a:t>manipulable</a:t>
            </a:r>
            <a:r>
              <a:rPr lang="en-US" dirty="0"/>
              <a:t> materials such as hay for chewing and concealment. </a:t>
            </a:r>
            <a:endParaRPr lang="tr-TR" dirty="0" smtClean="0"/>
          </a:p>
          <a:p>
            <a:r>
              <a:rPr lang="en-US" dirty="0" smtClean="0"/>
              <a:t>Wood </a:t>
            </a:r>
            <a:r>
              <a:rPr lang="en-US" dirty="0"/>
              <a:t>sticks for chewing and gnawing may be considered for enrichment for all rodent species.</a:t>
            </a:r>
          </a:p>
          <a:p>
            <a:endParaRPr lang="en-US" dirty="0"/>
          </a:p>
        </p:txBody>
      </p:sp>
    </p:spTree>
    <p:extLst>
      <p:ext uri="{BB962C8B-B14F-4D97-AF65-F5344CB8AC3E}">
        <p14:creationId xmlns:p14="http://schemas.microsoft.com/office/powerpoint/2010/main" val="3369544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Many rodent species attempt to divide up their own enclosures into areas for feeding, resting, urination and </a:t>
            </a:r>
            <a:r>
              <a:rPr lang="en-US" dirty="0" smtClean="0"/>
              <a:t>food</a:t>
            </a:r>
            <a:r>
              <a:rPr lang="tr-TR" dirty="0" smtClean="0"/>
              <a:t> </a:t>
            </a:r>
            <a:r>
              <a:rPr lang="en-US" dirty="0" smtClean="0"/>
              <a:t>storage</a:t>
            </a:r>
            <a:r>
              <a:rPr lang="en-US" dirty="0"/>
              <a:t>. These divisions may be based on </a:t>
            </a:r>
            <a:r>
              <a:rPr lang="en-US" dirty="0" err="1"/>
              <a:t>odour</a:t>
            </a:r>
            <a:r>
              <a:rPr lang="en-US" dirty="0"/>
              <a:t> marks rather than physical division but partial barriers may </a:t>
            </a:r>
            <a:r>
              <a:rPr lang="en-US" dirty="0" smtClean="0"/>
              <a:t>be</a:t>
            </a:r>
            <a:r>
              <a:rPr lang="tr-TR" dirty="0" smtClean="0"/>
              <a:t> </a:t>
            </a:r>
            <a:r>
              <a:rPr lang="en-US" dirty="0" smtClean="0"/>
              <a:t>beneficial </a:t>
            </a:r>
            <a:r>
              <a:rPr lang="en-US" dirty="0"/>
              <a:t>to allow the animals to initiate or avoid contact with other group members. To increase </a:t>
            </a:r>
            <a:r>
              <a:rPr lang="en-US" dirty="0" smtClean="0"/>
              <a:t>environmental</a:t>
            </a:r>
            <a:r>
              <a:rPr lang="tr-TR" dirty="0" smtClean="0"/>
              <a:t> </a:t>
            </a:r>
            <a:r>
              <a:rPr lang="en-US" dirty="0" smtClean="0"/>
              <a:t>complexity </a:t>
            </a:r>
            <a:r>
              <a:rPr lang="en-US" dirty="0"/>
              <a:t>the addition of some form of enclosure enrichment is strongly recommended. </a:t>
            </a:r>
            <a:endParaRPr lang="tr-TR" dirty="0" smtClean="0"/>
          </a:p>
          <a:p>
            <a:r>
              <a:rPr lang="en-US" dirty="0" smtClean="0"/>
              <a:t>Tubes</a:t>
            </a:r>
            <a:r>
              <a:rPr lang="en-US" dirty="0"/>
              <a:t>, boxes </a:t>
            </a:r>
            <a:r>
              <a:rPr lang="en-US" dirty="0" smtClean="0"/>
              <a:t>and</a:t>
            </a:r>
            <a:r>
              <a:rPr lang="tr-TR" dirty="0" smtClean="0"/>
              <a:t> </a:t>
            </a:r>
            <a:r>
              <a:rPr lang="en-US" dirty="0" smtClean="0"/>
              <a:t>climbing </a:t>
            </a:r>
            <a:r>
              <a:rPr lang="en-US" dirty="0"/>
              <a:t>racks are examples of devices which have been used successfully for rodents, and these can have </a:t>
            </a:r>
            <a:r>
              <a:rPr lang="en-US" dirty="0" smtClean="0"/>
              <a:t>the</a:t>
            </a:r>
            <a:r>
              <a:rPr lang="tr-TR" dirty="0" smtClean="0"/>
              <a:t> </a:t>
            </a:r>
            <a:r>
              <a:rPr lang="en-US" dirty="0" smtClean="0"/>
              <a:t>added </a:t>
            </a:r>
            <a:r>
              <a:rPr lang="en-US" dirty="0"/>
              <a:t>benefit of increasing </a:t>
            </a:r>
            <a:r>
              <a:rPr lang="en-US" dirty="0" err="1"/>
              <a:t>utilisable</a:t>
            </a:r>
            <a:r>
              <a:rPr lang="en-US" dirty="0"/>
              <a:t> floor area.</a:t>
            </a:r>
          </a:p>
          <a:p>
            <a:endParaRPr lang="en-US" dirty="0"/>
          </a:p>
        </p:txBody>
      </p:sp>
    </p:spTree>
    <p:extLst>
      <p:ext uri="{BB962C8B-B14F-4D97-AF65-F5344CB8AC3E}">
        <p14:creationId xmlns:p14="http://schemas.microsoft.com/office/powerpoint/2010/main" val="40676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Gerbils need comparatively more space than other rodent species in order to allow them to build and/or </a:t>
            </a:r>
            <a:r>
              <a:rPr lang="en-US" dirty="0" smtClean="0"/>
              <a:t>use</a:t>
            </a:r>
            <a:r>
              <a:rPr lang="tr-TR" dirty="0" smtClean="0"/>
              <a:t> </a:t>
            </a:r>
            <a:r>
              <a:rPr lang="en-US" dirty="0" smtClean="0"/>
              <a:t>burrows </a:t>
            </a:r>
            <a:r>
              <a:rPr lang="en-US" dirty="0"/>
              <a:t>of sufficient size. Gerbils require a thick layer of litter for digging and nesting or a burrow </a:t>
            </a:r>
            <a:r>
              <a:rPr lang="en-US" dirty="0" err="1" smtClean="0"/>
              <a:t>substitute,which</a:t>
            </a:r>
            <a:r>
              <a:rPr lang="en-US" dirty="0" smtClean="0"/>
              <a:t> </a:t>
            </a:r>
            <a:r>
              <a:rPr lang="en-US" dirty="0"/>
              <a:t>needs to be at least 20 cm long.</a:t>
            </a:r>
          </a:p>
          <a:p>
            <a:r>
              <a:rPr lang="en-US" dirty="0"/>
              <a:t>Consideration should be given to the use of translucent or tinted enclosures and inserts which permit </a:t>
            </a:r>
            <a:r>
              <a:rPr lang="en-US" dirty="0" smtClean="0"/>
              <a:t>good</a:t>
            </a:r>
            <a:r>
              <a:rPr lang="tr-TR" dirty="0" smtClean="0"/>
              <a:t> </a:t>
            </a:r>
            <a:r>
              <a:rPr lang="en-US" dirty="0" smtClean="0"/>
              <a:t>observation </a:t>
            </a:r>
            <a:r>
              <a:rPr lang="en-US" dirty="0"/>
              <a:t>of the animals without disturbing them.</a:t>
            </a:r>
          </a:p>
        </p:txBody>
      </p:sp>
    </p:spTree>
    <p:extLst>
      <p:ext uri="{BB962C8B-B14F-4D97-AF65-F5344CB8AC3E}">
        <p14:creationId xmlns:p14="http://schemas.microsoft.com/office/powerpoint/2010/main" val="3635692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The same principles regarding quality and quantity of space, environmental enrichment and other </a:t>
            </a:r>
            <a:r>
              <a:rPr lang="en-US" dirty="0" smtClean="0"/>
              <a:t>considerations</a:t>
            </a:r>
            <a:r>
              <a:rPr lang="tr-TR" dirty="0" smtClean="0"/>
              <a:t> </a:t>
            </a:r>
            <a:r>
              <a:rPr lang="en-US" dirty="0" smtClean="0"/>
              <a:t>in </a:t>
            </a:r>
            <a:r>
              <a:rPr lang="en-US" dirty="0"/>
              <a:t>this document should apply to containment systems such as individually ventilated cages (IVCs), although </a:t>
            </a:r>
            <a:r>
              <a:rPr lang="en-US" dirty="0" smtClean="0"/>
              <a:t>the</a:t>
            </a:r>
            <a:r>
              <a:rPr lang="tr-TR" dirty="0" smtClean="0"/>
              <a:t> </a:t>
            </a:r>
            <a:r>
              <a:rPr lang="en-US" dirty="0" smtClean="0"/>
              <a:t>design </a:t>
            </a:r>
            <a:r>
              <a:rPr lang="en-US" dirty="0"/>
              <a:t>of the system may mean that these may have to be approached differently</a:t>
            </a:r>
          </a:p>
        </p:txBody>
      </p:sp>
    </p:spTree>
    <p:extLst>
      <p:ext uri="{BB962C8B-B14F-4D97-AF65-F5344CB8AC3E}">
        <p14:creationId xmlns:p14="http://schemas.microsoft.com/office/powerpoint/2010/main" val="2725346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Flooring</a:t>
            </a:r>
            <a:br>
              <a:rPr lang="en-US" dirty="0"/>
            </a:br>
            <a:endParaRPr lang="en-US" dirty="0"/>
          </a:p>
        </p:txBody>
      </p:sp>
      <p:sp>
        <p:nvSpPr>
          <p:cNvPr id="3" name="İçerik Yer Tutucusu 2"/>
          <p:cNvSpPr>
            <a:spLocks noGrp="1"/>
          </p:cNvSpPr>
          <p:nvPr>
            <p:ph idx="1"/>
          </p:nvPr>
        </p:nvSpPr>
        <p:spPr/>
        <p:txBody>
          <a:bodyPr>
            <a:normAutofit lnSpcReduction="10000"/>
          </a:bodyPr>
          <a:lstStyle/>
          <a:p>
            <a:r>
              <a:rPr lang="en-US" dirty="0" smtClean="0"/>
              <a:t>Solid </a:t>
            </a:r>
            <a:r>
              <a:rPr lang="en-US" dirty="0"/>
              <a:t>floors with bedding or perforated floors are preferable to grid or wire mesh floors. If grids or wire mesh </a:t>
            </a:r>
            <a:r>
              <a:rPr lang="en-US" dirty="0" smtClean="0"/>
              <a:t>are</a:t>
            </a:r>
            <a:r>
              <a:rPr lang="tr-TR" dirty="0" smtClean="0"/>
              <a:t> </a:t>
            </a:r>
            <a:r>
              <a:rPr lang="en-US" dirty="0" smtClean="0"/>
              <a:t>used</a:t>
            </a:r>
            <a:r>
              <a:rPr lang="en-US" dirty="0"/>
              <a:t>, a solid or bedded area or, as an alternative in the case of guinea pigs, a slatted area, should be provided </a:t>
            </a:r>
            <a:r>
              <a:rPr lang="en-US" dirty="0" smtClean="0"/>
              <a:t>for</a:t>
            </a:r>
            <a:r>
              <a:rPr lang="tr-TR" dirty="0" smtClean="0"/>
              <a:t> </a:t>
            </a:r>
            <a:r>
              <a:rPr lang="en-US" dirty="0" smtClean="0"/>
              <a:t>the </a:t>
            </a:r>
            <a:r>
              <a:rPr lang="en-US" dirty="0"/>
              <a:t>animals to rest on unless specific experimental conditions prevent this. Bedding may be withheld as part </a:t>
            </a:r>
            <a:r>
              <a:rPr lang="en-US" dirty="0" smtClean="0"/>
              <a:t>of</a:t>
            </a:r>
            <a:r>
              <a:rPr lang="tr-TR" dirty="0" smtClean="0"/>
              <a:t> </a:t>
            </a:r>
            <a:r>
              <a:rPr lang="en-US" dirty="0" smtClean="0"/>
              <a:t>time-mating </a:t>
            </a:r>
            <a:r>
              <a:rPr lang="en-US" dirty="0"/>
              <a:t>practices.</a:t>
            </a:r>
          </a:p>
          <a:p>
            <a:r>
              <a:rPr lang="en-US" dirty="0"/>
              <a:t>As mesh floors can lead to serious injuries, the floors should be closely inspected and maintained to ensure </a:t>
            </a:r>
            <a:r>
              <a:rPr lang="en-US" dirty="0" smtClean="0"/>
              <a:t>that</a:t>
            </a:r>
            <a:r>
              <a:rPr lang="tr-TR" dirty="0" smtClean="0"/>
              <a:t> </a:t>
            </a:r>
            <a:r>
              <a:rPr lang="en-US" dirty="0" smtClean="0"/>
              <a:t>there </a:t>
            </a:r>
            <a:r>
              <a:rPr lang="en-US" dirty="0"/>
              <a:t>are no loose or sharp projections.</a:t>
            </a:r>
          </a:p>
          <a:p>
            <a:r>
              <a:rPr lang="en-US" dirty="0"/>
              <a:t>During late pregnancy, parturition and lactation, breeding females should only be kept on solid floors </a:t>
            </a:r>
            <a:r>
              <a:rPr lang="en-US" dirty="0" smtClean="0"/>
              <a:t>with</a:t>
            </a:r>
            <a:r>
              <a:rPr lang="tr-TR" dirty="0" smtClean="0"/>
              <a:t> </a:t>
            </a:r>
            <a:r>
              <a:rPr lang="en-US" dirty="0" smtClean="0"/>
              <a:t>bedding</a:t>
            </a:r>
            <a:endParaRPr lang="en-US" dirty="0"/>
          </a:p>
        </p:txBody>
      </p:sp>
    </p:spTree>
    <p:extLst>
      <p:ext uri="{BB962C8B-B14F-4D97-AF65-F5344CB8AC3E}">
        <p14:creationId xmlns:p14="http://schemas.microsoft.com/office/powerpoint/2010/main" val="301033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Cleaning</a:t>
            </a:r>
            <a:br>
              <a:rPr lang="en-US" dirty="0"/>
            </a:br>
            <a:endParaRPr lang="en-US" dirty="0"/>
          </a:p>
        </p:txBody>
      </p:sp>
      <p:sp>
        <p:nvSpPr>
          <p:cNvPr id="3" name="İçerik Yer Tutucusu 2"/>
          <p:cNvSpPr>
            <a:spLocks noGrp="1"/>
          </p:cNvSpPr>
          <p:nvPr>
            <p:ph idx="1"/>
          </p:nvPr>
        </p:nvSpPr>
        <p:spPr/>
        <p:txBody>
          <a:bodyPr>
            <a:normAutofit/>
          </a:bodyPr>
          <a:lstStyle/>
          <a:p>
            <a:r>
              <a:rPr lang="en-US" dirty="0" smtClean="0"/>
              <a:t>Although </a:t>
            </a:r>
            <a:r>
              <a:rPr lang="en-US" dirty="0"/>
              <a:t>high hygiene standards should be maintained, it may be advisable to maintain some </a:t>
            </a:r>
            <a:r>
              <a:rPr lang="en-US" dirty="0" err="1"/>
              <a:t>odour</a:t>
            </a:r>
            <a:r>
              <a:rPr lang="en-US" dirty="0"/>
              <a:t> cues left </a:t>
            </a:r>
            <a:r>
              <a:rPr lang="en-US" dirty="0" smtClean="0"/>
              <a:t>by</a:t>
            </a:r>
            <a:r>
              <a:rPr lang="tr-TR" dirty="0" smtClean="0"/>
              <a:t> </a:t>
            </a:r>
            <a:r>
              <a:rPr lang="en-US" dirty="0" smtClean="0"/>
              <a:t>animals</a:t>
            </a:r>
            <a:r>
              <a:rPr lang="en-US" dirty="0"/>
              <a:t>. Too frequent changing of enclosures should be avoided, particularly where </a:t>
            </a:r>
            <a:r>
              <a:rPr lang="tr-TR" dirty="0" smtClean="0"/>
              <a:t> </a:t>
            </a:r>
            <a:r>
              <a:rPr lang="en-US" dirty="0" smtClean="0"/>
              <a:t>pregnant </a:t>
            </a:r>
            <a:r>
              <a:rPr lang="en-US" dirty="0"/>
              <a:t>animals and </a:t>
            </a:r>
            <a:r>
              <a:rPr lang="en-US" dirty="0" smtClean="0"/>
              <a:t>females</a:t>
            </a:r>
            <a:r>
              <a:rPr lang="tr-TR" dirty="0" smtClean="0"/>
              <a:t> </a:t>
            </a:r>
            <a:r>
              <a:rPr lang="en-US" dirty="0" smtClean="0"/>
              <a:t>with </a:t>
            </a:r>
            <a:r>
              <a:rPr lang="en-US" dirty="0"/>
              <a:t>litters are concerned, as such disturbances can result in </a:t>
            </a:r>
            <a:r>
              <a:rPr lang="en-US" dirty="0" err="1"/>
              <a:t>mis</a:t>
            </a:r>
            <a:r>
              <a:rPr lang="en-US" dirty="0"/>
              <a:t>-mothering or cannibalism.</a:t>
            </a:r>
          </a:p>
          <a:p>
            <a:r>
              <a:rPr lang="en-US" dirty="0"/>
              <a:t>Decisions on frequency of cleaning should therefore be based on the type of the enclosure, type of animal</a:t>
            </a:r>
            <a:r>
              <a:rPr lang="en-US" dirty="0" smtClean="0"/>
              <a:t>,</a:t>
            </a:r>
            <a:r>
              <a:rPr lang="tr-TR" smtClean="0"/>
              <a:t> </a:t>
            </a:r>
            <a:r>
              <a:rPr lang="en-US" smtClean="0"/>
              <a:t>stocking </a:t>
            </a:r>
            <a:r>
              <a:rPr lang="en-US" dirty="0"/>
              <a:t>densities, and the ability of ventilation systems to maintain suitable air quality.</a:t>
            </a:r>
          </a:p>
        </p:txBody>
      </p:sp>
    </p:spTree>
    <p:extLst>
      <p:ext uri="{BB962C8B-B14F-4D97-AF65-F5344CB8AC3E}">
        <p14:creationId xmlns:p14="http://schemas.microsoft.com/office/powerpoint/2010/main" val="3075830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733</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Laboratory animals</vt:lpstr>
      <vt:lpstr>Housing, enrichment and care </vt:lpstr>
      <vt:lpstr>Enrichment </vt:lpstr>
      <vt:lpstr>PowerPoint Sunusu</vt:lpstr>
      <vt:lpstr>PowerPoint Sunusu</vt:lpstr>
      <vt:lpstr>PowerPoint Sunusu</vt:lpstr>
      <vt:lpstr>PowerPoint Sunusu</vt:lpstr>
      <vt:lpstr>Flooring </vt:lpstr>
      <vt:lpstr>Cleaning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54</cp:revision>
  <dcterms:created xsi:type="dcterms:W3CDTF">2019-10-18T06:30:59Z</dcterms:created>
  <dcterms:modified xsi:type="dcterms:W3CDTF">2019-10-18T14:04:18Z</dcterms:modified>
</cp:coreProperties>
</file>