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showGuides="1">
      <p:cViewPr varScale="1">
        <p:scale>
          <a:sx n="79" d="100"/>
          <a:sy n="79" d="100"/>
        </p:scale>
        <p:origin x="162"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4E92F22-467C-486B-8BF1-24D890718D68}"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756D808-89DE-4DB8-A875-803749CE95DA}" type="slidenum">
              <a:rPr lang="tr-TR" smtClean="0"/>
              <a:t>‹#›</a:t>
            </a:fld>
            <a:endParaRPr lang="tr-TR"/>
          </a:p>
        </p:txBody>
      </p:sp>
    </p:spTree>
    <p:extLst>
      <p:ext uri="{BB962C8B-B14F-4D97-AF65-F5344CB8AC3E}">
        <p14:creationId xmlns:p14="http://schemas.microsoft.com/office/powerpoint/2010/main" val="1771830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E92F22-467C-486B-8BF1-24D890718D68}"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756D808-89DE-4DB8-A875-803749CE95DA}" type="slidenum">
              <a:rPr lang="tr-TR" smtClean="0"/>
              <a:t>‹#›</a:t>
            </a:fld>
            <a:endParaRPr lang="tr-TR"/>
          </a:p>
        </p:txBody>
      </p:sp>
    </p:spTree>
    <p:extLst>
      <p:ext uri="{BB962C8B-B14F-4D97-AF65-F5344CB8AC3E}">
        <p14:creationId xmlns:p14="http://schemas.microsoft.com/office/powerpoint/2010/main" val="157015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E92F22-467C-486B-8BF1-24D890718D68}"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756D808-89DE-4DB8-A875-803749CE95DA}" type="slidenum">
              <a:rPr lang="tr-TR" smtClean="0"/>
              <a:t>‹#›</a:t>
            </a:fld>
            <a:endParaRPr lang="tr-TR"/>
          </a:p>
        </p:txBody>
      </p:sp>
    </p:spTree>
    <p:extLst>
      <p:ext uri="{BB962C8B-B14F-4D97-AF65-F5344CB8AC3E}">
        <p14:creationId xmlns:p14="http://schemas.microsoft.com/office/powerpoint/2010/main" val="1586005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E92F22-467C-486B-8BF1-24D890718D68}"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756D808-89DE-4DB8-A875-803749CE95DA}" type="slidenum">
              <a:rPr lang="tr-TR" smtClean="0"/>
              <a:t>‹#›</a:t>
            </a:fld>
            <a:endParaRPr lang="tr-TR"/>
          </a:p>
        </p:txBody>
      </p:sp>
    </p:spTree>
    <p:extLst>
      <p:ext uri="{BB962C8B-B14F-4D97-AF65-F5344CB8AC3E}">
        <p14:creationId xmlns:p14="http://schemas.microsoft.com/office/powerpoint/2010/main" val="3676674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4E92F22-467C-486B-8BF1-24D890718D68}"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756D808-89DE-4DB8-A875-803749CE95DA}" type="slidenum">
              <a:rPr lang="tr-TR" smtClean="0"/>
              <a:t>‹#›</a:t>
            </a:fld>
            <a:endParaRPr lang="tr-TR"/>
          </a:p>
        </p:txBody>
      </p:sp>
    </p:spTree>
    <p:extLst>
      <p:ext uri="{BB962C8B-B14F-4D97-AF65-F5344CB8AC3E}">
        <p14:creationId xmlns:p14="http://schemas.microsoft.com/office/powerpoint/2010/main" val="3173153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4E92F22-467C-486B-8BF1-24D890718D68}"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756D808-89DE-4DB8-A875-803749CE95DA}" type="slidenum">
              <a:rPr lang="tr-TR" smtClean="0"/>
              <a:t>‹#›</a:t>
            </a:fld>
            <a:endParaRPr lang="tr-TR"/>
          </a:p>
        </p:txBody>
      </p:sp>
    </p:spTree>
    <p:extLst>
      <p:ext uri="{BB962C8B-B14F-4D97-AF65-F5344CB8AC3E}">
        <p14:creationId xmlns:p14="http://schemas.microsoft.com/office/powerpoint/2010/main" val="2919118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4E92F22-467C-486B-8BF1-24D890718D68}" type="datetimeFigureOut">
              <a:rPr lang="tr-TR" smtClean="0"/>
              <a:t>27.08.2019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756D808-89DE-4DB8-A875-803749CE95DA}" type="slidenum">
              <a:rPr lang="tr-TR" smtClean="0"/>
              <a:t>‹#›</a:t>
            </a:fld>
            <a:endParaRPr lang="tr-TR"/>
          </a:p>
        </p:txBody>
      </p:sp>
    </p:spTree>
    <p:extLst>
      <p:ext uri="{BB962C8B-B14F-4D97-AF65-F5344CB8AC3E}">
        <p14:creationId xmlns:p14="http://schemas.microsoft.com/office/powerpoint/2010/main" val="763966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4E92F22-467C-486B-8BF1-24D890718D68}" type="datetimeFigureOut">
              <a:rPr lang="tr-TR" smtClean="0"/>
              <a:t>27.08.2019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756D808-89DE-4DB8-A875-803749CE95DA}" type="slidenum">
              <a:rPr lang="tr-TR" smtClean="0"/>
              <a:t>‹#›</a:t>
            </a:fld>
            <a:endParaRPr lang="tr-TR"/>
          </a:p>
        </p:txBody>
      </p:sp>
    </p:spTree>
    <p:extLst>
      <p:ext uri="{BB962C8B-B14F-4D97-AF65-F5344CB8AC3E}">
        <p14:creationId xmlns:p14="http://schemas.microsoft.com/office/powerpoint/2010/main" val="3667099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4E92F22-467C-486B-8BF1-24D890718D68}" type="datetimeFigureOut">
              <a:rPr lang="tr-TR" smtClean="0"/>
              <a:t>27.08.2019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756D808-89DE-4DB8-A875-803749CE95DA}" type="slidenum">
              <a:rPr lang="tr-TR" smtClean="0"/>
              <a:t>‹#›</a:t>
            </a:fld>
            <a:endParaRPr lang="tr-TR"/>
          </a:p>
        </p:txBody>
      </p:sp>
    </p:spTree>
    <p:extLst>
      <p:ext uri="{BB962C8B-B14F-4D97-AF65-F5344CB8AC3E}">
        <p14:creationId xmlns:p14="http://schemas.microsoft.com/office/powerpoint/2010/main" val="1414191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4E92F22-467C-486B-8BF1-24D890718D68}"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756D808-89DE-4DB8-A875-803749CE95DA}" type="slidenum">
              <a:rPr lang="tr-TR" smtClean="0"/>
              <a:t>‹#›</a:t>
            </a:fld>
            <a:endParaRPr lang="tr-TR"/>
          </a:p>
        </p:txBody>
      </p:sp>
    </p:spTree>
    <p:extLst>
      <p:ext uri="{BB962C8B-B14F-4D97-AF65-F5344CB8AC3E}">
        <p14:creationId xmlns:p14="http://schemas.microsoft.com/office/powerpoint/2010/main" val="2819915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4E92F22-467C-486B-8BF1-24D890718D68}"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756D808-89DE-4DB8-A875-803749CE95DA}" type="slidenum">
              <a:rPr lang="tr-TR" smtClean="0"/>
              <a:t>‹#›</a:t>
            </a:fld>
            <a:endParaRPr lang="tr-TR"/>
          </a:p>
        </p:txBody>
      </p:sp>
    </p:spTree>
    <p:extLst>
      <p:ext uri="{BB962C8B-B14F-4D97-AF65-F5344CB8AC3E}">
        <p14:creationId xmlns:p14="http://schemas.microsoft.com/office/powerpoint/2010/main" val="1110767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E92F22-467C-486B-8BF1-24D890718D68}" type="datetimeFigureOut">
              <a:rPr lang="tr-TR" smtClean="0"/>
              <a:t>27.08.2019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56D808-89DE-4DB8-A875-803749CE95DA}" type="slidenum">
              <a:rPr lang="tr-TR" smtClean="0"/>
              <a:t>‹#›</a:t>
            </a:fld>
            <a:endParaRPr lang="tr-TR"/>
          </a:p>
        </p:txBody>
      </p:sp>
    </p:spTree>
    <p:extLst>
      <p:ext uri="{BB962C8B-B14F-4D97-AF65-F5344CB8AC3E}">
        <p14:creationId xmlns:p14="http://schemas.microsoft.com/office/powerpoint/2010/main" val="3749505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571877"/>
            <a:ext cx="10515600" cy="1325563"/>
          </a:xfrm>
        </p:spPr>
        <p:txBody>
          <a:bodyPr>
            <a:normAutofit/>
          </a:bodyPr>
          <a:lstStyle/>
          <a:p>
            <a:pPr algn="ctr"/>
            <a:r>
              <a:rPr lang="tr-TR" sz="7200" b="1" dirty="0" smtClean="0"/>
              <a:t>İş Hayatında Etik İlkeler </a:t>
            </a:r>
            <a:endParaRPr lang="tr-TR" sz="7200" b="1" dirty="0"/>
          </a:p>
        </p:txBody>
      </p:sp>
    </p:spTree>
    <p:extLst>
      <p:ext uri="{BB962C8B-B14F-4D97-AF65-F5344CB8AC3E}">
        <p14:creationId xmlns:p14="http://schemas.microsoft.com/office/powerpoint/2010/main" val="4151307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Hukukun Üstünlüğü</a:t>
            </a:r>
          </a:p>
        </p:txBody>
      </p:sp>
      <p:sp>
        <p:nvSpPr>
          <p:cNvPr id="3" name="İçerik Yer Tutucusu 2"/>
          <p:cNvSpPr>
            <a:spLocks noGrp="1"/>
          </p:cNvSpPr>
          <p:nvPr>
            <p:ph idx="1"/>
          </p:nvPr>
        </p:nvSpPr>
        <p:spPr/>
        <p:txBody>
          <a:bodyPr/>
          <a:lstStyle/>
          <a:p>
            <a:pPr marL="0" indent="0" algn="just">
              <a:buNone/>
            </a:pPr>
            <a:r>
              <a:rPr lang="tr-TR" dirty="0"/>
              <a:t> </a:t>
            </a:r>
            <a:r>
              <a:rPr lang="tr-TR" dirty="0" smtClean="0"/>
              <a:t>       Hukuk </a:t>
            </a:r>
            <a:r>
              <a:rPr lang="tr-TR" dirty="0"/>
              <a:t>düzeninin toplumda egemen kılınması, hukuk üzerinde politik baskı olmaması, yasaların kişilere göre çiftte standartlı olarak uygulanmaması, suçlunun kısa sürede yakalanıp cezalandırılması, yargısız uygulama yapılmaması, yetkili kişi ve kuruluşların yasalara saygılı olması, hukuk sisteminin sağlıklı ve düzenli çalışmasını sağlar. Bireye ve topluma güven, huzur mutluluk ve rahatlık verir. </a:t>
            </a:r>
          </a:p>
        </p:txBody>
      </p:sp>
    </p:spTree>
    <p:extLst>
      <p:ext uri="{BB962C8B-B14F-4D97-AF65-F5344CB8AC3E}">
        <p14:creationId xmlns:p14="http://schemas.microsoft.com/office/powerpoint/2010/main" val="42337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Sevgi</a:t>
            </a:r>
          </a:p>
        </p:txBody>
      </p:sp>
      <p:sp>
        <p:nvSpPr>
          <p:cNvPr id="3" name="İçerik Yer Tutucusu 2"/>
          <p:cNvSpPr>
            <a:spLocks noGrp="1"/>
          </p:cNvSpPr>
          <p:nvPr>
            <p:ph idx="1"/>
          </p:nvPr>
        </p:nvSpPr>
        <p:spPr/>
        <p:txBody>
          <a:bodyPr/>
          <a:lstStyle/>
          <a:p>
            <a:pPr marL="0" indent="0" algn="just">
              <a:buNone/>
            </a:pPr>
            <a:r>
              <a:rPr lang="tr-TR" dirty="0" smtClean="0"/>
              <a:t>       İnsanın </a:t>
            </a:r>
            <a:r>
              <a:rPr lang="tr-TR" dirty="0"/>
              <a:t>kendisiyle ve başkasıyla yaratıcı ilişki kurması demektir. Sevgi, sorumluluğu, ilgi ve bakımı, saygı ve bilgiyi, başkasının yetişme ve gelişmesi için istek duymayı gerektirir</a:t>
            </a:r>
            <a:r>
              <a:rPr lang="tr-TR" dirty="0" smtClean="0"/>
              <a:t>.</a:t>
            </a:r>
          </a:p>
          <a:p>
            <a:pPr marL="0" indent="0" algn="just">
              <a:buNone/>
            </a:pPr>
            <a:endParaRPr lang="tr-TR" dirty="0"/>
          </a:p>
          <a:p>
            <a:pPr marL="0" indent="0" algn="just">
              <a:buNone/>
            </a:pPr>
            <a:r>
              <a:rPr lang="tr-TR" dirty="0" smtClean="0"/>
              <a:t>      Sevgi</a:t>
            </a:r>
            <a:r>
              <a:rPr lang="tr-TR" dirty="0"/>
              <a:t>, yalnızca insanlara yönetilen bir duygu değildir. Yöneticinin, mesleğini de sevmesi gereklidir. Yöneticilik yoğun stres altında çalışmayı sorunlara </a:t>
            </a:r>
            <a:r>
              <a:rPr lang="tr-TR" dirty="0" smtClean="0"/>
              <a:t>hızlı </a:t>
            </a:r>
            <a:r>
              <a:rPr lang="tr-TR" dirty="0"/>
              <a:t>ve etkili çözümler üretmeyi gerektiren bir meslektir. </a:t>
            </a:r>
          </a:p>
        </p:txBody>
      </p:sp>
    </p:spTree>
    <p:extLst>
      <p:ext uri="{BB962C8B-B14F-4D97-AF65-F5344CB8AC3E}">
        <p14:creationId xmlns:p14="http://schemas.microsoft.com/office/powerpoint/2010/main" val="3285696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Hoşgörü</a:t>
            </a:r>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smtClean="0"/>
              <a:t>      Yasalara </a:t>
            </a:r>
            <a:r>
              <a:rPr lang="tr-TR" dirty="0"/>
              <a:t>ve etik kurallara aykırı olmadıkça, sevilmeyen ya da onaylanmayan şeylerin varlığına tahammül göstermektir. </a:t>
            </a:r>
            <a:endParaRPr lang="tr-TR" dirty="0" smtClean="0"/>
          </a:p>
          <a:p>
            <a:pPr marL="0" indent="0" algn="just">
              <a:buNone/>
            </a:pPr>
            <a:endParaRPr lang="tr-TR" dirty="0" smtClean="0"/>
          </a:p>
          <a:p>
            <a:pPr marL="0" indent="0" algn="just">
              <a:buNone/>
            </a:pPr>
            <a:r>
              <a:rPr lang="tr-TR" dirty="0" smtClean="0"/>
              <a:t>      Hoşgörü </a:t>
            </a:r>
            <a:r>
              <a:rPr lang="tr-TR" dirty="0"/>
              <a:t>insanın karşısındaki insanla etkileşirken, onunla eş duyum (empati) içinde olması etkileşim konusunda onun algılarını tanımaya çalışması,  tepkide bulunması ve belli bir sınır içinde kusurluluk hakkı tanımasıdır. </a:t>
            </a:r>
            <a:endParaRPr lang="tr-TR" dirty="0" smtClean="0"/>
          </a:p>
          <a:p>
            <a:pPr marL="0" indent="0" algn="just">
              <a:buNone/>
            </a:pPr>
            <a:endParaRPr lang="tr-TR" dirty="0" smtClean="0"/>
          </a:p>
          <a:p>
            <a:pPr marL="0" indent="0" algn="just">
              <a:buNone/>
            </a:pPr>
            <a:r>
              <a:rPr lang="tr-TR" dirty="0" smtClean="0"/>
              <a:t>      Hoşgörülü </a:t>
            </a:r>
            <a:r>
              <a:rPr lang="tr-TR" dirty="0"/>
              <a:t>olmak, aynı zamanda bir iç hesaplaşmayı gerektirir. Çünkü bu hesaplaşma olmazsa, hoşgörü yerini ilkesizliğe ve bir tür bağnazlığa bırakabilir. </a:t>
            </a:r>
          </a:p>
        </p:txBody>
      </p:sp>
    </p:spTree>
    <p:extLst>
      <p:ext uri="{BB962C8B-B14F-4D97-AF65-F5344CB8AC3E}">
        <p14:creationId xmlns:p14="http://schemas.microsoft.com/office/powerpoint/2010/main" val="12701238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Laiklik</a:t>
            </a:r>
          </a:p>
        </p:txBody>
      </p:sp>
      <p:sp>
        <p:nvSpPr>
          <p:cNvPr id="3" name="İçerik Yer Tutucusu 2"/>
          <p:cNvSpPr>
            <a:spLocks noGrp="1"/>
          </p:cNvSpPr>
          <p:nvPr>
            <p:ph idx="1"/>
          </p:nvPr>
        </p:nvSpPr>
        <p:spPr/>
        <p:txBody>
          <a:bodyPr/>
          <a:lstStyle/>
          <a:p>
            <a:pPr marL="0" indent="0" algn="just">
              <a:buNone/>
            </a:pPr>
            <a:r>
              <a:rPr lang="tr-TR" dirty="0"/>
              <a:t> </a:t>
            </a:r>
            <a:r>
              <a:rPr lang="tr-TR" dirty="0" smtClean="0"/>
              <a:t>      Yönetenlerin</a:t>
            </a:r>
            <a:r>
              <a:rPr lang="tr-TR" dirty="0"/>
              <a:t>, yönetme yetkilerini (dinden değil) halktan aldıkları bir yönetim biçimidir. Din ve inançlar konusunda seçim, bireylerin iç dünyasının en dokunulmaz alanıdır ve öyle olmalıdır. </a:t>
            </a:r>
            <a:endParaRPr lang="tr-TR" dirty="0" smtClean="0"/>
          </a:p>
          <a:p>
            <a:pPr marL="0" indent="0" algn="just">
              <a:buNone/>
            </a:pPr>
            <a:endParaRPr lang="tr-TR" dirty="0"/>
          </a:p>
          <a:p>
            <a:pPr marL="0" indent="0" algn="just">
              <a:buNone/>
            </a:pPr>
            <a:r>
              <a:rPr lang="tr-TR" dirty="0" smtClean="0"/>
              <a:t>      Laik </a:t>
            </a:r>
            <a:r>
              <a:rPr lang="tr-TR" dirty="0"/>
              <a:t>bir düzen içinde herkes istediği dine ya da inanca sahip olabilir. </a:t>
            </a:r>
            <a:endParaRPr lang="tr-TR" dirty="0" smtClean="0"/>
          </a:p>
          <a:p>
            <a:pPr marL="0" indent="0" algn="just">
              <a:buNone/>
            </a:pPr>
            <a:endParaRPr lang="tr-TR" dirty="0" smtClean="0"/>
          </a:p>
          <a:p>
            <a:pPr marL="0" indent="0" algn="just">
              <a:buNone/>
            </a:pPr>
            <a:r>
              <a:rPr lang="tr-TR" dirty="0" smtClean="0"/>
              <a:t>      Yöneticiler</a:t>
            </a:r>
            <a:r>
              <a:rPr lang="tr-TR" dirty="0"/>
              <a:t>, iş görenlerin din ve inanç özgürlüğüne karışmamalı ve Anayasal düzende güvence altına alınmış olan din ve inanç özgürlüğünü zedeleyici bir davranışa girmemelidir. </a:t>
            </a:r>
          </a:p>
        </p:txBody>
      </p:sp>
    </p:spTree>
    <p:extLst>
      <p:ext uri="{BB962C8B-B14F-4D97-AF65-F5344CB8AC3E}">
        <p14:creationId xmlns:p14="http://schemas.microsoft.com/office/powerpoint/2010/main" val="2173122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Saygı</a:t>
            </a:r>
          </a:p>
        </p:txBody>
      </p:sp>
      <p:sp>
        <p:nvSpPr>
          <p:cNvPr id="3" name="İçerik Yer Tutucusu 2"/>
          <p:cNvSpPr>
            <a:spLocks noGrp="1"/>
          </p:cNvSpPr>
          <p:nvPr>
            <p:ph idx="1"/>
          </p:nvPr>
        </p:nvSpPr>
        <p:spPr/>
        <p:txBody>
          <a:bodyPr/>
          <a:lstStyle/>
          <a:p>
            <a:pPr marL="0" indent="0">
              <a:buNone/>
            </a:pPr>
            <a:endParaRPr lang="tr-TR" dirty="0" smtClean="0"/>
          </a:p>
          <a:p>
            <a:pPr marL="0" indent="0" algn="just">
              <a:buNone/>
            </a:pPr>
            <a:r>
              <a:rPr lang="tr-TR" dirty="0"/>
              <a:t> </a:t>
            </a:r>
            <a:r>
              <a:rPr lang="tr-TR" dirty="0" smtClean="0"/>
              <a:t>      İnsan</a:t>
            </a:r>
            <a:r>
              <a:rPr lang="tr-TR" dirty="0"/>
              <a:t>, her şeyden önce insan olduğu için değerlidir. İnsanın değeri ve onuru, insan ilişkilerinde önemlidir. Saygı, birçok insanın bildiği ve beklediği gibi korkmak, çekinmek değildir. Saygı bir insanı, bir kişi olarak olduğu gibi görmek, onun kişiliğini ve biricikliğini fark etmek demektir.</a:t>
            </a:r>
          </a:p>
        </p:txBody>
      </p:sp>
    </p:spTree>
    <p:extLst>
      <p:ext uri="{BB962C8B-B14F-4D97-AF65-F5344CB8AC3E}">
        <p14:creationId xmlns:p14="http://schemas.microsoft.com/office/powerpoint/2010/main" val="6848220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Tutumluluk</a:t>
            </a:r>
          </a:p>
        </p:txBody>
      </p:sp>
      <p:sp>
        <p:nvSpPr>
          <p:cNvPr id="3" name="İçerik Yer Tutucusu 2"/>
          <p:cNvSpPr>
            <a:spLocks noGrp="1"/>
          </p:cNvSpPr>
          <p:nvPr>
            <p:ph idx="1"/>
          </p:nvPr>
        </p:nvSpPr>
        <p:spPr/>
        <p:txBody>
          <a:bodyPr/>
          <a:lstStyle/>
          <a:p>
            <a:pPr marL="0" indent="0" algn="just">
              <a:buNone/>
            </a:pPr>
            <a:r>
              <a:rPr lang="tr-TR" dirty="0" smtClean="0"/>
              <a:t>    </a:t>
            </a:r>
          </a:p>
          <a:p>
            <a:pPr marL="0" indent="0" algn="just">
              <a:buNone/>
            </a:pPr>
            <a:r>
              <a:rPr lang="tr-TR" dirty="0"/>
              <a:t> </a:t>
            </a:r>
            <a:r>
              <a:rPr lang="tr-TR" dirty="0" smtClean="0"/>
              <a:t>      Örgütü </a:t>
            </a:r>
            <a:r>
              <a:rPr lang="tr-TR" dirty="0"/>
              <a:t>amaçlarına uygun olarak yaşatmak örgütteki insan ve madde kaynaklarını en verimli şekilde kullanmakla gerçekleşir. Tutumlu olmak, örgüt kaynaklarının amaçlara uygun tüketilmesi, donanım ve araç-gereçlerin kullanışlı, ekonomik ve lüksten uzak ve işlevsel olanlardan seçilmesi gerekir. Yöneticiler için, sürekli çalan telefonlarla, ani ziyaretçilerle, ağır bürokrasinin yüklediği kırtasiyecilikle baş edebilmek önemli bir sorundur. </a:t>
            </a:r>
          </a:p>
        </p:txBody>
      </p:sp>
    </p:spTree>
    <p:extLst>
      <p:ext uri="{BB962C8B-B14F-4D97-AF65-F5344CB8AC3E}">
        <p14:creationId xmlns:p14="http://schemas.microsoft.com/office/powerpoint/2010/main" val="14121647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Demokrasi</a:t>
            </a:r>
          </a:p>
        </p:txBody>
      </p:sp>
      <p:sp>
        <p:nvSpPr>
          <p:cNvPr id="3" name="İçerik Yer Tutucusu 2"/>
          <p:cNvSpPr>
            <a:spLocks noGrp="1"/>
          </p:cNvSpPr>
          <p:nvPr>
            <p:ph idx="1"/>
          </p:nvPr>
        </p:nvSpPr>
        <p:spPr/>
        <p:txBody>
          <a:bodyPr/>
          <a:lstStyle/>
          <a:p>
            <a:pPr marL="0" indent="0">
              <a:buNone/>
            </a:pPr>
            <a:r>
              <a:rPr lang="tr-TR" dirty="0" smtClean="0"/>
              <a:t>  </a:t>
            </a:r>
          </a:p>
          <a:p>
            <a:pPr marL="0" indent="0" algn="just">
              <a:buNone/>
            </a:pPr>
            <a:r>
              <a:rPr lang="tr-TR" dirty="0"/>
              <a:t> </a:t>
            </a:r>
            <a:r>
              <a:rPr lang="tr-TR" dirty="0" smtClean="0"/>
              <a:t>      İnsana </a:t>
            </a:r>
            <a:r>
              <a:rPr lang="tr-TR" dirty="0"/>
              <a:t>bir değer olarak önem veren ve insan kişiliğinin özgürce ve eksiksiz olarak geliştirilmesine yarayan bir yönetim biçimidir. Demokrasi eğ itim süreci içinde öğretilebilir ve yaşam biçimine dönüştürülebilir. Eğitim demokrasinin ön koşuludur. </a:t>
            </a:r>
          </a:p>
        </p:txBody>
      </p:sp>
    </p:spTree>
    <p:extLst>
      <p:ext uri="{BB962C8B-B14F-4D97-AF65-F5344CB8AC3E}">
        <p14:creationId xmlns:p14="http://schemas.microsoft.com/office/powerpoint/2010/main" val="33853265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Olumlu </a:t>
            </a:r>
            <a:r>
              <a:rPr lang="tr-TR" b="1" dirty="0" smtClean="0"/>
              <a:t>İnsan </a:t>
            </a:r>
            <a:r>
              <a:rPr lang="tr-TR" b="1" dirty="0"/>
              <a:t>İ</a:t>
            </a:r>
            <a:r>
              <a:rPr lang="tr-TR" b="1" dirty="0" smtClean="0"/>
              <a:t>lişkileri</a:t>
            </a:r>
            <a:endParaRPr lang="tr-TR" b="1" dirty="0"/>
          </a:p>
        </p:txBody>
      </p:sp>
      <p:sp>
        <p:nvSpPr>
          <p:cNvPr id="3" name="İçerik Yer Tutucusu 2"/>
          <p:cNvSpPr>
            <a:spLocks noGrp="1"/>
          </p:cNvSpPr>
          <p:nvPr>
            <p:ph idx="1"/>
          </p:nvPr>
        </p:nvSpPr>
        <p:spPr/>
        <p:txBody>
          <a:bodyPr/>
          <a:lstStyle/>
          <a:p>
            <a:pPr marL="0" indent="0">
              <a:buNone/>
            </a:pPr>
            <a:endParaRPr lang="tr-TR" dirty="0" smtClean="0"/>
          </a:p>
          <a:p>
            <a:pPr marL="0" indent="0" algn="just">
              <a:buNone/>
            </a:pPr>
            <a:r>
              <a:rPr lang="tr-TR" dirty="0"/>
              <a:t> </a:t>
            </a:r>
            <a:r>
              <a:rPr lang="tr-TR" dirty="0" smtClean="0"/>
              <a:t>       Yönetimde olumlu </a:t>
            </a:r>
            <a:r>
              <a:rPr lang="tr-TR" dirty="0"/>
              <a:t>insan ilişkileri, hem amaçlanan üretimin gerçekleştirilmesi, hem de iş görenlerin duyumunun sağlanması açısından gereklidir. </a:t>
            </a:r>
            <a:endParaRPr lang="tr-TR" dirty="0" smtClean="0"/>
          </a:p>
          <a:p>
            <a:pPr marL="0" indent="0" algn="just">
              <a:buNone/>
            </a:pPr>
            <a:endParaRPr lang="tr-TR" dirty="0"/>
          </a:p>
          <a:p>
            <a:pPr marL="0" indent="0" algn="just">
              <a:buNone/>
            </a:pPr>
            <a:r>
              <a:rPr lang="tr-TR" dirty="0" smtClean="0"/>
              <a:t>        Sağlıklı </a:t>
            </a:r>
            <a:r>
              <a:rPr lang="tr-TR" dirty="0"/>
              <a:t>insan ilişkileri için, bireyin yetenek ve güçleri kadar, zayıf yanlarının ve gereksinimlerinin neler olduğunun anlaşılması gerekir. İnsan ilişkilerinin niteliği, başarı ya da başarısızlığın belirleyicisi olmaktadır. </a:t>
            </a:r>
          </a:p>
        </p:txBody>
      </p:sp>
    </p:spTree>
    <p:extLst>
      <p:ext uri="{BB962C8B-B14F-4D97-AF65-F5344CB8AC3E}">
        <p14:creationId xmlns:p14="http://schemas.microsoft.com/office/powerpoint/2010/main" val="35404119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Açıklık</a:t>
            </a:r>
          </a:p>
        </p:txBody>
      </p:sp>
      <p:sp>
        <p:nvSpPr>
          <p:cNvPr id="3" name="İçerik Yer Tutucusu 2"/>
          <p:cNvSpPr>
            <a:spLocks noGrp="1"/>
          </p:cNvSpPr>
          <p:nvPr>
            <p:ph idx="1"/>
          </p:nvPr>
        </p:nvSpPr>
        <p:spPr/>
        <p:txBody>
          <a:bodyPr/>
          <a:lstStyle/>
          <a:p>
            <a:pPr marL="0" indent="0" algn="just">
              <a:buNone/>
            </a:pPr>
            <a:r>
              <a:rPr lang="tr-TR" dirty="0"/>
              <a:t> </a:t>
            </a:r>
            <a:r>
              <a:rPr lang="tr-TR" dirty="0" smtClean="0"/>
              <a:t>      Açıklık </a:t>
            </a:r>
            <a:r>
              <a:rPr lang="tr-TR" dirty="0"/>
              <a:t>karşılıklı iletişimi gerektirir. Kişiler arası iletişimde, katılanların yüz yüze olmaları, katılımcılar arasında karşılıklı iletişimin olması, söz konusu iletilerin sözlü ya da sözsüz olması </a:t>
            </a:r>
            <a:r>
              <a:rPr lang="tr-TR" dirty="0" smtClean="0"/>
              <a:t>gerekir.</a:t>
            </a:r>
          </a:p>
          <a:p>
            <a:pPr marL="0" indent="0" algn="just">
              <a:buNone/>
            </a:pPr>
            <a:endParaRPr lang="tr-TR" dirty="0"/>
          </a:p>
          <a:p>
            <a:pPr marL="0" indent="0" algn="just">
              <a:buNone/>
            </a:pPr>
            <a:r>
              <a:rPr lang="tr-TR" dirty="0" smtClean="0"/>
              <a:t>      Yöneticilerin </a:t>
            </a:r>
            <a:r>
              <a:rPr lang="tr-TR" dirty="0"/>
              <a:t>açık davranabilmeleri için, eleştiriye açık olmaları gerekir. </a:t>
            </a:r>
            <a:endParaRPr lang="tr-TR" dirty="0" smtClean="0"/>
          </a:p>
          <a:p>
            <a:pPr marL="0" indent="0" algn="just">
              <a:buNone/>
            </a:pPr>
            <a:endParaRPr lang="tr-TR" dirty="0"/>
          </a:p>
          <a:p>
            <a:pPr marL="0" indent="0" algn="just">
              <a:buNone/>
            </a:pPr>
            <a:r>
              <a:rPr lang="tr-TR" dirty="0" smtClean="0"/>
              <a:t>      Eleştiriler </a:t>
            </a:r>
            <a:r>
              <a:rPr lang="tr-TR" dirty="0"/>
              <a:t>amaçlı, nesnel, çıkarsız ve kişiye özel olmalıdır. </a:t>
            </a:r>
          </a:p>
        </p:txBody>
      </p:sp>
    </p:spTree>
    <p:extLst>
      <p:ext uri="{BB962C8B-B14F-4D97-AF65-F5344CB8AC3E}">
        <p14:creationId xmlns:p14="http://schemas.microsoft.com/office/powerpoint/2010/main" val="11049193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Hak ve </a:t>
            </a:r>
            <a:r>
              <a:rPr lang="tr-TR" b="1" dirty="0" smtClean="0"/>
              <a:t>Özgürlükler</a:t>
            </a:r>
            <a:endParaRPr lang="tr-TR" b="1" dirty="0"/>
          </a:p>
        </p:txBody>
      </p:sp>
      <p:sp>
        <p:nvSpPr>
          <p:cNvPr id="3" name="İçerik Yer Tutucusu 2"/>
          <p:cNvSpPr>
            <a:spLocks noGrp="1"/>
          </p:cNvSpPr>
          <p:nvPr>
            <p:ph idx="1"/>
          </p:nvPr>
        </p:nvSpPr>
        <p:spPr/>
        <p:txBody>
          <a:bodyPr/>
          <a:lstStyle/>
          <a:p>
            <a:pPr marL="0" indent="0">
              <a:buNone/>
            </a:pPr>
            <a:endParaRPr lang="tr-TR" dirty="0" smtClean="0"/>
          </a:p>
          <a:p>
            <a:pPr marL="0" indent="0" algn="just">
              <a:buNone/>
            </a:pPr>
            <a:r>
              <a:rPr lang="tr-TR" dirty="0" smtClean="0"/>
              <a:t>         Hak </a:t>
            </a:r>
            <a:r>
              <a:rPr lang="tr-TR" dirty="0"/>
              <a:t>ve özgürlükler bir arada kullanılan ancak birbiri ile karıştırılan kavramlardır. Özgürlük kavramı, bireyin bir şeyi yapma ya da yapmama serbestliğidir. Devlet ya da başka herhangi bir güç tarafından herhangi bir şey için zorlanmamayı, baskı altında tutulmamayı ifade eder. Hak kavramı ise özgürlükten daha geniş bir anlam taşır. Bu terim yalnızca serbest olmayı değil, bunun yanı sıra devletten ya da toplumdan bazı istemlerde bulunmayı içerir. </a:t>
            </a:r>
          </a:p>
        </p:txBody>
      </p:sp>
    </p:spTree>
    <p:extLst>
      <p:ext uri="{BB962C8B-B14F-4D97-AF65-F5344CB8AC3E}">
        <p14:creationId xmlns:p14="http://schemas.microsoft.com/office/powerpoint/2010/main" val="3985967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06629"/>
            <a:ext cx="10515600" cy="1325563"/>
          </a:xfrm>
        </p:spPr>
        <p:txBody>
          <a:bodyPr/>
          <a:lstStyle/>
          <a:p>
            <a:r>
              <a:rPr lang="tr-TR" b="1" dirty="0" smtClean="0"/>
              <a:t>Adalet</a:t>
            </a:r>
            <a:endParaRPr lang="tr-TR" b="1" dirty="0"/>
          </a:p>
        </p:txBody>
      </p:sp>
      <p:sp>
        <p:nvSpPr>
          <p:cNvPr id="3" name="İçerik Yer Tutucusu 2"/>
          <p:cNvSpPr>
            <a:spLocks noGrp="1"/>
          </p:cNvSpPr>
          <p:nvPr>
            <p:ph idx="1"/>
          </p:nvPr>
        </p:nvSpPr>
        <p:spPr>
          <a:xfrm>
            <a:off x="838200" y="1715897"/>
            <a:ext cx="10515600" cy="4351338"/>
          </a:xfrm>
        </p:spPr>
        <p:txBody>
          <a:bodyPr>
            <a:normAutofit fontScale="92500" lnSpcReduction="10000"/>
          </a:bodyPr>
          <a:lstStyle/>
          <a:p>
            <a:pPr marL="0" indent="0" algn="just">
              <a:buNone/>
            </a:pPr>
            <a:r>
              <a:rPr lang="tr-TR" dirty="0" smtClean="0"/>
              <a:t>       Temelinde eşit toplumsal koşullar ve olanaklar içinde tüm insanların özgürce, çok yönlü gelişmesi, eşit hak ve sorumluluğun paylaşılmasıdır. Toplulukta kişilerin yaratıcı olarak iş görebilmesini, herkese temel eşit hak ve ödevler tanınmış olmasını, kişinin erdemlerinin toplumca ve toplumun tüm üyelerince güvence altına alınmış bulunmasını dile getiren etik ve hukuk ilkesidir.  </a:t>
            </a:r>
          </a:p>
          <a:p>
            <a:pPr marL="0" indent="0" algn="just">
              <a:buNone/>
            </a:pPr>
            <a:endParaRPr lang="tr-TR" dirty="0" smtClean="0"/>
          </a:p>
          <a:p>
            <a:pPr marL="0" indent="0" algn="just">
              <a:buNone/>
            </a:pPr>
            <a:r>
              <a:rPr lang="tr-TR" dirty="0" smtClean="0"/>
              <a:t>       Yöneticiler, örgütte görevlerin, yükümlülüklerin, sorumlulukların eşit bir şekilde dağıtılmasından sorumludurlar. Bu şekilde, hak dağıtıcı adaleti yerine getirirler. Ancak hak dağıtıcı adaletin yeterince sağlanamadığı durumlarda zarar gören ya da haksızlığa uğrayan çalışanlar düzeltici adaletin işletilmesini ister ve beklerler. </a:t>
            </a:r>
            <a:endParaRPr lang="tr-TR" dirty="0"/>
          </a:p>
        </p:txBody>
      </p:sp>
    </p:spTree>
    <p:extLst>
      <p:ext uri="{BB962C8B-B14F-4D97-AF65-F5344CB8AC3E}">
        <p14:creationId xmlns:p14="http://schemas.microsoft.com/office/powerpoint/2010/main" val="35590836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Emeğin </a:t>
            </a:r>
            <a:r>
              <a:rPr lang="tr-TR" dirty="0" smtClean="0"/>
              <a:t>Hakkını Verme</a:t>
            </a:r>
            <a:endParaRPr lang="tr-TR" dirty="0"/>
          </a:p>
        </p:txBody>
      </p:sp>
      <p:sp>
        <p:nvSpPr>
          <p:cNvPr id="3" name="İçerik Yer Tutucusu 2"/>
          <p:cNvSpPr>
            <a:spLocks noGrp="1"/>
          </p:cNvSpPr>
          <p:nvPr>
            <p:ph idx="1"/>
          </p:nvPr>
        </p:nvSpPr>
        <p:spPr/>
        <p:txBody>
          <a:bodyPr/>
          <a:lstStyle/>
          <a:p>
            <a:pPr marL="0" indent="0" algn="just">
              <a:buNone/>
            </a:pPr>
            <a:r>
              <a:rPr lang="tr-TR" dirty="0"/>
              <a:t> </a:t>
            </a:r>
            <a:endParaRPr lang="tr-TR" dirty="0" smtClean="0"/>
          </a:p>
          <a:p>
            <a:pPr marL="0" indent="0" algn="just">
              <a:buNone/>
            </a:pPr>
            <a:r>
              <a:rPr lang="tr-TR" dirty="0"/>
              <a:t> </a:t>
            </a:r>
            <a:r>
              <a:rPr lang="tr-TR" dirty="0" smtClean="0"/>
              <a:t>     Emek </a:t>
            </a:r>
            <a:r>
              <a:rPr lang="tr-TR" dirty="0"/>
              <a:t>iş görenin örgütsel edimini elde etmek için harcadığı kafa ve kol gücüdür. İş görenin emeğinin hakkı, örgütün yapacağı ödeme ile verilir. </a:t>
            </a:r>
            <a:endParaRPr lang="tr-TR" dirty="0" smtClean="0"/>
          </a:p>
          <a:p>
            <a:pPr marL="0" indent="0" algn="just">
              <a:buNone/>
            </a:pPr>
            <a:r>
              <a:rPr lang="tr-TR" dirty="0" smtClean="0"/>
              <a:t>      </a:t>
            </a:r>
          </a:p>
          <a:p>
            <a:pPr marL="0" indent="0" algn="just">
              <a:buNone/>
            </a:pPr>
            <a:r>
              <a:rPr lang="tr-TR" dirty="0"/>
              <a:t> </a:t>
            </a:r>
            <a:r>
              <a:rPr lang="tr-TR" dirty="0" smtClean="0"/>
              <a:t>      Ödeme </a:t>
            </a:r>
            <a:r>
              <a:rPr lang="tr-TR" dirty="0"/>
              <a:t>iş görenin üretim için örgüte harcadığı değer artışından hak ettiği değerin kendisine döndürülmesidir. </a:t>
            </a:r>
          </a:p>
        </p:txBody>
      </p:sp>
    </p:spTree>
    <p:extLst>
      <p:ext uri="{BB962C8B-B14F-4D97-AF65-F5344CB8AC3E}">
        <p14:creationId xmlns:p14="http://schemas.microsoft.com/office/powerpoint/2010/main" val="8509789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Yasa Dışı Emirlere Karşı Direnme</a:t>
            </a:r>
            <a:endParaRPr lang="tr-TR" b="1" dirty="0"/>
          </a:p>
        </p:txBody>
      </p:sp>
      <p:sp>
        <p:nvSpPr>
          <p:cNvPr id="3" name="İçerik Yer Tutucusu 2"/>
          <p:cNvSpPr>
            <a:spLocks noGrp="1"/>
          </p:cNvSpPr>
          <p:nvPr>
            <p:ph idx="1"/>
          </p:nvPr>
        </p:nvSpPr>
        <p:spPr/>
        <p:txBody>
          <a:bodyPr/>
          <a:lstStyle/>
          <a:p>
            <a:pPr marL="0" indent="0" algn="just">
              <a:buNone/>
            </a:pPr>
            <a:r>
              <a:rPr lang="tr-TR" dirty="0"/>
              <a:t> </a:t>
            </a:r>
            <a:r>
              <a:rPr lang="tr-TR" dirty="0" smtClean="0"/>
              <a:t>       Yasalarda </a:t>
            </a:r>
            <a:r>
              <a:rPr lang="tr-TR" dirty="0"/>
              <a:t>da açıkça belirtilmesine karşın, kamu görevlileri zaman, zaman yasa </a:t>
            </a:r>
            <a:r>
              <a:rPr lang="tr-TR" dirty="0" smtClean="0"/>
              <a:t>dışı </a:t>
            </a:r>
            <a:r>
              <a:rPr lang="tr-TR" dirty="0"/>
              <a:t>ancak, üstler tarafından yerine getirilmesi istenilen emirlerle karşı karşıya kalmakta ve bunları yerine getirmektedir. </a:t>
            </a:r>
            <a:endParaRPr lang="tr-TR" dirty="0" smtClean="0"/>
          </a:p>
          <a:p>
            <a:pPr marL="0" indent="0" algn="just">
              <a:buNone/>
            </a:pPr>
            <a:endParaRPr lang="tr-TR" dirty="0"/>
          </a:p>
          <a:p>
            <a:pPr marL="0" indent="0" algn="just">
              <a:buNone/>
            </a:pPr>
            <a:r>
              <a:rPr lang="tr-TR" dirty="0" smtClean="0"/>
              <a:t>       Emirlerin </a:t>
            </a:r>
            <a:r>
              <a:rPr lang="tr-TR" dirty="0"/>
              <a:t>yasalara aykırılığının, üst yöneticilere hatırlatılması, yöneticinin yönetimde keyfiliğinin ortadan kaldırılması hukukun üstünlüğünün sağlanmasında önemlidir. İş hayatında yazılı ya da yazılı olmayan birtakım etik kurallar vardır. Bu nedenle; etik değerlere uygun çalışma ortamını gerçekleştirmek için yapılması gerekenler şunlardır: </a:t>
            </a:r>
          </a:p>
        </p:txBody>
      </p:sp>
    </p:spTree>
    <p:extLst>
      <p:ext uri="{BB962C8B-B14F-4D97-AF65-F5344CB8AC3E}">
        <p14:creationId xmlns:p14="http://schemas.microsoft.com/office/powerpoint/2010/main" val="17642454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66800" y="302359"/>
            <a:ext cx="9448800" cy="6555641"/>
          </a:xfrm>
          <a:prstGeom prst="rect">
            <a:avLst/>
          </a:prstGeom>
        </p:spPr>
        <p:txBody>
          <a:bodyPr wrap="square">
            <a:spAutoFit/>
          </a:bodyPr>
          <a:lstStyle/>
          <a:p>
            <a:pPr marL="457200" indent="-457200">
              <a:buFont typeface="Wingdings" panose="05000000000000000000" pitchFamily="2" charset="2"/>
              <a:buChar char="ü"/>
            </a:pPr>
            <a:r>
              <a:rPr lang="tr-TR" sz="2800" dirty="0">
                <a:solidFill>
                  <a:srgbClr val="FFC000"/>
                </a:solidFill>
              </a:rPr>
              <a:t>Etik değerlere bağlı kalmaya kararlı </a:t>
            </a:r>
            <a:r>
              <a:rPr lang="tr-TR" sz="2800" dirty="0" smtClean="0">
                <a:solidFill>
                  <a:srgbClr val="FFC000"/>
                </a:solidFill>
              </a:rPr>
              <a:t>olmak. </a:t>
            </a:r>
          </a:p>
          <a:p>
            <a:endParaRPr lang="tr-TR" sz="2800" dirty="0" smtClean="0"/>
          </a:p>
          <a:p>
            <a:pPr marL="457200" indent="-457200">
              <a:buFont typeface="Wingdings" panose="05000000000000000000" pitchFamily="2" charset="2"/>
              <a:buChar char="ü"/>
            </a:pPr>
            <a:r>
              <a:rPr lang="tr-TR" sz="2800" dirty="0" smtClean="0">
                <a:solidFill>
                  <a:srgbClr val="92D050"/>
                </a:solidFill>
              </a:rPr>
              <a:t>Davranışlarla </a:t>
            </a:r>
            <a:r>
              <a:rPr lang="tr-TR" sz="2800" dirty="0">
                <a:solidFill>
                  <a:srgbClr val="92D050"/>
                </a:solidFill>
              </a:rPr>
              <a:t>örnek </a:t>
            </a:r>
            <a:r>
              <a:rPr lang="tr-TR" sz="2800" dirty="0" smtClean="0">
                <a:solidFill>
                  <a:srgbClr val="92D050"/>
                </a:solidFill>
              </a:rPr>
              <a:t>olmak.</a:t>
            </a:r>
          </a:p>
          <a:p>
            <a:endParaRPr lang="tr-TR" sz="2800" dirty="0" smtClean="0"/>
          </a:p>
          <a:p>
            <a:pPr marL="457200" indent="-457200">
              <a:buFont typeface="Wingdings" panose="05000000000000000000" pitchFamily="2" charset="2"/>
              <a:buChar char="ü"/>
            </a:pPr>
            <a:r>
              <a:rPr lang="tr-TR" sz="2800" dirty="0" smtClean="0">
                <a:solidFill>
                  <a:srgbClr val="C00000"/>
                </a:solidFill>
              </a:rPr>
              <a:t>Etiğe </a:t>
            </a:r>
            <a:r>
              <a:rPr lang="tr-TR" sz="2800" dirty="0">
                <a:solidFill>
                  <a:srgbClr val="C00000"/>
                </a:solidFill>
              </a:rPr>
              <a:t>uygun davranışları </a:t>
            </a:r>
            <a:r>
              <a:rPr lang="tr-TR" sz="2800" dirty="0" smtClean="0">
                <a:solidFill>
                  <a:srgbClr val="C00000"/>
                </a:solidFill>
              </a:rPr>
              <a:t>yerleştirme sorumluluğunu almak</a:t>
            </a:r>
          </a:p>
          <a:p>
            <a:endParaRPr lang="tr-TR" sz="2800" dirty="0" smtClean="0"/>
          </a:p>
          <a:p>
            <a:pPr marL="457200" indent="-457200">
              <a:buFont typeface="Wingdings" panose="05000000000000000000" pitchFamily="2" charset="2"/>
              <a:buChar char="ü"/>
            </a:pPr>
            <a:r>
              <a:rPr lang="tr-TR" sz="2800" dirty="0" smtClean="0">
                <a:solidFill>
                  <a:srgbClr val="00B0F0"/>
                </a:solidFill>
              </a:rPr>
              <a:t>Kurumun </a:t>
            </a:r>
            <a:r>
              <a:rPr lang="tr-TR" sz="2800" dirty="0">
                <a:solidFill>
                  <a:srgbClr val="00B0F0"/>
                </a:solidFill>
              </a:rPr>
              <a:t>etik ilkelerini </a:t>
            </a:r>
            <a:r>
              <a:rPr lang="tr-TR" sz="2800" dirty="0" smtClean="0">
                <a:solidFill>
                  <a:srgbClr val="00B0F0"/>
                </a:solidFill>
              </a:rPr>
              <a:t>belirlemek.</a:t>
            </a:r>
          </a:p>
          <a:p>
            <a:endParaRPr lang="tr-TR" sz="2800" dirty="0" smtClean="0"/>
          </a:p>
          <a:p>
            <a:pPr marL="457200" indent="-457200">
              <a:buFont typeface="Wingdings" panose="05000000000000000000" pitchFamily="2" charset="2"/>
              <a:buChar char="ü"/>
            </a:pPr>
            <a:r>
              <a:rPr lang="tr-TR" sz="2800" dirty="0" smtClean="0">
                <a:solidFill>
                  <a:srgbClr val="FF0000"/>
                </a:solidFill>
              </a:rPr>
              <a:t>Etik </a:t>
            </a:r>
            <a:r>
              <a:rPr lang="tr-TR" sz="2800" dirty="0">
                <a:solidFill>
                  <a:srgbClr val="FF0000"/>
                </a:solidFill>
              </a:rPr>
              <a:t>değerleri açıkça </a:t>
            </a:r>
            <a:r>
              <a:rPr lang="tr-TR" sz="2800" dirty="0" smtClean="0">
                <a:solidFill>
                  <a:srgbClr val="FF0000"/>
                </a:solidFill>
              </a:rPr>
              <a:t>belirtmek.</a:t>
            </a:r>
          </a:p>
          <a:p>
            <a:endParaRPr lang="tr-TR" sz="2800" dirty="0" smtClean="0"/>
          </a:p>
          <a:p>
            <a:pPr marL="457200" indent="-457200">
              <a:buFont typeface="Wingdings" panose="05000000000000000000" pitchFamily="2" charset="2"/>
              <a:buChar char="ü"/>
            </a:pPr>
            <a:r>
              <a:rPr lang="tr-TR" sz="2800" dirty="0" smtClean="0">
                <a:solidFill>
                  <a:schemeClr val="accent6">
                    <a:lumMod val="60000"/>
                    <a:lumOff val="40000"/>
                  </a:schemeClr>
                </a:solidFill>
              </a:rPr>
              <a:t>Çalışanları eğitmek.</a:t>
            </a:r>
          </a:p>
          <a:p>
            <a:endParaRPr lang="tr-TR" sz="2800" dirty="0" smtClean="0"/>
          </a:p>
          <a:p>
            <a:pPr marL="457200" indent="-457200">
              <a:buFont typeface="Wingdings" panose="05000000000000000000" pitchFamily="2" charset="2"/>
              <a:buChar char="ü"/>
            </a:pPr>
            <a:r>
              <a:rPr lang="tr-TR" sz="2800" dirty="0" smtClean="0">
                <a:solidFill>
                  <a:srgbClr val="002060"/>
                </a:solidFill>
              </a:rPr>
              <a:t>Açık </a:t>
            </a:r>
            <a:r>
              <a:rPr lang="tr-TR" sz="2800" dirty="0">
                <a:solidFill>
                  <a:srgbClr val="002060"/>
                </a:solidFill>
              </a:rPr>
              <a:t>iletişimi </a:t>
            </a:r>
            <a:r>
              <a:rPr lang="tr-TR" sz="2800" dirty="0" smtClean="0">
                <a:solidFill>
                  <a:srgbClr val="002060"/>
                </a:solidFill>
              </a:rPr>
              <a:t>desteklemek.</a:t>
            </a:r>
          </a:p>
          <a:p>
            <a:endParaRPr lang="tr-TR" sz="2800" dirty="0" smtClean="0"/>
          </a:p>
          <a:p>
            <a:pPr marL="457200" indent="-457200">
              <a:buFont typeface="Wingdings" panose="05000000000000000000" pitchFamily="2" charset="2"/>
              <a:buChar char="ü"/>
            </a:pPr>
            <a:r>
              <a:rPr lang="tr-TR" sz="2800" dirty="0" smtClean="0">
                <a:solidFill>
                  <a:srgbClr val="00B0F0"/>
                </a:solidFill>
              </a:rPr>
              <a:t>Tutarlı </a:t>
            </a:r>
            <a:r>
              <a:rPr lang="tr-TR" sz="2800" dirty="0">
                <a:solidFill>
                  <a:srgbClr val="00B0F0"/>
                </a:solidFill>
              </a:rPr>
              <a:t>olmak. </a:t>
            </a:r>
          </a:p>
        </p:txBody>
      </p:sp>
    </p:spTree>
    <p:extLst>
      <p:ext uri="{BB962C8B-B14F-4D97-AF65-F5344CB8AC3E}">
        <p14:creationId xmlns:p14="http://schemas.microsoft.com/office/powerpoint/2010/main" val="948616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smtClean="0"/>
              <a:t>Kaynakça </a:t>
            </a:r>
            <a:endParaRPr lang="tr-TR" b="1"/>
          </a:p>
        </p:txBody>
      </p:sp>
      <p:sp>
        <p:nvSpPr>
          <p:cNvPr id="3" name="İçerik Yer Tutucusu 2"/>
          <p:cNvSpPr>
            <a:spLocks noGrp="1"/>
          </p:cNvSpPr>
          <p:nvPr>
            <p:ph idx="1"/>
          </p:nvPr>
        </p:nvSpPr>
        <p:spPr/>
        <p:txBody>
          <a:bodyPr/>
          <a:lstStyle/>
          <a:p>
            <a:pPr marL="0" indent="0">
              <a:buNone/>
            </a:pPr>
            <a:r>
              <a:rPr lang="sv-SE" dirty="0"/>
              <a:t>MEGEP, “Meslek Etiği”, Ankara, (2006)</a:t>
            </a:r>
            <a:endParaRPr lang="tr-TR" dirty="0"/>
          </a:p>
        </p:txBody>
      </p:sp>
    </p:spTree>
    <p:extLst>
      <p:ext uri="{BB962C8B-B14F-4D97-AF65-F5344CB8AC3E}">
        <p14:creationId xmlns:p14="http://schemas.microsoft.com/office/powerpoint/2010/main" val="2842939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Eşitlik</a:t>
            </a:r>
            <a:endParaRPr lang="tr-TR" b="1" dirty="0"/>
          </a:p>
        </p:txBody>
      </p:sp>
      <p:sp>
        <p:nvSpPr>
          <p:cNvPr id="3" name="İçerik Yer Tutucusu 2"/>
          <p:cNvSpPr>
            <a:spLocks noGrp="1"/>
          </p:cNvSpPr>
          <p:nvPr>
            <p:ph idx="1"/>
          </p:nvPr>
        </p:nvSpPr>
        <p:spPr/>
        <p:txBody>
          <a:bodyPr/>
          <a:lstStyle/>
          <a:p>
            <a:pPr marL="0" indent="0" algn="just">
              <a:buNone/>
            </a:pPr>
            <a:r>
              <a:rPr lang="tr-TR" dirty="0" smtClean="0"/>
              <a:t>      Yararların</a:t>
            </a:r>
            <a:r>
              <a:rPr lang="tr-TR" dirty="0"/>
              <a:t>, </a:t>
            </a:r>
            <a:r>
              <a:rPr lang="tr-TR" dirty="0" smtClean="0"/>
              <a:t>sıkıntıların</a:t>
            </a:r>
            <a:r>
              <a:rPr lang="tr-TR" dirty="0"/>
              <a:t>, hizmetlerin dağıtılmasında </a:t>
            </a:r>
            <a:r>
              <a:rPr lang="tr-TR" dirty="0" smtClean="0"/>
              <a:t>uygulanacak sınırların belirlenmesini </a:t>
            </a:r>
            <a:r>
              <a:rPr lang="tr-TR" dirty="0"/>
              <a:t>içerir. Eşitlik, dürüstlük ve adalet kavramları ile bütünleşmiş bir kavramdır. Eşitlik kavramı temel bireysel </a:t>
            </a:r>
            <a:r>
              <a:rPr lang="tr-TR" dirty="0" smtClean="0"/>
              <a:t>eşitlik</a:t>
            </a:r>
            <a:r>
              <a:rPr lang="tr-TR" dirty="0"/>
              <a:t>, </a:t>
            </a:r>
            <a:r>
              <a:rPr lang="tr-TR" dirty="0" smtClean="0"/>
              <a:t>kısmi eşitlik </a:t>
            </a:r>
            <a:r>
              <a:rPr lang="tr-TR" dirty="0"/>
              <a:t>ve blokların </a:t>
            </a:r>
            <a:r>
              <a:rPr lang="tr-TR" dirty="0" smtClean="0"/>
              <a:t>eşitliği </a:t>
            </a:r>
            <a:r>
              <a:rPr lang="tr-TR" dirty="0"/>
              <a:t>açısından ele alınmaktadır</a:t>
            </a:r>
            <a:r>
              <a:rPr lang="tr-TR" dirty="0" smtClean="0"/>
              <a:t>.</a:t>
            </a:r>
          </a:p>
          <a:p>
            <a:pPr marL="0" indent="0" algn="just">
              <a:buNone/>
            </a:pPr>
            <a:r>
              <a:rPr lang="tr-TR" dirty="0" smtClean="0"/>
              <a:t>     Temel </a:t>
            </a:r>
            <a:r>
              <a:rPr lang="tr-TR" dirty="0"/>
              <a:t>bireysel </a:t>
            </a:r>
            <a:r>
              <a:rPr lang="tr-TR" dirty="0" smtClean="0"/>
              <a:t>eşitlik</a:t>
            </a:r>
            <a:r>
              <a:rPr lang="tr-TR" dirty="0"/>
              <a:t>; </a:t>
            </a:r>
            <a:r>
              <a:rPr lang="tr-TR" dirty="0" smtClean="0"/>
              <a:t>eşit </a:t>
            </a:r>
            <a:r>
              <a:rPr lang="tr-TR" dirty="0"/>
              <a:t>bireylerden oluşan tek bir </a:t>
            </a:r>
            <a:r>
              <a:rPr lang="tr-TR" dirty="0" smtClean="0"/>
              <a:t>sınıf </a:t>
            </a:r>
            <a:r>
              <a:rPr lang="tr-TR" dirty="0"/>
              <a:t>vardır. Toplumda tüm vatandaşların bir oy hakkı vardır. </a:t>
            </a:r>
            <a:endParaRPr lang="tr-TR" dirty="0" smtClean="0"/>
          </a:p>
          <a:p>
            <a:pPr marL="0" indent="0" algn="just">
              <a:buNone/>
            </a:pPr>
            <a:r>
              <a:rPr lang="tr-TR" dirty="0" smtClean="0"/>
              <a:t>      Kısmi </a:t>
            </a:r>
            <a:r>
              <a:rPr lang="tr-TR" dirty="0"/>
              <a:t>eşitlik; her zaman işlevsel değildir. Çünkü toplumun bireyleri aynı özelliklere sahip değildir. </a:t>
            </a:r>
            <a:r>
              <a:rPr lang="tr-TR" dirty="0" smtClean="0"/>
              <a:t>Örn. </a:t>
            </a:r>
            <a:r>
              <a:rPr lang="tr-TR" dirty="0"/>
              <a:t>çiftçilerle işadamları ayrı vergiler öder</a:t>
            </a:r>
            <a:r>
              <a:rPr lang="tr-TR" dirty="0" smtClean="0"/>
              <a:t>.</a:t>
            </a:r>
          </a:p>
          <a:p>
            <a:pPr marL="0" indent="0" algn="just">
              <a:buNone/>
            </a:pPr>
            <a:r>
              <a:rPr lang="tr-TR" dirty="0" smtClean="0"/>
              <a:t>      Blokların </a:t>
            </a:r>
            <a:r>
              <a:rPr lang="tr-TR" dirty="0"/>
              <a:t>eşitliği; kadın-erkek, yaşlı-genç gibi sınıflar oluşur. </a:t>
            </a:r>
          </a:p>
        </p:txBody>
      </p:sp>
    </p:spTree>
    <p:extLst>
      <p:ext uri="{BB962C8B-B14F-4D97-AF65-F5344CB8AC3E}">
        <p14:creationId xmlns:p14="http://schemas.microsoft.com/office/powerpoint/2010/main" val="2251052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Dürüstlük ve </a:t>
            </a:r>
            <a:r>
              <a:rPr lang="tr-TR" b="1" dirty="0" smtClean="0"/>
              <a:t>Doğruluk</a:t>
            </a:r>
            <a:endParaRPr lang="tr-TR" b="1" dirty="0"/>
          </a:p>
        </p:txBody>
      </p:sp>
      <p:sp>
        <p:nvSpPr>
          <p:cNvPr id="3" name="İçerik Yer Tutucusu 2"/>
          <p:cNvSpPr>
            <a:spLocks noGrp="1"/>
          </p:cNvSpPr>
          <p:nvPr>
            <p:ph idx="1"/>
          </p:nvPr>
        </p:nvSpPr>
        <p:spPr/>
        <p:txBody>
          <a:bodyPr/>
          <a:lstStyle/>
          <a:p>
            <a:pPr marL="0" indent="0" algn="just">
              <a:buNone/>
            </a:pPr>
            <a:r>
              <a:rPr lang="tr-TR" dirty="0"/>
              <a:t> </a:t>
            </a:r>
            <a:r>
              <a:rPr lang="tr-TR" dirty="0" smtClean="0"/>
              <a:t>      Etik </a:t>
            </a:r>
            <a:r>
              <a:rPr lang="tr-TR" dirty="0"/>
              <a:t>davranış, başkaları ile ilişkilerde dürüst olmayı ve içtenliği gerektirir. İçten ve dürüst davranmayan yöneticiler, ilişkilerde kendi sonlarını hazırlarlar ve güven ortamı ortadan kalkar. Örgütte politik güç kazanmak etik d ışı bir davranış değildir. Bununla birlikte politik güce ulaşmak için dürüstlükten ödün verilmesi, etik kurallarının önemli ölçüde ihlal edilmesi anlamına gelmektedir. </a:t>
            </a:r>
            <a:endParaRPr lang="tr-TR" dirty="0" smtClean="0"/>
          </a:p>
          <a:p>
            <a:pPr marL="0" indent="0" algn="just">
              <a:buNone/>
            </a:pPr>
            <a:endParaRPr lang="tr-TR" dirty="0" smtClean="0"/>
          </a:p>
          <a:p>
            <a:pPr marL="0" indent="0" algn="just">
              <a:buNone/>
            </a:pPr>
            <a:r>
              <a:rPr lang="tr-TR" dirty="0" smtClean="0"/>
              <a:t>       Yönetimde </a:t>
            </a:r>
            <a:r>
              <a:rPr lang="tr-TR" dirty="0"/>
              <a:t>yalan çoğunlukla güvensizlik ve korkudan kaynaklanır. Yöneticiler, kendileri yalandan uzak durarak, doğruluk konusunda astlarına ve üstlerine tam bir güven sağlamak zorundadır. </a:t>
            </a:r>
          </a:p>
        </p:txBody>
      </p:sp>
    </p:spTree>
    <p:extLst>
      <p:ext uri="{BB962C8B-B14F-4D97-AF65-F5344CB8AC3E}">
        <p14:creationId xmlns:p14="http://schemas.microsoft.com/office/powerpoint/2010/main" val="891356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Tarafsızlık</a:t>
            </a:r>
            <a:endParaRPr lang="tr-TR" b="1" dirty="0"/>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a:t> </a:t>
            </a:r>
            <a:r>
              <a:rPr lang="tr-TR" dirty="0" smtClean="0"/>
              <a:t>     Tarafsızlık </a:t>
            </a:r>
            <a:r>
              <a:rPr lang="tr-TR" dirty="0"/>
              <a:t>ya da nesnellik, insanın bireyleri ya da nesneleri olduğu gibi görebilmesi ve bu görüntüyü bireyin kendi istek ve korkuları ile oluşturduğu görüntüden ayırabilmesidir</a:t>
            </a:r>
            <a:r>
              <a:rPr lang="tr-TR" dirty="0" smtClean="0"/>
              <a:t>.</a:t>
            </a:r>
          </a:p>
          <a:p>
            <a:pPr marL="0" indent="0" algn="just">
              <a:buNone/>
            </a:pPr>
            <a:endParaRPr lang="tr-TR" dirty="0"/>
          </a:p>
          <a:p>
            <a:pPr marL="0" indent="0" algn="just">
              <a:buNone/>
            </a:pPr>
            <a:r>
              <a:rPr lang="tr-TR" dirty="0" smtClean="0"/>
              <a:t>     Yönetici</a:t>
            </a:r>
            <a:r>
              <a:rPr lang="tr-TR" dirty="0"/>
              <a:t>, bir kamu görevlisi olarak, vatandaşlarla ve iş görenlerle ilişkilerinde yansız olarak davranmak ve hizmet sunmak zorundadır. Özellikle siyasal tarafsızlık, yöneticinin en önemli sorumluluklarından biridir</a:t>
            </a:r>
            <a:r>
              <a:rPr lang="tr-TR" dirty="0" smtClean="0"/>
              <a:t>.</a:t>
            </a:r>
          </a:p>
          <a:p>
            <a:pPr marL="0" indent="0" algn="just">
              <a:buNone/>
            </a:pPr>
            <a:endParaRPr lang="tr-TR" dirty="0"/>
          </a:p>
          <a:p>
            <a:pPr marL="0" indent="0" algn="just">
              <a:buNone/>
            </a:pPr>
            <a:r>
              <a:rPr lang="tr-TR" dirty="0" smtClean="0"/>
              <a:t>    Yöneticinin </a:t>
            </a:r>
            <a:r>
              <a:rPr lang="tr-TR" dirty="0"/>
              <a:t>astlarına taraflı davranması, iş görenlerin üstlerine karşı kapalı bir tavır içine girmeleri ve daha da önemlisi </a:t>
            </a:r>
            <a:r>
              <a:rPr lang="tr-TR" dirty="0" smtClean="0"/>
              <a:t>iş </a:t>
            </a:r>
            <a:r>
              <a:rPr lang="tr-TR" dirty="0"/>
              <a:t>görenlerin adalet ve güven duygularının zedelenmesine yol açmaktadır. </a:t>
            </a:r>
          </a:p>
        </p:txBody>
      </p:sp>
    </p:spTree>
    <p:extLst>
      <p:ext uri="{BB962C8B-B14F-4D97-AF65-F5344CB8AC3E}">
        <p14:creationId xmlns:p14="http://schemas.microsoft.com/office/powerpoint/2010/main" val="3694697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Sorumluluk</a:t>
            </a:r>
          </a:p>
        </p:txBody>
      </p:sp>
      <p:sp>
        <p:nvSpPr>
          <p:cNvPr id="3" name="İçerik Yer Tutucusu 2"/>
          <p:cNvSpPr>
            <a:spLocks noGrp="1"/>
          </p:cNvSpPr>
          <p:nvPr>
            <p:ph idx="1"/>
          </p:nvPr>
        </p:nvSpPr>
        <p:spPr/>
        <p:txBody>
          <a:bodyPr/>
          <a:lstStyle/>
          <a:p>
            <a:pPr marL="0" indent="0" algn="just">
              <a:buNone/>
            </a:pPr>
            <a:r>
              <a:rPr lang="tr-TR" dirty="0"/>
              <a:t> </a:t>
            </a:r>
            <a:r>
              <a:rPr lang="tr-TR" dirty="0" smtClean="0"/>
              <a:t>    Belirli </a:t>
            </a:r>
            <a:r>
              <a:rPr lang="tr-TR" dirty="0"/>
              <a:t>bir görevin istenilen nitelik ve nicelikte yerine getirilmesidir. İki tür sorumluluk bulunmaktadır</a:t>
            </a:r>
            <a:r>
              <a:rPr lang="tr-TR" dirty="0" smtClean="0"/>
              <a:t>.</a:t>
            </a:r>
          </a:p>
          <a:p>
            <a:pPr marL="0" indent="0" algn="just">
              <a:buNone/>
            </a:pPr>
            <a:endParaRPr lang="tr-TR" dirty="0" smtClean="0"/>
          </a:p>
          <a:p>
            <a:pPr marL="0" indent="0" algn="just">
              <a:buNone/>
            </a:pPr>
            <a:r>
              <a:rPr lang="tr-TR" dirty="0"/>
              <a:t> </a:t>
            </a:r>
            <a:r>
              <a:rPr lang="tr-TR" dirty="0" smtClean="0"/>
              <a:t>      Birincisi </a:t>
            </a:r>
            <a:r>
              <a:rPr lang="tr-TR" dirty="0"/>
              <a:t>üstlere hesap vermeyi içeren </a:t>
            </a:r>
            <a:r>
              <a:rPr lang="tr-TR" b="1" dirty="0" smtClean="0"/>
              <a:t>“ sorumlu olma ” </a:t>
            </a:r>
            <a:r>
              <a:rPr lang="tr-TR" dirty="0" smtClean="0"/>
              <a:t>dır</a:t>
            </a:r>
            <a:r>
              <a:rPr lang="tr-TR" dirty="0"/>
              <a:t>. İkincisi ise bir işi yapmayı üstlenmek anlamına gelen </a:t>
            </a:r>
            <a:r>
              <a:rPr lang="tr-TR" b="1" dirty="0"/>
              <a:t>“</a:t>
            </a:r>
            <a:r>
              <a:rPr lang="tr-TR" b="1" dirty="0" smtClean="0"/>
              <a:t>sorumluluk alma ” </a:t>
            </a:r>
            <a:r>
              <a:rPr lang="tr-TR" dirty="0" smtClean="0"/>
              <a:t>dır</a:t>
            </a:r>
            <a:r>
              <a:rPr lang="tr-TR" dirty="0"/>
              <a:t>. </a:t>
            </a:r>
            <a:endParaRPr lang="tr-TR" dirty="0" smtClean="0"/>
          </a:p>
          <a:p>
            <a:pPr marL="0" indent="0" algn="just">
              <a:buNone/>
            </a:pPr>
            <a:endParaRPr lang="tr-TR" dirty="0" smtClean="0"/>
          </a:p>
          <a:p>
            <a:pPr marL="0" indent="0" algn="just">
              <a:buNone/>
            </a:pPr>
            <a:r>
              <a:rPr lang="tr-TR" dirty="0" smtClean="0"/>
              <a:t>      Sorumluluğun </a:t>
            </a:r>
            <a:r>
              <a:rPr lang="tr-TR" dirty="0"/>
              <a:t>temeli, yetkiyi kullanma zorunluluğudur. Sorumluluk, mesleki ve etik ölçülere uymayı gerektirdiği kadar bu ölçülerin yaratılmasını da gerektiren bir kavramdır. </a:t>
            </a:r>
          </a:p>
        </p:txBody>
      </p:sp>
    </p:spTree>
    <p:extLst>
      <p:ext uri="{BB962C8B-B14F-4D97-AF65-F5344CB8AC3E}">
        <p14:creationId xmlns:p14="http://schemas.microsoft.com/office/powerpoint/2010/main" val="4167852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İnsan Hakları</a:t>
            </a:r>
          </a:p>
        </p:txBody>
      </p:sp>
      <p:sp>
        <p:nvSpPr>
          <p:cNvPr id="3" name="İçerik Yer Tutucusu 2"/>
          <p:cNvSpPr>
            <a:spLocks noGrp="1"/>
          </p:cNvSpPr>
          <p:nvPr>
            <p:ph idx="1"/>
          </p:nvPr>
        </p:nvSpPr>
        <p:spPr/>
        <p:txBody>
          <a:bodyPr/>
          <a:lstStyle/>
          <a:p>
            <a:pPr marL="0" indent="0" algn="just">
              <a:buNone/>
            </a:pPr>
            <a:r>
              <a:rPr lang="tr-TR" dirty="0" smtClean="0"/>
              <a:t>        İnsanın </a:t>
            </a:r>
            <a:r>
              <a:rPr lang="tr-TR" dirty="0"/>
              <a:t>insan olma özelliği nedeniyle sahip olduğu; dokunulamaz, devredilemez ve vazgeçilemez nitelikte, kişiliğe bağlı haklardır. </a:t>
            </a:r>
            <a:endParaRPr lang="tr-TR" dirty="0" smtClean="0"/>
          </a:p>
          <a:p>
            <a:pPr marL="0" indent="0" algn="just">
              <a:buNone/>
            </a:pPr>
            <a:endParaRPr lang="tr-TR" dirty="0" smtClean="0"/>
          </a:p>
          <a:p>
            <a:pPr marL="0" indent="0" algn="just">
              <a:buNone/>
            </a:pPr>
            <a:r>
              <a:rPr lang="tr-TR" dirty="0" smtClean="0"/>
              <a:t>       İnsan </a:t>
            </a:r>
            <a:r>
              <a:rPr lang="tr-TR" dirty="0"/>
              <a:t>haklarının iyi anlaşılması ve bireylerin bu haklarına saygılı olmak, yöneticinin etik değerleri arasında öncelikle yer alması gereken unsurdur. </a:t>
            </a:r>
          </a:p>
        </p:txBody>
      </p:sp>
    </p:spTree>
    <p:extLst>
      <p:ext uri="{BB962C8B-B14F-4D97-AF65-F5344CB8AC3E}">
        <p14:creationId xmlns:p14="http://schemas.microsoft.com/office/powerpoint/2010/main" val="4148599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Hümanizm</a:t>
            </a:r>
          </a:p>
        </p:txBody>
      </p:sp>
      <p:sp>
        <p:nvSpPr>
          <p:cNvPr id="3" name="İçerik Yer Tutucusu 2"/>
          <p:cNvSpPr>
            <a:spLocks noGrp="1"/>
          </p:cNvSpPr>
          <p:nvPr>
            <p:ph idx="1"/>
          </p:nvPr>
        </p:nvSpPr>
        <p:spPr/>
        <p:txBody>
          <a:bodyPr/>
          <a:lstStyle/>
          <a:p>
            <a:pPr marL="0" indent="0" algn="just">
              <a:buNone/>
            </a:pPr>
            <a:r>
              <a:rPr lang="tr-TR" dirty="0" smtClean="0"/>
              <a:t>      İnsancıl </a:t>
            </a:r>
            <a:r>
              <a:rPr lang="tr-TR" dirty="0"/>
              <a:t>olma çabası. İnsan varlığının insani erdemlerce biçimlendirilmesidir. İnsanların yetişme ve gelişme yeteneğinden, insanın erdemleriyle, kişiliğinin göz önünde tutulmasından yola çıkılarak, insanın çok yönlü yetişmesini, özgürce etkinlikte bulunmasını, yaratıcı güçlerini ve yeteneklerini kullanabilmesini amaçlayan, insan topluluğunun gelişmesine ve insan soyunun daha da yetkinleşmesine ve özgürleşmesine yönelik düşünce ve çabaların bütünüdür. </a:t>
            </a:r>
          </a:p>
        </p:txBody>
      </p:sp>
    </p:spTree>
    <p:extLst>
      <p:ext uri="{BB962C8B-B14F-4D97-AF65-F5344CB8AC3E}">
        <p14:creationId xmlns:p14="http://schemas.microsoft.com/office/powerpoint/2010/main" val="3384770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Bağlılık</a:t>
            </a:r>
          </a:p>
        </p:txBody>
      </p:sp>
      <p:sp>
        <p:nvSpPr>
          <p:cNvPr id="3" name="İçerik Yer Tutucusu 2"/>
          <p:cNvSpPr>
            <a:spLocks noGrp="1"/>
          </p:cNvSpPr>
          <p:nvPr>
            <p:ph idx="1"/>
          </p:nvPr>
        </p:nvSpPr>
        <p:spPr/>
        <p:txBody>
          <a:bodyPr/>
          <a:lstStyle/>
          <a:p>
            <a:pPr marL="0" indent="0" algn="just">
              <a:buNone/>
            </a:pPr>
            <a:r>
              <a:rPr lang="tr-TR" dirty="0" smtClean="0"/>
              <a:t>      Örgütsel </a:t>
            </a:r>
            <a:r>
              <a:rPr lang="tr-TR" dirty="0"/>
              <a:t>bağlılık, iş görenlerin örgüt üyeliklerini sürdürmeleri ve örgütte kalmak istemeleri olarak tanımlanabilir</a:t>
            </a:r>
            <a:r>
              <a:rPr lang="tr-TR" dirty="0" smtClean="0"/>
              <a:t>.</a:t>
            </a:r>
          </a:p>
          <a:p>
            <a:pPr marL="0" indent="0" algn="just">
              <a:buNone/>
            </a:pPr>
            <a:endParaRPr lang="tr-TR" dirty="0"/>
          </a:p>
          <a:p>
            <a:pPr marL="0" indent="0" algn="just">
              <a:buNone/>
            </a:pPr>
            <a:r>
              <a:rPr lang="tr-TR" dirty="0" smtClean="0"/>
              <a:t>       Yöneticilik</a:t>
            </a:r>
            <a:r>
              <a:rPr lang="tr-TR" dirty="0"/>
              <a:t>, bir lider olarak hem kendi mesleki bağlılık ve gelişmesini hem de astlarının mesleki bağlılık, meslekte gelişme ve ilerlemeye istekli olmasını, bu amaçla alana ilişkin yayınları izlemeyi ve eğ itim programlarına katılmayı gerektirir. Ayrıca eğ itim olanaklarının çevre yararına kullanılmasını sağlamak ve eğ itim sorunlarına gönüllü olarak yeterli zamanı ayırmak da bağlılığın gerekleri arasındadır. </a:t>
            </a:r>
          </a:p>
        </p:txBody>
      </p:sp>
    </p:spTree>
    <p:extLst>
      <p:ext uri="{BB962C8B-B14F-4D97-AF65-F5344CB8AC3E}">
        <p14:creationId xmlns:p14="http://schemas.microsoft.com/office/powerpoint/2010/main" val="33589778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TotalTime>
  <Words>1418</Words>
  <Application>Microsoft Office PowerPoint</Application>
  <PresentationFormat>Geniş ekran</PresentationFormat>
  <Paragraphs>103</Paragraphs>
  <Slides>23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23</vt:i4>
      </vt:variant>
    </vt:vector>
  </HeadingPairs>
  <TitlesOfParts>
    <vt:vector size="28" baseType="lpstr">
      <vt:lpstr>Arial</vt:lpstr>
      <vt:lpstr>Calibri</vt:lpstr>
      <vt:lpstr>Calibri Light</vt:lpstr>
      <vt:lpstr>Wingdings</vt:lpstr>
      <vt:lpstr>Office Teması</vt:lpstr>
      <vt:lpstr>İş Hayatında Etik İlkeler </vt:lpstr>
      <vt:lpstr>Adalet</vt:lpstr>
      <vt:lpstr>Eşitlik</vt:lpstr>
      <vt:lpstr>Dürüstlük ve Doğruluk</vt:lpstr>
      <vt:lpstr>Tarafsızlık</vt:lpstr>
      <vt:lpstr>Sorumluluk</vt:lpstr>
      <vt:lpstr>İnsan Hakları</vt:lpstr>
      <vt:lpstr>Hümanizm</vt:lpstr>
      <vt:lpstr>Bağlılık</vt:lpstr>
      <vt:lpstr>Hukukun Üstünlüğü</vt:lpstr>
      <vt:lpstr>Sevgi</vt:lpstr>
      <vt:lpstr>Hoşgörü</vt:lpstr>
      <vt:lpstr>Laiklik</vt:lpstr>
      <vt:lpstr>Saygı</vt:lpstr>
      <vt:lpstr>Tutumluluk</vt:lpstr>
      <vt:lpstr>Demokrasi</vt:lpstr>
      <vt:lpstr>Olumlu İnsan İlişkileri</vt:lpstr>
      <vt:lpstr>Açıklık</vt:lpstr>
      <vt:lpstr>Hak ve Özgürlükler</vt:lpstr>
      <vt:lpstr>Emeğin Hakkını Verme</vt:lpstr>
      <vt:lpstr>Yasa Dışı Emirlere Karşı Direnme</vt:lpstr>
      <vt:lpstr>PowerPoint Sunusu</vt:lpstr>
      <vt:lpstr>Kaynakça </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mehtap uğur</dc:creator>
  <cp:lastModifiedBy>mehtap uğur</cp:lastModifiedBy>
  <cp:revision>8</cp:revision>
  <dcterms:created xsi:type="dcterms:W3CDTF">2019-08-23T19:15:01Z</dcterms:created>
  <dcterms:modified xsi:type="dcterms:W3CDTF">2019-08-27T15:43:21Z</dcterms:modified>
</cp:coreProperties>
</file>