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8" r:id="rId5"/>
    <p:sldId id="26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04" y="-6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tr-TR" smtClean="0"/>
              <a:t>Asıl başlık stili için tıklatın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Date Placeholder 6"/>
          <p:cNvSpPr>
            <a:spLocks noGrp="1"/>
          </p:cNvSpPr>
          <p:nvPr>
            <p:ph type="dt" sz="half" idx="10"/>
          </p:nvPr>
        </p:nvSpPr>
        <p:spPr/>
        <p:txBody>
          <a:bodyPr/>
          <a:lstStyle/>
          <a:p>
            <a:fld id="{88095454-5571-409F-9ADD-23BBC71C76B1}" type="datetimeFigureOut">
              <a:rPr lang="tr-TR" smtClean="0"/>
              <a:t>07/11/17</a:t>
            </a:fld>
            <a:endParaRPr lang="tr-TR" dirty="0"/>
          </a:p>
        </p:txBody>
      </p:sp>
      <p:sp>
        <p:nvSpPr>
          <p:cNvPr id="8" name="Slide Number Placeholder 7"/>
          <p:cNvSpPr>
            <a:spLocks noGrp="1"/>
          </p:cNvSpPr>
          <p:nvPr>
            <p:ph type="sldNum" sz="quarter" idx="11"/>
          </p:nvPr>
        </p:nvSpPr>
        <p:spPr/>
        <p:txBody>
          <a:bodyPr/>
          <a:lstStyle/>
          <a:p>
            <a:fld id="{52A7BF00-9656-403F-858B-60EA33EBB784}" type="slidenum">
              <a:rPr lang="tr-TR" smtClean="0"/>
              <a:t>‹#›</a:t>
            </a:fld>
            <a:endParaRPr lang="tr-TR" dirty="0"/>
          </a:p>
        </p:txBody>
      </p:sp>
      <p:sp>
        <p:nvSpPr>
          <p:cNvPr id="9" name="Footer Placeholder 8"/>
          <p:cNvSpPr>
            <a:spLocks noGrp="1"/>
          </p:cNvSpPr>
          <p:nvPr>
            <p:ph type="ftr" sz="quarter" idx="12"/>
          </p:nvPr>
        </p:nvSpPr>
        <p:spPr/>
        <p:txBody>
          <a:bodyPr/>
          <a:lstStyle/>
          <a:p>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88095454-5571-409F-9ADD-23BBC71C76B1}" type="datetimeFigureOut">
              <a:rPr lang="tr-TR" smtClean="0"/>
              <a:t>07/11/17</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52A7BF00-9656-403F-858B-60EA33EBB784}"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88095454-5571-409F-9ADD-23BBC71C76B1}" type="datetimeFigureOut">
              <a:rPr lang="tr-TR" smtClean="0"/>
              <a:t>07/11/17</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52A7BF00-9656-403F-858B-60EA33EBB784}"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10"/>
          </p:nvPr>
        </p:nvSpPr>
        <p:spPr/>
        <p:txBody>
          <a:bodyPr/>
          <a:lstStyle/>
          <a:p>
            <a:fld id="{88095454-5571-409F-9ADD-23BBC71C76B1}" type="datetimeFigureOut">
              <a:rPr lang="tr-TR" smtClean="0"/>
              <a:t>07/11/17</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52A7BF00-9656-403F-858B-60EA33EBB784}"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8095454-5571-409F-9ADD-23BBC71C76B1}" type="datetimeFigureOut">
              <a:rPr lang="tr-TR" smtClean="0"/>
              <a:t>07/11/17</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52A7BF00-9656-403F-858B-60EA33EBB784}" type="slidenum">
              <a:rPr lang="tr-TR" smtClean="0"/>
              <a:t>‹#›</a:t>
            </a:fld>
            <a:endParaRPr lang="tr-TR"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5" name="Date Placeholder 4"/>
          <p:cNvSpPr>
            <a:spLocks noGrp="1"/>
          </p:cNvSpPr>
          <p:nvPr>
            <p:ph type="dt" sz="half" idx="10"/>
          </p:nvPr>
        </p:nvSpPr>
        <p:spPr/>
        <p:txBody>
          <a:bodyPr/>
          <a:lstStyle/>
          <a:p>
            <a:fld id="{88095454-5571-409F-9ADD-23BBC71C76B1}" type="datetimeFigureOut">
              <a:rPr lang="tr-TR" smtClean="0"/>
              <a:t>07/11/17</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52A7BF00-9656-403F-858B-60EA33EBB784}" type="slidenum">
              <a:rPr lang="tr-TR" smtClean="0"/>
              <a:t>‹#›</a:t>
            </a:fld>
            <a:endParaRPr lang="tr-TR" dirty="0"/>
          </a:p>
        </p:txBody>
      </p:sp>
      <p:sp>
        <p:nvSpPr>
          <p:cNvPr id="9" name="Content Placeholder 8"/>
          <p:cNvSpPr>
            <a:spLocks noGrp="1"/>
          </p:cNvSpPr>
          <p:nvPr>
            <p:ph sz="quarter" idx="13"/>
          </p:nvPr>
        </p:nvSpPr>
        <p:spPr>
          <a:xfrm>
            <a:off x="365760" y="1600200"/>
            <a:ext cx="4041648" cy="452628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88095454-5571-409F-9ADD-23BBC71C76B1}" type="datetimeFigureOut">
              <a:rPr lang="tr-TR" smtClean="0"/>
              <a:t>07/11/17</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52A7BF00-9656-403F-858B-60EA33EBB784}" type="slidenum">
              <a:rPr lang="tr-TR" smtClean="0"/>
              <a:t>‹#›</a:t>
            </a:fld>
            <a:endParaRPr lang="tr-TR" dirty="0"/>
          </a:p>
        </p:txBody>
      </p:sp>
      <p:sp>
        <p:nvSpPr>
          <p:cNvPr id="11" name="Content Placeholder 10"/>
          <p:cNvSpPr>
            <a:spLocks noGrp="1"/>
          </p:cNvSpPr>
          <p:nvPr>
            <p:ph sz="quarter" idx="13"/>
          </p:nvPr>
        </p:nvSpPr>
        <p:spPr>
          <a:xfrm>
            <a:off x="457200" y="2212848"/>
            <a:ext cx="4041648" cy="391363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8095454-5571-409F-9ADD-23BBC71C76B1}" type="datetimeFigureOut">
              <a:rPr lang="tr-TR" smtClean="0"/>
              <a:t>07/11/17</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52A7BF00-9656-403F-858B-60EA33EBB784}"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095454-5571-409F-9ADD-23BBC71C76B1}" type="datetimeFigureOut">
              <a:rPr lang="tr-TR" smtClean="0"/>
              <a:t>07/11/17</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52A7BF00-9656-403F-858B-60EA33EBB784}"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tr-TR" smtClean="0"/>
              <a:t>Asıl başlık stili için tıklatın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8095454-5571-409F-9ADD-23BBC71C76B1}" type="datetimeFigureOut">
              <a:rPr lang="tr-TR" smtClean="0"/>
              <a:t>07/11/17</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52A7BF00-9656-403F-858B-60EA33EBB784}"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8095454-5571-409F-9ADD-23BBC71C76B1}" type="datetimeFigureOut">
              <a:rPr lang="tr-TR" smtClean="0"/>
              <a:t>07/11/17</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52A7BF00-9656-403F-858B-60EA33EBB784}" type="slidenum">
              <a:rPr lang="tr-TR" smtClean="0"/>
              <a:t>‹#›</a:t>
            </a:fld>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88095454-5571-409F-9ADD-23BBC71C76B1}" type="datetimeFigureOut">
              <a:rPr lang="tr-TR" smtClean="0"/>
              <a:t>07/11/17</a:t>
            </a:fld>
            <a:endParaRPr lang="tr-TR"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tr-TR"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52A7BF00-9656-403F-858B-60EA33EBB784}" type="slidenum">
              <a:rPr lang="tr-TR" smtClean="0"/>
              <a:t>‹#›</a:t>
            </a:fld>
            <a:endParaRPr lang="tr-TR"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4" Type="http://schemas.openxmlformats.org/officeDocument/2006/relationships/image" Target="../media/image7.jpeg"/><Relationship Id="rId5" Type="http://schemas.openxmlformats.org/officeDocument/2006/relationships/image" Target="../media/image8.jpg"/><Relationship Id="rId6" Type="http://schemas.openxmlformats.org/officeDocument/2006/relationships/image" Target="../media/image9.jpg"/><Relationship Id="rId7" Type="http://schemas.openxmlformats.org/officeDocument/2006/relationships/image" Target="../media/image10.jpg"/><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r="-2000"/>
          </a:stretch>
        </a:blipFill>
        <a:effectLst/>
      </p:bgPr>
    </p:bg>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2492896"/>
            <a:ext cx="7772400" cy="1470025"/>
          </a:xfrm>
        </p:spPr>
        <p:txBody>
          <a:bodyPr>
            <a:noAutofit/>
          </a:bodyPr>
          <a:lstStyle/>
          <a:p>
            <a:r>
              <a:rPr lang="tr-TR" sz="8800" dirty="0" smtClean="0">
                <a:solidFill>
                  <a:srgbClr val="FF0000"/>
                </a:solidFill>
              </a:rPr>
              <a:t>KONYA TURU </a:t>
            </a:r>
            <a:endParaRPr lang="tr-TR" sz="8800" dirty="0">
              <a:solidFill>
                <a:srgbClr val="FF0000"/>
              </a:solidFill>
            </a:endParaRPr>
          </a:p>
        </p:txBody>
      </p:sp>
    </p:spTree>
    <p:extLst>
      <p:ext uri="{BB962C8B-B14F-4D97-AF65-F5344CB8AC3E}">
        <p14:creationId xmlns:p14="http://schemas.microsoft.com/office/powerpoint/2010/main" val="123911415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sz="2800" dirty="0"/>
              <a:t>1.Gün KONYA – MEVLANA MÜZESİ – ŞEMS – İ TEBRİZİ TÜRBESİ – SEMA TÖRENİ</a:t>
            </a:r>
          </a:p>
        </p:txBody>
      </p:sp>
      <p:sp>
        <p:nvSpPr>
          <p:cNvPr id="3" name="İçerik Yer Tutucusu 2"/>
          <p:cNvSpPr>
            <a:spLocks noGrp="1"/>
          </p:cNvSpPr>
          <p:nvPr>
            <p:ph idx="1"/>
          </p:nvPr>
        </p:nvSpPr>
        <p:spPr/>
        <p:txBody>
          <a:bodyPr/>
          <a:lstStyle/>
          <a:p>
            <a:r>
              <a:rPr lang="tr-TR" dirty="0" smtClean="0"/>
              <a:t>Misafirlerimizi, </a:t>
            </a:r>
            <a:r>
              <a:rPr lang="tr-TR" dirty="0"/>
              <a:t>07.00 </a:t>
            </a:r>
            <a:r>
              <a:rPr lang="tr-TR" dirty="0" err="1"/>
              <a:t>Ümitköy</a:t>
            </a:r>
            <a:r>
              <a:rPr lang="tr-TR" dirty="0"/>
              <a:t> </a:t>
            </a:r>
            <a:r>
              <a:rPr lang="tr-TR" dirty="0" smtClean="0"/>
              <a:t> </a:t>
            </a:r>
            <a:r>
              <a:rPr lang="tr-TR" dirty="0" err="1" smtClean="0"/>
              <a:t>Galeria</a:t>
            </a:r>
            <a:r>
              <a:rPr lang="tr-TR" dirty="0" smtClean="0"/>
              <a:t> önünden alıyoruz  ve </a:t>
            </a:r>
            <a:r>
              <a:rPr lang="tr-TR" dirty="0"/>
              <a:t>yolculuğa başlıyoruz. Saat 10.00 sularında Konya'ya </a:t>
            </a:r>
            <a:r>
              <a:rPr lang="tr-TR" dirty="0" smtClean="0"/>
              <a:t>ulaşıyoruz. Saat 10:00  sabah kahvaltısı. </a:t>
            </a:r>
            <a:endParaRPr lang="tr-TR"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23556" y="3219012"/>
            <a:ext cx="5544616" cy="3638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Resi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3212976"/>
            <a:ext cx="3347864" cy="3645024"/>
          </a:xfrm>
          <a:prstGeom prst="rect">
            <a:avLst/>
          </a:prstGeom>
        </p:spPr>
      </p:pic>
    </p:spTree>
    <p:extLst>
      <p:ext uri="{BB962C8B-B14F-4D97-AF65-F5344CB8AC3E}">
        <p14:creationId xmlns:p14="http://schemas.microsoft.com/office/powerpoint/2010/main" val="290682996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1475656" cy="620688"/>
          </a:xfrm>
        </p:spPr>
        <p:txBody>
          <a:bodyPr/>
          <a:lstStyle/>
          <a:p>
            <a:r>
              <a:rPr lang="tr-TR" sz="2400" dirty="0" smtClean="0"/>
              <a:t>1. GÜN </a:t>
            </a:r>
            <a:endParaRPr lang="tr-TR" sz="2400" dirty="0"/>
          </a:p>
        </p:txBody>
      </p:sp>
      <p:sp>
        <p:nvSpPr>
          <p:cNvPr id="3" name="İçerik Yer Tutucusu 2"/>
          <p:cNvSpPr>
            <a:spLocks noGrp="1"/>
          </p:cNvSpPr>
          <p:nvPr>
            <p:ph idx="1"/>
          </p:nvPr>
        </p:nvSpPr>
        <p:spPr>
          <a:xfrm>
            <a:off x="0" y="530351"/>
            <a:ext cx="3851920" cy="6309320"/>
          </a:xfrm>
        </p:spPr>
        <p:txBody>
          <a:bodyPr>
            <a:normAutofit fontScale="70000" lnSpcReduction="20000"/>
          </a:bodyPr>
          <a:lstStyle/>
          <a:p>
            <a:r>
              <a:rPr lang="tr-TR" dirty="0" smtClean="0"/>
              <a:t>Gezimize saat 11:00 başlıyoruz. </a:t>
            </a:r>
          </a:p>
          <a:p>
            <a:r>
              <a:rPr lang="tr-TR" dirty="0" smtClean="0"/>
              <a:t> Şehir </a:t>
            </a:r>
            <a:r>
              <a:rPr lang="tr-TR" dirty="0"/>
              <a:t>merkezinde, bulunan Selçuklu döneminde sarayın gül bahçesi, günümüzde ise "Gel, Gel, ne olursan ol, gel” sözü ile tüm Dünya'ya nam salmış olan Hz. Mevlana Müzesi ile gezimize dervişane kapısından girerek başlıyoruz. Kuzey batı yönünde müzemizin içinde yer alan derviş hücreleri, güney yönünde yer alan matbah ve Hürrem Pasa Türbesi, Üçler Mezarlığı'na açılan </a:t>
            </a:r>
            <a:r>
              <a:rPr lang="tr-TR" dirty="0" err="1"/>
              <a:t>Hâmûsân</a:t>
            </a:r>
            <a:r>
              <a:rPr lang="tr-TR" dirty="0"/>
              <a:t> ( </a:t>
            </a:r>
            <a:r>
              <a:rPr lang="tr-TR" dirty="0" err="1" smtClean="0"/>
              <a:t>Susmuslar</a:t>
            </a:r>
            <a:r>
              <a:rPr lang="tr-TR" dirty="0"/>
              <a:t>) kapısından sonra avlunun doğusunda ise Sinan Pasa, Fatma Hatun ve Hasan Pasa türbeleri yanında semahane ve mescit bölümleri ile Mevlâna ve aile fertlerinin mezarlarının da içerisinde bulunduğu ana bina gezimizi yaparak, avluya Yavuz Sultan Selim'in 1512 yılında yaptırdığı üzeri kapalı şadırvan ile "</a:t>
            </a:r>
            <a:r>
              <a:rPr lang="tr-TR" dirty="0" err="1"/>
              <a:t>Seb</a:t>
            </a:r>
            <a:r>
              <a:rPr lang="tr-TR" dirty="0"/>
              <a:t>-i </a:t>
            </a:r>
            <a:r>
              <a:rPr lang="tr-TR" dirty="0" err="1"/>
              <a:t>Arûs</a:t>
            </a:r>
            <a:r>
              <a:rPr lang="tr-TR" dirty="0"/>
              <a:t>" havuzu ve avlunun kuzey yönünde yer alan selse bil adı verilen çeşme ile gezimizi tamamlıyoruz</a:t>
            </a:r>
            <a:r>
              <a:rPr lang="tr-TR" dirty="0" smtClean="0"/>
              <a:t>.</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0152" y="-23873"/>
            <a:ext cx="3203848" cy="1940705"/>
          </a:xfrm>
          <a:prstGeom prst="rect">
            <a:avLst/>
          </a:prstGeom>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00875" y="4077072"/>
            <a:ext cx="2143125" cy="2780928"/>
          </a:xfrm>
          <a:prstGeom prst="rect">
            <a:avLst/>
          </a:prstGeom>
        </p:spPr>
      </p:pic>
      <p:pic>
        <p:nvPicPr>
          <p:cNvPr id="6" name="Resim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67944" y="2569096"/>
            <a:ext cx="2376264" cy="2088232"/>
          </a:xfrm>
          <a:prstGeom prst="rect">
            <a:avLst/>
          </a:prstGeom>
        </p:spPr>
      </p:pic>
      <p:pic>
        <p:nvPicPr>
          <p:cNvPr id="7" name="Resim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67944" y="4797152"/>
            <a:ext cx="2592288" cy="1916832"/>
          </a:xfrm>
          <a:prstGeom prst="rect">
            <a:avLst/>
          </a:prstGeom>
        </p:spPr>
      </p:pic>
      <p:pic>
        <p:nvPicPr>
          <p:cNvPr id="8" name="Resim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93532" y="27321"/>
            <a:ext cx="1898898" cy="2419350"/>
          </a:xfrm>
          <a:prstGeom prst="rect">
            <a:avLst/>
          </a:prstGeom>
        </p:spPr>
      </p:pic>
      <p:pic>
        <p:nvPicPr>
          <p:cNvPr id="9" name="Resim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588224" y="2060848"/>
            <a:ext cx="2555776" cy="1800200"/>
          </a:xfrm>
          <a:prstGeom prst="rect">
            <a:avLst/>
          </a:prstGeom>
        </p:spPr>
      </p:pic>
    </p:spTree>
    <p:extLst>
      <p:ext uri="{BB962C8B-B14F-4D97-AF65-F5344CB8AC3E}">
        <p14:creationId xmlns:p14="http://schemas.microsoft.com/office/powerpoint/2010/main" val="270138358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60648"/>
            <a:ext cx="8229600" cy="908720"/>
          </a:xfrm>
        </p:spPr>
        <p:txBody>
          <a:bodyPr/>
          <a:lstStyle/>
          <a:p>
            <a:r>
              <a:rPr lang="tr-TR" dirty="0" smtClean="0"/>
              <a:t>Mevlana </a:t>
            </a:r>
            <a:r>
              <a:rPr lang="tr-TR" dirty="0" err="1" smtClean="0"/>
              <a:t>Museum</a:t>
            </a:r>
            <a:endParaRPr lang="tr-TR" dirty="0"/>
          </a:p>
        </p:txBody>
      </p:sp>
      <p:sp>
        <p:nvSpPr>
          <p:cNvPr id="3" name="İçerik Yer Tutucusu 2"/>
          <p:cNvSpPr>
            <a:spLocks noGrp="1"/>
          </p:cNvSpPr>
          <p:nvPr>
            <p:ph idx="1"/>
          </p:nvPr>
        </p:nvSpPr>
        <p:spPr>
          <a:xfrm>
            <a:off x="457200" y="1600200"/>
            <a:ext cx="8229600" cy="5069160"/>
          </a:xfrm>
        </p:spPr>
        <p:txBody>
          <a:bodyPr>
            <a:normAutofit fontScale="85000" lnSpcReduction="20000"/>
          </a:bodyPr>
          <a:lstStyle/>
          <a:p>
            <a:r>
              <a:rPr lang="en-US" dirty="0" err="1"/>
              <a:t>Mevlana</a:t>
            </a:r>
            <a:r>
              <a:rPr lang="en-US" dirty="0"/>
              <a:t> Museum, formerly the complex of buildings in which </a:t>
            </a:r>
            <a:r>
              <a:rPr lang="en-US" dirty="0" err="1"/>
              <a:t>Mevlana's</a:t>
            </a:r>
            <a:r>
              <a:rPr lang="en-US" dirty="0"/>
              <a:t> convent, the museum has </a:t>
            </a:r>
          </a:p>
          <a:p>
            <a:r>
              <a:rPr lang="en-US" dirty="0"/>
              <a:t>been operating since 1926.It is also referred as  "</a:t>
            </a:r>
            <a:r>
              <a:rPr lang="en-US" dirty="0" err="1"/>
              <a:t>Mevlana</a:t>
            </a:r>
            <a:r>
              <a:rPr lang="en-US" dirty="0"/>
              <a:t> Tomb". The tomb of </a:t>
            </a:r>
            <a:r>
              <a:rPr lang="en-US" dirty="0" err="1"/>
              <a:t>Mevlana</a:t>
            </a:r>
            <a:r>
              <a:rPr lang="en-US" dirty="0"/>
              <a:t> is called "The </a:t>
            </a:r>
          </a:p>
          <a:p>
            <a:r>
              <a:rPr lang="en-US" dirty="0" err="1"/>
              <a:t>Kubbe-i</a:t>
            </a:r>
            <a:r>
              <a:rPr lang="en-US" dirty="0"/>
              <a:t> </a:t>
            </a:r>
            <a:r>
              <a:rPr lang="en-US" dirty="0" err="1"/>
              <a:t>Hadra</a:t>
            </a:r>
            <a:r>
              <a:rPr lang="en-US" dirty="0"/>
              <a:t>" (green dome),is made on  four elephant feet (thick columns). Since then, building </a:t>
            </a:r>
          </a:p>
          <a:p>
            <a:r>
              <a:rPr lang="en-US" dirty="0"/>
              <a:t>activities has never  finished and  the additions have continued by the end of the century. A portion </a:t>
            </a:r>
          </a:p>
          <a:p>
            <a:r>
              <a:rPr lang="en-US" dirty="0"/>
              <a:t>of the Ottoman sultans being  from the </a:t>
            </a:r>
            <a:r>
              <a:rPr lang="en-US" dirty="0" err="1"/>
              <a:t>Mevlevi</a:t>
            </a:r>
            <a:r>
              <a:rPr lang="en-US" dirty="0"/>
              <a:t> </a:t>
            </a:r>
            <a:r>
              <a:rPr lang="en-US" dirty="0" err="1"/>
              <a:t>Tarikat</a:t>
            </a:r>
            <a:r>
              <a:rPr lang="en-US" dirty="0"/>
              <a:t> has led  to be given special attention to the </a:t>
            </a:r>
          </a:p>
          <a:p>
            <a:r>
              <a:rPr lang="en-US" dirty="0"/>
              <a:t>tomb and were well preserved.</a:t>
            </a:r>
          </a:p>
          <a:p>
            <a:r>
              <a:rPr lang="en-US" dirty="0"/>
              <a:t>In Ahmed </a:t>
            </a:r>
            <a:r>
              <a:rPr lang="en-US" dirty="0" err="1"/>
              <a:t>Eflakî's</a:t>
            </a:r>
            <a:r>
              <a:rPr lang="en-US" dirty="0"/>
              <a:t> book "</a:t>
            </a:r>
            <a:r>
              <a:rPr lang="en-US" dirty="0" err="1"/>
              <a:t>Arifler'in</a:t>
            </a:r>
            <a:r>
              <a:rPr lang="en-US" dirty="0"/>
              <a:t>  </a:t>
            </a:r>
            <a:r>
              <a:rPr lang="en-US" dirty="0" err="1"/>
              <a:t>Menkıbeleri</a:t>
            </a:r>
            <a:r>
              <a:rPr lang="en-US" dirty="0"/>
              <a:t>"  includes the epics about </a:t>
            </a:r>
            <a:r>
              <a:rPr lang="en-US" dirty="0" err="1"/>
              <a:t>Mevlana</a:t>
            </a:r>
            <a:r>
              <a:rPr lang="en-US" dirty="0"/>
              <a:t>  </a:t>
            </a:r>
          </a:p>
          <a:p>
            <a:r>
              <a:rPr lang="en-US" dirty="0"/>
              <a:t>that it is narrated  Rumi has told to the Sultan of the era who wants to make the tomb of Rumi’s </a:t>
            </a:r>
          </a:p>
          <a:p>
            <a:r>
              <a:rPr lang="en-US" dirty="0"/>
              <a:t>father “Because you can not do any more majestic than the firmament, do not bother” .</a:t>
            </a:r>
          </a:p>
          <a:p>
            <a:pPr marL="0" indent="0">
              <a:buNone/>
            </a:pPr>
            <a:endParaRPr lang="tr-TR" dirty="0"/>
          </a:p>
        </p:txBody>
      </p:sp>
    </p:spTree>
    <p:extLst>
      <p:ext uri="{BB962C8B-B14F-4D97-AF65-F5344CB8AC3E}">
        <p14:creationId xmlns:p14="http://schemas.microsoft.com/office/powerpoint/2010/main" val="3980042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76672"/>
            <a:ext cx="8229600" cy="764704"/>
          </a:xfrm>
        </p:spPr>
        <p:txBody>
          <a:bodyPr/>
          <a:lstStyle/>
          <a:p>
            <a:r>
              <a:rPr lang="tr-TR" dirty="0" smtClean="0"/>
              <a:t>Mevlana Müzesi </a:t>
            </a:r>
            <a:endParaRPr lang="tr-TR" dirty="0"/>
          </a:p>
        </p:txBody>
      </p:sp>
      <p:sp>
        <p:nvSpPr>
          <p:cNvPr id="3" name="İçerik Yer Tutucusu 2"/>
          <p:cNvSpPr>
            <a:spLocks noGrp="1"/>
          </p:cNvSpPr>
          <p:nvPr>
            <p:ph idx="1"/>
          </p:nvPr>
        </p:nvSpPr>
        <p:spPr>
          <a:xfrm>
            <a:off x="457200" y="1600200"/>
            <a:ext cx="8229600" cy="5141168"/>
          </a:xfrm>
        </p:spPr>
        <p:txBody>
          <a:bodyPr>
            <a:normAutofit fontScale="92500" lnSpcReduction="10000"/>
          </a:bodyPr>
          <a:lstStyle/>
          <a:p>
            <a:r>
              <a:rPr lang="tr-TR" dirty="0"/>
              <a:t>Mevlana müzesi, eskiden Mevlana’nın dergahı olan yapı kompleksinde,1926 yılından beri faaliyet gösteren müzedir. ”Mevlana Türbesi” olarak da anılır. ”Kubbe-i </a:t>
            </a:r>
            <a:r>
              <a:rPr lang="tr-TR" dirty="0" err="1"/>
              <a:t>Hadra</a:t>
            </a:r>
            <a:r>
              <a:rPr lang="tr-TR" dirty="0"/>
              <a:t>” (yeşil kubbe) denilen Mevlana’nın türbesi dört fil ayağı (kalın sütun) üzerine yapılmıştır. O günden sonra yapı faaliyetleri hiç bitmemiş,19. yüzyılın sonuna kadar yapılan eklemelerle devam etmiştir. Osmanlı sultanının bir kısmının Mevlevi Tarikatından olması </a:t>
            </a:r>
            <a:r>
              <a:rPr lang="tr-TR" dirty="0" err="1"/>
              <a:t>Türbe’ye</a:t>
            </a:r>
            <a:r>
              <a:rPr lang="tr-TR" dirty="0"/>
              <a:t> özel bir önem verilmesini ve iyi korunmasını sağlamıştır.</a:t>
            </a:r>
          </a:p>
          <a:p>
            <a:r>
              <a:rPr lang="tr-TR" dirty="0"/>
              <a:t>Mevlana hakkında menkıbelerin anlatıldığı </a:t>
            </a:r>
            <a:r>
              <a:rPr lang="tr-TR" dirty="0" err="1"/>
              <a:t>Ahmed</a:t>
            </a:r>
            <a:r>
              <a:rPr lang="tr-TR" dirty="0"/>
              <a:t> </a:t>
            </a:r>
            <a:r>
              <a:rPr lang="tr-TR" dirty="0" err="1"/>
              <a:t>Eflaki'nin</a:t>
            </a:r>
            <a:r>
              <a:rPr lang="tr-TR" dirty="0"/>
              <a:t> kitabı "</a:t>
            </a:r>
            <a:r>
              <a:rPr lang="tr-TR" dirty="0" err="1"/>
              <a:t>Arifler'in</a:t>
            </a:r>
            <a:r>
              <a:rPr lang="tr-TR" dirty="0"/>
              <a:t>  </a:t>
            </a:r>
            <a:r>
              <a:rPr lang="tr-TR" dirty="0" err="1"/>
              <a:t>Menkıbeleri"nde</a:t>
            </a:r>
            <a:r>
              <a:rPr lang="tr-TR" dirty="0"/>
              <a:t> Mevlana'nın babası için türbe yaptırmak isteyen devrin sultanına "gök kubbeden daha görkemlisini yapamayacağınıza göre zahmet etmeyin" dediği rivayeti yer alır. Türbe, Mevlana'nın ölümünden sonra inşa edilmiştir.</a:t>
            </a:r>
          </a:p>
          <a:p>
            <a:endParaRPr lang="tr-TR" dirty="0"/>
          </a:p>
        </p:txBody>
      </p:sp>
    </p:spTree>
    <p:extLst>
      <p:ext uri="{BB962C8B-B14F-4D97-AF65-F5344CB8AC3E}">
        <p14:creationId xmlns:p14="http://schemas.microsoft.com/office/powerpoint/2010/main" val="18724935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Üst Düzey">
  <a:themeElements>
    <a:clrScheme name="Üst Düzey">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Üst Düzey">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Üst Düz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315</TotalTime>
  <Words>476</Words>
  <Application>Microsoft Macintosh PowerPoint</Application>
  <PresentationFormat>On-screen Show (4:3)</PresentationFormat>
  <Paragraphs>19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Üst Düzey</vt:lpstr>
      <vt:lpstr>KONYA TURU </vt:lpstr>
      <vt:lpstr>1.Gün KONYA – MEVLANA MÜZESİ – ŞEMS – İ TEBRİZİ TÜRBESİ – SEMA TÖRENİ</vt:lpstr>
      <vt:lpstr>1. GÜN </vt:lpstr>
      <vt:lpstr>Mevlana Museum</vt:lpstr>
      <vt:lpstr>Mevlana Müzesi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KONYA TURU</dc:title>
  <dc:creator>yoruk</dc:creator>
  <cp:lastModifiedBy>azade</cp:lastModifiedBy>
  <cp:revision>26</cp:revision>
  <dcterms:created xsi:type="dcterms:W3CDTF">2014-04-14T16:41:14Z</dcterms:created>
  <dcterms:modified xsi:type="dcterms:W3CDTF">2017-11-06T22:34:36Z</dcterms:modified>
</cp:coreProperties>
</file>