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598" r:id="rId2"/>
    <p:sldId id="601" r:id="rId3"/>
    <p:sldId id="602" r:id="rId4"/>
    <p:sldId id="603" r:id="rId5"/>
    <p:sldId id="604" r:id="rId6"/>
    <p:sldId id="605" r:id="rId7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7949" autoAdjust="0"/>
  </p:normalViewPr>
  <p:slideViewPr>
    <p:cSldViewPr>
      <p:cViewPr varScale="1">
        <p:scale>
          <a:sx n="78" d="100"/>
          <a:sy n="78" d="100"/>
        </p:scale>
        <p:origin x="1579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5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8B09EA-1660-4E5C-B90B-AE3BCC2AE616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DA1E5BF-A6EF-4433-A0BD-26C863B8BB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36528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DC2D4-37EF-49E5-A33C-6711D75D0EDA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6D3D3-6C91-43BE-BC2A-FCF5CF5E985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099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4D3A7-106E-48B3-B22E-B736A041D1FE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E6022-77BC-4F89-A45C-0F5E74CC83F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4557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4D56C-3196-4485-9540-073A1ED83B3A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26F8D-7C5C-477B-B5F9-8AD636AD99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5819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0B8DA-E134-4B0E-94D8-CCD943142794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C94B9-66C4-4184-BE7A-2CBB66E0D80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254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FC218-A0DD-486C-987E-02B74679130D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1C9DE-6377-40D7-BFB2-D1CF9504D34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8690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DCCCA-6D30-4FAE-AD3A-0D0112703830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6302-E9E2-4FD4-B53A-D7661FB54E1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1381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556FE-D3BF-4EC1-BA12-E39B0E8A8C5B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14300-06BB-446E-B069-0017B57BCA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80013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2BEC8-E145-4F7F-8AC4-B5FA5C5688A3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4B9A3-5DDC-4642-8DEE-AD11A6C7EA3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8816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EE562-BA5B-41B5-BD37-7AD0172E6DA2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8E873-0D4A-45DE-8ED9-8ED03F3C998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0931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45A8-2E37-4B01-A18D-218080D16897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9B76-B749-4EA6-B9FB-45A9339945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8114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E3967-1168-43AD-9C06-08F18E76424A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68223-49D3-4E68-BE64-1BF49D3A0D7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5973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>
            <a:alpha val="1882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4634DC-B43B-4DDD-8400-0432DFFCA070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955C07-89FB-478D-B1CC-CE37FE2DF8C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A515C723-8344-4CD0-A360-AC5B3BD673C9}"/>
              </a:ext>
            </a:extLst>
          </p:cNvPr>
          <p:cNvSpPr txBox="1"/>
          <p:nvPr/>
        </p:nvSpPr>
        <p:spPr bwMode="auto">
          <a:xfrm>
            <a:off x="683568" y="260648"/>
            <a:ext cx="7400518" cy="57606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25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tr-TR" sz="2400" b="1" kern="1200" dirty="0">
                <a:solidFill>
                  <a:srgbClr val="FF0000"/>
                </a:solidFill>
                <a:ea typeface="+mj-ea"/>
                <a:cs typeface="Arial" panose="020B0604020202020204" pitchFamily="34" charset="0"/>
              </a:rPr>
              <a:t>Kazlarda besin maddeleri gereksinimleri (NRC, 1994)</a:t>
            </a:r>
          </a:p>
        </p:txBody>
      </p:sp>
      <p:pic>
        <p:nvPicPr>
          <p:cNvPr id="4" name="Resim 3" descr="tablo içeren bir resim&#10;&#10;Açıklama otomatik olarak oluşturuldu">
            <a:extLst>
              <a:ext uri="{FF2B5EF4-FFF2-40B4-BE49-F238E27FC236}">
                <a16:creationId xmlns:a16="http://schemas.microsoft.com/office/drawing/2014/main" id="{D97332D8-DAF8-4F9C-B207-B8E75BD16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59" y="908720"/>
            <a:ext cx="8256613" cy="55732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795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7366" y="116632"/>
            <a:ext cx="88871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b="1" dirty="0">
                <a:solidFill>
                  <a:srgbClr val="FF0000"/>
                </a:solidFill>
                <a:cs typeface="Arial" panose="020B0604020202020204" pitchFamily="34" charset="0"/>
              </a:rPr>
              <a:t>Etlik ve damızlık kazlarda besin maddeleri gereksinimleri</a:t>
            </a:r>
          </a:p>
          <a:p>
            <a:r>
              <a:rPr lang="tr-TR" sz="22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                                                              (</a:t>
            </a:r>
            <a:r>
              <a:rPr lang="tr-TR" sz="2200" b="1" dirty="0" err="1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Leeson</a:t>
            </a:r>
            <a:r>
              <a:rPr lang="tr-TR" sz="22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tr-TR" sz="2200" b="1" dirty="0" err="1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and</a:t>
            </a:r>
            <a:r>
              <a:rPr lang="tr-TR" sz="22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tr-TR" sz="2200" b="1" dirty="0" err="1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Summers</a:t>
            </a:r>
            <a:r>
              <a:rPr lang="tr-TR" sz="22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, 1998)</a:t>
            </a:r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304751"/>
              </p:ext>
            </p:extLst>
          </p:nvPr>
        </p:nvGraphicFramePr>
        <p:xfrm>
          <a:off x="221382" y="1080475"/>
          <a:ext cx="8743106" cy="5494398"/>
        </p:xfrm>
        <a:graphic>
          <a:graphicData uri="http://schemas.openxmlformats.org/drawingml/2006/table">
            <a:tbl>
              <a:tblPr firstRow="1" firstCol="1" bandRow="1"/>
              <a:tblGrid>
                <a:gridCol w="2458998">
                  <a:extLst>
                    <a:ext uri="{9D8B030D-6E8A-4147-A177-3AD203B41FA5}">
                      <a16:colId xmlns:a16="http://schemas.microsoft.com/office/drawing/2014/main" val="3165573129"/>
                    </a:ext>
                  </a:extLst>
                </a:gridCol>
                <a:gridCol w="1505135">
                  <a:extLst>
                    <a:ext uri="{9D8B030D-6E8A-4147-A177-3AD203B41FA5}">
                      <a16:colId xmlns:a16="http://schemas.microsoft.com/office/drawing/2014/main" val="1643765788"/>
                    </a:ext>
                  </a:extLst>
                </a:gridCol>
                <a:gridCol w="1779322">
                  <a:extLst>
                    <a:ext uri="{9D8B030D-6E8A-4147-A177-3AD203B41FA5}">
                      <a16:colId xmlns:a16="http://schemas.microsoft.com/office/drawing/2014/main" val="2493294754"/>
                    </a:ext>
                  </a:extLst>
                </a:gridCol>
                <a:gridCol w="1636436">
                  <a:extLst>
                    <a:ext uri="{9D8B030D-6E8A-4147-A177-3AD203B41FA5}">
                      <a16:colId xmlns:a16="http://schemas.microsoft.com/office/drawing/2014/main" val="3885519667"/>
                    </a:ext>
                  </a:extLst>
                </a:gridCol>
                <a:gridCol w="1363215">
                  <a:extLst>
                    <a:ext uri="{9D8B030D-6E8A-4147-A177-3AD203B41FA5}">
                      <a16:colId xmlns:a16="http://schemas.microsoft.com/office/drawing/2014/main" val="1057701488"/>
                    </a:ext>
                  </a:extLst>
                </a:gridCol>
              </a:tblGrid>
              <a:tr h="3144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Etlik kazlar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Damızlık kazlar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134178"/>
                  </a:ext>
                </a:extLst>
              </a:tr>
              <a:tr h="16711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Besin maddeleri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Başlatma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(0-3 haftalık)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Büyütme/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Bitirme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(4 haftalık-kesim)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Kısıntılı yemleme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(7-aydınlatma)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Damızlık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575004"/>
                  </a:ext>
                </a:extLst>
              </a:tr>
              <a:tr h="325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Ham protein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900635"/>
                  </a:ext>
                </a:extLst>
              </a:tr>
              <a:tr h="653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Metabolik</a:t>
                      </a: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enerji (</a:t>
                      </a:r>
                      <a:r>
                        <a:rPr lang="tr-TR" sz="19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kcal</a:t>
                      </a: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2850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321588"/>
                  </a:ext>
                </a:extLst>
              </a:tr>
              <a:tr h="325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Kalsiyum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756089"/>
                  </a:ext>
                </a:extLst>
              </a:tr>
              <a:tr h="127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Yarar. Fosfor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625105"/>
                  </a:ext>
                </a:extLst>
              </a:tr>
              <a:tr h="325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Sodyum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700241"/>
                  </a:ext>
                </a:extLst>
              </a:tr>
              <a:tr h="325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Metionin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282698"/>
                  </a:ext>
                </a:extLst>
              </a:tr>
              <a:tr h="246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Metionin+Sistin</a:t>
                      </a: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4261"/>
                  </a:ext>
                </a:extLst>
              </a:tr>
              <a:tr h="325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Lisin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848586"/>
                  </a:ext>
                </a:extLst>
              </a:tr>
              <a:tr h="325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Treonin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277482"/>
                  </a:ext>
                </a:extLst>
              </a:tr>
              <a:tr h="325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Triptofan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9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654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773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564825"/>
              </p:ext>
            </p:extLst>
          </p:nvPr>
        </p:nvGraphicFramePr>
        <p:xfrm>
          <a:off x="251518" y="1052736"/>
          <a:ext cx="8712968" cy="5322570"/>
        </p:xfrm>
        <a:graphic>
          <a:graphicData uri="http://schemas.openxmlformats.org/drawingml/2006/table">
            <a:tbl>
              <a:tblPr firstRow="1" firstCol="1" bandRow="1"/>
              <a:tblGrid>
                <a:gridCol w="2450522">
                  <a:extLst>
                    <a:ext uri="{9D8B030D-6E8A-4147-A177-3AD203B41FA5}">
                      <a16:colId xmlns:a16="http://schemas.microsoft.com/office/drawing/2014/main" val="974613159"/>
                    </a:ext>
                  </a:extLst>
                </a:gridCol>
                <a:gridCol w="1499947">
                  <a:extLst>
                    <a:ext uri="{9D8B030D-6E8A-4147-A177-3AD203B41FA5}">
                      <a16:colId xmlns:a16="http://schemas.microsoft.com/office/drawing/2014/main" val="1454734325"/>
                    </a:ext>
                  </a:extLst>
                </a:gridCol>
                <a:gridCol w="1773189">
                  <a:extLst>
                    <a:ext uri="{9D8B030D-6E8A-4147-A177-3AD203B41FA5}">
                      <a16:colId xmlns:a16="http://schemas.microsoft.com/office/drawing/2014/main" val="349272061"/>
                    </a:ext>
                  </a:extLst>
                </a:gridCol>
                <a:gridCol w="1630795">
                  <a:extLst>
                    <a:ext uri="{9D8B030D-6E8A-4147-A177-3AD203B41FA5}">
                      <a16:colId xmlns:a16="http://schemas.microsoft.com/office/drawing/2014/main" val="576576591"/>
                    </a:ext>
                  </a:extLst>
                </a:gridCol>
                <a:gridCol w="1358515">
                  <a:extLst>
                    <a:ext uri="{9D8B030D-6E8A-4147-A177-3AD203B41FA5}">
                      <a16:colId xmlns:a16="http://schemas.microsoft.com/office/drawing/2014/main" val="2788805516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Vitaminler (her kg yem için)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140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102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 A (IU)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0315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 D</a:t>
                      </a:r>
                      <a:r>
                        <a:rPr lang="tr-TR" sz="1600" b="1" baseline="-25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(IU)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481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 E (IU)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929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 K (IU)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3295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Tiamin</a:t>
                      </a: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50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Riboflavin</a:t>
                      </a: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04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Pridoksin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6451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Pantotenik asit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817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Folik asit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019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Biotin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6281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Niasin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9027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Kolin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2473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 B12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401985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İz mineraller (her kg yem için)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3621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Mangan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2925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Demir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745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Bakır (mg)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0554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Çinko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85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İyot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4657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Selenyum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750508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902323"/>
              </p:ext>
            </p:extLst>
          </p:nvPr>
        </p:nvGraphicFramePr>
        <p:xfrm>
          <a:off x="251519" y="116632"/>
          <a:ext cx="8712968" cy="942848"/>
        </p:xfrm>
        <a:graphic>
          <a:graphicData uri="http://schemas.openxmlformats.org/drawingml/2006/table">
            <a:tbl>
              <a:tblPr firstRow="1" firstCol="1" bandRow="1"/>
              <a:tblGrid>
                <a:gridCol w="2450522">
                  <a:extLst>
                    <a:ext uri="{9D8B030D-6E8A-4147-A177-3AD203B41FA5}">
                      <a16:colId xmlns:a16="http://schemas.microsoft.com/office/drawing/2014/main" val="1558727347"/>
                    </a:ext>
                  </a:extLst>
                </a:gridCol>
                <a:gridCol w="1499947">
                  <a:extLst>
                    <a:ext uri="{9D8B030D-6E8A-4147-A177-3AD203B41FA5}">
                      <a16:colId xmlns:a16="http://schemas.microsoft.com/office/drawing/2014/main" val="3030686081"/>
                    </a:ext>
                  </a:extLst>
                </a:gridCol>
                <a:gridCol w="1773189">
                  <a:extLst>
                    <a:ext uri="{9D8B030D-6E8A-4147-A177-3AD203B41FA5}">
                      <a16:colId xmlns:a16="http://schemas.microsoft.com/office/drawing/2014/main" val="3608409747"/>
                    </a:ext>
                  </a:extLst>
                </a:gridCol>
                <a:gridCol w="1630795">
                  <a:extLst>
                    <a:ext uri="{9D8B030D-6E8A-4147-A177-3AD203B41FA5}">
                      <a16:colId xmlns:a16="http://schemas.microsoft.com/office/drawing/2014/main" val="2014197913"/>
                    </a:ext>
                  </a:extLst>
                </a:gridCol>
                <a:gridCol w="1358515">
                  <a:extLst>
                    <a:ext uri="{9D8B030D-6E8A-4147-A177-3AD203B41FA5}">
                      <a16:colId xmlns:a16="http://schemas.microsoft.com/office/drawing/2014/main" val="32911845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Etlik kazlar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Damızlık kazlar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986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Besin maddeleri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Başlatma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(0-3 haftalık)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Büyütme/Bitirme (4 haftalık-kesim)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Kısıntılı yemleme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(7-aydınlatma)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Damızlık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846941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6E88E42F-DB3D-43A4-AD78-B6E65B5727E2}"/>
              </a:ext>
            </a:extLst>
          </p:cNvPr>
          <p:cNvSpPr txBox="1"/>
          <p:nvPr/>
        </p:nvSpPr>
        <p:spPr>
          <a:xfrm>
            <a:off x="5692891" y="6372036"/>
            <a:ext cx="34198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(</a:t>
            </a:r>
            <a:r>
              <a:rPr lang="tr-TR" b="1" dirty="0" err="1"/>
              <a:t>Summers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Leeson</a:t>
            </a:r>
            <a:r>
              <a:rPr lang="tr-TR" b="1" dirty="0"/>
              <a:t> 2008)</a:t>
            </a:r>
          </a:p>
        </p:txBody>
      </p:sp>
    </p:spTree>
    <p:extLst>
      <p:ext uri="{BB962C8B-B14F-4D97-AF65-F5344CB8AC3E}">
        <p14:creationId xmlns:p14="http://schemas.microsoft.com/office/powerpoint/2010/main" val="2514877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0" y="1357390"/>
            <a:ext cx="8712970" cy="919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2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Beyaz Çin X </a:t>
            </a:r>
            <a:r>
              <a:rPr lang="tr-TR" sz="2200" b="1" dirty="0" err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Embden</a:t>
            </a:r>
            <a:r>
              <a:rPr lang="tr-TR" sz="22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kazlarda büyüme oranı ve yem tüketimi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2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(karışık cinsiyet)</a:t>
            </a:r>
            <a:endParaRPr lang="tr-TR" sz="2200" b="1" dirty="0">
              <a:solidFill>
                <a:srgbClr val="FF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613636"/>
              </p:ext>
            </p:extLst>
          </p:nvPr>
        </p:nvGraphicFramePr>
        <p:xfrm>
          <a:off x="179510" y="2486561"/>
          <a:ext cx="8784978" cy="3246695"/>
        </p:xfrm>
        <a:graphic>
          <a:graphicData uri="http://schemas.openxmlformats.org/drawingml/2006/table">
            <a:tbl>
              <a:tblPr firstRow="1" firstCol="1" bandRow="1"/>
              <a:tblGrid>
                <a:gridCol w="984359">
                  <a:extLst>
                    <a:ext uri="{9D8B030D-6E8A-4147-A177-3AD203B41FA5}">
                      <a16:colId xmlns:a16="http://schemas.microsoft.com/office/drawing/2014/main" val="3026707358"/>
                    </a:ext>
                  </a:extLst>
                </a:gridCol>
                <a:gridCol w="1258944">
                  <a:extLst>
                    <a:ext uri="{9D8B030D-6E8A-4147-A177-3AD203B41FA5}">
                      <a16:colId xmlns:a16="http://schemas.microsoft.com/office/drawing/2014/main" val="873036225"/>
                    </a:ext>
                  </a:extLst>
                </a:gridCol>
                <a:gridCol w="1325432">
                  <a:extLst>
                    <a:ext uri="{9D8B030D-6E8A-4147-A177-3AD203B41FA5}">
                      <a16:colId xmlns:a16="http://schemas.microsoft.com/office/drawing/2014/main" val="901813338"/>
                    </a:ext>
                  </a:extLst>
                </a:gridCol>
                <a:gridCol w="1325432">
                  <a:extLst>
                    <a:ext uri="{9D8B030D-6E8A-4147-A177-3AD203B41FA5}">
                      <a16:colId xmlns:a16="http://schemas.microsoft.com/office/drawing/2014/main" val="3762775821"/>
                    </a:ext>
                  </a:extLst>
                </a:gridCol>
                <a:gridCol w="1239947">
                  <a:extLst>
                    <a:ext uri="{9D8B030D-6E8A-4147-A177-3AD203B41FA5}">
                      <a16:colId xmlns:a16="http://schemas.microsoft.com/office/drawing/2014/main" val="2450212571"/>
                    </a:ext>
                  </a:extLst>
                </a:gridCol>
                <a:gridCol w="1325432">
                  <a:extLst>
                    <a:ext uri="{9D8B030D-6E8A-4147-A177-3AD203B41FA5}">
                      <a16:colId xmlns:a16="http://schemas.microsoft.com/office/drawing/2014/main" val="1541541674"/>
                    </a:ext>
                  </a:extLst>
                </a:gridCol>
                <a:gridCol w="1325432">
                  <a:extLst>
                    <a:ext uri="{9D8B030D-6E8A-4147-A177-3AD203B41FA5}">
                      <a16:colId xmlns:a16="http://schemas.microsoft.com/office/drawing/2014/main" val="313230113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Yaş (hafta)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Kapalı yetiştirilenler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Serbest yetiştirilenler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01639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Ort. Ağırlık (kg)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Kümülatif yem tüketimi (kg)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Yem değerlendirme oranı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Ort. Ağırlık (kg)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Kümülatif yem tüketimi (kg)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Yem değerlendirme oranı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286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1430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203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4.98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1.93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81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0321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28.6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154667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231B99FB-9FF8-4718-94D6-6DC3E55806C9}"/>
              </a:ext>
            </a:extLst>
          </p:cNvPr>
          <p:cNvSpPr txBox="1"/>
          <p:nvPr/>
        </p:nvSpPr>
        <p:spPr>
          <a:xfrm>
            <a:off x="5724128" y="5805264"/>
            <a:ext cx="34198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 err="1"/>
              <a:t>Summers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Leeson</a:t>
            </a:r>
            <a:r>
              <a:rPr lang="tr-TR" b="1" dirty="0"/>
              <a:t> 2008)</a:t>
            </a:r>
          </a:p>
        </p:txBody>
      </p:sp>
    </p:spTree>
    <p:extLst>
      <p:ext uri="{BB962C8B-B14F-4D97-AF65-F5344CB8AC3E}">
        <p14:creationId xmlns:p14="http://schemas.microsoft.com/office/powerpoint/2010/main" val="179611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1340768"/>
            <a:ext cx="6729727" cy="428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200" b="1" dirty="0" err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Pilgrim</a:t>
            </a:r>
            <a:r>
              <a:rPr lang="tr-TR" sz="22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kazlarında büyüme oranı ve yem tüketimi</a:t>
            </a:r>
            <a:endParaRPr lang="tr-TR" sz="2200" b="1" dirty="0">
              <a:solidFill>
                <a:srgbClr val="FF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380982"/>
              </p:ext>
            </p:extLst>
          </p:nvPr>
        </p:nvGraphicFramePr>
        <p:xfrm>
          <a:off x="251520" y="1916832"/>
          <a:ext cx="8712968" cy="3711643"/>
        </p:xfrm>
        <a:graphic>
          <a:graphicData uri="http://schemas.openxmlformats.org/drawingml/2006/table">
            <a:tbl>
              <a:tblPr firstRow="1" firstCol="1" bandRow="1"/>
              <a:tblGrid>
                <a:gridCol w="976291">
                  <a:extLst>
                    <a:ext uri="{9D8B030D-6E8A-4147-A177-3AD203B41FA5}">
                      <a16:colId xmlns:a16="http://schemas.microsoft.com/office/drawing/2014/main" val="1314933616"/>
                    </a:ext>
                  </a:extLst>
                </a:gridCol>
                <a:gridCol w="1248625">
                  <a:extLst>
                    <a:ext uri="{9D8B030D-6E8A-4147-A177-3AD203B41FA5}">
                      <a16:colId xmlns:a16="http://schemas.microsoft.com/office/drawing/2014/main" val="2336233608"/>
                    </a:ext>
                  </a:extLst>
                </a:gridCol>
                <a:gridCol w="1314567">
                  <a:extLst>
                    <a:ext uri="{9D8B030D-6E8A-4147-A177-3AD203B41FA5}">
                      <a16:colId xmlns:a16="http://schemas.microsoft.com/office/drawing/2014/main" val="3393423065"/>
                    </a:ext>
                  </a:extLst>
                </a:gridCol>
                <a:gridCol w="1314567">
                  <a:extLst>
                    <a:ext uri="{9D8B030D-6E8A-4147-A177-3AD203B41FA5}">
                      <a16:colId xmlns:a16="http://schemas.microsoft.com/office/drawing/2014/main" val="3149518566"/>
                    </a:ext>
                  </a:extLst>
                </a:gridCol>
                <a:gridCol w="1229784">
                  <a:extLst>
                    <a:ext uri="{9D8B030D-6E8A-4147-A177-3AD203B41FA5}">
                      <a16:colId xmlns:a16="http://schemas.microsoft.com/office/drawing/2014/main" val="177533717"/>
                    </a:ext>
                  </a:extLst>
                </a:gridCol>
                <a:gridCol w="1314567">
                  <a:extLst>
                    <a:ext uri="{9D8B030D-6E8A-4147-A177-3AD203B41FA5}">
                      <a16:colId xmlns:a16="http://schemas.microsoft.com/office/drawing/2014/main" val="1965066955"/>
                    </a:ext>
                  </a:extLst>
                </a:gridCol>
                <a:gridCol w="1314567">
                  <a:extLst>
                    <a:ext uri="{9D8B030D-6E8A-4147-A177-3AD203B41FA5}">
                      <a16:colId xmlns:a16="http://schemas.microsoft.com/office/drawing/2014/main" val="59722240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Yaş (hafta)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Ort. Ağırlık (kg)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Kümülatif yem tüketimi (kg)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Yem değerlendirme oranı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0888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Erkek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Dişi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Erkek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Dişi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Erkek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Dişi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54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988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202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11.70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11.60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633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7837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18.50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3.63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91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3.87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223436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0EAD2F61-46A9-4F54-9175-9929307A787E}"/>
              </a:ext>
            </a:extLst>
          </p:cNvPr>
          <p:cNvSpPr txBox="1"/>
          <p:nvPr/>
        </p:nvSpPr>
        <p:spPr>
          <a:xfrm>
            <a:off x="5744007" y="5752345"/>
            <a:ext cx="34198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(</a:t>
            </a:r>
            <a:r>
              <a:rPr lang="tr-TR" b="1" dirty="0" err="1"/>
              <a:t>Summers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Leeson</a:t>
            </a:r>
            <a:r>
              <a:rPr lang="tr-TR" b="1" dirty="0"/>
              <a:t> 2008)</a:t>
            </a:r>
          </a:p>
        </p:txBody>
      </p:sp>
    </p:spTree>
    <p:extLst>
      <p:ext uri="{BB962C8B-B14F-4D97-AF65-F5344CB8AC3E}">
        <p14:creationId xmlns:p14="http://schemas.microsoft.com/office/powerpoint/2010/main" val="1461239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18694" y="997350"/>
            <a:ext cx="8917802" cy="919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200" b="1" dirty="0" err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Embden</a:t>
            </a:r>
            <a:r>
              <a:rPr lang="tr-TR" sz="22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kazı için </a:t>
            </a:r>
            <a:r>
              <a:rPr lang="tr-TR" sz="2200" b="1" dirty="0" err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rasyon</a:t>
            </a:r>
            <a:r>
              <a:rPr lang="tr-TR" sz="22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proteini ve amino asit seviyesinin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2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performansa etkisi</a:t>
            </a:r>
            <a:endParaRPr lang="tr-TR" sz="2200" b="1" dirty="0">
              <a:solidFill>
                <a:srgbClr val="FF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127089"/>
              </p:ext>
            </p:extLst>
          </p:nvPr>
        </p:nvGraphicFramePr>
        <p:xfrm>
          <a:off x="118694" y="2204864"/>
          <a:ext cx="8738289" cy="2490663"/>
        </p:xfrm>
        <a:graphic>
          <a:graphicData uri="http://schemas.openxmlformats.org/drawingml/2006/table">
            <a:tbl>
              <a:tblPr firstRow="1" firstCol="1" bandRow="1"/>
              <a:tblGrid>
                <a:gridCol w="950274">
                  <a:extLst>
                    <a:ext uri="{9D8B030D-6E8A-4147-A177-3AD203B41FA5}">
                      <a16:colId xmlns:a16="http://schemas.microsoft.com/office/drawing/2014/main" val="2179205809"/>
                    </a:ext>
                  </a:extLst>
                </a:gridCol>
                <a:gridCol w="1372939">
                  <a:extLst>
                    <a:ext uri="{9D8B030D-6E8A-4147-A177-3AD203B41FA5}">
                      <a16:colId xmlns:a16="http://schemas.microsoft.com/office/drawing/2014/main" val="2981517765"/>
                    </a:ext>
                  </a:extLst>
                </a:gridCol>
                <a:gridCol w="934870">
                  <a:extLst>
                    <a:ext uri="{9D8B030D-6E8A-4147-A177-3AD203B41FA5}">
                      <a16:colId xmlns:a16="http://schemas.microsoft.com/office/drawing/2014/main" val="1879778942"/>
                    </a:ext>
                  </a:extLst>
                </a:gridCol>
                <a:gridCol w="934870">
                  <a:extLst>
                    <a:ext uri="{9D8B030D-6E8A-4147-A177-3AD203B41FA5}">
                      <a16:colId xmlns:a16="http://schemas.microsoft.com/office/drawing/2014/main" val="363539558"/>
                    </a:ext>
                  </a:extLst>
                </a:gridCol>
                <a:gridCol w="902135">
                  <a:extLst>
                    <a:ext uri="{9D8B030D-6E8A-4147-A177-3AD203B41FA5}">
                      <a16:colId xmlns:a16="http://schemas.microsoft.com/office/drawing/2014/main" val="820787328"/>
                    </a:ext>
                  </a:extLst>
                </a:gridCol>
                <a:gridCol w="902135">
                  <a:extLst>
                    <a:ext uri="{9D8B030D-6E8A-4147-A177-3AD203B41FA5}">
                      <a16:colId xmlns:a16="http://schemas.microsoft.com/office/drawing/2014/main" val="2404456061"/>
                    </a:ext>
                  </a:extLst>
                </a:gridCol>
                <a:gridCol w="915614">
                  <a:extLst>
                    <a:ext uri="{9D8B030D-6E8A-4147-A177-3AD203B41FA5}">
                      <a16:colId xmlns:a16="http://schemas.microsoft.com/office/drawing/2014/main" val="234212601"/>
                    </a:ext>
                  </a:extLst>
                </a:gridCol>
                <a:gridCol w="915614">
                  <a:extLst>
                    <a:ext uri="{9D8B030D-6E8A-4147-A177-3AD203B41FA5}">
                      <a16:colId xmlns:a16="http://schemas.microsoft.com/office/drawing/2014/main" val="761595722"/>
                    </a:ext>
                  </a:extLst>
                </a:gridCol>
                <a:gridCol w="909838">
                  <a:extLst>
                    <a:ext uri="{9D8B030D-6E8A-4147-A177-3AD203B41FA5}">
                      <a16:colId xmlns:a16="http://schemas.microsoft.com/office/drawing/2014/main" val="2678023723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Ras</a:t>
                      </a: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-yon HP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Metiyonin</a:t>
                      </a: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Lisin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Canlı ağırlık (kg)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Karkas yağı (% KM)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9961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 gün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63 gün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13739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Erkek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Dişi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Erkek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Dişi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Erkek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Dişi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7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713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027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25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0.81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600420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0BC8EB68-B5C8-46AC-811C-24D960C7277E}"/>
              </a:ext>
            </a:extLst>
          </p:cNvPr>
          <p:cNvSpPr txBox="1"/>
          <p:nvPr/>
        </p:nvSpPr>
        <p:spPr>
          <a:xfrm>
            <a:off x="5718449" y="4798893"/>
            <a:ext cx="34198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(</a:t>
            </a:r>
            <a:r>
              <a:rPr lang="tr-TR" b="1" dirty="0" err="1"/>
              <a:t>Summers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Leeson</a:t>
            </a:r>
            <a:r>
              <a:rPr lang="tr-TR" b="1" dirty="0"/>
              <a:t> 2008)</a:t>
            </a:r>
          </a:p>
        </p:txBody>
      </p:sp>
    </p:spTree>
    <p:extLst>
      <p:ext uri="{BB962C8B-B14F-4D97-AF65-F5344CB8AC3E}">
        <p14:creationId xmlns:p14="http://schemas.microsoft.com/office/powerpoint/2010/main" val="318723527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050"/>
        </a:solidFill>
      </a:spPr>
      <a:bodyPr anchor="ctr"/>
      <a:lstStyle>
        <a:defPPr algn="ctr">
          <a:defRPr dirty="0">
            <a:solidFill>
              <a:srgbClr val="FF0000"/>
            </a:solidFill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589</Words>
  <Application>Microsoft Office PowerPoint</Application>
  <PresentationFormat>Ekran Gösterisi (4:3)</PresentationFormat>
  <Paragraphs>338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TUBITAK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fipek</dc:creator>
  <cp:lastModifiedBy>USER</cp:lastModifiedBy>
  <cp:revision>963</cp:revision>
  <dcterms:created xsi:type="dcterms:W3CDTF">2009-03-16T08:38:31Z</dcterms:created>
  <dcterms:modified xsi:type="dcterms:W3CDTF">2021-09-16T05:51:10Z</dcterms:modified>
</cp:coreProperties>
</file>