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18"/>
  </p:notesMasterIdLst>
  <p:handoutMasterIdLst>
    <p:handoutMasterId r:id="rId19"/>
  </p:handoutMasterIdLst>
  <p:sldIdLst>
    <p:sldId id="668" r:id="rId4"/>
    <p:sldId id="723" r:id="rId5"/>
    <p:sldId id="724" r:id="rId6"/>
    <p:sldId id="725" r:id="rId7"/>
    <p:sldId id="726" r:id="rId8"/>
    <p:sldId id="727" r:id="rId9"/>
    <p:sldId id="728" r:id="rId10"/>
    <p:sldId id="729" r:id="rId11"/>
    <p:sldId id="730" r:id="rId12"/>
    <p:sldId id="731" r:id="rId13"/>
    <p:sldId id="732" r:id="rId14"/>
    <p:sldId id="733" r:id="rId15"/>
    <p:sldId id="710" r:id="rId16"/>
    <p:sldId id="718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92" y="96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28.02.2020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GGY214</a:t>
            </a:r>
            <a:r>
              <a:rPr lang="tr-T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r-T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r-T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YAPI BİLGİSİ VE MALİYET ANALİZİ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503198" y="4382651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</a:t>
            </a: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Mustafa YILMAZ</a:t>
            </a: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146" y="1697897"/>
            <a:ext cx="8806815" cy="2114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6565" marR="5448935" indent="-456565" algn="r">
              <a:spcBef>
                <a:spcPts val="100"/>
              </a:spcBef>
              <a:buFont typeface="Arial"/>
              <a:buChar char="•"/>
              <a:tabLst>
                <a:tab pos="456565" algn="l"/>
                <a:tab pos="4572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Kalıp iskelesi</a:t>
            </a:r>
            <a:r>
              <a:rPr sz="24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metrajı;</a:t>
            </a:r>
            <a:endParaRPr sz="2400">
              <a:latin typeface="Arial"/>
              <a:cs typeface="Arial"/>
            </a:endParaRPr>
          </a:p>
          <a:p>
            <a:pPr marL="456565" marR="5452745" lvl="1" indent="-456565" algn="r">
              <a:buChar char="•"/>
              <a:tabLst>
                <a:tab pos="456565" algn="l"/>
                <a:tab pos="4572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Birim fiyat</a:t>
            </a:r>
            <a:r>
              <a:rPr sz="24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tarifleri;</a:t>
            </a:r>
            <a:endParaRPr sz="2400">
              <a:latin typeface="Arial"/>
              <a:cs typeface="Arial"/>
            </a:endParaRPr>
          </a:p>
          <a:p>
            <a:pPr marL="904875">
              <a:spcBef>
                <a:spcPts val="610"/>
              </a:spcBef>
            </a:pPr>
            <a:r>
              <a:rPr sz="2000" u="heavy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NOT:</a:t>
            </a:r>
            <a:endParaRPr sz="2000">
              <a:latin typeface="Arial"/>
              <a:cs typeface="Arial"/>
            </a:endParaRPr>
          </a:p>
          <a:p>
            <a:pPr marL="1285240" marR="5080" lvl="2" indent="-342900" algn="just">
              <a:spcBef>
                <a:spcPts val="480"/>
              </a:spcBef>
              <a:buChar char="•"/>
              <a:tabLst>
                <a:tab pos="1286510" algn="l"/>
              </a:tabLst>
            </a:pPr>
            <a:r>
              <a:rPr sz="2000" spc="-5" dirty="0">
                <a:latin typeface="Arial"/>
                <a:cs typeface="Arial"/>
              </a:rPr>
              <a:t>Betonarme tabliyeler için kalıp iskelesi kurulmuş olacağından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bina  içerisinde kalan </a:t>
            </a:r>
            <a:r>
              <a:rPr sz="2000" spc="-10" dirty="0">
                <a:latin typeface="Arial"/>
                <a:cs typeface="Arial"/>
              </a:rPr>
              <a:t>beton </a:t>
            </a:r>
            <a:r>
              <a:rPr sz="2000" spc="-5" dirty="0">
                <a:latin typeface="Arial"/>
                <a:cs typeface="Arial"/>
              </a:rPr>
              <a:t>ve betonarme 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perdeler,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müstakil kolonlar </a:t>
            </a:r>
            <a:r>
              <a:rPr sz="2000" spc="-5" dirty="0">
                <a:latin typeface="Arial"/>
                <a:cs typeface="Arial"/>
              </a:rPr>
              <a:t>ve  benzeri imalatlar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için ayrıca kalıp iskelesi </a:t>
            </a:r>
            <a:r>
              <a:rPr sz="2000" spc="-5" dirty="0">
                <a:latin typeface="Arial"/>
                <a:cs typeface="Arial"/>
              </a:rPr>
              <a:t>bedeli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verilmez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532" y="694455"/>
            <a:ext cx="14878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</a:t>
            </a:r>
            <a:r>
              <a:rPr sz="2400" spc="-5" dirty="0"/>
              <a:t>ET</a:t>
            </a:r>
            <a:r>
              <a:rPr sz="2400" dirty="0"/>
              <a:t>RAJ</a:t>
            </a:r>
          </a:p>
        </p:txBody>
      </p:sp>
    </p:spTree>
    <p:extLst>
      <p:ext uri="{BB962C8B-B14F-4D97-AF65-F5344CB8AC3E}">
        <p14:creationId xmlns:p14="http://schemas.microsoft.com/office/powerpoint/2010/main" val="862367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146" y="1697897"/>
            <a:ext cx="8806815" cy="2175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6565" marR="5448935" indent="-456565" algn="r">
              <a:spcBef>
                <a:spcPts val="100"/>
              </a:spcBef>
              <a:buFont typeface="Arial"/>
              <a:buChar char="•"/>
              <a:tabLst>
                <a:tab pos="456565" algn="l"/>
                <a:tab pos="4572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Kalıp iskelesi</a:t>
            </a:r>
            <a:r>
              <a:rPr sz="24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metrajı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;</a:t>
            </a:r>
            <a:endParaRPr sz="2400" dirty="0">
              <a:latin typeface="Arial"/>
              <a:cs typeface="Arial"/>
            </a:endParaRPr>
          </a:p>
          <a:p>
            <a:pPr marL="456565" marR="5452745" lvl="1" indent="-456565" algn="r">
              <a:buChar char="•"/>
              <a:tabLst>
                <a:tab pos="456565" algn="l"/>
                <a:tab pos="4572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Birim fiyat</a:t>
            </a:r>
            <a:r>
              <a:rPr sz="24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tarifleri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;</a:t>
            </a:r>
            <a:endParaRPr sz="2400" dirty="0">
              <a:latin typeface="Arial"/>
              <a:cs typeface="Arial"/>
            </a:endParaRPr>
          </a:p>
          <a:p>
            <a:pPr marL="904875">
              <a:spcBef>
                <a:spcPts val="610"/>
              </a:spcBef>
            </a:pPr>
            <a:r>
              <a:rPr sz="2000" u="heavy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NOT:</a:t>
            </a:r>
            <a:endParaRPr sz="2000" dirty="0">
              <a:latin typeface="Arial"/>
              <a:cs typeface="Arial"/>
            </a:endParaRPr>
          </a:p>
          <a:p>
            <a:pPr marL="1285875" marR="5080" lvl="2" indent="-342900">
              <a:spcBef>
                <a:spcPts val="480"/>
              </a:spcBef>
              <a:buChar char="•"/>
              <a:tabLst>
                <a:tab pos="1285875" algn="l"/>
                <a:tab pos="1286510" algn="l"/>
              </a:tabLst>
            </a:pPr>
            <a:r>
              <a:rPr sz="2000" spc="-5" dirty="0">
                <a:latin typeface="Arial"/>
                <a:cs typeface="Arial"/>
              </a:rPr>
              <a:t>Özel kayar kalıpla yapılacak inşaat veya imalatın kalıp iskelesi için  bu fiyat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uygulanmaz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1285875" lvl="2" indent="-343535">
              <a:spcBef>
                <a:spcPts val="480"/>
              </a:spcBef>
              <a:buChar char="•"/>
              <a:tabLst>
                <a:tab pos="1285875" algn="l"/>
                <a:tab pos="1286510" algn="l"/>
              </a:tabLst>
            </a:pPr>
            <a:r>
              <a:rPr sz="2000" spc="-5" dirty="0">
                <a:latin typeface="Arial"/>
                <a:cs typeface="Arial"/>
              </a:rPr>
              <a:t>İskeleden çıkan malzeme müteahhide </a:t>
            </a:r>
            <a:r>
              <a:rPr sz="2000" spc="-20" dirty="0">
                <a:latin typeface="Arial"/>
                <a:cs typeface="Arial"/>
              </a:rPr>
              <a:t>aittir</a:t>
            </a:r>
            <a:r>
              <a:rPr sz="2000" spc="-20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229" y="705605"/>
            <a:ext cx="14878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</a:t>
            </a:r>
            <a:r>
              <a:rPr sz="2400" spc="-5" dirty="0"/>
              <a:t>ET</a:t>
            </a:r>
            <a:r>
              <a:rPr sz="2400" dirty="0"/>
              <a:t>RAJ</a:t>
            </a:r>
          </a:p>
        </p:txBody>
      </p:sp>
    </p:spTree>
    <p:extLst>
      <p:ext uri="{BB962C8B-B14F-4D97-AF65-F5344CB8AC3E}">
        <p14:creationId xmlns:p14="http://schemas.microsoft.com/office/powerpoint/2010/main" val="1629123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145" y="1697897"/>
            <a:ext cx="36487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Kalıp iskelesi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metrajı;</a:t>
            </a:r>
            <a:endParaRPr sz="2400">
              <a:latin typeface="Arial"/>
              <a:cs typeface="Arial"/>
            </a:endParaRPr>
          </a:p>
          <a:p>
            <a:pPr marL="927100" lvl="1" indent="-457200">
              <a:buChar char="•"/>
              <a:tabLst>
                <a:tab pos="926465" algn="l"/>
                <a:tab pos="9271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Birim fiyat</a:t>
            </a:r>
            <a:r>
              <a:rPr sz="24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analizleri;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927" y="683303"/>
            <a:ext cx="14878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</a:t>
            </a:r>
            <a:r>
              <a:rPr sz="2400" spc="-5" dirty="0"/>
              <a:t>ET</a:t>
            </a:r>
            <a:r>
              <a:rPr sz="2400" dirty="0"/>
              <a:t>RAJ</a:t>
            </a:r>
          </a:p>
        </p:txBody>
      </p:sp>
      <p:sp>
        <p:nvSpPr>
          <p:cNvPr id="4" name="object 4"/>
          <p:cNvSpPr/>
          <p:nvPr/>
        </p:nvSpPr>
        <p:spPr>
          <a:xfrm>
            <a:off x="3798855" y="1416883"/>
            <a:ext cx="5214937" cy="41634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8023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093239"/>
            <a:ext cx="8517837" cy="4387260"/>
          </a:xfrm>
        </p:spPr>
        <p:txBody>
          <a:bodyPr anchor="t">
            <a:noAutofit/>
          </a:bodyPr>
          <a:lstStyle/>
          <a:p>
            <a:pPr lvl="1" algn="just">
              <a:lnSpc>
                <a:spcPct val="100000"/>
              </a:lnSpc>
            </a:pPr>
            <a:r>
              <a:rPr lang="tr-TR" dirty="0"/>
              <a:t>Arslan, M., 2015. Yapı Teknolojisi 1 (3. Baskı), Seçkin Yayıncılık, Ankara.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Arslan, M., 2015. Yapı Teknolojisi 2 (3. Baskı), Seçkin Yayıncılık, Ankara.</a:t>
            </a:r>
          </a:p>
          <a:p>
            <a:pPr lvl="1" algn="just">
              <a:lnSpc>
                <a:spcPct val="100000"/>
              </a:lnSpc>
            </a:pPr>
            <a:r>
              <a:rPr lang="tr-TR" dirty="0" err="1"/>
              <a:t>Banz</a:t>
            </a:r>
            <a:r>
              <a:rPr lang="tr-TR" dirty="0"/>
              <a:t>, H., 1979. </a:t>
            </a:r>
            <a:r>
              <a:rPr lang="tr-TR" dirty="0" err="1"/>
              <a:t>Building</a:t>
            </a:r>
            <a:r>
              <a:rPr lang="tr-TR" dirty="0"/>
              <a:t> Construction </a:t>
            </a:r>
            <a:r>
              <a:rPr lang="tr-TR" dirty="0" err="1"/>
              <a:t>Details</a:t>
            </a:r>
            <a:r>
              <a:rPr lang="tr-TR" dirty="0"/>
              <a:t> </a:t>
            </a:r>
            <a:r>
              <a:rPr lang="tr-TR" dirty="0" err="1"/>
              <a:t>Practical</a:t>
            </a:r>
            <a:r>
              <a:rPr lang="tr-TR" dirty="0"/>
              <a:t> </a:t>
            </a:r>
            <a:r>
              <a:rPr lang="tr-TR" dirty="0" err="1"/>
              <a:t>Drawings</a:t>
            </a:r>
            <a:r>
              <a:rPr lang="tr-TR" dirty="0"/>
              <a:t>, </a:t>
            </a:r>
            <a:r>
              <a:rPr lang="tr-TR" dirty="0" err="1"/>
              <a:t>Von</a:t>
            </a:r>
            <a:r>
              <a:rPr lang="tr-TR" dirty="0"/>
              <a:t> </a:t>
            </a:r>
            <a:r>
              <a:rPr lang="tr-TR" dirty="0" err="1"/>
              <a:t>Nostrand</a:t>
            </a:r>
            <a:r>
              <a:rPr lang="tr-TR" dirty="0"/>
              <a:t> </a:t>
            </a:r>
            <a:r>
              <a:rPr lang="tr-TR" dirty="0" err="1"/>
              <a:t>Reinhold</a:t>
            </a:r>
            <a:r>
              <a:rPr lang="tr-TR" dirty="0"/>
              <a:t> </a:t>
            </a:r>
            <a:r>
              <a:rPr lang="tr-TR" dirty="0" err="1"/>
              <a:t>Company</a:t>
            </a:r>
            <a:r>
              <a:rPr lang="tr-TR" dirty="0"/>
              <a:t>, New York, USA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Francis, D. ve </a:t>
            </a:r>
            <a:r>
              <a:rPr lang="tr-TR" dirty="0" err="1"/>
              <a:t>Ching</a:t>
            </a:r>
            <a:r>
              <a:rPr lang="tr-TR" dirty="0"/>
              <a:t>, K., 2000. Yapı, Bilim Yayınevi, İstanbul.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Griffith, A. </a:t>
            </a:r>
            <a:r>
              <a:rPr lang="tr-TR" dirty="0" err="1"/>
              <a:t>and</a:t>
            </a:r>
            <a:r>
              <a:rPr lang="tr-TR" dirty="0"/>
              <a:t> Watson, P., 2003. Construction Management: </a:t>
            </a:r>
            <a:r>
              <a:rPr lang="tr-TR" dirty="0" err="1"/>
              <a:t>Principles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Practice</a:t>
            </a:r>
            <a:r>
              <a:rPr lang="tr-TR" dirty="0"/>
              <a:t>, </a:t>
            </a:r>
            <a:r>
              <a:rPr lang="tr-TR" dirty="0" err="1"/>
              <a:t>Palgrave</a:t>
            </a:r>
            <a:r>
              <a:rPr lang="tr-TR" dirty="0"/>
              <a:t>.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Güner, M.S., 2001. Yapı Bilgisi (Yapı Teknolojisi I-II), Aktif Yayınevi, İstanbul.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Harrison, C.B., 1992. </a:t>
            </a:r>
            <a:r>
              <a:rPr lang="tr-TR" dirty="0" err="1"/>
              <a:t>Problems</a:t>
            </a:r>
            <a:r>
              <a:rPr lang="tr-TR" dirty="0"/>
              <a:t> in </a:t>
            </a:r>
            <a:r>
              <a:rPr lang="tr-TR" dirty="0" err="1"/>
              <a:t>Roofing</a:t>
            </a:r>
            <a:r>
              <a:rPr lang="tr-TR" dirty="0"/>
              <a:t> Design, </a:t>
            </a:r>
            <a:r>
              <a:rPr lang="tr-TR" dirty="0" err="1"/>
              <a:t>Butterworth</a:t>
            </a:r>
            <a:r>
              <a:rPr lang="tr-TR" dirty="0"/>
              <a:t> Architecture, </a:t>
            </a:r>
            <a:r>
              <a:rPr lang="tr-TR" dirty="0" err="1"/>
              <a:t>London</a:t>
            </a:r>
            <a:r>
              <a:rPr lang="tr-TR" dirty="0"/>
              <a:t>, UK</a:t>
            </a:r>
            <a:r>
              <a:rPr lang="tr-TR" dirty="0" smtClean="0"/>
              <a:t>.</a:t>
            </a: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313080" y="583015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Kaynakça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093239"/>
            <a:ext cx="8517837" cy="4387260"/>
          </a:xfrm>
        </p:spPr>
        <p:txBody>
          <a:bodyPr anchor="t">
            <a:noAutofit/>
          </a:bodyPr>
          <a:lstStyle/>
          <a:p>
            <a:pPr lvl="1" algn="just">
              <a:lnSpc>
                <a:spcPct val="100000"/>
              </a:lnSpc>
            </a:pPr>
            <a:r>
              <a:rPr lang="tr-TR" dirty="0" err="1" smtClean="0"/>
              <a:t>Kymmell</a:t>
            </a:r>
            <a:r>
              <a:rPr lang="tr-TR" dirty="0"/>
              <a:t>, W., 2008. </a:t>
            </a:r>
            <a:r>
              <a:rPr lang="tr-TR" dirty="0" err="1"/>
              <a:t>Building</a:t>
            </a:r>
            <a:r>
              <a:rPr lang="tr-TR" dirty="0"/>
              <a:t> Information </a:t>
            </a:r>
            <a:r>
              <a:rPr lang="tr-TR" dirty="0" err="1"/>
              <a:t>Modeling</a:t>
            </a:r>
            <a:r>
              <a:rPr lang="tr-TR" dirty="0"/>
              <a:t>: Planning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Managing</a:t>
            </a:r>
            <a:r>
              <a:rPr lang="tr-TR" dirty="0"/>
              <a:t> Construction </a:t>
            </a:r>
            <a:r>
              <a:rPr lang="tr-TR" dirty="0" err="1"/>
              <a:t>Projects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4D CAD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Simulations</a:t>
            </a:r>
            <a:r>
              <a:rPr lang="tr-TR" dirty="0"/>
              <a:t>, 1st Edition, </a:t>
            </a:r>
            <a:r>
              <a:rPr lang="tr-TR" dirty="0" err="1"/>
              <a:t>McGraw-Hill</a:t>
            </a:r>
            <a:r>
              <a:rPr lang="tr-TR" dirty="0"/>
              <a:t> Construction Series, Set 2, USA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Mann, A.P., 1989. </a:t>
            </a:r>
            <a:r>
              <a:rPr lang="tr-TR" dirty="0" err="1"/>
              <a:t>Illustrated</a:t>
            </a:r>
            <a:r>
              <a:rPr lang="tr-TR" dirty="0"/>
              <a:t> </a:t>
            </a:r>
            <a:r>
              <a:rPr lang="tr-TR" dirty="0" err="1"/>
              <a:t>Residential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Commercial Construction, </a:t>
            </a:r>
            <a:r>
              <a:rPr lang="tr-TR" dirty="0" err="1"/>
              <a:t>Prentice</a:t>
            </a:r>
            <a:r>
              <a:rPr lang="tr-TR" dirty="0"/>
              <a:t> </a:t>
            </a:r>
            <a:r>
              <a:rPr lang="tr-TR" dirty="0" err="1"/>
              <a:t>Hall</a:t>
            </a:r>
            <a:r>
              <a:rPr lang="tr-TR" dirty="0"/>
              <a:t> </a:t>
            </a:r>
            <a:r>
              <a:rPr lang="tr-TR" dirty="0" err="1"/>
              <a:t>Englewood</a:t>
            </a:r>
            <a:r>
              <a:rPr lang="tr-TR" dirty="0"/>
              <a:t> </a:t>
            </a:r>
            <a:r>
              <a:rPr lang="tr-TR" dirty="0" err="1"/>
              <a:t>Cliffs</a:t>
            </a:r>
            <a:r>
              <a:rPr lang="tr-TR" dirty="0"/>
              <a:t>, New Jersey, USA.</a:t>
            </a:r>
          </a:p>
          <a:p>
            <a:pPr lvl="1" algn="just">
              <a:lnSpc>
                <a:spcPct val="100000"/>
              </a:lnSpc>
            </a:pPr>
            <a:r>
              <a:rPr lang="tr-TR" dirty="0" err="1"/>
              <a:t>Mindham</a:t>
            </a:r>
            <a:r>
              <a:rPr lang="tr-TR" dirty="0"/>
              <a:t>, C.N., 1994. </a:t>
            </a:r>
            <a:r>
              <a:rPr lang="tr-TR" dirty="0" err="1"/>
              <a:t>Roof</a:t>
            </a:r>
            <a:r>
              <a:rPr lang="tr-TR" dirty="0"/>
              <a:t> Construction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Loft</a:t>
            </a:r>
            <a:r>
              <a:rPr lang="tr-TR" dirty="0"/>
              <a:t> Conversion, </a:t>
            </a:r>
            <a:r>
              <a:rPr lang="tr-TR" dirty="0" err="1"/>
              <a:t>Blackwell</a:t>
            </a:r>
            <a:r>
              <a:rPr lang="tr-TR" dirty="0"/>
              <a:t> </a:t>
            </a:r>
            <a:r>
              <a:rPr lang="tr-TR" dirty="0" err="1"/>
              <a:t>Scientific</a:t>
            </a:r>
            <a:r>
              <a:rPr lang="tr-TR" dirty="0"/>
              <a:t> Publications, </a:t>
            </a:r>
            <a:r>
              <a:rPr lang="tr-TR" dirty="0" err="1"/>
              <a:t>London</a:t>
            </a:r>
            <a:r>
              <a:rPr lang="tr-TR" dirty="0"/>
              <a:t>, UK.</a:t>
            </a:r>
          </a:p>
          <a:p>
            <a:pPr lvl="1" algn="just">
              <a:lnSpc>
                <a:spcPct val="100000"/>
              </a:lnSpc>
            </a:pPr>
            <a:r>
              <a:rPr lang="tr-TR" dirty="0" err="1"/>
              <a:t>Pancarcı</a:t>
            </a:r>
            <a:r>
              <a:rPr lang="tr-TR" dirty="0"/>
              <a:t> A. ve Öcal, M.E., 2009. Yapı İşletmesi ve </a:t>
            </a:r>
            <a:r>
              <a:rPr lang="tr-TR" dirty="0" err="1"/>
              <a:t>Maloluş</a:t>
            </a:r>
            <a:r>
              <a:rPr lang="tr-TR" dirty="0"/>
              <a:t> Hesapları, Birsen Yayınevi, İstanbul.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Uğur, L.O., 2009. Yapı Maliyeti Çalışmaları </a:t>
            </a:r>
            <a:r>
              <a:rPr lang="tr-TR" dirty="0" err="1"/>
              <a:t>Alter</a:t>
            </a:r>
            <a:r>
              <a:rPr lang="tr-TR" dirty="0"/>
              <a:t> Yayıncılık, Ankara.</a:t>
            </a:r>
          </a:p>
          <a:p>
            <a:pPr lvl="1" algn="just">
              <a:lnSpc>
                <a:spcPct val="100000"/>
              </a:lnSpc>
            </a:pPr>
            <a:r>
              <a:rPr lang="tr-TR" dirty="0" err="1"/>
              <a:t>Walker</a:t>
            </a:r>
            <a:r>
              <a:rPr lang="tr-TR" dirty="0"/>
              <a:t>, A., 2015. Project Management in Construction, 6th Edition, </a:t>
            </a:r>
            <a:r>
              <a:rPr lang="tr-TR" dirty="0" err="1"/>
              <a:t>Wiley-Blackwell</a:t>
            </a:r>
            <a:r>
              <a:rPr lang="tr-TR" dirty="0"/>
              <a:t>, UK.</a:t>
            </a:r>
            <a:endParaRPr lang="tr-TR" dirty="0" smtClean="0"/>
          </a:p>
          <a:p>
            <a:pPr marL="0" indent="0" algn="just">
              <a:lnSpc>
                <a:spcPct val="100000"/>
              </a:lnSpc>
              <a:buNone/>
            </a:pPr>
            <a:endParaRPr lang="tr-TR" dirty="0" smtClean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313080" y="583015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Kaynakça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145" y="1697897"/>
            <a:ext cx="3362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Kalıp iskelesi</a:t>
            </a:r>
            <a:r>
              <a:rPr sz="24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metrajı;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3820" y="627547"/>
            <a:ext cx="14878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</a:t>
            </a:r>
            <a:r>
              <a:rPr sz="2400" spc="-5" dirty="0"/>
              <a:t>ET</a:t>
            </a:r>
            <a:r>
              <a:rPr sz="2400" dirty="0"/>
              <a:t>RAJ</a:t>
            </a:r>
          </a:p>
        </p:txBody>
      </p:sp>
      <p:sp>
        <p:nvSpPr>
          <p:cNvPr id="4" name="object 4"/>
          <p:cNvSpPr/>
          <p:nvPr/>
        </p:nvSpPr>
        <p:spPr>
          <a:xfrm>
            <a:off x="642913" y="2143116"/>
            <a:ext cx="4663311" cy="3357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34101" y="2143117"/>
            <a:ext cx="2324046" cy="1571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6179" y="3786189"/>
            <a:ext cx="3054971" cy="1642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06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145" y="1697898"/>
            <a:ext cx="3362960" cy="748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ts val="2845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Kalıp iskelesi</a:t>
            </a:r>
            <a:r>
              <a:rPr sz="24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metrajı;</a:t>
            </a:r>
            <a:endParaRPr sz="2400">
              <a:latin typeface="Arial"/>
              <a:cs typeface="Arial"/>
            </a:endParaRPr>
          </a:p>
          <a:p>
            <a:pPr marL="927100" lvl="1" indent="-457200">
              <a:lnSpc>
                <a:spcPts val="2845"/>
              </a:lnSpc>
              <a:buChar char="•"/>
              <a:tabLst>
                <a:tab pos="926465" algn="l"/>
                <a:tab pos="9271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Birim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fiyatlar;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721" y="649849"/>
            <a:ext cx="14878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</a:t>
            </a:r>
            <a:r>
              <a:rPr sz="2400" spc="-5" dirty="0"/>
              <a:t>ET</a:t>
            </a:r>
            <a:r>
              <a:rPr sz="2400" dirty="0"/>
              <a:t>RAJ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36624" y="2602547"/>
          <a:ext cx="7929243" cy="891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6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1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3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2886">
                <a:tc>
                  <a:txBody>
                    <a:bodyPr/>
                    <a:lstStyle/>
                    <a:p>
                      <a:pPr marL="9525">
                        <a:lnSpc>
                          <a:spcPts val="1605"/>
                        </a:lnSpc>
                        <a:spcBef>
                          <a:spcPts val="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15.185.1001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605"/>
                        </a:lnSpc>
                        <a:spcBef>
                          <a:spcPts val="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Çelik borudan kalıp iskelesi yapılması (0,00-4,00 m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arası)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M3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7,89</a:t>
                      </a:r>
                      <a:r>
                        <a:rPr sz="14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TL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9525">
                        <a:lnSpc>
                          <a:spcPts val="1605"/>
                        </a:lnSpc>
                        <a:spcBef>
                          <a:spcPts val="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15.185.1002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605"/>
                        </a:lnSpc>
                        <a:spcBef>
                          <a:spcPts val="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Çelik borudan kalıp iskelesi yapılması (4,01-6,00 m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arası)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M3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9,24</a:t>
                      </a:r>
                      <a:r>
                        <a:rPr sz="14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TL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883">
                <a:tc>
                  <a:txBody>
                    <a:bodyPr/>
                    <a:lstStyle/>
                    <a:p>
                      <a:pPr marL="9525">
                        <a:lnSpc>
                          <a:spcPts val="1605"/>
                        </a:lnSpc>
                        <a:spcBef>
                          <a:spcPts val="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15.185.1003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605"/>
                        </a:lnSpc>
                        <a:spcBef>
                          <a:spcPts val="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Çelik borudan kalıp iskelesi yapılması (6,01-8,00m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arası)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M3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10,58</a:t>
                      </a:r>
                      <a:r>
                        <a:rPr sz="1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TL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886">
                <a:tc>
                  <a:txBody>
                    <a:bodyPr/>
                    <a:lstStyle/>
                    <a:p>
                      <a:pPr marL="9525">
                        <a:lnSpc>
                          <a:spcPts val="1605"/>
                        </a:lnSpc>
                        <a:spcBef>
                          <a:spcPts val="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15.185.1004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605"/>
                        </a:lnSpc>
                        <a:spcBef>
                          <a:spcPts val="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Çelik borudan kalıp iskelesi yapılması (8,01-10,00m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arası)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M3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655"/>
                        </a:lnSpc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11,95</a:t>
                      </a:r>
                      <a:r>
                        <a:rPr sz="14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TL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771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145" y="1697897"/>
            <a:ext cx="8807450" cy="2663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6565" marR="5448935" indent="-456565" algn="r">
              <a:spcBef>
                <a:spcPts val="100"/>
              </a:spcBef>
              <a:buFont typeface="Arial"/>
              <a:buChar char="•"/>
              <a:tabLst>
                <a:tab pos="456565" algn="l"/>
                <a:tab pos="4572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Kalıp iskelesi</a:t>
            </a:r>
            <a:r>
              <a:rPr sz="24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metrajı;</a:t>
            </a:r>
            <a:endParaRPr sz="2400">
              <a:latin typeface="Arial"/>
              <a:cs typeface="Arial"/>
            </a:endParaRPr>
          </a:p>
          <a:p>
            <a:pPr marL="456565" marR="5452745" lvl="1" indent="-456565" algn="r">
              <a:buChar char="•"/>
              <a:tabLst>
                <a:tab pos="456565" algn="l"/>
                <a:tab pos="4572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Birim fiyat</a:t>
            </a:r>
            <a:r>
              <a:rPr sz="24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tarifleri;</a:t>
            </a:r>
            <a:endParaRPr sz="2400">
              <a:latin typeface="Arial"/>
              <a:cs typeface="Arial"/>
            </a:endParaRPr>
          </a:p>
          <a:p>
            <a:pPr marL="904875" marR="5080" indent="-635" algn="just">
              <a:spcBef>
                <a:spcPts val="610"/>
              </a:spcBef>
            </a:pPr>
            <a:r>
              <a:rPr sz="2000" spc="-5" dirty="0">
                <a:latin typeface="Arial"/>
                <a:cs typeface="Arial"/>
              </a:rPr>
              <a:t>Standardı ve iş sağlığı ve güvenliği yönetmeliğine uygun </a:t>
            </a:r>
            <a:r>
              <a:rPr sz="2000" spc="-10" dirty="0">
                <a:latin typeface="Arial"/>
                <a:cs typeface="Arial"/>
              </a:rPr>
              <a:t>olarak,  </a:t>
            </a:r>
            <a:r>
              <a:rPr sz="2000" spc="-5" dirty="0">
                <a:latin typeface="Arial"/>
                <a:cs typeface="Arial"/>
              </a:rPr>
              <a:t>idarece lüzum görüldüğünde onaylanmış projesine </a:t>
            </a:r>
            <a:r>
              <a:rPr sz="2000" spc="-10" dirty="0">
                <a:latin typeface="Arial"/>
                <a:cs typeface="Arial"/>
              </a:rPr>
              <a:t>göre </a:t>
            </a:r>
            <a:r>
              <a:rPr sz="2000" spc="-5" dirty="0">
                <a:latin typeface="Arial"/>
                <a:cs typeface="Arial"/>
              </a:rPr>
              <a:t>yüksekliği  poz kapsamına giren yapı ve sınai imalâta </a:t>
            </a:r>
            <a:r>
              <a:rPr sz="2000" dirty="0">
                <a:latin typeface="Arial"/>
                <a:cs typeface="Arial"/>
              </a:rPr>
              <a:t>çelik </a:t>
            </a:r>
            <a:r>
              <a:rPr sz="2000" spc="-5" dirty="0">
                <a:latin typeface="Arial"/>
                <a:cs typeface="Arial"/>
              </a:rPr>
              <a:t>borudan </a:t>
            </a:r>
            <a:r>
              <a:rPr sz="2000" spc="-10" dirty="0">
                <a:latin typeface="Arial"/>
                <a:cs typeface="Arial"/>
              </a:rPr>
              <a:t>taşıyıcı  </a:t>
            </a:r>
            <a:r>
              <a:rPr sz="2000" spc="-5" dirty="0">
                <a:latin typeface="Arial"/>
                <a:cs typeface="Arial"/>
              </a:rPr>
              <a:t>iskele yapılması, sökülmesi, bu işler </a:t>
            </a:r>
            <a:r>
              <a:rPr sz="2000" dirty="0">
                <a:latin typeface="Arial"/>
                <a:cs typeface="Arial"/>
              </a:rPr>
              <a:t>için </a:t>
            </a:r>
            <a:r>
              <a:rPr sz="2000" spc="-5" dirty="0">
                <a:latin typeface="Arial"/>
                <a:cs typeface="Arial"/>
              </a:rPr>
              <a:t>gerekli her türlü malzeme ve  zayiatı, işçilik ve iş yerindeki yükleme, yatay ve düşey </a:t>
            </a:r>
            <a:r>
              <a:rPr sz="2000" spc="-10" dirty="0">
                <a:latin typeface="Arial"/>
                <a:cs typeface="Arial"/>
              </a:rPr>
              <a:t>taşıma,  </a:t>
            </a:r>
            <a:r>
              <a:rPr sz="2000" spc="-5" dirty="0">
                <a:latin typeface="Arial"/>
                <a:cs typeface="Arial"/>
              </a:rPr>
              <a:t>boşaltma, müteahhit </a:t>
            </a:r>
            <a:r>
              <a:rPr sz="2000" spc="-10" dirty="0">
                <a:latin typeface="Arial"/>
                <a:cs typeface="Arial"/>
              </a:rPr>
              <a:t>genel </a:t>
            </a:r>
            <a:r>
              <a:rPr sz="2000" spc="-5" dirty="0">
                <a:latin typeface="Arial"/>
                <a:cs typeface="Arial"/>
              </a:rPr>
              <a:t>giderleri ve kârı dâhil, 1 m³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fiyatı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532" y="739059"/>
            <a:ext cx="14878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</a:t>
            </a:r>
            <a:r>
              <a:rPr sz="2400" spc="-5" dirty="0"/>
              <a:t>ET</a:t>
            </a:r>
            <a:r>
              <a:rPr sz="2400" dirty="0"/>
              <a:t>RAJ</a:t>
            </a:r>
          </a:p>
        </p:txBody>
      </p:sp>
    </p:spTree>
    <p:extLst>
      <p:ext uri="{BB962C8B-B14F-4D97-AF65-F5344CB8AC3E}">
        <p14:creationId xmlns:p14="http://schemas.microsoft.com/office/powerpoint/2010/main" val="188944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145" y="1697897"/>
            <a:ext cx="8806180" cy="308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6565" marR="5448300" indent="-456565" algn="r">
              <a:spcBef>
                <a:spcPts val="100"/>
              </a:spcBef>
              <a:buFont typeface="Arial"/>
              <a:buChar char="•"/>
              <a:tabLst>
                <a:tab pos="456565" algn="l"/>
                <a:tab pos="4572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Kalıp iskelesi</a:t>
            </a:r>
            <a:r>
              <a:rPr sz="24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metrajı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;</a:t>
            </a:r>
            <a:endParaRPr sz="2400" dirty="0">
              <a:latin typeface="Arial"/>
              <a:cs typeface="Arial"/>
            </a:endParaRPr>
          </a:p>
          <a:p>
            <a:pPr marL="456565" marR="5452110" lvl="1" indent="-456565" algn="r">
              <a:buChar char="•"/>
              <a:tabLst>
                <a:tab pos="456565" algn="l"/>
                <a:tab pos="4572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Birim fiyat</a:t>
            </a:r>
            <a:r>
              <a:rPr sz="24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tarifleri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;</a:t>
            </a:r>
            <a:endParaRPr sz="2400" dirty="0">
              <a:latin typeface="Arial"/>
              <a:cs typeface="Arial"/>
            </a:endParaRPr>
          </a:p>
          <a:p>
            <a:pPr marL="904875">
              <a:spcBef>
                <a:spcPts val="610"/>
              </a:spcBef>
            </a:pPr>
            <a:r>
              <a:rPr sz="20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ÖLÇÜ:</a:t>
            </a:r>
            <a:endParaRPr sz="2000" dirty="0">
              <a:latin typeface="Arial"/>
              <a:cs typeface="Arial"/>
            </a:endParaRPr>
          </a:p>
          <a:p>
            <a:pPr marL="1400175" marR="5080" lvl="2" indent="-457834" algn="just">
              <a:spcBef>
                <a:spcPts val="480"/>
              </a:spcBef>
              <a:buChar char="•"/>
              <a:tabLst>
                <a:tab pos="1400810" algn="l"/>
              </a:tabLst>
            </a:pPr>
            <a:r>
              <a:rPr sz="2000" spc="-40" dirty="0">
                <a:latin typeface="Arial"/>
                <a:cs typeface="Arial"/>
              </a:rPr>
              <a:t>Yapı </a:t>
            </a:r>
            <a:r>
              <a:rPr sz="2000" spc="-5" dirty="0">
                <a:latin typeface="Arial"/>
                <a:cs typeface="Arial"/>
              </a:rPr>
              <a:t>ve sınaî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imalâtın kalıp gören yüzü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ile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iskelenin isnat ettiği  zemin arasındaki boşluk </a:t>
            </a:r>
            <a:r>
              <a:rPr sz="2000" spc="-15" dirty="0">
                <a:latin typeface="Arial"/>
                <a:cs typeface="Arial"/>
              </a:rPr>
              <a:t>hesaplanır. </a:t>
            </a:r>
            <a:r>
              <a:rPr sz="2000" spc="-55" dirty="0">
                <a:latin typeface="Arial"/>
                <a:cs typeface="Arial"/>
              </a:rPr>
              <a:t>Tavan </a:t>
            </a:r>
            <a:r>
              <a:rPr sz="2000" spc="-5" dirty="0">
                <a:latin typeface="Arial"/>
                <a:cs typeface="Arial"/>
              </a:rPr>
              <a:t>meyilli olduğu takdirde  vasati irtifa esas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alınır</a:t>
            </a:r>
            <a:r>
              <a:rPr sz="2000" spc="-20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1400175" marR="5080" lvl="2" indent="-457834" algn="just">
              <a:spcBef>
                <a:spcPts val="480"/>
              </a:spcBef>
              <a:buChar char="•"/>
              <a:tabLst>
                <a:tab pos="1400810" algn="l"/>
              </a:tabLst>
            </a:pPr>
            <a:r>
              <a:rPr sz="2000" spc="-5" dirty="0">
                <a:latin typeface="Arial"/>
                <a:cs typeface="Arial"/>
              </a:rPr>
              <a:t>Bu poz tünel veya galerilere uygulandığında galeri veya tünel  kemerinin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alt yüzeyi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ile iskelenin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isnat ettiği zemin arasındaki  boşluk </a:t>
            </a:r>
            <a:r>
              <a:rPr sz="2000" spc="-15" dirty="0">
                <a:latin typeface="Arial"/>
                <a:cs typeface="Arial"/>
              </a:rPr>
              <a:t>hesaplanır</a:t>
            </a:r>
            <a:r>
              <a:rPr sz="2000" spc="-1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7683" y="705606"/>
            <a:ext cx="14878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</a:t>
            </a:r>
            <a:r>
              <a:rPr sz="2400" spc="-5" dirty="0"/>
              <a:t>ET</a:t>
            </a:r>
            <a:r>
              <a:rPr sz="2400" dirty="0"/>
              <a:t>RAJ</a:t>
            </a:r>
          </a:p>
        </p:txBody>
      </p:sp>
    </p:spTree>
    <p:extLst>
      <p:ext uri="{BB962C8B-B14F-4D97-AF65-F5344CB8AC3E}">
        <p14:creationId xmlns:p14="http://schemas.microsoft.com/office/powerpoint/2010/main" val="241852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145" y="1697897"/>
            <a:ext cx="8806180" cy="2785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6565" marR="5448300" indent="-456565" algn="r">
              <a:spcBef>
                <a:spcPts val="100"/>
              </a:spcBef>
              <a:buFont typeface="Arial"/>
              <a:buChar char="•"/>
              <a:tabLst>
                <a:tab pos="456565" algn="l"/>
                <a:tab pos="4572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Kalıp iskelesi</a:t>
            </a:r>
            <a:r>
              <a:rPr sz="24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metrajı;</a:t>
            </a:r>
            <a:endParaRPr sz="2400">
              <a:latin typeface="Arial"/>
              <a:cs typeface="Arial"/>
            </a:endParaRPr>
          </a:p>
          <a:p>
            <a:pPr marL="456565" marR="5452110" lvl="1" indent="-456565" algn="r">
              <a:buChar char="•"/>
              <a:tabLst>
                <a:tab pos="456565" algn="l"/>
                <a:tab pos="4572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Birim fiyat</a:t>
            </a:r>
            <a:r>
              <a:rPr sz="24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tarifleri;</a:t>
            </a:r>
            <a:endParaRPr sz="2400">
              <a:latin typeface="Arial"/>
              <a:cs typeface="Arial"/>
            </a:endParaRPr>
          </a:p>
          <a:p>
            <a:pPr marL="904875">
              <a:spcBef>
                <a:spcPts val="610"/>
              </a:spcBef>
            </a:pPr>
            <a:r>
              <a:rPr sz="20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ÖLÇÜ:</a:t>
            </a:r>
            <a:endParaRPr sz="2000">
              <a:latin typeface="Arial"/>
              <a:cs typeface="Arial"/>
            </a:endParaRPr>
          </a:p>
          <a:p>
            <a:pPr marL="1399540" marR="5080" lvl="2" indent="-457200" algn="just">
              <a:spcBef>
                <a:spcPts val="480"/>
              </a:spcBef>
              <a:buChar char="•"/>
              <a:tabLst>
                <a:tab pos="1400810" algn="l"/>
              </a:tabLst>
            </a:pPr>
            <a:r>
              <a:rPr sz="2000" spc="-5" dirty="0">
                <a:latin typeface="Arial"/>
                <a:cs typeface="Arial"/>
              </a:rPr>
              <a:t>Su deposu inşaatı iskelelerinde bu poz </a:t>
            </a:r>
            <a:r>
              <a:rPr sz="2000" spc="-15" dirty="0">
                <a:latin typeface="Arial"/>
                <a:cs typeface="Arial"/>
              </a:rPr>
              <a:t>uygulanır. </a:t>
            </a:r>
            <a:r>
              <a:rPr sz="2000" spc="-5" dirty="0">
                <a:latin typeface="Arial"/>
                <a:cs typeface="Arial"/>
              </a:rPr>
              <a:t>Bu takdirde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 beton su deposu tavanı ile iskelenin isnat ettiği zemin arasındaki  boşluk </a:t>
            </a:r>
            <a:r>
              <a:rPr sz="2000" spc="-15" dirty="0">
                <a:latin typeface="Arial"/>
                <a:cs typeface="Arial"/>
              </a:rPr>
              <a:t>hesaplanır.</a:t>
            </a:r>
            <a:endParaRPr sz="2000">
              <a:latin typeface="Arial"/>
              <a:cs typeface="Arial"/>
            </a:endParaRPr>
          </a:p>
          <a:p>
            <a:pPr marL="1399540" marR="5080" lvl="2" indent="-457200" algn="just">
              <a:spcBef>
                <a:spcPts val="480"/>
              </a:spcBef>
              <a:buChar char="•"/>
              <a:tabLst>
                <a:tab pos="1400810" algn="l"/>
              </a:tabLst>
            </a:pPr>
            <a:r>
              <a:rPr sz="2000" spc="-5" dirty="0">
                <a:latin typeface="Arial"/>
                <a:cs typeface="Arial"/>
              </a:rPr>
              <a:t>Döşeme </a:t>
            </a:r>
            <a:r>
              <a:rPr sz="2000" dirty="0">
                <a:latin typeface="Arial"/>
                <a:cs typeface="Arial"/>
              </a:rPr>
              <a:t>ile </a:t>
            </a:r>
            <a:r>
              <a:rPr sz="2000" spc="-5" dirty="0">
                <a:latin typeface="Arial"/>
                <a:cs typeface="Arial"/>
              </a:rPr>
              <a:t>birlikte inşa edilmeyen çerçeve, kiriş ve kolonlar </a:t>
            </a:r>
            <a:r>
              <a:rPr sz="2000" dirty="0">
                <a:latin typeface="Arial"/>
                <a:cs typeface="Arial"/>
              </a:rPr>
              <a:t>için  </a:t>
            </a:r>
            <a:r>
              <a:rPr sz="2000" spc="-5" dirty="0">
                <a:latin typeface="Arial"/>
                <a:cs typeface="Arial"/>
              </a:rPr>
              <a:t>gerekli taşıyıcı iskele genişliği idarece tespit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edilir.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532" y="672151"/>
            <a:ext cx="14878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</a:t>
            </a:r>
            <a:r>
              <a:rPr sz="2400" spc="-5" dirty="0"/>
              <a:t>ET</a:t>
            </a:r>
            <a:r>
              <a:rPr sz="2400" dirty="0"/>
              <a:t>RAJ</a:t>
            </a:r>
          </a:p>
        </p:txBody>
      </p:sp>
    </p:spTree>
    <p:extLst>
      <p:ext uri="{BB962C8B-B14F-4D97-AF65-F5344CB8AC3E}">
        <p14:creationId xmlns:p14="http://schemas.microsoft.com/office/powerpoint/2010/main" val="153627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145" y="1697897"/>
            <a:ext cx="8807450" cy="308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6565" marR="5448935" indent="-456565" algn="r">
              <a:spcBef>
                <a:spcPts val="100"/>
              </a:spcBef>
              <a:buFont typeface="Arial"/>
              <a:buChar char="•"/>
              <a:tabLst>
                <a:tab pos="456565" algn="l"/>
                <a:tab pos="4572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Kalıp iskelesi</a:t>
            </a:r>
            <a:r>
              <a:rPr sz="24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metrajı;</a:t>
            </a:r>
            <a:endParaRPr sz="2400">
              <a:latin typeface="Arial"/>
              <a:cs typeface="Arial"/>
            </a:endParaRPr>
          </a:p>
          <a:p>
            <a:pPr marL="456565" marR="5452745" lvl="1" indent="-456565" algn="r">
              <a:buChar char="•"/>
              <a:tabLst>
                <a:tab pos="456565" algn="l"/>
                <a:tab pos="4572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Birim fiyat</a:t>
            </a:r>
            <a:r>
              <a:rPr sz="24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tarifleri;</a:t>
            </a:r>
            <a:endParaRPr sz="2400">
              <a:latin typeface="Arial"/>
              <a:cs typeface="Arial"/>
            </a:endParaRPr>
          </a:p>
          <a:p>
            <a:pPr marL="904875">
              <a:spcBef>
                <a:spcPts val="610"/>
              </a:spcBef>
            </a:pPr>
            <a:r>
              <a:rPr sz="2000" u="heavy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NOT:</a:t>
            </a:r>
            <a:endParaRPr sz="2000">
              <a:latin typeface="Arial"/>
              <a:cs typeface="Arial"/>
            </a:endParaRPr>
          </a:p>
          <a:p>
            <a:pPr marL="1285240" marR="5080" lvl="2" indent="-342900" algn="just">
              <a:spcBef>
                <a:spcPts val="480"/>
              </a:spcBef>
              <a:buChar char="•"/>
              <a:tabLst>
                <a:tab pos="1286510" algn="l"/>
              </a:tabLst>
            </a:pPr>
            <a:r>
              <a:rPr sz="2000" spc="-5" dirty="0">
                <a:latin typeface="Arial"/>
                <a:cs typeface="Arial"/>
              </a:rPr>
              <a:t>İskele ve kalıpta kullanılan çelik boru ve kerestelerin hacimleri </a:t>
            </a:r>
            <a:r>
              <a:rPr sz="2000" dirty="0">
                <a:latin typeface="Arial"/>
                <a:cs typeface="Arial"/>
              </a:rPr>
              <a:t>ile  </a:t>
            </a:r>
            <a:r>
              <a:rPr sz="2000" spc="-5" dirty="0">
                <a:latin typeface="Arial"/>
                <a:cs typeface="Arial"/>
              </a:rPr>
              <a:t>boşluk içindeki inşaat elemanlarının </a:t>
            </a:r>
            <a:r>
              <a:rPr sz="2000" spc="-15" dirty="0">
                <a:latin typeface="Arial"/>
                <a:cs typeface="Arial"/>
              </a:rPr>
              <a:t>(guseler, </a:t>
            </a:r>
            <a:r>
              <a:rPr sz="2000" spc="-5" dirty="0">
                <a:latin typeface="Arial"/>
                <a:cs typeface="Arial"/>
              </a:rPr>
              <a:t>kiriş, kolon, </a:t>
            </a:r>
            <a:r>
              <a:rPr sz="2000" spc="-10" dirty="0">
                <a:latin typeface="Arial"/>
                <a:cs typeface="Arial"/>
              </a:rPr>
              <a:t>perde,  </a:t>
            </a:r>
            <a:r>
              <a:rPr sz="2000" spc="-5" dirty="0">
                <a:latin typeface="Arial"/>
                <a:cs typeface="Arial"/>
              </a:rPr>
              <a:t>su deposu ve benzeri inşaat elemanlarının) hacimleri iskele boşluk  hacminden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düşülmez.</a:t>
            </a:r>
            <a:endParaRPr sz="2000">
              <a:latin typeface="Arial"/>
              <a:cs typeface="Arial"/>
            </a:endParaRPr>
          </a:p>
          <a:p>
            <a:pPr marL="1285875" marR="5715" lvl="2" indent="-342900" algn="just">
              <a:spcBef>
                <a:spcPts val="480"/>
              </a:spcBef>
              <a:buChar char="•"/>
              <a:tabLst>
                <a:tab pos="1286510" algn="l"/>
              </a:tabLst>
            </a:pPr>
            <a:r>
              <a:rPr sz="2000" spc="-5" dirty="0">
                <a:latin typeface="Arial"/>
                <a:cs typeface="Arial"/>
              </a:rPr>
              <a:t>Tünel ve galeriler için verilecek uzunluk ve diğer tünel zamları </a:t>
            </a:r>
            <a:r>
              <a:rPr sz="2000" dirty="0">
                <a:latin typeface="Arial"/>
                <a:cs typeface="Arial"/>
              </a:rPr>
              <a:t>belli  </a:t>
            </a:r>
            <a:r>
              <a:rPr sz="2000" spc="-5" dirty="0">
                <a:latin typeface="Arial"/>
                <a:cs typeface="Arial"/>
              </a:rPr>
              <a:t>oranda bu pozlara da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uygulanır.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426532" y="672151"/>
            <a:ext cx="14878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tr-TR" sz="1500" b="1" kern="1200" dirty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smtClean="0"/>
              <a:t>M</a:t>
            </a:r>
            <a:r>
              <a:rPr lang="tr-TR" sz="2400" spc="-5" smtClean="0"/>
              <a:t>ET</a:t>
            </a:r>
            <a:r>
              <a:rPr lang="tr-TR" sz="2400" smtClean="0"/>
              <a:t>RAJ</a:t>
            </a:r>
            <a:endParaRPr lang="tr-TR" sz="2400"/>
          </a:p>
        </p:txBody>
      </p:sp>
    </p:spTree>
    <p:extLst>
      <p:ext uri="{BB962C8B-B14F-4D97-AF65-F5344CB8AC3E}">
        <p14:creationId xmlns:p14="http://schemas.microsoft.com/office/powerpoint/2010/main" val="1941096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146" y="1697897"/>
            <a:ext cx="3762375" cy="1504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6565" marR="403860" indent="-456565" algn="r">
              <a:spcBef>
                <a:spcPts val="100"/>
              </a:spcBef>
              <a:buFont typeface="Arial"/>
              <a:buChar char="•"/>
              <a:tabLst>
                <a:tab pos="456565" algn="l"/>
                <a:tab pos="4572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Kalıp iskelesi</a:t>
            </a:r>
            <a:r>
              <a:rPr sz="24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metrajı;</a:t>
            </a:r>
            <a:endParaRPr sz="2400">
              <a:latin typeface="Arial"/>
              <a:cs typeface="Arial"/>
            </a:endParaRPr>
          </a:p>
          <a:p>
            <a:pPr marL="456565" marR="407670" lvl="1" indent="-456565" algn="r">
              <a:buChar char="•"/>
              <a:tabLst>
                <a:tab pos="456565" algn="l"/>
                <a:tab pos="4572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Birim fiyat</a:t>
            </a:r>
            <a:r>
              <a:rPr sz="24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tarifleri;</a:t>
            </a:r>
            <a:endParaRPr sz="2400">
              <a:latin typeface="Arial"/>
              <a:cs typeface="Arial"/>
            </a:endParaRPr>
          </a:p>
          <a:p>
            <a:pPr marL="904875">
              <a:spcBef>
                <a:spcPts val="610"/>
              </a:spcBef>
            </a:pPr>
            <a:r>
              <a:rPr sz="2000" u="heavy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NOT:</a:t>
            </a:r>
            <a:endParaRPr sz="2000">
              <a:latin typeface="Arial"/>
              <a:cs typeface="Arial"/>
            </a:endParaRPr>
          </a:p>
          <a:p>
            <a:pPr marL="1285875" lvl="2" indent="-343535">
              <a:spcBef>
                <a:spcPts val="480"/>
              </a:spcBef>
              <a:buChar char="•"/>
              <a:tabLst>
                <a:tab pos="1285875" algn="l"/>
                <a:tab pos="1286510" algn="l"/>
                <a:tab pos="2536825" algn="l"/>
              </a:tabLst>
            </a:pPr>
            <a:r>
              <a:rPr sz="2000" spc="-20" dirty="0">
                <a:latin typeface="Arial"/>
                <a:cs typeface="Arial"/>
              </a:rPr>
              <a:t>Yapılarda	</a:t>
            </a:r>
            <a:r>
              <a:rPr sz="2000" spc="-10" dirty="0">
                <a:latin typeface="Arial"/>
                <a:cs typeface="Arial"/>
              </a:rPr>
              <a:t>betonarme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69764" y="2872901"/>
            <a:ext cx="488696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928369" algn="l"/>
                <a:tab pos="1929130" algn="l"/>
                <a:tab pos="2815590" algn="l"/>
                <a:tab pos="4211320" algn="l"/>
              </a:tabLst>
            </a:pPr>
            <a:r>
              <a:rPr sz="2000" spc="-10" dirty="0">
                <a:latin typeface="Arial"/>
                <a:cs typeface="Arial"/>
              </a:rPr>
              <a:t>sa</a:t>
            </a:r>
            <a:r>
              <a:rPr sz="2000" spc="-5" dirty="0">
                <a:latin typeface="Arial"/>
                <a:cs typeface="Arial"/>
              </a:rPr>
              <a:t>ç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k,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0" dirty="0">
                <a:latin typeface="Arial"/>
                <a:cs typeface="Arial"/>
              </a:rPr>
              <a:t>ba</a:t>
            </a:r>
            <a:r>
              <a:rPr sz="2000" spc="-5" dirty="0">
                <a:latin typeface="Arial"/>
                <a:cs typeface="Arial"/>
              </a:rPr>
              <a:t>lk</a:t>
            </a:r>
            <a:r>
              <a:rPr sz="2000" spc="-10" dirty="0">
                <a:latin typeface="Arial"/>
                <a:cs typeface="Arial"/>
              </a:rPr>
              <a:t>on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0" dirty="0">
                <a:latin typeface="Arial"/>
                <a:cs typeface="Arial"/>
              </a:rPr>
              <a:t>be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spc="-10" dirty="0">
                <a:latin typeface="Arial"/>
                <a:cs typeface="Arial"/>
              </a:rPr>
              <a:t>on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0" dirty="0">
                <a:latin typeface="Arial"/>
                <a:cs typeface="Arial"/>
              </a:rPr>
              <a:t>be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spc="-10" dirty="0">
                <a:latin typeface="Arial"/>
                <a:cs typeface="Arial"/>
              </a:rPr>
              <a:t>on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ti</a:t>
            </a:r>
            <a:r>
              <a:rPr sz="2000" spc="-10" dirty="0">
                <a:latin typeface="Arial"/>
                <a:cs typeface="Arial"/>
              </a:rPr>
              <a:t>n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3194" y="3177650"/>
            <a:ext cx="753364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just">
              <a:spcBef>
                <a:spcPts val="95"/>
              </a:spcBef>
            </a:pPr>
            <a:r>
              <a:rPr sz="2000" spc="-5" dirty="0">
                <a:latin typeface="Arial"/>
                <a:cs typeface="Arial"/>
              </a:rPr>
              <a:t>duvarları, perdeler ve benzeri imalâtın kalıplarını, tutan, taşıyan 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üçgen şeklinde</a:t>
            </a:r>
            <a:r>
              <a:rPr sz="2000" spc="-5" dirty="0">
                <a:latin typeface="Arial"/>
                <a:cs typeface="Arial"/>
              </a:rPr>
              <a:t>ki iskele boşluk hacimleri </a:t>
            </a:r>
            <a:r>
              <a:rPr sz="2000" spc="-15" dirty="0">
                <a:latin typeface="Arial"/>
                <a:cs typeface="Arial"/>
              </a:rPr>
              <a:t>hesaplanır.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Üçgen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yatay  boyu kalıp yüksekliğinin yarısından fazla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olamaz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4230" y="716238"/>
            <a:ext cx="14878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</a:t>
            </a:r>
            <a:r>
              <a:rPr sz="2400" spc="-5" dirty="0"/>
              <a:t>ET</a:t>
            </a:r>
            <a:r>
              <a:rPr sz="2400" dirty="0"/>
              <a:t>RAJ</a:t>
            </a:r>
          </a:p>
        </p:txBody>
      </p:sp>
    </p:spTree>
    <p:extLst>
      <p:ext uri="{BB962C8B-B14F-4D97-AF65-F5344CB8AC3E}">
        <p14:creationId xmlns:p14="http://schemas.microsoft.com/office/powerpoint/2010/main" val="2494511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146" y="1697897"/>
            <a:ext cx="8806815" cy="2114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6565" marR="5448935" indent="-456565" algn="r">
              <a:spcBef>
                <a:spcPts val="100"/>
              </a:spcBef>
              <a:buFont typeface="Arial"/>
              <a:buChar char="•"/>
              <a:tabLst>
                <a:tab pos="456565" algn="l"/>
                <a:tab pos="4572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Kalıp iskelesi</a:t>
            </a:r>
            <a:r>
              <a:rPr sz="24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metrajı;</a:t>
            </a:r>
            <a:endParaRPr sz="2400">
              <a:latin typeface="Arial"/>
              <a:cs typeface="Arial"/>
            </a:endParaRPr>
          </a:p>
          <a:p>
            <a:pPr marL="456565" marR="5452745" lvl="1" indent="-456565" algn="r">
              <a:buChar char="•"/>
              <a:tabLst>
                <a:tab pos="456565" algn="l"/>
                <a:tab pos="4572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Birim fiyat</a:t>
            </a:r>
            <a:r>
              <a:rPr sz="24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tarifleri;</a:t>
            </a:r>
            <a:endParaRPr sz="2400">
              <a:latin typeface="Arial"/>
              <a:cs typeface="Arial"/>
            </a:endParaRPr>
          </a:p>
          <a:p>
            <a:pPr marL="904875">
              <a:spcBef>
                <a:spcPts val="610"/>
              </a:spcBef>
            </a:pPr>
            <a:r>
              <a:rPr sz="2000" u="heavy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NOT:</a:t>
            </a:r>
            <a:endParaRPr sz="2000">
              <a:latin typeface="Arial"/>
              <a:cs typeface="Arial"/>
            </a:endParaRPr>
          </a:p>
          <a:p>
            <a:pPr marL="1285240" marR="5080" lvl="2" indent="-342900" algn="just">
              <a:spcBef>
                <a:spcPts val="480"/>
              </a:spcBef>
              <a:buChar char="•"/>
              <a:tabLst>
                <a:tab pos="1286510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Bir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metreden az </a:t>
            </a:r>
            <a:r>
              <a:rPr sz="2000" spc="-5" dirty="0">
                <a:latin typeface="Arial"/>
                <a:cs typeface="Arial"/>
              </a:rPr>
              <a:t>yükseklikteki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beton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duvar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ters 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kirişler, </a:t>
            </a:r>
            <a:r>
              <a:rPr sz="2000" spc="-5" dirty="0">
                <a:latin typeface="Arial"/>
                <a:cs typeface="Arial"/>
              </a:rPr>
              <a:t>genişliği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 0,50 m den az </a:t>
            </a:r>
            <a:r>
              <a:rPr sz="2000" spc="-5" dirty="0">
                <a:latin typeface="Arial"/>
                <a:cs typeface="Arial"/>
              </a:rPr>
              <a:t>olan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portafo ve saçaklar </a:t>
            </a:r>
            <a:r>
              <a:rPr sz="2000" spc="-5" dirty="0">
                <a:latin typeface="Arial"/>
                <a:cs typeface="Arial"/>
              </a:rPr>
              <a:t>ve açıklığı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1,50 m den 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az 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olan kapı pencere lentoları </a:t>
            </a:r>
            <a:r>
              <a:rPr sz="2000" spc="-5" dirty="0">
                <a:latin typeface="Arial"/>
                <a:cs typeface="Arial"/>
              </a:rPr>
              <a:t>için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iskele </a:t>
            </a:r>
            <a:r>
              <a:rPr sz="2000" spc="-5" dirty="0">
                <a:latin typeface="Arial"/>
                <a:cs typeface="Arial"/>
              </a:rPr>
              <a:t>bedeli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verilmez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230" y="672153"/>
            <a:ext cx="14878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</a:t>
            </a:r>
            <a:r>
              <a:rPr sz="2400" spc="-5" dirty="0"/>
              <a:t>ET</a:t>
            </a:r>
            <a:r>
              <a:rPr sz="2400" dirty="0"/>
              <a:t>RAJ</a:t>
            </a:r>
          </a:p>
        </p:txBody>
      </p:sp>
    </p:spTree>
    <p:extLst>
      <p:ext uri="{BB962C8B-B14F-4D97-AF65-F5344CB8AC3E}">
        <p14:creationId xmlns:p14="http://schemas.microsoft.com/office/powerpoint/2010/main" val="10696996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17161</TotalTime>
  <Words>755</Words>
  <Application>Microsoft Office PowerPoint</Application>
  <PresentationFormat>Ekran Gösterisi (4:3)</PresentationFormat>
  <Paragraphs>89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Calibri</vt:lpstr>
      <vt:lpstr>Tahoma</vt:lpstr>
      <vt:lpstr>Times New Roman</vt:lpstr>
      <vt:lpstr>Wingdings</vt:lpstr>
      <vt:lpstr>ekonomi</vt:lpstr>
      <vt:lpstr>1_Rics</vt:lpstr>
      <vt:lpstr>h.t.</vt:lpstr>
      <vt:lpstr>PowerPoint Sunusu</vt:lpstr>
      <vt:lpstr>METRAJ</vt:lpstr>
      <vt:lpstr>METRAJ</vt:lpstr>
      <vt:lpstr>METRAJ</vt:lpstr>
      <vt:lpstr>METRAJ</vt:lpstr>
      <vt:lpstr>METRAJ</vt:lpstr>
      <vt:lpstr>PowerPoint Sunusu</vt:lpstr>
      <vt:lpstr>METRAJ</vt:lpstr>
      <vt:lpstr>METRAJ</vt:lpstr>
      <vt:lpstr>METRAJ</vt:lpstr>
      <vt:lpstr>METRAJ</vt:lpstr>
      <vt:lpstr>METRAJ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gizem ulusoy</cp:lastModifiedBy>
  <cp:revision>885</cp:revision>
  <cp:lastPrinted>2016-10-24T07:53:35Z</cp:lastPrinted>
  <dcterms:created xsi:type="dcterms:W3CDTF">2016-09-18T09:35:24Z</dcterms:created>
  <dcterms:modified xsi:type="dcterms:W3CDTF">2020-02-28T13:23:24Z</dcterms:modified>
</cp:coreProperties>
</file>