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6" d="100"/>
          <a:sy n="76" d="100"/>
        </p:scale>
        <p:origin x="-96" y="-1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3/13/2019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3/13/2019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3/13/2019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3/13/2019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3/13/2019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3/13/2019</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3/13/2019</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71978" y="1788454"/>
            <a:ext cx="9800822" cy="2098226"/>
          </a:xfrm>
        </p:spPr>
        <p:txBody>
          <a:bodyPr/>
          <a:lstStyle/>
          <a:p>
            <a:r>
              <a:rPr lang="tr-TR" b="1" dirty="0" smtClean="0">
                <a:effectLst>
                  <a:outerShdw blurRad="38100" dist="38100" dir="2700000" algn="tl">
                    <a:srgbClr val="000000">
                      <a:alpha val="43137"/>
                    </a:srgbClr>
                  </a:outerShdw>
                </a:effectLst>
              </a:rPr>
              <a:t>TURİZM VE ÇEVRE</a:t>
            </a:r>
            <a:endParaRPr lang="tr-TR" b="1" dirty="0">
              <a:effectLst>
                <a:outerShdw blurRad="38100" dist="38100" dir="2700000" algn="tl">
                  <a:srgbClr val="000000">
                    <a:alpha val="43137"/>
                  </a:srgbClr>
                </a:outerShdw>
              </a:effectLst>
            </a:endParaRPr>
          </a:p>
        </p:txBody>
      </p:sp>
      <p:sp>
        <p:nvSpPr>
          <p:cNvPr id="3" name="Alt Başlık 2"/>
          <p:cNvSpPr>
            <a:spLocks noGrp="1"/>
          </p:cNvSpPr>
          <p:nvPr>
            <p:ph type="subTitle" idx="1"/>
          </p:nvPr>
        </p:nvSpPr>
        <p:spPr>
          <a:xfrm>
            <a:off x="1171978" y="4260167"/>
            <a:ext cx="9800822" cy="1086237"/>
          </a:xfrm>
        </p:spPr>
        <p:txBody>
          <a:bodyPr>
            <a:normAutofit/>
          </a:bodyPr>
          <a:lstStyle/>
          <a:p>
            <a:pPr algn="l"/>
            <a:r>
              <a:rPr lang="tr-TR" sz="2400" b="1" dirty="0">
                <a:solidFill>
                  <a:srgbClr val="00B0F0"/>
                </a:solidFill>
                <a:effectLst>
                  <a:outerShdw blurRad="38100" dist="38100" dir="2700000" algn="tl">
                    <a:srgbClr val="000000">
                      <a:alpha val="43137"/>
                    </a:srgbClr>
                  </a:outerShdw>
                </a:effectLst>
              </a:rPr>
              <a:t>Çevrenin Korunması</a:t>
            </a:r>
          </a:p>
        </p:txBody>
      </p:sp>
    </p:spTree>
    <p:extLst>
      <p:ext uri="{BB962C8B-B14F-4D97-AF65-F5344CB8AC3E}">
        <p14:creationId xmlns:p14="http://schemas.microsoft.com/office/powerpoint/2010/main" val="21440139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2"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 Bataklıkların Kurutulması ve Bundan Elde Edilecek Topraklar Hakkında Kanun,</a:t>
            </a:r>
          </a:p>
          <a:p>
            <a:pPr marL="0" indent="0" algn="just">
              <a:buNone/>
            </a:pPr>
            <a:r>
              <a:rPr lang="tr-TR" sz="2400" dirty="0">
                <a:effectLst>
                  <a:outerShdw blurRad="38100" dist="38100" dir="2700000" algn="tl">
                    <a:srgbClr val="000000">
                      <a:alpha val="43137"/>
                    </a:srgbClr>
                  </a:outerShdw>
                </a:effectLst>
              </a:rPr>
              <a:t>• Zirai Mücadele ve Zirai Karantina Kanunu,</a:t>
            </a:r>
          </a:p>
          <a:p>
            <a:pPr marL="0" indent="0" algn="just">
              <a:buNone/>
            </a:pPr>
            <a:r>
              <a:rPr lang="tr-TR" sz="2400" dirty="0">
                <a:effectLst>
                  <a:outerShdw blurRad="38100" dist="38100" dir="2700000" algn="tl">
                    <a:srgbClr val="000000">
                      <a:alpha val="43137"/>
                    </a:srgbClr>
                  </a:outerShdw>
                </a:effectLst>
              </a:rPr>
              <a:t>• Çevre ve Orman Bakanlığının Kurulması Hakkında Kanun,,</a:t>
            </a:r>
          </a:p>
          <a:p>
            <a:pPr marL="0" indent="0" algn="just">
              <a:buNone/>
            </a:pPr>
            <a:r>
              <a:rPr lang="tr-TR" sz="2400" dirty="0">
                <a:effectLst>
                  <a:outerShdw blurRad="38100" dist="38100" dir="2700000" algn="tl">
                    <a:srgbClr val="000000">
                      <a:alpha val="43137"/>
                    </a:srgbClr>
                  </a:outerShdw>
                </a:effectLst>
              </a:rPr>
              <a:t>• Gecekondu Kanunu,</a:t>
            </a:r>
          </a:p>
          <a:p>
            <a:pPr marL="0" indent="0" algn="just">
              <a:buNone/>
            </a:pPr>
            <a:r>
              <a:rPr lang="tr-TR" sz="2400" dirty="0">
                <a:effectLst>
                  <a:outerShdw blurRad="38100" dist="38100" dir="2700000" algn="tl">
                    <a:srgbClr val="000000">
                      <a:alpha val="43137"/>
                    </a:srgbClr>
                  </a:outerShdw>
                </a:effectLst>
              </a:rPr>
              <a:t>• Su Ürünleri Kanunu,</a:t>
            </a:r>
          </a:p>
          <a:p>
            <a:pPr marL="0" indent="0" algn="just">
              <a:buNone/>
            </a:pPr>
            <a:r>
              <a:rPr lang="tr-TR" sz="2400" dirty="0">
                <a:effectLst>
                  <a:outerShdw blurRad="38100" dist="38100" dir="2700000" algn="tl">
                    <a:srgbClr val="000000">
                      <a:alpha val="43137"/>
                    </a:srgbClr>
                  </a:outerShdw>
                </a:effectLst>
              </a:rPr>
              <a:t>• Kültür ve Tabiat Varlıklarını Koruma Kanunu,,</a:t>
            </a:r>
          </a:p>
          <a:p>
            <a:pPr marL="0" indent="0" algn="just">
              <a:buNone/>
            </a:pPr>
            <a:r>
              <a:rPr lang="tr-TR" sz="2400" dirty="0">
                <a:effectLst>
                  <a:outerShdw blurRad="38100" dist="38100" dir="2700000" algn="tl">
                    <a:srgbClr val="000000">
                      <a:alpha val="43137"/>
                    </a:srgbClr>
                  </a:outerShdw>
                </a:effectLst>
              </a:rPr>
              <a:t>• Boğaziçi Kanunu,</a:t>
            </a:r>
          </a:p>
          <a:p>
            <a:pPr marL="0" indent="0" algn="just">
              <a:buNone/>
            </a:pPr>
            <a:r>
              <a:rPr lang="tr-TR" sz="2400" dirty="0">
                <a:effectLst>
                  <a:outerShdw blurRad="38100" dist="38100" dir="2700000" algn="tl">
                    <a:srgbClr val="000000">
                      <a:alpha val="43137"/>
                    </a:srgbClr>
                  </a:outerShdw>
                </a:effectLst>
              </a:rPr>
              <a:t>• İmar Kanunu</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Maden Kanunu,</a:t>
            </a:r>
          </a:p>
          <a:p>
            <a:pPr marL="0" indent="0" algn="just">
              <a:buNone/>
            </a:pPr>
            <a:r>
              <a:rPr lang="tr-TR" sz="2400" dirty="0">
                <a:effectLst>
                  <a:outerShdw blurRad="38100" dist="38100" dir="2700000" algn="tl">
                    <a:srgbClr val="000000">
                      <a:alpha val="43137"/>
                    </a:srgbClr>
                  </a:outerShdw>
                </a:effectLst>
              </a:rPr>
              <a:t>• Kıyı Kanunu,</a:t>
            </a:r>
          </a:p>
          <a:p>
            <a:pPr marL="0" indent="0" algn="just">
              <a:buNone/>
            </a:pPr>
            <a:r>
              <a:rPr lang="tr-TR" sz="2400" dirty="0">
                <a:effectLst>
                  <a:outerShdw blurRad="38100" dist="38100" dir="2700000" algn="tl">
                    <a:srgbClr val="000000">
                      <a:alpha val="43137"/>
                    </a:srgbClr>
                  </a:outerShdw>
                </a:effectLst>
              </a:rPr>
              <a:t>• Mera Kanunu,</a:t>
            </a:r>
          </a:p>
          <a:p>
            <a:pPr marL="0" indent="0" algn="just">
              <a:buNone/>
            </a:pPr>
            <a:r>
              <a:rPr lang="tr-TR" sz="2400" dirty="0">
                <a:effectLst>
                  <a:outerShdw blurRad="38100" dist="38100" dir="2700000" algn="tl">
                    <a:srgbClr val="000000">
                      <a:alpha val="43137"/>
                    </a:srgbClr>
                  </a:outerShdw>
                </a:effectLst>
              </a:rPr>
              <a:t>• Turizmi Teşvik Kanunu,</a:t>
            </a:r>
          </a:p>
          <a:p>
            <a:pPr marL="0" indent="0" algn="just">
              <a:buNone/>
            </a:pPr>
            <a:r>
              <a:rPr lang="tr-TR" sz="2400" dirty="0">
                <a:effectLst>
                  <a:outerShdw blurRad="38100" dist="38100" dir="2700000" algn="tl">
                    <a:srgbClr val="000000">
                      <a:alpha val="43137"/>
                    </a:srgbClr>
                  </a:outerShdw>
                </a:effectLst>
              </a:rPr>
              <a:t>• Milli Parklar Kanunu,</a:t>
            </a:r>
          </a:p>
          <a:p>
            <a:pPr marL="0" indent="0" algn="just">
              <a:buNone/>
            </a:pPr>
            <a:r>
              <a:rPr lang="tr-TR" sz="2400" dirty="0">
                <a:effectLst>
                  <a:outerShdw blurRad="38100" dist="38100" dir="2700000" algn="tl">
                    <a:srgbClr val="000000">
                      <a:alpha val="43137"/>
                    </a:srgbClr>
                  </a:outerShdw>
                </a:effectLst>
              </a:rPr>
              <a:t>• Gelibolu Yarımadası Tarihi Milli Parkı Kanunu</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8159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 </a:t>
            </a:r>
            <a:r>
              <a:rPr lang="tr-TR" sz="2400" dirty="0">
                <a:effectLst>
                  <a:outerShdw blurRad="38100" dist="38100" dir="2700000" algn="tl">
                    <a:srgbClr val="000000">
                      <a:alpha val="43137"/>
                    </a:srgbClr>
                  </a:outerShdw>
                </a:effectLst>
              </a:rPr>
              <a:t>Milli Ağaçlandırma ve Erozyon Kontrol Seferberlik Kanunu,</a:t>
            </a:r>
          </a:p>
          <a:p>
            <a:pPr marL="0" indent="0" algn="just">
              <a:buNone/>
            </a:pPr>
            <a:r>
              <a:rPr lang="tr-TR" sz="2400" dirty="0">
                <a:effectLst>
                  <a:outerShdw blurRad="38100" dist="38100" dir="2700000" algn="tl">
                    <a:srgbClr val="000000">
                      <a:alpha val="43137"/>
                    </a:srgbClr>
                  </a:outerShdw>
                </a:effectLst>
              </a:rPr>
              <a:t>• Türkiye Atom Enerjisi Kurumu Kanunu,</a:t>
            </a:r>
          </a:p>
          <a:p>
            <a:pPr marL="0" indent="0" algn="just">
              <a:buNone/>
            </a:pPr>
            <a:r>
              <a:rPr lang="tr-TR" sz="2400" dirty="0">
                <a:effectLst>
                  <a:outerShdw blurRad="38100" dist="38100" dir="2700000" algn="tl">
                    <a:srgbClr val="000000">
                      <a:alpha val="43137"/>
                    </a:srgbClr>
                  </a:outerShdw>
                </a:effectLst>
              </a:rPr>
              <a:t>• Karayolları Trafik Kanunu,</a:t>
            </a:r>
          </a:p>
          <a:p>
            <a:pPr marL="0" indent="0" algn="just">
              <a:buNone/>
            </a:pPr>
            <a:r>
              <a:rPr lang="tr-TR" sz="2400" dirty="0">
                <a:effectLst>
                  <a:outerShdw blurRad="38100" dist="38100" dir="2700000" algn="tl">
                    <a:srgbClr val="000000">
                      <a:alpha val="43137"/>
                    </a:srgbClr>
                  </a:outerShdw>
                </a:effectLst>
              </a:rPr>
              <a:t>• Sahil Güvenlik Komutanlığı Kanunu,</a:t>
            </a:r>
          </a:p>
          <a:p>
            <a:pPr marL="0" indent="0" algn="just">
              <a:buNone/>
            </a:pPr>
            <a:r>
              <a:rPr lang="tr-TR" sz="2400" dirty="0">
                <a:effectLst>
                  <a:outerShdw blurRad="38100" dist="38100" dir="2700000" algn="tl">
                    <a:srgbClr val="000000">
                      <a:alpha val="43137"/>
                    </a:srgbClr>
                  </a:outerShdw>
                </a:effectLst>
              </a:rPr>
              <a:t>• Kanunların yanı sıra çevre koruma konusunda en az bunlar kadar önem taşıyan yönetmelikler ve kanun hükmünde kararnameler,</a:t>
            </a:r>
          </a:p>
          <a:p>
            <a:pPr marL="0" indent="0" algn="just">
              <a:buNone/>
            </a:pPr>
            <a:r>
              <a:rPr lang="tr-TR" sz="2400" dirty="0">
                <a:effectLst>
                  <a:outerShdw blurRad="38100" dist="38100" dir="2700000" algn="tl">
                    <a:srgbClr val="000000">
                      <a:alpha val="43137"/>
                    </a:srgbClr>
                  </a:outerShdw>
                </a:effectLst>
              </a:rPr>
              <a:t>• Uluslararası sözleşme ve protokoller.</a:t>
            </a:r>
          </a:p>
        </p:txBody>
      </p:sp>
    </p:spTree>
    <p:extLst>
      <p:ext uri="{BB962C8B-B14F-4D97-AF65-F5344CB8AC3E}">
        <p14:creationId xmlns:p14="http://schemas.microsoft.com/office/powerpoint/2010/main" val="3236578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7" y="157766"/>
            <a:ext cx="11496541" cy="1181637"/>
          </a:xfrm>
        </p:spPr>
        <p:txBody>
          <a:bodyPr>
            <a:normAutofit fontScale="90000"/>
          </a:bodyPr>
          <a:lstStyle/>
          <a:p>
            <a:pPr algn="ctr"/>
            <a:r>
              <a:rPr lang="tr-TR" b="1" dirty="0">
                <a:effectLst>
                  <a:outerShdw blurRad="38100" dist="38100" dir="2700000" algn="tl">
                    <a:srgbClr val="000000">
                      <a:alpha val="43137"/>
                    </a:srgbClr>
                  </a:outerShdw>
                </a:effectLst>
              </a:rPr>
              <a:t>Çevreyle İlgili Uluslararası Yasalar ve</a:t>
            </a:r>
            <a:br>
              <a:rPr lang="tr-TR" b="1" dirty="0">
                <a:effectLst>
                  <a:outerShdw blurRad="38100" dist="38100" dir="2700000" algn="tl">
                    <a:srgbClr val="000000">
                      <a:alpha val="43137"/>
                    </a:srgbClr>
                  </a:outerShdw>
                </a:effectLst>
              </a:rPr>
            </a:br>
            <a:r>
              <a:rPr lang="tr-TR" b="1" dirty="0">
                <a:effectLst>
                  <a:outerShdw blurRad="38100" dist="38100" dir="2700000" algn="tl">
                    <a:srgbClr val="000000">
                      <a:alpha val="43137"/>
                    </a:srgbClr>
                  </a:outerShdw>
                </a:effectLst>
              </a:rPr>
              <a:t>Türkiye’nin Taraf Olduğu Uluslararası Sözleşmeler</a:t>
            </a:r>
          </a:p>
        </p:txBody>
      </p:sp>
      <p:sp>
        <p:nvSpPr>
          <p:cNvPr id="3" name="İçerik Yer Tutucusu 2"/>
          <p:cNvSpPr>
            <a:spLocks noGrp="1"/>
          </p:cNvSpPr>
          <p:nvPr>
            <p:ph idx="1"/>
          </p:nvPr>
        </p:nvSpPr>
        <p:spPr>
          <a:xfrm>
            <a:off x="695458" y="1526146"/>
            <a:ext cx="11496541" cy="5331854"/>
          </a:xfrm>
        </p:spPr>
        <p:txBody>
          <a:bodyPr>
            <a:normAutofit/>
          </a:bodyPr>
          <a:lstStyle/>
          <a:p>
            <a:pPr marL="0" indent="0" algn="just">
              <a:buNone/>
            </a:pPr>
            <a:r>
              <a:rPr lang="tr-TR" sz="2400" dirty="0">
                <a:effectLst>
                  <a:outerShdw blurRad="38100" dist="38100" dir="2700000" algn="tl">
                    <a:srgbClr val="000000">
                      <a:alpha val="43137"/>
                    </a:srgbClr>
                  </a:outerShdw>
                </a:effectLst>
              </a:rPr>
              <a:t>Türkiye’nin onayladığı uluslararası sözleşmelerin iç hukuktaki değeri aynıdır. Anayasa hükümleri gibidir. Süreç de benzerdir. Türkiye Devleti uluslararası bir sözleşmeyi önce alır TBMM’ne sunar. Meclis tarafından kabul edilen hukuk kuralı Cumhurbaşkanının onayına sunulur ve Resmi Gazete yayınlanarak geçerlilik kazanmış olur. Türkiye’nin çevreyle ilgili kabul ederek onayladığı uluslararası çevre sözleşmeleri aşağıdaki gibidir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Atmosferde, Feza’da ve Su Altında Nükleer Silah Denemelerinin Önlenmesi Hakkında Antlaşma (Resmi Gazete, 13.05.1965)</a:t>
            </a:r>
          </a:p>
          <a:p>
            <a:pPr marL="0" indent="0" algn="just">
              <a:buNone/>
            </a:pPr>
            <a:r>
              <a:rPr lang="tr-TR" sz="2400" dirty="0">
                <a:effectLst>
                  <a:outerShdw blurRad="38100" dist="38100" dir="2700000" algn="tl">
                    <a:srgbClr val="000000">
                      <a:alpha val="43137"/>
                    </a:srgbClr>
                  </a:outerShdw>
                </a:effectLst>
              </a:rPr>
              <a:t>Sözleşmenin amacı: Silahlanma yarışına son verilmesi ve nükleer silahlar dahil her nevi silahlara teşviklerin kaldırılması yolunda Birleşmiş Milletler gayelerine uygun olarak top yekûn silahlanmaya karşı bir antlaşmanın en kısa zamanda imzalanmasının amaç olduğu konusunda mutabık kalınmasıdır.</a:t>
            </a:r>
          </a:p>
        </p:txBody>
      </p:sp>
    </p:spTree>
    <p:extLst>
      <p:ext uri="{BB962C8B-B14F-4D97-AF65-F5344CB8AC3E}">
        <p14:creationId xmlns:p14="http://schemas.microsoft.com/office/powerpoint/2010/main" val="3625811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Kuşların Korunmasına Dair Milletlerarası Sözleşme</a:t>
            </a:r>
          </a:p>
          <a:p>
            <a:pPr marL="0" indent="0" algn="just">
              <a:buNone/>
            </a:pPr>
            <a:r>
              <a:rPr lang="tr-TR" sz="2400" dirty="0">
                <a:effectLst>
                  <a:outerShdw blurRad="38100" dist="38100" dir="2700000" algn="tl">
                    <a:srgbClr val="000000">
                      <a:alpha val="43137"/>
                    </a:srgbClr>
                  </a:outerShdw>
                </a:effectLst>
              </a:rPr>
              <a:t>Türkiye Sözleşmeyi 1966 yılında onaylamıştır. Sözleşmenin amacı; bütün kuşların üreme devrelerinde ve nesli tehlikede olan kuşların bütün yıl boyunca korunmasını amaçlamaktadır</a:t>
            </a:r>
            <a:r>
              <a:rPr lang="tr-TR" sz="2400" dirty="0" smtClean="0">
                <a:effectLst>
                  <a:outerShdw blurRad="38100" dist="38100" dir="2700000" algn="tl">
                    <a:srgbClr val="000000">
                      <a:alpha val="43137"/>
                    </a:srgbClr>
                  </a:outerShdw>
                </a:effectLst>
              </a:rPr>
              <a:t>.</a:t>
            </a:r>
          </a:p>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1971–Özellikle Su Kuşları Yaşama Ortamı Olarak Uluslararası Öneme Sahip Sulak Alanlar Sözleşmesi (RAMSAR Sözleşmesi) (RG, 15.3.94)</a:t>
            </a:r>
          </a:p>
          <a:p>
            <a:pPr marL="0" indent="0" algn="just">
              <a:buNone/>
            </a:pPr>
            <a:r>
              <a:rPr lang="tr-TR" sz="2400" dirty="0">
                <a:effectLst>
                  <a:outerShdw blurRad="38100" dist="38100" dir="2700000" algn="tl">
                    <a:srgbClr val="000000">
                      <a:alpha val="43137"/>
                    </a:srgbClr>
                  </a:outerShdw>
                </a:effectLst>
              </a:rPr>
              <a:t>1971 yılında İran’ın </a:t>
            </a:r>
            <a:r>
              <a:rPr lang="tr-TR" sz="2400" dirty="0" err="1">
                <a:effectLst>
                  <a:outerShdw blurRad="38100" dist="38100" dir="2700000" algn="tl">
                    <a:srgbClr val="000000">
                      <a:alpha val="43137"/>
                    </a:srgbClr>
                  </a:outerShdw>
                </a:effectLst>
              </a:rPr>
              <a:t>Ramsar</a:t>
            </a:r>
            <a:r>
              <a:rPr lang="tr-TR" sz="2400" dirty="0">
                <a:effectLst>
                  <a:outerShdw blurRad="38100" dist="38100" dir="2700000" algn="tl">
                    <a:srgbClr val="000000">
                      <a:alpha val="43137"/>
                    </a:srgbClr>
                  </a:outerShdw>
                </a:effectLst>
              </a:rPr>
              <a:t> kentinde kabul edilen bu sözleşme, özellikle su kuşlarının yaşama ve üreme alanları için büyük öneme sahip olan sulak alanların korunmasını öngörüyor. Sözleşmenin ana amacı “sulak alanların ekonomik, kültürel, bilimsel ve </a:t>
            </a:r>
            <a:r>
              <a:rPr lang="tr-TR" sz="2400" dirty="0" smtClean="0">
                <a:effectLst>
                  <a:outerShdw blurRad="38100" dist="38100" dir="2700000" algn="tl">
                    <a:srgbClr val="000000">
                      <a:alpha val="43137"/>
                    </a:srgbClr>
                  </a:outerShdw>
                </a:effectLst>
              </a:rPr>
              <a:t>rekreasyon el </a:t>
            </a:r>
            <a:r>
              <a:rPr lang="tr-TR" sz="2400" dirty="0">
                <a:effectLst>
                  <a:outerShdw blurRad="38100" dist="38100" dir="2700000" algn="tl">
                    <a:srgbClr val="000000">
                      <a:alpha val="43137"/>
                    </a:srgbClr>
                  </a:outerShdw>
                </a:effectLst>
              </a:rPr>
              <a:t>olarak büyük bir kaynak teşkil ettiği ve kaybedilmeleri halinde bir daha geri getirilmeyeceği” olarak belirtiliyor.</a:t>
            </a:r>
          </a:p>
        </p:txBody>
      </p:sp>
    </p:spTree>
    <p:extLst>
      <p:ext uri="{BB962C8B-B14F-4D97-AF65-F5344CB8AC3E}">
        <p14:creationId xmlns:p14="http://schemas.microsoft.com/office/powerpoint/2010/main" val="41258582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1973–Denizlerin Gemiler Tarafından Kirletilmenin Önlenmesine Ait Sözleşme (MARPOL Sözleşmesi (RG, 24.6.1990)</a:t>
            </a:r>
          </a:p>
          <a:p>
            <a:pPr marL="0" indent="0" algn="just">
              <a:buNone/>
            </a:pPr>
            <a:r>
              <a:rPr lang="tr-TR" sz="2400" dirty="0">
                <a:effectLst>
                  <a:outerShdw blurRad="38100" dist="38100" dir="2700000" algn="tl">
                    <a:srgbClr val="000000">
                      <a:alpha val="43137"/>
                    </a:srgbClr>
                  </a:outerShdw>
                </a:effectLst>
              </a:rPr>
              <a:t>Bu s özleşme petrol ve zararlı maddelerle deniz çevresinin kasıtlı olarak kirlenmesinin tamamen ortadan kaldırılmasını ve bu maddelerin bir kaza neticesinde denize boşaltımını en aza indirmeyi hedefleyerek, dünya denizlerini korumayı öngörüyor. Sözleşmeye 1978 yılında eklenen ve “gemilerin, özellikle petrol tankerlerin sebep olduğu deniz kirlenmesinin önlenmesi ve kontrolü yöntemlerinin daha geliştirilmesi </a:t>
            </a:r>
            <a:r>
              <a:rPr lang="tr-TR" sz="2400" dirty="0" err="1">
                <a:effectLst>
                  <a:outerShdw blurRad="38100" dist="38100" dir="2700000" algn="tl">
                    <a:srgbClr val="000000">
                      <a:alpha val="43137"/>
                    </a:srgbClr>
                  </a:outerShdw>
                </a:effectLst>
              </a:rPr>
              <a:t>ihtiyacı»nı</a:t>
            </a:r>
            <a:r>
              <a:rPr lang="tr-TR" sz="2400" dirty="0">
                <a:effectLst>
                  <a:outerShdw blurRad="38100" dist="38100" dir="2700000" algn="tl">
                    <a:srgbClr val="000000">
                      <a:alpha val="43137"/>
                    </a:srgbClr>
                  </a:outerShdw>
                </a:effectLst>
              </a:rPr>
              <a:t> saptayarak, Protokol ile genişletildi</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1973 – Washington: Nesli Tehlikede Olan Yabani Bitki ve Hayvan Türlerinin Ticaretinin Düzenlemesine Dair Sözleşme (CITES Sözleşmesi) (RG, 27.9.94)</a:t>
            </a:r>
          </a:p>
          <a:p>
            <a:pPr marL="0" indent="0" algn="just">
              <a:buNone/>
            </a:pPr>
            <a:r>
              <a:rPr lang="tr-TR" sz="2400" dirty="0">
                <a:effectLst>
                  <a:outerShdw blurRad="38100" dist="38100" dir="2700000" algn="tl">
                    <a:srgbClr val="000000">
                      <a:alpha val="43137"/>
                    </a:srgbClr>
                  </a:outerShdw>
                </a:effectLst>
              </a:rPr>
              <a:t>CITES, dünyanın küresel yabani bitki ve hayvan ticaretini kontrol eden veya engelleyen en büyük uluslararası sözleşmesidir. Sözleşmeyi yüzden fazla ülke imzalayıp onaylamıştır. Tehlikede olan veya ticareti yasaklanan bitki ve hayvan türlerinin listesi sözleşmenin eklerinde yer almaktadır. CITES, dünyanın en etkin ve başarılı doğal varlıkları koruma sözleşmesi olarak da bilinmektedir.</a:t>
            </a:r>
          </a:p>
        </p:txBody>
      </p:sp>
    </p:spTree>
    <p:extLst>
      <p:ext uri="{BB962C8B-B14F-4D97-AF65-F5344CB8AC3E}">
        <p14:creationId xmlns:p14="http://schemas.microsoft.com/office/powerpoint/2010/main" val="32205650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1976 – Barselona: Akdeniz’in Kirlenmesine Karşı Sözleşme (Barselona Sözleşmesi) (RG, 12.6.1981)</a:t>
            </a:r>
          </a:p>
          <a:p>
            <a:pPr marL="0" indent="0" algn="just">
              <a:buNone/>
            </a:pPr>
            <a:r>
              <a:rPr lang="tr-TR" sz="2400" dirty="0">
                <a:effectLst>
                  <a:outerShdw blurRad="38100" dist="38100" dir="2700000" algn="tl">
                    <a:srgbClr val="000000">
                      <a:alpha val="43137"/>
                    </a:srgbClr>
                  </a:outerShdw>
                </a:effectLst>
              </a:rPr>
              <a:t>Sözleşme, Akdeniz’i ortak bir miras olarak kabul ederek ve bu konudaki mevcut uluslararası sözleşmelerinin, deniz kirlenmesinin bütün boyutlarını ve kaynaklarını kapsamadığını ve Akdeniz bölgesinin özel ihtiyaçlarına cevap vermediğini belirterek, “günümüzdeki ve gelecekteki nesillerin istifadesi için korunmasını” hedefliyor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Avrupa’da Hava Kirleticilerinin Uzun Menzilli Aktarımlarının İzlenmesi ve Değerlendirmesi İçin İşbirliği Programının (EMEP) Uzun Vadeli Finansmanına Dair, 1979 Uzun Menzilli Silahlar Ötesi Hava Kirlenmesi Sözleşmesi Protokolü (Cenevre Protokolü) (RG, 23.07.1985)</a:t>
            </a:r>
          </a:p>
          <a:p>
            <a:pPr marL="0" indent="0" algn="just">
              <a:buNone/>
            </a:pPr>
            <a:r>
              <a:rPr lang="tr-TR" sz="2400" dirty="0">
                <a:effectLst>
                  <a:outerShdw blurRad="38100" dist="38100" dir="2700000" algn="tl">
                    <a:srgbClr val="000000">
                      <a:alpha val="43137"/>
                    </a:srgbClr>
                  </a:outerShdw>
                </a:effectLst>
              </a:rPr>
              <a:t>Sözleşmenin amacı: Avrupa’da hava kirleticilerinin uzun menzilli aktarımlarının izlenmesi ve değerlendirilmesi için işbirliği programının uzun vadeli finansmanının sağlanmasıdır.</a:t>
            </a:r>
          </a:p>
        </p:txBody>
      </p:sp>
    </p:spTree>
    <p:extLst>
      <p:ext uri="{BB962C8B-B14F-4D97-AF65-F5344CB8AC3E}">
        <p14:creationId xmlns:p14="http://schemas.microsoft.com/office/powerpoint/2010/main" val="26597778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endParaRPr lang="tr-TR" sz="2400" b="1" dirty="0" smtClean="0">
              <a:solidFill>
                <a:srgbClr val="FF0000"/>
              </a:solidFill>
              <a:effectLst>
                <a:outerShdw blurRad="38100" dist="38100" dir="2700000" algn="tl">
                  <a:srgbClr val="000000">
                    <a:alpha val="43137"/>
                  </a:srgbClr>
                </a:outerShdw>
              </a:effectLst>
            </a:endParaRPr>
          </a:p>
          <a:p>
            <a:pPr marL="0" indent="0" algn="just">
              <a:buNone/>
            </a:pPr>
            <a:r>
              <a:rPr lang="tr-TR" sz="2400" b="1" dirty="0" smtClean="0">
                <a:solidFill>
                  <a:srgbClr val="FF0000"/>
                </a:solidFill>
                <a:effectLst>
                  <a:outerShdw blurRad="38100" dist="38100" dir="2700000" algn="tl">
                    <a:srgbClr val="000000">
                      <a:alpha val="43137"/>
                    </a:srgbClr>
                  </a:outerShdw>
                </a:effectLst>
              </a:rPr>
              <a:t>1979 </a:t>
            </a:r>
            <a:r>
              <a:rPr lang="tr-TR" sz="2400" b="1" dirty="0">
                <a:solidFill>
                  <a:srgbClr val="FF0000"/>
                </a:solidFill>
                <a:effectLst>
                  <a:outerShdw blurRad="38100" dist="38100" dir="2700000" algn="tl">
                    <a:srgbClr val="000000">
                      <a:alpha val="43137"/>
                    </a:srgbClr>
                  </a:outerShdw>
                </a:effectLst>
              </a:rPr>
              <a:t>– Bern: Avrupa’nın Yaban Hayatı ve Yaşama Ortamlarını Koruma Sözleşmesi – (Bern Sözleşmesi) (RG, 20.2.1984)</a:t>
            </a:r>
          </a:p>
          <a:p>
            <a:pPr marL="0" indent="0" algn="just">
              <a:buNone/>
            </a:pPr>
            <a:r>
              <a:rPr lang="tr-TR" sz="2400" dirty="0">
                <a:effectLst>
                  <a:outerShdw blurRad="38100" dist="38100" dir="2700000" algn="tl">
                    <a:srgbClr val="000000">
                      <a:alpha val="43137"/>
                    </a:srgbClr>
                  </a:outerShdw>
                </a:effectLst>
              </a:rPr>
              <a:t>Avrupa Konseyi’ne üye devletlerin imzaladığı bu sözleşme, yabani flora ve faunayı ve bunların yaşama ortamlarını muhafaza etmek, özellikle birden fazla devletin işbirliğini gerektirenlerin muhafazasını sağlamayı amaçlıyor. Sözleşmenin eklerinde kesin olarak koruma altına alınan flora ve fauna türleri ve yasaklanan av </a:t>
            </a:r>
            <a:r>
              <a:rPr lang="tr-TR" sz="2400" dirty="0" err="1">
                <a:effectLst>
                  <a:outerShdw blurRad="38100" dist="38100" dir="2700000" algn="tl">
                    <a:srgbClr val="000000">
                      <a:alpha val="43137"/>
                    </a:srgbClr>
                  </a:outerShdw>
                </a:effectLst>
              </a:rPr>
              <a:t>metod</a:t>
            </a:r>
            <a:r>
              <a:rPr lang="tr-TR" sz="2400" dirty="0">
                <a:effectLst>
                  <a:outerShdw blurRad="38100" dist="38100" dir="2700000" algn="tl">
                    <a:srgbClr val="000000">
                      <a:alpha val="43137"/>
                    </a:srgbClr>
                  </a:outerShdw>
                </a:effectLst>
              </a:rPr>
              <a:t> ve araçları ile diğer yasak işletme şekilleri yer alıyor. Bern Sözleşmesi kapsamında nesli tehlike altındaki bitki ve hayvan türlerinin korunmanın ancak bunların yaşama ortamlarını korumakla mümkün olabileceğinden hareketle özel korumaya değer alanlar ağı “Zümrüt Ağı” adı altında ekolojik bir ağ kurulmaktadır. Bu kapsamda özel koruma düzenlemeleri gerektiren nesli tehlike altındaki bitki ve hayvan türleri, habitat tipleri, göçmen türler, </a:t>
            </a:r>
            <a:r>
              <a:rPr lang="tr-TR" sz="2400" dirty="0" err="1">
                <a:effectLst>
                  <a:outerShdw blurRad="38100" dist="38100" dir="2700000" algn="tl">
                    <a:srgbClr val="000000">
                      <a:alpha val="43137"/>
                    </a:srgbClr>
                  </a:outerShdw>
                </a:effectLst>
              </a:rPr>
              <a:t>endemizm</a:t>
            </a:r>
            <a:r>
              <a:rPr lang="tr-TR" sz="2400" dirty="0">
                <a:effectLst>
                  <a:outerShdw blurRad="38100" dist="38100" dir="2700000" algn="tl">
                    <a:srgbClr val="000000">
                      <a:alpha val="43137"/>
                    </a:srgbClr>
                  </a:outerShdw>
                </a:effectLst>
              </a:rPr>
              <a:t> açısından önemli olan alanlar Zümrüt Ağı kapsamına dahil edilmekte olup, bu alanların ve barındırdığı türlerin korunması hedeflenmektedir.</a:t>
            </a:r>
          </a:p>
        </p:txBody>
      </p:sp>
    </p:spTree>
    <p:extLst>
      <p:ext uri="{BB962C8B-B14F-4D97-AF65-F5344CB8AC3E}">
        <p14:creationId xmlns:p14="http://schemas.microsoft.com/office/powerpoint/2010/main" val="2534837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Yaban Hayvanlarından Göçmen Türlerin Korunmasına Dair Sözleşme – (Bonn Sözleşmesi)</a:t>
            </a:r>
          </a:p>
          <a:p>
            <a:pPr marL="0" indent="0" algn="just">
              <a:buNone/>
            </a:pPr>
            <a:r>
              <a:rPr lang="tr-TR" sz="2400" dirty="0">
                <a:effectLst>
                  <a:outerShdw blurRad="38100" dist="38100" dir="2700000" algn="tl">
                    <a:srgbClr val="000000">
                      <a:alpha val="43137"/>
                    </a:srgbClr>
                  </a:outerShdw>
                </a:effectLst>
              </a:rPr>
              <a:t>Sözleşme 1983 yılında yürürlüğe girmiştir. Sözleşmenin amacı; göçmen türleri yok olma tehlikesinden kurtarmak açısından önemli olan yaşama alanlarını mümkün ve uygun yerlerde korumak ve restore etmek, göç yolları açısından gerekli yerlerde uygun yaşama alanları ağının bakımını sağlamaktır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Dünya Kültürel ve Doğal Mirasının Korunmasına Dair Sözleşme (Paris Sözleşmesi) (RG, 14.2.1983)</a:t>
            </a:r>
          </a:p>
          <a:p>
            <a:pPr marL="0" indent="0" algn="just">
              <a:buNone/>
            </a:pPr>
            <a:r>
              <a:rPr lang="tr-TR" sz="2400" dirty="0">
                <a:effectLst>
                  <a:outerShdw blurRad="38100" dist="38100" dir="2700000" algn="tl">
                    <a:srgbClr val="000000">
                      <a:alpha val="43137"/>
                    </a:srgbClr>
                  </a:outerShdw>
                </a:effectLst>
              </a:rPr>
              <a:t>“Kültürel ve doğal mirasın herhangi bir parçasının bozulmasının veya yok olmasının, bütün dünya milletlerinin mirası için zararlı bir yoksullaştırma teşkil” edeceğini diyerek varsayarak, “daimi bir temel üzerine ve modern bilimsel yöntemlere uygun olarak, istisnai değerdeki kültürel ve doğal mirasın kolektif korunmasına matuf etkin bir sistemi kuran yeni hükümleri, bir sözleşme biçiminde kabulünün zorunlu olduğunu” söylüyor.</a:t>
            </a:r>
          </a:p>
        </p:txBody>
      </p:sp>
    </p:spTree>
    <p:extLst>
      <p:ext uri="{BB962C8B-B14F-4D97-AF65-F5344CB8AC3E}">
        <p14:creationId xmlns:p14="http://schemas.microsoft.com/office/powerpoint/2010/main" val="15312178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70645"/>
            <a:ext cx="11496541" cy="743755"/>
          </a:xfrm>
        </p:spPr>
        <p:txBody>
          <a:bodyPr/>
          <a:lstStyle/>
          <a:p>
            <a:pPr algn="ctr"/>
            <a:r>
              <a:rPr lang="tr-TR" b="1" dirty="0">
                <a:effectLst>
                  <a:outerShdw blurRad="38100" dist="38100" dir="2700000" algn="tl">
                    <a:srgbClr val="000000">
                      <a:alpha val="43137"/>
                    </a:srgbClr>
                  </a:outerShdw>
                </a:effectLst>
              </a:rPr>
              <a:t>Çevre Korumasıyla İlgili Kurum ve Kuruluşlar</a:t>
            </a:r>
          </a:p>
        </p:txBody>
      </p:sp>
      <p:sp>
        <p:nvSpPr>
          <p:cNvPr id="3" name="İçerik Yer Tutucusu 2"/>
          <p:cNvSpPr>
            <a:spLocks noGrp="1"/>
          </p:cNvSpPr>
          <p:nvPr>
            <p:ph idx="1"/>
          </p:nvPr>
        </p:nvSpPr>
        <p:spPr>
          <a:xfrm>
            <a:off x="695458" y="1043188"/>
            <a:ext cx="11496541" cy="5814811"/>
          </a:xfrm>
        </p:spPr>
        <p:txBody>
          <a:bodyPr>
            <a:normAutofit/>
          </a:bodyPr>
          <a:lstStyle/>
          <a:p>
            <a:pPr marL="0" indent="0" algn="just">
              <a:buNone/>
            </a:pPr>
            <a:r>
              <a:rPr lang="tr-TR" sz="2400" dirty="0">
                <a:effectLst>
                  <a:outerShdw blurRad="38100" dist="38100" dir="2700000" algn="tl">
                    <a:srgbClr val="000000">
                      <a:alpha val="43137"/>
                    </a:srgbClr>
                  </a:outerShdw>
                </a:effectLst>
              </a:rPr>
              <a:t>Ülkemizde çevre korunmasıyla veya daha genel bir deyimle çevre sorunlarıyla ilgili faaliyet gösteren kurum ve kuruluşlar dört grupta toplanabilir:</a:t>
            </a:r>
          </a:p>
          <a:p>
            <a:pPr marL="0" indent="0" algn="just">
              <a:buNone/>
            </a:pPr>
            <a:r>
              <a:rPr lang="tr-TR" sz="2400" dirty="0">
                <a:effectLst>
                  <a:outerShdw blurRad="38100" dist="38100" dir="2700000" algn="tl">
                    <a:srgbClr val="000000">
                      <a:alpha val="43137"/>
                    </a:srgbClr>
                  </a:outerShdw>
                </a:effectLst>
              </a:rPr>
              <a:t>• Merkezi Hükümet Kuruluşları,</a:t>
            </a:r>
          </a:p>
          <a:p>
            <a:pPr marL="0" indent="0" algn="just">
              <a:buNone/>
            </a:pPr>
            <a:r>
              <a:rPr lang="tr-TR" sz="2400" dirty="0">
                <a:effectLst>
                  <a:outerShdw blurRad="38100" dist="38100" dir="2700000" algn="tl">
                    <a:srgbClr val="000000">
                      <a:alpha val="43137"/>
                    </a:srgbClr>
                  </a:outerShdw>
                </a:effectLst>
              </a:rPr>
              <a:t>• Mahalli İdare Kuruluşları,</a:t>
            </a:r>
          </a:p>
          <a:p>
            <a:pPr marL="0" indent="0" algn="just">
              <a:buNone/>
            </a:pPr>
            <a:r>
              <a:rPr lang="tr-TR" sz="2400" dirty="0">
                <a:effectLst>
                  <a:outerShdw blurRad="38100" dist="38100" dir="2700000" algn="tl">
                    <a:srgbClr val="000000">
                      <a:alpha val="43137"/>
                    </a:srgbClr>
                  </a:outerShdw>
                </a:effectLst>
              </a:rPr>
              <a:t>• Gönüllü ve Danışman kuruluşlar,</a:t>
            </a:r>
          </a:p>
          <a:p>
            <a:pPr marL="0" indent="0" algn="just">
              <a:buNone/>
            </a:pPr>
            <a:r>
              <a:rPr lang="tr-TR" sz="2400" dirty="0">
                <a:effectLst>
                  <a:outerShdw blurRad="38100" dist="38100" dir="2700000" algn="tl">
                    <a:srgbClr val="000000">
                      <a:alpha val="43137"/>
                    </a:srgbClr>
                  </a:outerShdw>
                </a:effectLst>
              </a:rPr>
              <a:t>• Uluslararası Kuruluşlar.</a:t>
            </a:r>
          </a:p>
        </p:txBody>
      </p:sp>
    </p:spTree>
    <p:extLst>
      <p:ext uri="{BB962C8B-B14F-4D97-AF65-F5344CB8AC3E}">
        <p14:creationId xmlns:p14="http://schemas.microsoft.com/office/powerpoint/2010/main" val="6619116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82580" y="286554"/>
            <a:ext cx="11509420" cy="756634"/>
          </a:xfrm>
        </p:spPr>
        <p:txBody>
          <a:bodyPr/>
          <a:lstStyle/>
          <a:p>
            <a:pPr algn="ctr"/>
            <a:r>
              <a:rPr lang="tr-TR" b="1" dirty="0">
                <a:effectLst>
                  <a:outerShdw blurRad="38100" dist="38100" dir="2700000" algn="tl">
                    <a:srgbClr val="000000">
                      <a:alpha val="43137"/>
                    </a:srgbClr>
                  </a:outerShdw>
                </a:effectLst>
              </a:rPr>
              <a:t>Merkezi Hükümet Kuruluşları</a:t>
            </a:r>
          </a:p>
        </p:txBody>
      </p:sp>
      <p:sp>
        <p:nvSpPr>
          <p:cNvPr id="3" name="İçerik Yer Tutucusu 2"/>
          <p:cNvSpPr>
            <a:spLocks noGrp="1"/>
          </p:cNvSpPr>
          <p:nvPr>
            <p:ph idx="1"/>
          </p:nvPr>
        </p:nvSpPr>
        <p:spPr>
          <a:xfrm>
            <a:off x="682580" y="1043188"/>
            <a:ext cx="11509420" cy="5814812"/>
          </a:xfrm>
        </p:spPr>
        <p:txBody>
          <a:bodyPr>
            <a:normAutofit/>
          </a:bodyPr>
          <a:lstStyle/>
          <a:p>
            <a:pPr marL="0" indent="0" algn="just">
              <a:buNone/>
            </a:pPr>
            <a:r>
              <a:rPr lang="tr-TR" sz="2400" dirty="0">
                <a:effectLst>
                  <a:outerShdw blurRad="38100" dist="38100" dir="2700000" algn="tl">
                    <a:srgbClr val="000000">
                      <a:alpha val="43137"/>
                    </a:srgbClr>
                  </a:outerShdw>
                </a:effectLst>
              </a:rPr>
              <a:t>Çevre ve Orman Bakanlığı: Özellikle çevre yönüyle ele alırsak; “Çevrenin korunması, kirliliğinin önlenmesi ve iyileştirilmesi için prensip ve politikalar tespit etmek, programlar hazırlamak; bu çerçevede, araştırmalar ve projeler yapmak, yaptırmak, bunların uygulama esaslarını tespit etmek, uygulanmasını sağlayacak tedbirleri almak.”</a:t>
            </a:r>
          </a:p>
          <a:p>
            <a:pPr marL="0" indent="0" algn="just">
              <a:buNone/>
            </a:pPr>
            <a:r>
              <a:rPr lang="tr-TR" sz="2400" dirty="0">
                <a:effectLst>
                  <a:outerShdw blurRad="38100" dist="38100" dir="2700000" algn="tl">
                    <a:srgbClr val="000000">
                      <a:alpha val="43137"/>
                    </a:srgbClr>
                  </a:outerShdw>
                </a:effectLst>
              </a:rPr>
              <a:t>Özet olarak söylemek gerekirse; Çevreyi korumak, kirlilikle mücadele, sürdürülebilir çevre yönetimi, doğal kaynakların dengeli kullanımı, hayvan hakları, mahalli idareler ve özel kurumlarla işbirliği kurmak, çevre ve orman konularında uluslararası düzeyde sürdürülen çalışmaların izlenmesi ve bunlara katkıda bulunmaktır.</a:t>
            </a:r>
          </a:p>
        </p:txBody>
      </p:sp>
    </p:spTree>
    <p:extLst>
      <p:ext uri="{BB962C8B-B14F-4D97-AF65-F5344CB8AC3E}">
        <p14:creationId xmlns:p14="http://schemas.microsoft.com/office/powerpoint/2010/main" val="3529742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72732" y="196402"/>
            <a:ext cx="11419268" cy="872543"/>
          </a:xfrm>
        </p:spPr>
        <p:txBody>
          <a:bodyPr>
            <a:normAutofit/>
          </a:bodyPr>
          <a:lstStyle/>
          <a:p>
            <a:pPr algn="ctr"/>
            <a:r>
              <a:rPr lang="tr-TR" b="1" dirty="0">
                <a:effectLst>
                  <a:outerShdw blurRad="38100" dist="38100" dir="2700000" algn="tl">
                    <a:srgbClr val="000000">
                      <a:alpha val="43137"/>
                    </a:srgbClr>
                  </a:outerShdw>
                </a:effectLst>
              </a:rPr>
              <a:t>Çevre Mevzuatını Oluşturan Ulusal Yasalar</a:t>
            </a:r>
          </a:p>
        </p:txBody>
      </p:sp>
      <p:sp>
        <p:nvSpPr>
          <p:cNvPr id="3" name="İçerik Yer Tutucusu 2"/>
          <p:cNvSpPr>
            <a:spLocks noGrp="1"/>
          </p:cNvSpPr>
          <p:nvPr>
            <p:ph idx="1"/>
          </p:nvPr>
        </p:nvSpPr>
        <p:spPr>
          <a:xfrm>
            <a:off x="772732" y="1068945"/>
            <a:ext cx="11419268" cy="5789055"/>
          </a:xfrm>
        </p:spPr>
        <p:txBody>
          <a:bodyPr>
            <a:normAutofit/>
          </a:bodyPr>
          <a:lstStyle/>
          <a:p>
            <a:pPr marL="0" indent="0" algn="just">
              <a:buNone/>
            </a:pPr>
            <a:endParaRPr lang="tr-TR" sz="2400" dirty="0" smtClean="0">
              <a:effectLst>
                <a:outerShdw blurRad="38100" dist="38100" dir="2700000" algn="tl">
                  <a:srgbClr val="000000">
                    <a:alpha val="43137"/>
                  </a:srgbClr>
                </a:outerShdw>
              </a:effectLst>
            </a:endParaRPr>
          </a:p>
          <a:p>
            <a:pPr marL="0" indent="0" algn="just">
              <a:buNone/>
            </a:pPr>
            <a:r>
              <a:rPr lang="tr-TR" sz="2400" dirty="0" smtClean="0">
                <a:effectLst>
                  <a:outerShdw blurRad="38100" dist="38100" dir="2700000" algn="tl">
                    <a:srgbClr val="000000">
                      <a:alpha val="43137"/>
                    </a:srgbClr>
                  </a:outerShdw>
                </a:effectLst>
              </a:rPr>
              <a:t>Hukuk </a:t>
            </a:r>
            <a:r>
              <a:rPr lang="tr-TR" sz="2400" dirty="0">
                <a:effectLst>
                  <a:outerShdw blurRad="38100" dist="38100" dir="2700000" algn="tl">
                    <a:srgbClr val="000000">
                      <a:alpha val="43137"/>
                    </a:srgbClr>
                  </a:outerShdw>
                </a:effectLst>
              </a:rPr>
              <a:t>literatüründe çevre ile ilgili düzenlemeler değişik hukuk dallarının ortak alanına girmektedir. Bu nedenle çevre hukukunu hukukçular “karma hukuk” adı altında incelemektedirler. Çevre hukuku, uluslararası hukuktan ceza hukukuna, anayasa hukukundan medeni hukuka varıncaya kadar pek çok hukuk dalının uygulandığı bir alandır. Bu durum, çevre hukukunun başlı başına bir alan olmadığı ve kendine özgü düzenlemelere gereksinim bulunmadığı anlamına gelmemektedir. Çevrenin bütün endüstriyel ve yaşamsal aktivitelerin temelinde yer alması, çevre hukukunun çeşitli hukuk disiplinlerinin kurallarından oluşan karmaşık bir yapıya sahip olması sonucunu doğurmuştur. Kamusal bir nitelik taşıyan çevre sorunlarının çözümünde devlet doğrudan yetki sahibidir. Bu durum, çevre hukukunu özel hukuk sınırlarının dışına çıkartmaktadır. Fakat özel hukuk ilişkilerini de büyük ölçüde bünyesinde bulundurmaktadır. Bu yönü itibariyle kamu hukuku ve özel hukukun her ikisine özgü özelliklere sahiptir ve karma nitelikli yapısı belirgin bir hukuk dalıdır.</a:t>
            </a:r>
          </a:p>
        </p:txBody>
      </p:sp>
    </p:spTree>
    <p:extLst>
      <p:ext uri="{BB962C8B-B14F-4D97-AF65-F5344CB8AC3E}">
        <p14:creationId xmlns:p14="http://schemas.microsoft.com/office/powerpoint/2010/main" val="3456324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9701" y="235039"/>
            <a:ext cx="11522299" cy="743755"/>
          </a:xfrm>
        </p:spPr>
        <p:txBody>
          <a:bodyPr/>
          <a:lstStyle/>
          <a:p>
            <a:pPr algn="ctr"/>
            <a:r>
              <a:rPr lang="tr-TR" b="1" dirty="0">
                <a:effectLst>
                  <a:outerShdw blurRad="38100" dist="38100" dir="2700000" algn="tl">
                    <a:srgbClr val="000000">
                      <a:alpha val="43137"/>
                    </a:srgbClr>
                  </a:outerShdw>
                </a:effectLst>
              </a:rPr>
              <a:t>İller ve Yerel Yönetimler</a:t>
            </a:r>
          </a:p>
        </p:txBody>
      </p:sp>
      <p:sp>
        <p:nvSpPr>
          <p:cNvPr id="3" name="İçerik Yer Tutucusu 2"/>
          <p:cNvSpPr>
            <a:spLocks noGrp="1"/>
          </p:cNvSpPr>
          <p:nvPr>
            <p:ph idx="1"/>
          </p:nvPr>
        </p:nvSpPr>
        <p:spPr>
          <a:xfrm>
            <a:off x="669700" y="978794"/>
            <a:ext cx="11522299" cy="5879206"/>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İl Özel İdareleri, Belediye ve Köy </a:t>
            </a:r>
            <a:r>
              <a:rPr lang="tr-TR" sz="2400" b="1" dirty="0" smtClean="0">
                <a:solidFill>
                  <a:srgbClr val="FF0000"/>
                </a:solidFill>
                <a:effectLst>
                  <a:outerShdw blurRad="38100" dist="38100" dir="2700000" algn="tl">
                    <a:srgbClr val="000000">
                      <a:alpha val="43137"/>
                    </a:srgbClr>
                  </a:outerShdw>
                </a:effectLst>
              </a:rPr>
              <a:t>İdarelerinin Çevreyi </a:t>
            </a:r>
            <a:r>
              <a:rPr lang="tr-TR" sz="2400" b="1" dirty="0">
                <a:solidFill>
                  <a:srgbClr val="FF0000"/>
                </a:solidFill>
                <a:effectLst>
                  <a:outerShdw blurRad="38100" dist="38100" dir="2700000" algn="tl">
                    <a:srgbClr val="000000">
                      <a:alpha val="43137"/>
                    </a:srgbClr>
                  </a:outerShdw>
                </a:effectLst>
              </a:rPr>
              <a:t>Koruma Konusundaki Görevleri</a:t>
            </a:r>
          </a:p>
          <a:p>
            <a:pPr marL="0" indent="0" algn="just">
              <a:buNone/>
            </a:pPr>
            <a:r>
              <a:rPr lang="tr-TR" sz="2400" dirty="0">
                <a:effectLst>
                  <a:outerShdw blurRad="38100" dist="38100" dir="2700000" algn="tl">
                    <a:srgbClr val="000000">
                      <a:alpha val="43137"/>
                    </a:srgbClr>
                  </a:outerShdw>
                </a:effectLst>
              </a:rPr>
              <a:t>Umumi Hıfzıssıhha Kanunu, Sıtmanın İmhası Hakkındaki Kanun ve İdare-i Umumiye-i Vilayet Kanunu çevre korunmasıyla ilgili olarak il özel idaresine çeşitli görevler verilmiştir. İl özel idaresinin yürütme organı olan vali, yerleşme alanlarının sağlık şartlarını iyileştirmek amacıyla il hıfzıssıhha meclisinin aldığı kararları uygulamak yetki ve görevine sahiptir. İl içerisinde hastane ve sağlık kuruluşları açmalarını kabul ederek, çevre sağlığının korunmasındaki aktif rolünü belirlemiştir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Belediyelere Çevre Sorunları ve </a:t>
            </a:r>
            <a:r>
              <a:rPr lang="tr-TR" sz="2400" b="1" dirty="0" smtClean="0">
                <a:solidFill>
                  <a:srgbClr val="FF0000"/>
                </a:solidFill>
                <a:effectLst>
                  <a:outerShdw blurRad="38100" dist="38100" dir="2700000" algn="tl">
                    <a:srgbClr val="000000">
                      <a:alpha val="43137"/>
                    </a:srgbClr>
                  </a:outerShdw>
                </a:effectLst>
              </a:rPr>
              <a:t>Korunması Hakkında </a:t>
            </a:r>
            <a:r>
              <a:rPr lang="tr-TR" sz="2400" b="1" dirty="0">
                <a:solidFill>
                  <a:srgbClr val="FF0000"/>
                </a:solidFill>
                <a:effectLst>
                  <a:outerShdw blurRad="38100" dist="38100" dir="2700000" algn="tl">
                    <a:srgbClr val="000000">
                      <a:alpha val="43137"/>
                    </a:srgbClr>
                  </a:outerShdw>
                </a:effectLst>
              </a:rPr>
              <a:t>Verilen Görevler:</a:t>
            </a:r>
          </a:p>
          <a:p>
            <a:pPr marL="0" indent="0" algn="just">
              <a:buNone/>
            </a:pPr>
            <a:r>
              <a:rPr lang="tr-TR" sz="2400" dirty="0">
                <a:effectLst>
                  <a:outerShdw blurRad="38100" dist="38100" dir="2700000" algn="tl">
                    <a:srgbClr val="000000">
                      <a:alpha val="43137"/>
                    </a:srgbClr>
                  </a:outerShdw>
                </a:effectLst>
              </a:rPr>
              <a:t>• Salgın ve bulaşıcı hastalıkları önlemek ve yayılmalarına engellemek için merkezi hükümetle ortaklaşa çalışmak.</a:t>
            </a:r>
          </a:p>
          <a:p>
            <a:pPr marL="0" indent="0" algn="just">
              <a:buNone/>
            </a:pPr>
            <a:r>
              <a:rPr lang="tr-TR" sz="2400" dirty="0">
                <a:effectLst>
                  <a:outerShdw blurRad="38100" dist="38100" dir="2700000" algn="tl">
                    <a:srgbClr val="000000">
                      <a:alpha val="43137"/>
                    </a:srgbClr>
                  </a:outerShdw>
                </a:effectLst>
              </a:rPr>
              <a:t>• İçme, kullanma ve kaynak sularının sağlık denetimini yapmak</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Kanalizasyon, lağım ve fosseptik çukurları yapmak ve denetlemek.</a:t>
            </a:r>
          </a:p>
        </p:txBody>
      </p:sp>
    </p:spTree>
    <p:extLst>
      <p:ext uri="{BB962C8B-B14F-4D97-AF65-F5344CB8AC3E}">
        <p14:creationId xmlns:p14="http://schemas.microsoft.com/office/powerpoint/2010/main" val="22215796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8" y="0"/>
            <a:ext cx="11490101"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 Sınaî kuruluşların, çevrelerinde yaşayanların sağlığı, huzuru ve rahatı üzerine yaptığı etkileri denetlemek.</a:t>
            </a:r>
          </a:p>
          <a:p>
            <a:pPr marL="0" indent="0" algn="just">
              <a:buNone/>
            </a:pPr>
            <a:r>
              <a:rPr lang="tr-TR" sz="2400" dirty="0">
                <a:effectLst>
                  <a:outerShdw blurRad="38100" dist="38100" dir="2700000" algn="tl">
                    <a:srgbClr val="000000">
                      <a:alpha val="43137"/>
                    </a:srgbClr>
                  </a:outerShdw>
                </a:effectLst>
              </a:rPr>
              <a:t>• Umuma ait yerleri temizlemek; özel yerlerin süprüntülerini toplamak ve pislik maddelerini kaldırıp yok etmek</a:t>
            </a:r>
          </a:p>
          <a:p>
            <a:pPr marL="0" indent="0" algn="just">
              <a:buNone/>
            </a:pPr>
            <a:r>
              <a:rPr lang="tr-TR" sz="2400" dirty="0">
                <a:effectLst>
                  <a:outerShdw blurRad="38100" dist="38100" dir="2700000" algn="tl">
                    <a:srgbClr val="000000">
                      <a:alpha val="43137"/>
                    </a:srgbClr>
                  </a:outerShdw>
                </a:effectLst>
              </a:rPr>
              <a:t>• Gürültüyü denetlemek.</a:t>
            </a:r>
          </a:p>
          <a:p>
            <a:pPr marL="0" indent="0" algn="just">
              <a:buNone/>
            </a:pPr>
            <a:r>
              <a:rPr lang="tr-TR" sz="2400" dirty="0">
                <a:effectLst>
                  <a:outerShdw blurRad="38100" dist="38100" dir="2700000" algn="tl">
                    <a:srgbClr val="000000">
                      <a:alpha val="43137"/>
                    </a:srgbClr>
                  </a:outerShdw>
                </a:effectLst>
              </a:rPr>
              <a:t>• Hava kirliliğini denetlemek.</a:t>
            </a:r>
          </a:p>
          <a:p>
            <a:pPr marL="0" indent="0" algn="just">
              <a:buNone/>
            </a:pPr>
            <a:r>
              <a:rPr lang="tr-TR" sz="2400" b="1" dirty="0">
                <a:solidFill>
                  <a:srgbClr val="FF0000"/>
                </a:solidFill>
                <a:effectLst>
                  <a:outerShdw blurRad="38100" dist="38100" dir="2700000" algn="tl">
                    <a:srgbClr val="000000">
                      <a:alpha val="43137"/>
                    </a:srgbClr>
                  </a:outerShdw>
                </a:effectLst>
              </a:rPr>
              <a:t>Köylere Çevre Sorunları ve Korunması Hakkında Verilen Görevler</a:t>
            </a:r>
          </a:p>
          <a:p>
            <a:pPr marL="0" indent="0" algn="just">
              <a:buNone/>
            </a:pPr>
            <a:r>
              <a:rPr lang="tr-TR" sz="2400" dirty="0">
                <a:effectLst>
                  <a:outerShdw blurRad="38100" dist="38100" dir="2700000" algn="tl">
                    <a:srgbClr val="000000">
                      <a:alpha val="43137"/>
                    </a:srgbClr>
                  </a:outerShdw>
                </a:effectLst>
              </a:rPr>
              <a:t>Çevre sağlığını sağlayıcı görevler, kültür ve doğa varlıklarını korumak</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Çevre sorunlarıyla ilgili diğer resmi kuruluşlar</a:t>
            </a:r>
          </a:p>
          <a:p>
            <a:pPr marL="0" indent="0" algn="just">
              <a:buNone/>
            </a:pPr>
            <a:r>
              <a:rPr lang="tr-TR" sz="2400" dirty="0">
                <a:effectLst>
                  <a:outerShdw blurRad="38100" dist="38100" dir="2700000" algn="tl">
                    <a:srgbClr val="000000">
                      <a:alpha val="43137"/>
                    </a:srgbClr>
                  </a:outerShdw>
                </a:effectLst>
              </a:rPr>
              <a:t>• Çevre ve Orman Bakanlığı,</a:t>
            </a:r>
          </a:p>
          <a:p>
            <a:pPr marL="0" indent="0" algn="just">
              <a:buNone/>
            </a:pPr>
            <a:r>
              <a:rPr lang="tr-TR" sz="2400" dirty="0">
                <a:effectLst>
                  <a:outerShdw blurRad="38100" dist="38100" dir="2700000" algn="tl">
                    <a:srgbClr val="000000">
                      <a:alpha val="43137"/>
                    </a:srgbClr>
                  </a:outerShdw>
                </a:effectLst>
              </a:rPr>
              <a:t>• Tarım ve </a:t>
            </a:r>
            <a:r>
              <a:rPr lang="tr-TR" sz="2400" dirty="0" err="1">
                <a:effectLst>
                  <a:outerShdw blurRad="38100" dist="38100" dir="2700000" algn="tl">
                    <a:srgbClr val="000000">
                      <a:alpha val="43137"/>
                    </a:srgbClr>
                  </a:outerShdw>
                </a:effectLst>
              </a:rPr>
              <a:t>Köyişleri</a:t>
            </a:r>
            <a:r>
              <a:rPr lang="tr-TR" sz="2400" dirty="0">
                <a:effectLst>
                  <a:outerShdw blurRad="38100" dist="38100" dir="2700000" algn="tl">
                    <a:srgbClr val="000000">
                      <a:alpha val="43137"/>
                    </a:srgbClr>
                  </a:outerShdw>
                </a:effectLst>
              </a:rPr>
              <a:t> Bakanlığı,</a:t>
            </a:r>
          </a:p>
          <a:p>
            <a:pPr marL="0" indent="0" algn="just">
              <a:buNone/>
            </a:pPr>
            <a:r>
              <a:rPr lang="tr-TR" sz="2400" dirty="0">
                <a:effectLst>
                  <a:outerShdw blurRad="38100" dist="38100" dir="2700000" algn="tl">
                    <a:srgbClr val="000000">
                      <a:alpha val="43137"/>
                    </a:srgbClr>
                  </a:outerShdw>
                </a:effectLst>
              </a:rPr>
              <a:t>• Bayındırlık ve İskân Bakanlığı,</a:t>
            </a:r>
          </a:p>
          <a:p>
            <a:pPr marL="0" indent="0" algn="just">
              <a:buNone/>
            </a:pPr>
            <a:r>
              <a:rPr lang="tr-TR" sz="2400" dirty="0">
                <a:effectLst>
                  <a:outerShdw blurRad="38100" dist="38100" dir="2700000" algn="tl">
                    <a:srgbClr val="000000">
                      <a:alpha val="43137"/>
                    </a:srgbClr>
                  </a:outerShdw>
                </a:effectLst>
              </a:rPr>
              <a:t>• Enerji ve Tabii Kaynaklar Bakanlığı,</a:t>
            </a:r>
          </a:p>
          <a:p>
            <a:pPr marL="0" indent="0" algn="just">
              <a:buNone/>
            </a:pPr>
            <a:r>
              <a:rPr lang="tr-TR" sz="2400" dirty="0">
                <a:effectLst>
                  <a:outerShdw blurRad="38100" dist="38100" dir="2700000" algn="tl">
                    <a:srgbClr val="000000">
                      <a:alpha val="43137"/>
                    </a:srgbClr>
                  </a:outerShdw>
                </a:effectLst>
              </a:rPr>
              <a:t>• Devlet Planlama Teşkilatı,</a:t>
            </a:r>
          </a:p>
          <a:p>
            <a:pPr marL="0" indent="0" algn="just">
              <a:buNone/>
            </a:pPr>
            <a:r>
              <a:rPr lang="tr-TR" sz="2400" dirty="0">
                <a:effectLst>
                  <a:outerShdw blurRad="38100" dist="38100" dir="2700000" algn="tl">
                    <a:srgbClr val="000000">
                      <a:alpha val="43137"/>
                    </a:srgbClr>
                  </a:outerShdw>
                </a:effectLst>
              </a:rPr>
              <a:t>• Milli Parklar Genel Müdürlüğü</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489641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lnSpcReduction="10000"/>
          </a:bodyPr>
          <a:lstStyle/>
          <a:p>
            <a:pPr marL="0" indent="0" algn="just">
              <a:buNone/>
            </a:pPr>
            <a:r>
              <a:rPr lang="tr-TR" sz="2400" b="1" dirty="0">
                <a:solidFill>
                  <a:srgbClr val="FF0000"/>
                </a:solidFill>
                <a:effectLst>
                  <a:outerShdw blurRad="38100" dist="38100" dir="2700000" algn="tl">
                    <a:srgbClr val="000000">
                      <a:alpha val="43137"/>
                    </a:srgbClr>
                  </a:outerShdw>
                </a:effectLst>
              </a:rPr>
              <a:t>Gönüllü Kuruluşlar</a:t>
            </a:r>
          </a:p>
          <a:p>
            <a:pPr marL="0" indent="0" algn="just">
              <a:buNone/>
            </a:pPr>
            <a:r>
              <a:rPr lang="tr-TR" sz="2400" dirty="0">
                <a:effectLst>
                  <a:outerShdw blurRad="38100" dist="38100" dir="2700000" algn="tl">
                    <a:srgbClr val="000000">
                      <a:alpha val="43137"/>
                    </a:srgbClr>
                  </a:outerShdw>
                </a:effectLst>
              </a:rPr>
              <a:t>• ÇEKÜL Vakfı,</a:t>
            </a:r>
          </a:p>
          <a:p>
            <a:pPr marL="0" indent="0" algn="just">
              <a:buNone/>
            </a:pPr>
            <a:r>
              <a:rPr lang="tr-TR" sz="2400" dirty="0">
                <a:effectLst>
                  <a:outerShdw blurRad="38100" dist="38100" dir="2700000" algn="tl">
                    <a:srgbClr val="000000">
                      <a:alpha val="43137"/>
                    </a:srgbClr>
                  </a:outerShdw>
                </a:effectLst>
              </a:rPr>
              <a:t>• Çevre Mühendisleri Odası (ÇMO),</a:t>
            </a:r>
          </a:p>
          <a:p>
            <a:pPr marL="0" indent="0" algn="just">
              <a:buNone/>
            </a:pPr>
            <a:r>
              <a:rPr lang="tr-TR" sz="2400" dirty="0">
                <a:effectLst>
                  <a:outerShdw blurRad="38100" dist="38100" dir="2700000" algn="tl">
                    <a:srgbClr val="000000">
                      <a:alpha val="43137"/>
                    </a:srgbClr>
                  </a:outerShdw>
                </a:effectLst>
              </a:rPr>
              <a:t>• Doğa Derneği,</a:t>
            </a:r>
          </a:p>
          <a:p>
            <a:pPr marL="0" indent="0" algn="just">
              <a:buNone/>
            </a:pPr>
            <a:r>
              <a:rPr lang="tr-TR" sz="2400" dirty="0">
                <a:effectLst>
                  <a:outerShdw blurRad="38100" dist="38100" dir="2700000" algn="tl">
                    <a:srgbClr val="000000">
                      <a:alpha val="43137"/>
                    </a:srgbClr>
                  </a:outerShdw>
                </a:effectLst>
              </a:rPr>
              <a:t>• Doğal Hayatı Koruma Derneği (DHKD),</a:t>
            </a:r>
          </a:p>
          <a:p>
            <a:pPr marL="0" indent="0" algn="just">
              <a:buNone/>
            </a:pPr>
            <a:r>
              <a:rPr lang="tr-TR" sz="2400" dirty="0">
                <a:effectLst>
                  <a:outerShdw blurRad="38100" dist="38100" dir="2700000" algn="tl">
                    <a:srgbClr val="000000">
                      <a:alpha val="43137"/>
                    </a:srgbClr>
                  </a:outerShdw>
                </a:effectLst>
              </a:rPr>
              <a:t>• Doğal Hayatı Koruma Vakfı (WWF-Türkiye),</a:t>
            </a:r>
          </a:p>
          <a:p>
            <a:pPr marL="0" indent="0" algn="just">
              <a:buNone/>
            </a:pPr>
            <a:r>
              <a:rPr lang="tr-TR" sz="2400" dirty="0">
                <a:effectLst>
                  <a:outerShdw blurRad="38100" dist="38100" dir="2700000" algn="tl">
                    <a:srgbClr val="000000">
                      <a:alpha val="43137"/>
                    </a:srgbClr>
                  </a:outerShdw>
                </a:effectLst>
              </a:rPr>
              <a:t>• Hava Kirliliğiyle Savaş Derneği,</a:t>
            </a:r>
          </a:p>
          <a:p>
            <a:pPr marL="0" indent="0" algn="just">
              <a:buNone/>
            </a:pPr>
            <a:r>
              <a:rPr lang="tr-TR" sz="2400" dirty="0">
                <a:effectLst>
                  <a:outerShdw blurRad="38100" dist="38100" dir="2700000" algn="tl">
                    <a:srgbClr val="000000">
                      <a:alpha val="43137"/>
                    </a:srgbClr>
                  </a:outerShdw>
                </a:effectLst>
              </a:rPr>
              <a:t>• Kırsal Çevre ve Ormancılık Sorunları Derneği (KIRÇEV),</a:t>
            </a:r>
          </a:p>
          <a:p>
            <a:pPr marL="0" indent="0" algn="just">
              <a:buNone/>
            </a:pPr>
            <a:r>
              <a:rPr lang="tr-TR" sz="2400" dirty="0">
                <a:effectLst>
                  <a:outerShdw blurRad="38100" dist="38100" dir="2700000" algn="tl">
                    <a:srgbClr val="000000">
                      <a:alpha val="43137"/>
                    </a:srgbClr>
                  </a:outerShdw>
                </a:effectLst>
              </a:rPr>
              <a:t>• Peyzaj Mimarisi Derneği,</a:t>
            </a:r>
          </a:p>
          <a:p>
            <a:pPr marL="0" indent="0" algn="just">
              <a:buNone/>
            </a:pPr>
            <a:r>
              <a:rPr lang="tr-TR" sz="2400" dirty="0">
                <a:effectLst>
                  <a:outerShdw blurRad="38100" dist="38100" dir="2700000" algn="tl">
                    <a:srgbClr val="000000">
                      <a:alpha val="43137"/>
                    </a:srgbClr>
                  </a:outerShdw>
                </a:effectLst>
              </a:rPr>
              <a:t>• TEMA Vakfı,</a:t>
            </a:r>
          </a:p>
          <a:p>
            <a:pPr marL="0" indent="0" algn="just">
              <a:buNone/>
            </a:pPr>
            <a:r>
              <a:rPr lang="tr-TR" sz="2400" dirty="0">
                <a:effectLst>
                  <a:outerShdw blurRad="38100" dist="38100" dir="2700000" algn="tl">
                    <a:srgbClr val="000000">
                      <a:alpha val="43137"/>
                    </a:srgbClr>
                  </a:outerShdw>
                </a:effectLst>
              </a:rPr>
              <a:t>• TURMEPA (Deniz Temiz Derneği),</a:t>
            </a:r>
          </a:p>
          <a:p>
            <a:pPr marL="0" indent="0" algn="just">
              <a:buNone/>
            </a:pPr>
            <a:r>
              <a:rPr lang="tr-TR" sz="2400" dirty="0">
                <a:effectLst>
                  <a:outerShdw blurRad="38100" dist="38100" dir="2700000" algn="tl">
                    <a:srgbClr val="000000">
                      <a:alpha val="43137"/>
                    </a:srgbClr>
                  </a:outerShdw>
                </a:effectLst>
              </a:rPr>
              <a:t>• Türkiye Çevre Sorunları Vakfı,</a:t>
            </a:r>
          </a:p>
          <a:p>
            <a:pPr marL="0" indent="0" algn="just">
              <a:buNone/>
            </a:pPr>
            <a:r>
              <a:rPr lang="tr-TR" sz="2400" dirty="0">
                <a:effectLst>
                  <a:outerShdw blurRad="38100" dist="38100" dir="2700000" algn="tl">
                    <a:srgbClr val="000000">
                      <a:alpha val="43137"/>
                    </a:srgbClr>
                  </a:outerShdw>
                </a:effectLst>
              </a:rPr>
              <a:t>• Türkiye Doğasını Koruma Derneği,</a:t>
            </a:r>
          </a:p>
          <a:p>
            <a:pPr marL="0" indent="0" algn="just">
              <a:buNone/>
            </a:pPr>
            <a:r>
              <a:rPr lang="tr-TR" sz="2400" dirty="0">
                <a:effectLst>
                  <a:outerShdw blurRad="38100" dist="38100" dir="2700000" algn="tl">
                    <a:srgbClr val="000000">
                      <a:alpha val="43137"/>
                    </a:srgbClr>
                  </a:outerShdw>
                </a:effectLst>
              </a:rPr>
              <a:t>• Türkiye Tarihi Evleri Koruma Derneği,</a:t>
            </a:r>
          </a:p>
          <a:p>
            <a:pPr marL="0" indent="0" algn="just">
              <a:buNone/>
            </a:pPr>
            <a:r>
              <a:rPr lang="tr-TR" sz="2400" dirty="0">
                <a:effectLst>
                  <a:outerShdw blurRad="38100" dist="38100" dir="2700000" algn="tl">
                    <a:srgbClr val="000000">
                      <a:alpha val="43137"/>
                    </a:srgbClr>
                  </a:outerShdw>
                </a:effectLst>
              </a:rPr>
              <a:t>• Ziraat Mühendisleri Odası (ZMO).</a:t>
            </a:r>
          </a:p>
        </p:txBody>
      </p:sp>
    </p:spTree>
    <p:extLst>
      <p:ext uri="{BB962C8B-B14F-4D97-AF65-F5344CB8AC3E}">
        <p14:creationId xmlns:p14="http://schemas.microsoft.com/office/powerpoint/2010/main" val="1407164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3" cy="6858000"/>
          </a:xfrm>
        </p:spPr>
        <p:txBody>
          <a:bodyPr>
            <a:normAutofit/>
          </a:bodyPr>
          <a:lstStyle/>
          <a:p>
            <a:pPr marL="0" indent="0" algn="ctr">
              <a:buNone/>
            </a:pPr>
            <a:r>
              <a:rPr lang="tr-TR" sz="2800" b="1" dirty="0">
                <a:solidFill>
                  <a:srgbClr val="FF0000"/>
                </a:solidFill>
                <a:effectLst>
                  <a:outerShdw blurRad="38100" dist="38100" dir="2700000" algn="tl">
                    <a:srgbClr val="000000">
                      <a:alpha val="43137"/>
                    </a:srgbClr>
                  </a:outerShdw>
                </a:effectLst>
              </a:rPr>
              <a:t>Uluslararası Düzeyde Çevre Korunmasıyla </a:t>
            </a:r>
            <a:r>
              <a:rPr lang="tr-TR" sz="2800" b="1" dirty="0" smtClean="0">
                <a:solidFill>
                  <a:srgbClr val="FF0000"/>
                </a:solidFill>
                <a:effectLst>
                  <a:outerShdw blurRad="38100" dist="38100" dir="2700000" algn="tl">
                    <a:srgbClr val="000000">
                      <a:alpha val="43137"/>
                    </a:srgbClr>
                  </a:outerShdw>
                </a:effectLst>
              </a:rPr>
              <a:t>İlgili Kurum </a:t>
            </a:r>
            <a:r>
              <a:rPr lang="tr-TR" sz="2800" b="1" dirty="0">
                <a:solidFill>
                  <a:srgbClr val="FF0000"/>
                </a:solidFill>
                <a:effectLst>
                  <a:outerShdw blurRad="38100" dist="38100" dir="2700000" algn="tl">
                    <a:srgbClr val="000000">
                      <a:alpha val="43137"/>
                    </a:srgbClr>
                  </a:outerShdw>
                </a:effectLst>
              </a:rPr>
              <a:t>ve </a:t>
            </a:r>
            <a:r>
              <a:rPr lang="tr-TR" sz="2800" b="1" dirty="0" smtClean="0">
                <a:solidFill>
                  <a:srgbClr val="FF0000"/>
                </a:solidFill>
                <a:effectLst>
                  <a:outerShdw blurRad="38100" dist="38100" dir="2700000" algn="tl">
                    <a:srgbClr val="000000">
                      <a:alpha val="43137"/>
                    </a:srgbClr>
                  </a:outerShdw>
                </a:effectLst>
              </a:rPr>
              <a:t>Kuruluşlar</a:t>
            </a:r>
          </a:p>
          <a:p>
            <a:pPr marL="0" indent="0" algn="ctr">
              <a:buNone/>
            </a:pPr>
            <a:endParaRPr lang="tr-TR" sz="2800" b="1" dirty="0">
              <a:solidFill>
                <a:srgbClr val="FF0000"/>
              </a:solidFill>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Sanayileşmenin başlamasıyla kendisini hissettiren, ancak 1970 yılından itibaren uluslararası düzeyde önem kazanan çevre konusuyla yine bu yıllarda ilgilenen uluslararası kuruluşlar oluşturulmuştur. Bu arada özellikle 1972 yılında Birleşmiş </a:t>
            </a:r>
            <a:r>
              <a:rPr lang="tr-TR" sz="2400" dirty="0" err="1">
                <a:effectLst>
                  <a:outerShdw blurRad="38100" dist="38100" dir="2700000" algn="tl">
                    <a:srgbClr val="000000">
                      <a:alpha val="43137"/>
                    </a:srgbClr>
                  </a:outerShdw>
                </a:effectLst>
              </a:rPr>
              <a:t>Milletler’in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Stoctholm’de</a:t>
            </a:r>
            <a:r>
              <a:rPr lang="tr-TR" sz="2400" dirty="0">
                <a:effectLst>
                  <a:outerShdw blurRad="38100" dist="38100" dir="2700000" algn="tl">
                    <a:srgbClr val="000000">
                      <a:alpha val="43137"/>
                    </a:srgbClr>
                  </a:outerShdw>
                </a:effectLst>
              </a:rPr>
              <a:t> düzenlediği “Çevre Konferansı” sonunda “Birleşmiş Milletler Çevre Programı-United Nations Environment </a:t>
            </a:r>
            <a:r>
              <a:rPr lang="tr-TR" sz="2400" dirty="0" err="1">
                <a:effectLst>
                  <a:outerShdw blurRad="38100" dist="38100" dir="2700000" algn="tl">
                    <a:srgbClr val="000000">
                      <a:alpha val="43137"/>
                    </a:srgbClr>
                  </a:outerShdw>
                </a:effectLst>
              </a:rPr>
              <a:t>Programme</a:t>
            </a:r>
            <a:r>
              <a:rPr lang="tr-TR" sz="2400" dirty="0">
                <a:effectLst>
                  <a:outerShdw blurRad="38100" dist="38100" dir="2700000" algn="tl">
                    <a:srgbClr val="000000">
                      <a:alpha val="43137"/>
                    </a:srgbClr>
                  </a:outerShdw>
                </a:effectLst>
              </a:rPr>
              <a:t> (UNEP)» kurulmuştur.</a:t>
            </a:r>
          </a:p>
          <a:p>
            <a:pPr marL="0" indent="0" algn="just">
              <a:buNone/>
            </a:pPr>
            <a:r>
              <a:rPr lang="tr-TR" sz="2400" dirty="0">
                <a:effectLst>
                  <a:outerShdw blurRad="38100" dist="38100" dir="2700000" algn="tl">
                    <a:srgbClr val="000000">
                      <a:alpha val="43137"/>
                    </a:srgbClr>
                  </a:outerShdw>
                </a:effectLst>
              </a:rPr>
              <a:t>Çevre konusunda faaliyet gösteren önemli uluslararası kuruluşlar şu şekilde sıralanabilir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Dünya Kaynaklarını ve Çevreyi Koruma Konseyi - World Environment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Resorurces</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Councıl</a:t>
            </a:r>
            <a:r>
              <a:rPr lang="tr-TR" sz="2400" dirty="0">
                <a:effectLst>
                  <a:outerShdw blurRad="38100" dist="38100" dir="2700000" algn="tl">
                    <a:srgbClr val="000000">
                      <a:alpha val="43137"/>
                    </a:srgbClr>
                  </a:outerShdw>
                </a:effectLst>
              </a:rPr>
              <a:t> (WERC): 1972 yılında kurulan bu kuruluş, doğal kaynakların rasyonel kullanılması amacını gerçekleştirmeye çalışır. Merkezi ABD'dedir.</a:t>
            </a:r>
          </a:p>
          <a:p>
            <a:pPr marL="0" indent="0" algn="just">
              <a:buNone/>
            </a:pPr>
            <a:r>
              <a:rPr lang="tr-TR" sz="2400" dirty="0">
                <a:effectLst>
                  <a:outerShdw blurRad="38100" dist="38100" dir="2700000" algn="tl">
                    <a:srgbClr val="000000">
                      <a:alpha val="43137"/>
                    </a:srgbClr>
                  </a:outerShdw>
                </a:effectLst>
              </a:rPr>
              <a:t>• Uluslararası Kirlenmeyi Kontrol Cemiyeti - International </a:t>
            </a:r>
            <a:r>
              <a:rPr lang="tr-TR" sz="2400" dirty="0" err="1">
                <a:effectLst>
                  <a:outerShdw blurRad="38100" dist="38100" dir="2700000" algn="tl">
                    <a:srgbClr val="000000">
                      <a:alpha val="43137"/>
                    </a:srgbClr>
                  </a:outerShdw>
                </a:effectLst>
              </a:rPr>
              <a:t>Association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For</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Pollution</a:t>
            </a:r>
            <a:r>
              <a:rPr lang="tr-TR" sz="2400" dirty="0">
                <a:effectLst>
                  <a:outerShdw blurRad="38100" dist="38100" dir="2700000" algn="tl">
                    <a:srgbClr val="000000">
                      <a:alpha val="43137"/>
                    </a:srgbClr>
                  </a:outerShdw>
                </a:effectLst>
              </a:rPr>
              <a:t> Control (IAPC): 1970 senesinde ABD'de kurulan bu cemiyet, her türlü çevre kirlenmesini kontrol etmek ve gerekli önlemleri almak amacındadır.</a:t>
            </a:r>
          </a:p>
        </p:txBody>
      </p:sp>
    </p:spTree>
    <p:extLst>
      <p:ext uri="{BB962C8B-B14F-4D97-AF65-F5344CB8AC3E}">
        <p14:creationId xmlns:p14="http://schemas.microsoft.com/office/powerpoint/2010/main" val="890655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Uluslararası Kalkınma ve Çevre Enstitüsü - International </a:t>
            </a:r>
            <a:r>
              <a:rPr lang="tr-TR" sz="2400" dirty="0" err="1">
                <a:effectLst>
                  <a:outerShdw blurRad="38100" dist="38100" dir="2700000" algn="tl">
                    <a:srgbClr val="000000">
                      <a:alpha val="43137"/>
                    </a:srgbClr>
                  </a:outerShdw>
                </a:effectLst>
              </a:rPr>
              <a:t>Instute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For</a:t>
            </a:r>
            <a:r>
              <a:rPr lang="tr-TR" sz="2400" dirty="0">
                <a:effectLst>
                  <a:outerShdw blurRad="38100" dist="38100" dir="2700000" algn="tl">
                    <a:srgbClr val="000000">
                      <a:alpha val="43137"/>
                    </a:srgbClr>
                  </a:outerShdw>
                </a:effectLst>
              </a:rPr>
              <a:t> Environment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Development (IIED): Birleşmiş </a:t>
            </a:r>
            <a:r>
              <a:rPr lang="tr-TR" sz="2400" dirty="0" err="1">
                <a:effectLst>
                  <a:outerShdw blurRad="38100" dist="38100" dir="2700000" algn="tl">
                    <a:srgbClr val="000000">
                      <a:alpha val="43137"/>
                    </a:srgbClr>
                  </a:outerShdw>
                </a:effectLst>
              </a:rPr>
              <a:t>Milletler'e</a:t>
            </a:r>
            <a:r>
              <a:rPr lang="tr-TR" sz="2400" dirty="0">
                <a:effectLst>
                  <a:outerShdw blurRad="38100" dist="38100" dir="2700000" algn="tl">
                    <a:srgbClr val="000000">
                      <a:alpha val="43137"/>
                    </a:srgbClr>
                  </a:outerShdw>
                </a:effectLst>
              </a:rPr>
              <a:t> üye olan devletlerin, üyesi bulunduğu bu kuruluş, kalkınmanın getirdiği çevre sorunlarını çözmek amacını taşır. 1971'de merkezi de Londra'da olmak üzere kurulmuştur.</a:t>
            </a:r>
          </a:p>
          <a:p>
            <a:pPr marL="0" indent="0" algn="just">
              <a:buNone/>
            </a:pPr>
            <a:r>
              <a:rPr lang="tr-TR" sz="2400" dirty="0">
                <a:effectLst>
                  <a:outerShdw blurRad="38100" dist="38100" dir="2700000" algn="tl">
                    <a:srgbClr val="000000">
                      <a:alpha val="43137"/>
                    </a:srgbClr>
                  </a:outerShdw>
                </a:effectLst>
              </a:rPr>
              <a:t>• Çevre Sorunları Danışma Merkezi - Environment </a:t>
            </a:r>
            <a:r>
              <a:rPr lang="tr-TR" sz="2400" dirty="0" err="1">
                <a:effectLst>
                  <a:outerShdw blurRad="38100" dist="38100" dir="2700000" algn="tl">
                    <a:srgbClr val="000000">
                      <a:alpha val="43137"/>
                    </a:srgbClr>
                  </a:outerShdw>
                </a:effectLst>
              </a:rPr>
              <a:t>Liasion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Contre</a:t>
            </a:r>
            <a:r>
              <a:rPr lang="tr-TR" sz="2400" dirty="0">
                <a:effectLst>
                  <a:outerShdw blurRad="38100" dist="38100" dir="2700000" algn="tl">
                    <a:srgbClr val="000000">
                      <a:alpha val="43137"/>
                    </a:srgbClr>
                  </a:outerShdw>
                </a:effectLst>
              </a:rPr>
              <a:t> (ELC): Birleşmiş Milletler Çevre Fonu - United Nations </a:t>
            </a:r>
            <a:r>
              <a:rPr lang="tr-TR" sz="2400" dirty="0" err="1">
                <a:effectLst>
                  <a:outerShdw blurRad="38100" dist="38100" dir="2700000" algn="tl">
                    <a:srgbClr val="000000">
                      <a:alpha val="43137"/>
                    </a:srgbClr>
                  </a:outerShdw>
                </a:effectLst>
              </a:rPr>
              <a:t>Enviroment</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Fund</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(UNEF). Stockholm Konferansı tarafından kurulan bu fon, Birleşmiş </a:t>
            </a:r>
            <a:r>
              <a:rPr lang="tr-TR" sz="2400" dirty="0" err="1">
                <a:effectLst>
                  <a:outerShdw blurRad="38100" dist="38100" dir="2700000" algn="tl">
                    <a:srgbClr val="000000">
                      <a:alpha val="43137"/>
                    </a:srgbClr>
                  </a:outerShdw>
                </a:effectLst>
              </a:rPr>
              <a:t>Milletler'e</a:t>
            </a:r>
            <a:r>
              <a:rPr lang="tr-TR" sz="2400" dirty="0">
                <a:effectLst>
                  <a:outerShdw blurRad="38100" dist="38100" dir="2700000" algn="tl">
                    <a:srgbClr val="000000">
                      <a:alpha val="43137"/>
                    </a:srgbClr>
                  </a:outerShdw>
                </a:effectLst>
              </a:rPr>
              <a:t> üye ülkelere çevrenin korunması için, mali kaynak </a:t>
            </a:r>
            <a:r>
              <a:rPr lang="tr-TR" sz="2400" dirty="0" smtClean="0">
                <a:effectLst>
                  <a:outerShdw blurRad="38100" dist="38100" dir="2700000" algn="tl">
                    <a:srgbClr val="000000">
                      <a:alpha val="43137"/>
                    </a:srgbClr>
                  </a:outerShdw>
                </a:effectLst>
              </a:rPr>
              <a:t>sağlamak amacını </a:t>
            </a:r>
            <a:r>
              <a:rPr lang="tr-TR" sz="2400" dirty="0">
                <a:effectLst>
                  <a:outerShdw blurRad="38100" dist="38100" dir="2700000" algn="tl">
                    <a:srgbClr val="000000">
                      <a:alpha val="43137"/>
                    </a:srgbClr>
                  </a:outerShdw>
                </a:effectLst>
              </a:rPr>
              <a:t>taşır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Birleşmiş Milletler Çevre Programı - United Nations </a:t>
            </a:r>
            <a:r>
              <a:rPr lang="tr-TR" sz="2400" dirty="0" err="1">
                <a:effectLst>
                  <a:outerShdw blurRad="38100" dist="38100" dir="2700000" algn="tl">
                    <a:srgbClr val="000000">
                      <a:alpha val="43137"/>
                    </a:srgbClr>
                  </a:outerShdw>
                </a:effectLst>
              </a:rPr>
              <a:t>Enviroment</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Programme</a:t>
            </a:r>
            <a:r>
              <a:rPr lang="tr-TR" sz="2400" dirty="0">
                <a:effectLst>
                  <a:outerShdw blurRad="38100" dist="38100" dir="2700000" algn="tl">
                    <a:srgbClr val="000000">
                      <a:alpha val="43137"/>
                    </a:srgbClr>
                  </a:outerShdw>
                </a:effectLst>
              </a:rPr>
              <a:t> (UNEP): Birleşmiş Milletler çevre programını yürütmek üzere kurulan bu kuruluş üyeleri arasında çevre konusunda koordinasyon sağlamak amacını taşır.</a:t>
            </a:r>
          </a:p>
          <a:p>
            <a:pPr marL="0" indent="0" algn="just">
              <a:buNone/>
            </a:pPr>
            <a:r>
              <a:rPr lang="tr-TR" sz="2400" dirty="0">
                <a:effectLst>
                  <a:outerShdw blurRad="38100" dist="38100" dir="2700000" algn="tl">
                    <a:srgbClr val="000000">
                      <a:alpha val="43137"/>
                    </a:srgbClr>
                  </a:outerShdw>
                </a:effectLst>
              </a:rPr>
              <a:t>• Ekonomik Kalkınma ve İşbirliği Teşkilatı -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for</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Economic</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Coorperation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Development (OECD): 1960'da Paris'te kurulan ve çok yönlü amaçlara sahip olan uluslararası bir kuruluş olup, çevre konusuna ağırlık vererek çalışmalarını sürdürmektedir.</a:t>
            </a:r>
          </a:p>
        </p:txBody>
      </p:sp>
    </p:spTree>
    <p:extLst>
      <p:ext uri="{BB962C8B-B14F-4D97-AF65-F5344CB8AC3E}">
        <p14:creationId xmlns:p14="http://schemas.microsoft.com/office/powerpoint/2010/main" val="806754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Avrupa Çevre Bürosu - </a:t>
            </a:r>
            <a:r>
              <a:rPr lang="tr-TR" sz="2400" dirty="0" err="1">
                <a:effectLst>
                  <a:outerShdw blurRad="38100" dist="38100" dir="2700000" algn="tl">
                    <a:srgbClr val="000000">
                      <a:alpha val="43137"/>
                    </a:srgbClr>
                  </a:outerShdw>
                </a:effectLst>
              </a:rPr>
              <a:t>European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Environmental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Bureau</a:t>
            </a:r>
            <a:r>
              <a:rPr lang="tr-TR" sz="2400" dirty="0">
                <a:effectLst>
                  <a:outerShdw blurRad="38100" dist="38100" dir="2700000" algn="tl">
                    <a:srgbClr val="000000">
                      <a:alpha val="43137"/>
                    </a:srgbClr>
                  </a:outerShdw>
                </a:effectLst>
              </a:rPr>
              <a:t> (EEB): AB üyelerinin doğal üyesi olduğu bu uluslararası kuruluşa diğer ülkelerin de üye olmaları mümkündür. 1974 senesinde merkezi Brüksel'de olmak üzere kurulmuştur. Çevre sorunlarına çözüm arar.</a:t>
            </a:r>
          </a:p>
          <a:p>
            <a:pPr marL="0" indent="0" algn="just">
              <a:buNone/>
            </a:pPr>
            <a:r>
              <a:rPr lang="tr-TR" sz="2400" dirty="0">
                <a:effectLst>
                  <a:outerShdw blurRad="38100" dist="38100" dir="2700000" algn="tl">
                    <a:srgbClr val="000000">
                      <a:alpha val="43137"/>
                    </a:srgbClr>
                  </a:outerShdw>
                </a:effectLst>
              </a:rPr>
              <a:t>• Dünya Çevre Sorunları Bilgi Merkezi - World Office of Information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Environmental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Problems</a:t>
            </a:r>
            <a:r>
              <a:rPr lang="tr-TR" sz="2400" dirty="0">
                <a:effectLst>
                  <a:outerShdw blurRad="38100" dist="38100" dir="2700000" algn="tl">
                    <a:srgbClr val="000000">
                      <a:alpha val="43137"/>
                    </a:srgbClr>
                  </a:outerShdw>
                </a:effectLst>
              </a:rPr>
              <a:t> (WOIEP): Çevre sorunlarının çeşitli ülkelerdeki faaliyetlerinin sonuçlarını araştırmak amacıyla 1971'de Paris'te kurulmuştur.</a:t>
            </a:r>
          </a:p>
          <a:p>
            <a:pPr marL="0" indent="0" algn="just">
              <a:buNone/>
            </a:pPr>
            <a:r>
              <a:rPr lang="tr-TR" sz="2400" dirty="0">
                <a:effectLst>
                  <a:outerShdw blurRad="38100" dist="38100" dir="2700000" algn="tl">
                    <a:srgbClr val="000000">
                      <a:alpha val="43137"/>
                    </a:srgbClr>
                  </a:outerShdw>
                </a:effectLst>
              </a:rPr>
              <a:t>• Avrupa Hava Kirliliği Birliği - </a:t>
            </a:r>
            <a:r>
              <a:rPr lang="tr-TR" sz="2400" dirty="0" err="1">
                <a:effectLst>
                  <a:outerShdw blurRad="38100" dist="38100" dir="2700000" algn="tl">
                    <a:srgbClr val="000000">
                      <a:alpha val="43137"/>
                    </a:srgbClr>
                  </a:outerShdw>
                </a:effectLst>
              </a:rPr>
              <a:t>Europeane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Alliance</a:t>
            </a:r>
            <a:r>
              <a:rPr lang="tr-TR" sz="2400" dirty="0">
                <a:effectLst>
                  <a:outerShdw blurRad="38100" dist="38100" dir="2700000" algn="tl">
                    <a:srgbClr val="000000">
                      <a:alpha val="43137"/>
                    </a:srgbClr>
                  </a:outerShdw>
                </a:effectLst>
              </a:rPr>
              <a:t> of </a:t>
            </a:r>
            <a:r>
              <a:rPr lang="tr-TR" sz="2400" dirty="0" err="1">
                <a:effectLst>
                  <a:outerShdw blurRad="38100" dist="38100" dir="2700000" algn="tl">
                    <a:srgbClr val="000000">
                      <a:alpha val="43137"/>
                    </a:srgbClr>
                  </a:outerShdw>
                </a:effectLst>
              </a:rPr>
              <a:t>The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Air</a:t>
            </a:r>
            <a:r>
              <a:rPr lang="tr-TR" sz="2400" dirty="0">
                <a:effectLst>
                  <a:outerShdw blurRad="38100" dist="38100" dir="2700000" algn="tl">
                    <a:srgbClr val="000000">
                      <a:alpha val="43137"/>
                    </a:srgbClr>
                  </a:outerShdw>
                </a:effectLst>
              </a:rPr>
              <a:t> (E.A.A): Sadece hava kirliliği konusunda araştırmalar yapmak üzere, Paris'te merkezi bulunan bir kuruluştur.</a:t>
            </a:r>
          </a:p>
          <a:p>
            <a:pPr marL="0" indent="0" algn="just">
              <a:buNone/>
            </a:pPr>
            <a:r>
              <a:rPr lang="tr-TR" sz="2400" dirty="0">
                <a:effectLst>
                  <a:outerShdw blurRad="38100" dist="38100" dir="2700000" algn="tl">
                    <a:srgbClr val="000000">
                      <a:alpha val="43137"/>
                    </a:srgbClr>
                  </a:outerShdw>
                </a:effectLst>
              </a:rPr>
              <a:t>• Avrupa Ekoloji Enstitüsü - </a:t>
            </a:r>
            <a:r>
              <a:rPr lang="tr-TR" sz="2400" dirty="0" err="1">
                <a:effectLst>
                  <a:outerShdw blurRad="38100" dist="38100" dir="2700000" algn="tl">
                    <a:srgbClr val="000000">
                      <a:alpha val="43137"/>
                    </a:srgbClr>
                  </a:outerShdw>
                </a:effectLst>
              </a:rPr>
              <a:t>European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Ecology</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Institute</a:t>
            </a:r>
            <a:r>
              <a:rPr lang="tr-TR" sz="2400" dirty="0">
                <a:effectLst>
                  <a:outerShdw blurRad="38100" dist="38100" dir="2700000" algn="tl">
                    <a:srgbClr val="000000">
                      <a:alpha val="43137"/>
                    </a:srgbClr>
                  </a:outerShdw>
                </a:effectLst>
              </a:rPr>
              <a:t> (EEI): Ekoloji konusunda araştırmalar yapmak üzere, Fransa'da kurulan bir kurumdur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Birleşmiş Milletler Gıda ve Tarım Teşkilatı - </a:t>
            </a:r>
            <a:r>
              <a:rPr lang="tr-TR" sz="2400" dirty="0" err="1">
                <a:effectLst>
                  <a:outerShdw blurRad="38100" dist="38100" dir="2700000" algn="tl">
                    <a:srgbClr val="000000">
                      <a:alpha val="43137"/>
                    </a:srgbClr>
                  </a:outerShdw>
                </a:effectLst>
              </a:rPr>
              <a:t>Food</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and</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Agriculture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(FAO): Çok yönlü amaçları arasında çevre sorunları da bulunan bu kuruluş 1945 yılında Roma'da kurulmuştur.</a:t>
            </a:r>
          </a:p>
          <a:p>
            <a:pPr marL="0" indent="0" algn="just">
              <a:buNone/>
            </a:pPr>
            <a:r>
              <a:rPr lang="tr-TR" sz="2400" dirty="0">
                <a:effectLst>
                  <a:outerShdw blurRad="38100" dist="38100" dir="2700000" algn="tl">
                    <a:srgbClr val="000000">
                      <a:alpha val="43137"/>
                    </a:srgbClr>
                  </a:outerShdw>
                </a:effectLst>
              </a:rPr>
              <a:t>• Modern Toplumla İlgili Sorunlar Komitesi - </a:t>
            </a:r>
            <a:r>
              <a:rPr lang="tr-TR" sz="2400" dirty="0" err="1">
                <a:effectLst>
                  <a:outerShdw blurRad="38100" dist="38100" dir="2700000" algn="tl">
                    <a:srgbClr val="000000">
                      <a:alpha val="43137"/>
                    </a:srgbClr>
                  </a:outerShdw>
                </a:effectLst>
              </a:rPr>
              <a:t>Communittee</a:t>
            </a:r>
            <a:r>
              <a:rPr lang="tr-TR" sz="2400" dirty="0">
                <a:effectLst>
                  <a:outerShdw blurRad="38100" dist="38100" dir="2700000" algn="tl">
                    <a:srgbClr val="000000">
                      <a:alpha val="43137"/>
                    </a:srgbClr>
                  </a:outerShdw>
                </a:effectLst>
              </a:rPr>
              <a:t> on </a:t>
            </a:r>
            <a:r>
              <a:rPr lang="tr-TR" sz="2400" dirty="0" err="1">
                <a:effectLst>
                  <a:outerShdw blurRad="38100" dist="38100" dir="2700000" algn="tl">
                    <a:srgbClr val="000000">
                      <a:alpha val="43137"/>
                    </a:srgbClr>
                  </a:outerShdw>
                </a:effectLst>
              </a:rPr>
              <a:t>The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Challenges</a:t>
            </a:r>
            <a:r>
              <a:rPr lang="tr-TR" sz="2400" dirty="0">
                <a:effectLst>
                  <a:outerShdw blurRad="38100" dist="38100" dir="2700000" algn="tl">
                    <a:srgbClr val="000000">
                      <a:alpha val="43137"/>
                    </a:srgbClr>
                  </a:outerShdw>
                </a:effectLst>
              </a:rPr>
              <a:t> of Modern </a:t>
            </a:r>
            <a:r>
              <a:rPr lang="tr-TR" sz="2400" dirty="0" err="1">
                <a:effectLst>
                  <a:outerShdw blurRad="38100" dist="38100" dir="2700000" algn="tl">
                    <a:srgbClr val="000000">
                      <a:alpha val="43137"/>
                    </a:srgbClr>
                  </a:outerShdw>
                </a:effectLst>
              </a:rPr>
              <a:t>Society</a:t>
            </a:r>
            <a:r>
              <a:rPr lang="tr-TR" sz="2400" dirty="0">
                <a:effectLst>
                  <a:outerShdw blurRad="38100" dist="38100" dir="2700000" algn="tl">
                    <a:srgbClr val="000000">
                      <a:alpha val="43137"/>
                    </a:srgbClr>
                  </a:outerShdw>
                </a:effectLst>
              </a:rPr>
              <a:t> (CCMS): NATO bünyesinde kurulmuş olup, çevre sorunları konusunda NATO üyesi devletler açısından koordinasyon araştırma ve işbirliği sağlamak amacını taşır.</a:t>
            </a:r>
          </a:p>
        </p:txBody>
      </p:sp>
    </p:spTree>
    <p:extLst>
      <p:ext uri="{BB962C8B-B14F-4D97-AF65-F5344CB8AC3E}">
        <p14:creationId xmlns:p14="http://schemas.microsoft.com/office/powerpoint/2010/main" val="26173495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Dünya Doğasını Koruma Fonu - World Wildlife </a:t>
            </a:r>
            <a:r>
              <a:rPr lang="tr-TR" sz="2400" dirty="0" err="1">
                <a:effectLst>
                  <a:outerShdw blurRad="38100" dist="38100" dir="2700000" algn="tl">
                    <a:srgbClr val="000000">
                      <a:alpha val="43137"/>
                    </a:srgbClr>
                  </a:outerShdw>
                </a:effectLst>
              </a:rPr>
              <a:t>Fund</a:t>
            </a:r>
            <a:r>
              <a:rPr lang="tr-TR" sz="2400" dirty="0">
                <a:effectLst>
                  <a:outerShdw blurRad="38100" dist="38100" dir="2700000" algn="tl">
                    <a:srgbClr val="000000">
                      <a:alpha val="43137"/>
                    </a:srgbClr>
                  </a:outerShdw>
                </a:effectLst>
              </a:rPr>
              <a:t> (WWF)</a:t>
            </a:r>
          </a:p>
          <a:p>
            <a:pPr marL="0" indent="0" algn="just">
              <a:buNone/>
            </a:pPr>
            <a:r>
              <a:rPr lang="tr-TR" sz="2400" dirty="0">
                <a:effectLst>
                  <a:outerShdw blurRad="38100" dist="38100" dir="2700000" algn="tl">
                    <a:srgbClr val="000000">
                      <a:alpha val="43137"/>
                    </a:srgbClr>
                  </a:outerShdw>
                </a:effectLst>
              </a:rPr>
              <a:t>• Asya Çevre Sorunları Derneği - </a:t>
            </a:r>
            <a:r>
              <a:rPr lang="tr-TR" sz="2400" dirty="0" err="1">
                <a:effectLst>
                  <a:outerShdw blurRad="38100" dist="38100" dir="2700000" algn="tl">
                    <a:srgbClr val="000000">
                      <a:alpha val="43137"/>
                    </a:srgbClr>
                  </a:outerShdw>
                </a:effectLst>
              </a:rPr>
              <a:t>Asian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Environmental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Society</a:t>
            </a:r>
            <a:r>
              <a:rPr lang="tr-TR" sz="2400" dirty="0">
                <a:effectLst>
                  <a:outerShdw blurRad="38100" dist="38100" dir="2700000" algn="tl">
                    <a:srgbClr val="000000">
                      <a:alpha val="43137"/>
                    </a:srgbClr>
                  </a:outerShdw>
                </a:effectLst>
              </a:rPr>
              <a:t> (AES)</a:t>
            </a:r>
          </a:p>
          <a:p>
            <a:pPr marL="0" indent="0" algn="just">
              <a:buNone/>
            </a:pPr>
            <a:r>
              <a:rPr lang="tr-TR" sz="2400" dirty="0">
                <a:effectLst>
                  <a:outerShdw blurRad="38100" dist="38100" dir="2700000" algn="tl">
                    <a:srgbClr val="000000">
                      <a:alpha val="43137"/>
                    </a:srgbClr>
                  </a:outerShdw>
                </a:effectLst>
              </a:rPr>
              <a:t>• Afrika Çevre Sorunları Derneği - </a:t>
            </a:r>
            <a:r>
              <a:rPr lang="tr-TR" sz="2400" dirty="0" err="1">
                <a:effectLst>
                  <a:outerShdw blurRad="38100" dist="38100" dir="2700000" algn="tl">
                    <a:srgbClr val="000000">
                      <a:alpha val="43137"/>
                    </a:srgbClr>
                  </a:outerShdw>
                </a:effectLst>
              </a:rPr>
              <a:t>Africen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Environmental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Society</a:t>
            </a:r>
            <a:r>
              <a:rPr lang="tr-TR" sz="2400" dirty="0">
                <a:effectLst>
                  <a:outerShdw blurRad="38100" dist="38100" dir="2700000" algn="tl">
                    <a:srgbClr val="000000">
                      <a:alpha val="43137"/>
                    </a:srgbClr>
                  </a:outerShdw>
                </a:effectLst>
              </a:rPr>
              <a:t> (AES)</a:t>
            </a:r>
          </a:p>
          <a:p>
            <a:pPr marL="0" indent="0" algn="just">
              <a:buNone/>
            </a:pPr>
            <a:r>
              <a:rPr lang="tr-TR" sz="2400" dirty="0">
                <a:effectLst>
                  <a:outerShdw blurRad="38100" dist="38100" dir="2700000" algn="tl">
                    <a:srgbClr val="000000">
                      <a:alpha val="43137"/>
                    </a:srgbClr>
                  </a:outerShdw>
                </a:effectLst>
              </a:rPr>
              <a:t>• Milletlerarası Çevre Yönetimi Enstitüsü - International </a:t>
            </a:r>
            <a:r>
              <a:rPr lang="tr-TR" sz="2400" dirty="0" err="1">
                <a:effectLst>
                  <a:outerShdw blurRad="38100" dist="38100" dir="2700000" algn="tl">
                    <a:srgbClr val="000000">
                      <a:alpha val="43137"/>
                    </a:srgbClr>
                  </a:outerShdw>
                </a:effectLst>
              </a:rPr>
              <a:t>Environmental</a:t>
            </a:r>
            <a:r>
              <a:rPr lang="tr-TR" sz="2400" dirty="0">
                <a:effectLst>
                  <a:outerShdw blurRad="38100" dist="38100" dir="2700000" algn="tl">
                    <a:srgbClr val="000000">
                      <a:alpha val="43137"/>
                    </a:srgbClr>
                  </a:outerShdw>
                </a:effectLst>
              </a:rPr>
              <a:t> Management </a:t>
            </a:r>
            <a:r>
              <a:rPr lang="tr-TR" sz="2400" dirty="0" err="1">
                <a:effectLst>
                  <a:outerShdw blurRad="38100" dist="38100" dir="2700000" algn="tl">
                    <a:srgbClr val="000000">
                      <a:alpha val="43137"/>
                    </a:srgbClr>
                  </a:outerShdw>
                </a:effectLst>
              </a:rPr>
              <a:t>Institute</a:t>
            </a:r>
            <a:r>
              <a:rPr lang="tr-TR" sz="2400" dirty="0">
                <a:effectLst>
                  <a:outerShdw blurRad="38100" dist="38100" dir="2700000" algn="tl">
                    <a:srgbClr val="000000">
                      <a:alpha val="43137"/>
                    </a:srgbClr>
                  </a:outerShdw>
                </a:effectLst>
              </a:rPr>
              <a:t> (IEMİ)</a:t>
            </a:r>
          </a:p>
          <a:p>
            <a:pPr marL="0" indent="0" algn="just">
              <a:buNone/>
            </a:pPr>
            <a:r>
              <a:rPr lang="tr-TR" sz="2400" dirty="0">
                <a:effectLst>
                  <a:outerShdw blurRad="38100" dist="38100" dir="2700000" algn="tl">
                    <a:srgbClr val="000000">
                      <a:alpha val="43137"/>
                    </a:srgbClr>
                  </a:outerShdw>
                </a:effectLst>
              </a:rPr>
              <a:t>• Dünya Sağlık Teşkilatı- World </a:t>
            </a:r>
            <a:r>
              <a:rPr lang="tr-TR" sz="2400" dirty="0" err="1">
                <a:effectLst>
                  <a:outerShdw blurRad="38100" dist="38100" dir="2700000" algn="tl">
                    <a:srgbClr val="000000">
                      <a:alpha val="43137"/>
                    </a:srgbClr>
                  </a:outerShdw>
                </a:effectLst>
              </a:rPr>
              <a:t>Health</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(WHO)</a:t>
            </a:r>
          </a:p>
          <a:p>
            <a:pPr marL="0" indent="0" algn="just">
              <a:buNone/>
            </a:pPr>
            <a:r>
              <a:rPr lang="tr-TR" sz="2400" dirty="0">
                <a:effectLst>
                  <a:outerShdw blurRad="38100" dist="38100" dir="2700000" algn="tl">
                    <a:srgbClr val="000000">
                      <a:alpha val="43137"/>
                    </a:srgbClr>
                  </a:outerShdw>
                </a:effectLst>
              </a:rPr>
              <a:t>• Dünya Meteoroloji Teşkilatı - World </a:t>
            </a:r>
            <a:r>
              <a:rPr lang="tr-TR" sz="2400" dirty="0" err="1">
                <a:effectLst>
                  <a:outerShdw blurRad="38100" dist="38100" dir="2700000" algn="tl">
                    <a:srgbClr val="000000">
                      <a:alpha val="43137"/>
                    </a:srgbClr>
                  </a:outerShdw>
                </a:effectLst>
              </a:rPr>
              <a:t>Meteorologıcal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(WMO)</a:t>
            </a:r>
          </a:p>
          <a:p>
            <a:pPr marL="0" indent="0" algn="just">
              <a:buNone/>
            </a:pPr>
            <a:r>
              <a:rPr lang="tr-TR" sz="2400" dirty="0">
                <a:effectLst>
                  <a:outerShdw blurRad="38100" dist="38100" dir="2700000" algn="tl">
                    <a:srgbClr val="000000">
                      <a:alpha val="43137"/>
                    </a:srgbClr>
                  </a:outerShdw>
                </a:effectLst>
              </a:rPr>
              <a:t>• Birleşmiş Milletler Avrupa Ekonomik Komisyonu - </a:t>
            </a:r>
            <a:r>
              <a:rPr lang="tr-TR" sz="2400" dirty="0" err="1">
                <a:effectLst>
                  <a:outerShdw blurRad="38100" dist="38100" dir="2700000" algn="tl">
                    <a:srgbClr val="000000">
                      <a:alpha val="43137"/>
                    </a:srgbClr>
                  </a:outerShdw>
                </a:effectLst>
              </a:rPr>
              <a:t>Economic</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Comission</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For</a:t>
            </a:r>
            <a:r>
              <a:rPr lang="tr-TR" sz="2400" dirty="0">
                <a:effectLst>
                  <a:outerShdw blurRad="38100" dist="38100" dir="2700000" algn="tl">
                    <a:srgbClr val="000000">
                      <a:alpha val="43137"/>
                    </a:srgbClr>
                  </a:outerShdw>
                </a:effectLst>
              </a:rPr>
              <a:t> Europe of </a:t>
            </a:r>
            <a:r>
              <a:rPr lang="tr-TR" sz="2400" dirty="0" err="1">
                <a:effectLst>
                  <a:outerShdw blurRad="38100" dist="38100" dir="2700000" algn="tl">
                    <a:srgbClr val="000000">
                      <a:alpha val="43137"/>
                    </a:srgbClr>
                  </a:outerShdw>
                </a:effectLst>
              </a:rPr>
              <a:t>The</a:t>
            </a:r>
            <a:r>
              <a:rPr lang="tr-TR" sz="2400" dirty="0">
                <a:effectLst>
                  <a:outerShdw blurRad="38100" dist="38100" dir="2700000" algn="tl">
                    <a:srgbClr val="000000">
                      <a:alpha val="43137"/>
                    </a:srgbClr>
                  </a:outerShdw>
                </a:effectLst>
              </a:rPr>
              <a:t> United Nations (ECE).</a:t>
            </a:r>
          </a:p>
          <a:p>
            <a:pPr marL="0" indent="0" algn="just">
              <a:buNone/>
            </a:pPr>
            <a:r>
              <a:rPr lang="tr-TR" sz="2400" dirty="0">
                <a:effectLst>
                  <a:outerShdw blurRad="38100" dist="38100" dir="2700000" algn="tl">
                    <a:srgbClr val="000000">
                      <a:alpha val="43137"/>
                    </a:srgbClr>
                  </a:outerShdw>
                </a:effectLst>
              </a:rPr>
              <a:t>• Milletlerarası Çalışma Örgütü - International </a:t>
            </a:r>
            <a:r>
              <a:rPr lang="tr-TR" sz="2400" dirty="0" err="1">
                <a:effectLst>
                  <a:outerShdw blurRad="38100" dist="38100" dir="2700000" algn="tl">
                    <a:srgbClr val="000000">
                      <a:alpha val="43137"/>
                    </a:srgbClr>
                  </a:outerShdw>
                </a:effectLst>
              </a:rPr>
              <a:t>Labour</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(ILO</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Hükümetlerarası</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Oşinoğrafi</a:t>
            </a:r>
            <a:r>
              <a:rPr lang="tr-TR" sz="2400" dirty="0">
                <a:effectLst>
                  <a:outerShdw blurRad="38100" dist="38100" dir="2700000" algn="tl">
                    <a:srgbClr val="000000">
                      <a:alpha val="43137"/>
                    </a:srgbClr>
                  </a:outerShdw>
                </a:effectLst>
              </a:rPr>
              <a:t> Komisyonu - Inter - </a:t>
            </a:r>
            <a:r>
              <a:rPr lang="tr-TR" sz="2400" dirty="0" err="1">
                <a:effectLst>
                  <a:outerShdw blurRad="38100" dist="38100" dir="2700000" algn="tl">
                    <a:srgbClr val="000000">
                      <a:alpha val="43137"/>
                    </a:srgbClr>
                  </a:outerShdw>
                </a:effectLst>
              </a:rPr>
              <a:t>Govermental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Oceenograpnic</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Commission</a:t>
            </a:r>
            <a:r>
              <a:rPr lang="tr-TR" sz="2400" dirty="0">
                <a:effectLst>
                  <a:outerShdw blurRad="38100" dist="38100" dir="2700000" algn="tl">
                    <a:srgbClr val="000000">
                      <a:alpha val="43137"/>
                    </a:srgbClr>
                  </a:outerShdw>
                </a:effectLst>
              </a:rPr>
              <a:t> (IOC).</a:t>
            </a:r>
          </a:p>
          <a:p>
            <a:pPr marL="0" indent="0" algn="just">
              <a:buNone/>
            </a:pPr>
            <a:r>
              <a:rPr lang="tr-TR" sz="2400" dirty="0">
                <a:effectLst>
                  <a:outerShdw blurRad="38100" dist="38100" dir="2700000" algn="tl">
                    <a:srgbClr val="000000">
                      <a:alpha val="43137"/>
                    </a:srgbClr>
                  </a:outerShdw>
                </a:effectLst>
              </a:rPr>
              <a:t>• Kuzey Atlantik Anlaşması Teşkilatı - North </a:t>
            </a:r>
            <a:r>
              <a:rPr lang="tr-TR" sz="2400" dirty="0" err="1">
                <a:effectLst>
                  <a:outerShdw blurRad="38100" dist="38100" dir="2700000" algn="tl">
                    <a:srgbClr val="000000">
                      <a:alpha val="43137"/>
                    </a:srgbClr>
                  </a:outerShdw>
                </a:effectLst>
              </a:rPr>
              <a:t>Atlantic</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Treaty</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(NATO).</a:t>
            </a:r>
          </a:p>
          <a:p>
            <a:pPr marL="0" indent="0" algn="just">
              <a:buNone/>
            </a:pP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Hükümetlerarası</a:t>
            </a:r>
            <a:r>
              <a:rPr lang="tr-TR" sz="2400" dirty="0">
                <a:effectLst>
                  <a:outerShdw blurRad="38100" dist="38100" dir="2700000" algn="tl">
                    <a:srgbClr val="000000">
                      <a:alpha val="43137"/>
                    </a:srgbClr>
                  </a:outerShdw>
                </a:effectLst>
              </a:rPr>
              <a:t> Denizcilik Danışma Teşkilatı - Inter - </a:t>
            </a:r>
            <a:r>
              <a:rPr lang="tr-TR" sz="2400" dirty="0" err="1">
                <a:effectLst>
                  <a:outerShdw blurRad="38100" dist="38100" dir="2700000" algn="tl">
                    <a:srgbClr val="000000">
                      <a:alpha val="43137"/>
                    </a:srgbClr>
                  </a:outerShdw>
                </a:effectLst>
              </a:rPr>
              <a:t>Grovernmental</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Maritime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Consultative</a:t>
            </a:r>
            <a:r>
              <a:rPr lang="tr-TR" sz="2400" dirty="0">
                <a:effectLst>
                  <a:outerShdw blurRad="38100" dist="38100" dir="2700000" algn="tl">
                    <a:srgbClr val="000000">
                      <a:alpha val="43137"/>
                    </a:srgbClr>
                  </a:outerShdw>
                </a:effectLst>
              </a:rPr>
              <a:t> </a:t>
            </a:r>
            <a:r>
              <a:rPr lang="tr-TR" sz="2400" dirty="0" err="1">
                <a:effectLst>
                  <a:outerShdw blurRad="38100" dist="38100" dir="2700000" algn="tl">
                    <a:srgbClr val="000000">
                      <a:alpha val="43137"/>
                    </a:srgbClr>
                  </a:outerShdw>
                </a:effectLst>
              </a:rPr>
              <a:t>Organization</a:t>
            </a:r>
            <a:r>
              <a:rPr lang="tr-TR" sz="2400" dirty="0">
                <a:effectLst>
                  <a:outerShdw blurRad="38100" dist="38100" dir="2700000" algn="tl">
                    <a:srgbClr val="000000">
                      <a:alpha val="43137"/>
                    </a:srgbClr>
                  </a:outerShdw>
                </a:effectLst>
              </a:rPr>
              <a:t> (IMCO).</a:t>
            </a:r>
          </a:p>
        </p:txBody>
      </p:sp>
    </p:spTree>
    <p:extLst>
      <p:ext uri="{BB962C8B-B14F-4D97-AF65-F5344CB8AC3E}">
        <p14:creationId xmlns:p14="http://schemas.microsoft.com/office/powerpoint/2010/main" val="1936629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08338" y="685800"/>
            <a:ext cx="10264462" cy="1485900"/>
          </a:xfrm>
        </p:spPr>
        <p:txBody>
          <a:bodyPr/>
          <a:lstStyle/>
          <a:p>
            <a:r>
              <a:rPr lang="tr-TR" b="1" dirty="0" smtClean="0">
                <a:effectLst>
                  <a:outerShdw blurRad="38100" dist="38100" dir="2700000" algn="tl">
                    <a:srgbClr val="000000">
                      <a:alpha val="43137"/>
                    </a:srgbClr>
                  </a:outerShdw>
                </a:effectLst>
              </a:rPr>
              <a:t>KAYNAKÇA</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708338" y="2286000"/>
            <a:ext cx="11483662" cy="3581400"/>
          </a:xfrm>
        </p:spPr>
        <p:txBody>
          <a:bodyPr>
            <a:normAutofit/>
          </a:bodyPr>
          <a:lstStyle/>
          <a:p>
            <a:pPr marL="0" indent="0">
              <a:buNone/>
            </a:pPr>
            <a:r>
              <a:rPr lang="tr-TR" sz="2400" b="1" dirty="0">
                <a:effectLst>
                  <a:outerShdw blurRad="38100" dist="38100" dir="2700000" algn="tl">
                    <a:srgbClr val="000000">
                      <a:alpha val="43137"/>
                    </a:srgbClr>
                  </a:outerShdw>
                </a:effectLst>
              </a:rPr>
              <a:t>Öğr. Gör. Nihat Demirtaş , Ankuzem ,Turizm ve Çevre, Ankara 2011 , s. 1-528</a:t>
            </a: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a:p>
            <a:pPr marL="0" indent="0">
              <a:buNone/>
            </a:pPr>
            <a:endParaRPr lang="tr-TR" sz="24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5765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7656" y="0"/>
            <a:ext cx="11464344"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Çevre hukukunun temelini oluşturan başlıca hukuki düzenlemeler şunlardır:</a:t>
            </a:r>
          </a:p>
          <a:p>
            <a:pPr marL="0" indent="0" algn="just">
              <a:buNone/>
            </a:pPr>
            <a:r>
              <a:rPr lang="tr-TR" sz="2400" dirty="0">
                <a:effectLst>
                  <a:outerShdw blurRad="38100" dist="38100" dir="2700000" algn="tl">
                    <a:srgbClr val="000000">
                      <a:alpha val="43137"/>
                    </a:srgbClr>
                  </a:outerShdw>
                </a:effectLst>
              </a:rPr>
              <a:t>• Anayasa</a:t>
            </a:r>
          </a:p>
          <a:p>
            <a:pPr marL="0" indent="0" algn="just">
              <a:buNone/>
            </a:pPr>
            <a:r>
              <a:rPr lang="tr-TR" sz="2400" dirty="0">
                <a:effectLst>
                  <a:outerShdw blurRad="38100" dist="38100" dir="2700000" algn="tl">
                    <a:srgbClr val="000000">
                      <a:alpha val="43137"/>
                    </a:srgbClr>
                  </a:outerShdw>
                </a:effectLst>
              </a:rPr>
              <a:t>• Çevre Kanunu</a:t>
            </a:r>
          </a:p>
          <a:p>
            <a:pPr marL="0" indent="0" algn="just">
              <a:buNone/>
            </a:pPr>
            <a:r>
              <a:rPr lang="tr-TR" sz="2400" dirty="0">
                <a:effectLst>
                  <a:outerShdw blurRad="38100" dist="38100" dir="2700000" algn="tl">
                    <a:srgbClr val="000000">
                      <a:alpha val="43137"/>
                    </a:srgbClr>
                  </a:outerShdw>
                </a:effectLst>
              </a:rPr>
              <a:t>• Çevre Bakanlığı’nın Kuruluşu ve Görevleri Hakkında Kararname</a:t>
            </a:r>
          </a:p>
          <a:p>
            <a:pPr marL="0" indent="0" algn="just">
              <a:buNone/>
            </a:pPr>
            <a:r>
              <a:rPr lang="tr-TR" sz="2400" dirty="0">
                <a:effectLst>
                  <a:outerShdw blurRad="38100" dist="38100" dir="2700000" algn="tl">
                    <a:srgbClr val="000000">
                      <a:alpha val="43137"/>
                    </a:srgbClr>
                  </a:outerShdw>
                </a:effectLst>
              </a:rPr>
              <a:t>• Yönetmelikler</a:t>
            </a:r>
          </a:p>
          <a:p>
            <a:pPr marL="0" indent="0" algn="just">
              <a:buNone/>
            </a:pPr>
            <a:r>
              <a:rPr lang="tr-TR" sz="2400" dirty="0">
                <a:effectLst>
                  <a:outerShdw blurRad="38100" dist="38100" dir="2700000" algn="tl">
                    <a:srgbClr val="000000">
                      <a:alpha val="43137"/>
                    </a:srgbClr>
                  </a:outerShdw>
                </a:effectLst>
              </a:rPr>
              <a:t>• Bakanlar kurulu kararları</a:t>
            </a:r>
          </a:p>
          <a:p>
            <a:pPr marL="0" indent="0" algn="just">
              <a:buNone/>
            </a:pPr>
            <a:r>
              <a:rPr lang="tr-TR" sz="2400" dirty="0">
                <a:effectLst>
                  <a:outerShdw blurRad="38100" dist="38100" dir="2700000" algn="tl">
                    <a:srgbClr val="000000">
                      <a:alpha val="43137"/>
                    </a:srgbClr>
                  </a:outerShdw>
                </a:effectLst>
              </a:rPr>
              <a:t>• Tebliğ ve Genelgeler</a:t>
            </a:r>
          </a:p>
          <a:p>
            <a:pPr marL="0" indent="0" algn="just">
              <a:buNone/>
            </a:pPr>
            <a:r>
              <a:rPr lang="tr-TR" sz="2400" dirty="0">
                <a:effectLst>
                  <a:outerShdw blurRad="38100" dist="38100" dir="2700000" algn="tl">
                    <a:srgbClr val="000000">
                      <a:alpha val="43137"/>
                    </a:srgbClr>
                  </a:outerShdw>
                </a:effectLst>
              </a:rPr>
              <a:t>• Uluslararası Sözleşme ve </a:t>
            </a:r>
            <a:r>
              <a:rPr lang="tr-TR" sz="2400" dirty="0" smtClean="0">
                <a:effectLst>
                  <a:outerShdw blurRad="38100" dist="38100" dir="2700000" algn="tl">
                    <a:srgbClr val="000000">
                      <a:alpha val="43137"/>
                    </a:srgbClr>
                  </a:outerShdw>
                </a:effectLst>
              </a:rPr>
              <a:t>Protokoller</a:t>
            </a:r>
            <a:endParaRPr lang="tr-TR" sz="2400" dirty="0">
              <a:effectLst>
                <a:outerShdw blurRad="38100" dist="38100" dir="2700000" algn="tl">
                  <a:srgbClr val="000000">
                    <a:alpha val="43137"/>
                  </a:srgbClr>
                </a:outerShdw>
              </a:effectLst>
            </a:endParaRPr>
          </a:p>
          <a:p>
            <a:pPr marL="0" indent="0" algn="just">
              <a:buNone/>
            </a:pPr>
            <a:r>
              <a:rPr lang="tr-TR" sz="2400" b="1" dirty="0">
                <a:solidFill>
                  <a:srgbClr val="FF0000"/>
                </a:solidFill>
                <a:effectLst>
                  <a:outerShdw blurRad="38100" dist="38100" dir="2700000" algn="tl">
                    <a:srgbClr val="000000">
                      <a:alpha val="43137"/>
                    </a:srgbClr>
                  </a:outerShdw>
                </a:effectLst>
              </a:rPr>
              <a:t>Anayasa’da Çevre (Madde 56)</a:t>
            </a:r>
          </a:p>
          <a:p>
            <a:pPr marL="0" indent="0" algn="just">
              <a:buNone/>
            </a:pPr>
            <a:r>
              <a:rPr lang="tr-TR" sz="2400" dirty="0">
                <a:effectLst>
                  <a:outerShdw blurRad="38100" dist="38100" dir="2700000" algn="tl">
                    <a:srgbClr val="000000">
                      <a:alpha val="43137"/>
                    </a:srgbClr>
                  </a:outerShdw>
                </a:effectLst>
              </a:rPr>
              <a:t>Türkiye Cumhuriyeti Anayasası’nın 56. maddesine göre çevre, herkesin faydalanma hakkı olan ve bunun yanında korunması konusunda herkese görev düşen bir alandır. Buna göre</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Bunun yanında Anayasa’nın 2, 5, 12, 13, 17, 23, 35, 43, 44, 45, 46. 57, 63, 65, 119, 121, 168, 169, 170. maddeleri sosyal, kültürel ve ekolojik çevre ile ilgili hükümler içermektedir.</a:t>
            </a:r>
          </a:p>
        </p:txBody>
      </p:sp>
      <p:sp>
        <p:nvSpPr>
          <p:cNvPr id="4" name="Sağ Ok 3"/>
          <p:cNvSpPr/>
          <p:nvPr/>
        </p:nvSpPr>
        <p:spPr>
          <a:xfrm>
            <a:off x="727656" y="0"/>
            <a:ext cx="457200" cy="3606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841669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0534" y="0"/>
            <a:ext cx="11451465" cy="6858000"/>
          </a:xfrm>
        </p:spPr>
        <p:txBody>
          <a:bodyPr>
            <a:normAutofit/>
          </a:bodyPr>
          <a:lstStyle/>
          <a:p>
            <a:pPr marL="0" indent="0" algn="just">
              <a:buNone/>
            </a:pPr>
            <a:r>
              <a:rPr lang="tr-TR" sz="2400" b="1" dirty="0">
                <a:solidFill>
                  <a:srgbClr val="FF0000"/>
                </a:solidFill>
                <a:effectLst>
                  <a:outerShdw blurRad="38100" dist="38100" dir="2700000" algn="tl">
                    <a:srgbClr val="000000">
                      <a:alpha val="43137"/>
                    </a:srgbClr>
                  </a:outerShdw>
                </a:effectLst>
              </a:rPr>
              <a:t>Çevre Kanunu (2872)</a:t>
            </a:r>
          </a:p>
          <a:p>
            <a:pPr marL="0" indent="0" algn="just">
              <a:buNone/>
            </a:pPr>
            <a:r>
              <a:rPr lang="tr-TR" sz="2400" dirty="0">
                <a:effectLst>
                  <a:outerShdw blurRad="38100" dist="38100" dir="2700000" algn="tl">
                    <a:srgbClr val="000000">
                      <a:alpha val="43137"/>
                    </a:srgbClr>
                  </a:outerShdw>
                </a:effectLst>
              </a:rPr>
              <a:t>2872 sayılı Çevre Kanunu’nun 1. maddesinde Kanun’un amacı şu şekilde belirlenmiştir:</a:t>
            </a:r>
          </a:p>
          <a:p>
            <a:pPr marL="0" indent="0" algn="just">
              <a:buNone/>
            </a:pPr>
            <a:r>
              <a:rPr lang="tr-TR" sz="2400" dirty="0">
                <a:effectLst>
                  <a:outerShdw blurRad="38100" dist="38100" dir="2700000" algn="tl">
                    <a:srgbClr val="000000">
                      <a:alpha val="43137"/>
                    </a:srgbClr>
                  </a:outerShdw>
                </a:effectLst>
              </a:rPr>
              <a:t>Çevre Kanununun amacı, “Bütün canlıların ortak varlığı olan çevrenin, sürdürülebilir çevre ve sürdürülebilir kalkınma ilkeleri doğrultusunda korunmasını sağlamaktır.”</a:t>
            </a:r>
          </a:p>
          <a:p>
            <a:pPr marL="0" indent="0" algn="just">
              <a:buNone/>
            </a:pPr>
            <a:r>
              <a:rPr lang="tr-TR" sz="2400" b="1" dirty="0">
                <a:solidFill>
                  <a:srgbClr val="FF0000"/>
                </a:solidFill>
                <a:effectLst>
                  <a:outerShdw blurRad="38100" dist="38100" dir="2700000" algn="tl">
                    <a:srgbClr val="000000">
                      <a:alpha val="43137"/>
                    </a:srgbClr>
                  </a:outerShdw>
                </a:effectLst>
              </a:rPr>
              <a:t>Kirletme yasağı: </a:t>
            </a:r>
            <a:r>
              <a:rPr lang="tr-TR" sz="2400" dirty="0">
                <a:effectLst>
                  <a:outerShdw blurRad="38100" dist="38100" dir="2700000" algn="tl">
                    <a:srgbClr val="000000">
                      <a:alpha val="43137"/>
                    </a:srgbClr>
                  </a:outerShdw>
                </a:effectLst>
              </a:rPr>
              <a:t>(Madde 8) Her türlü atık ve artığı, çevreye zarar verecek şekilde, ilgili yönetmeliklerde belirlenen standartlara ve yöntemlere aykırı olarak doğrudan ve dolaylı biçimde alıcı ortama vermek, depolamak, taşımak, uzaklaştırmak ve benzeri faaliyetlerde bulunmak yasaktır.</a:t>
            </a:r>
          </a:p>
          <a:p>
            <a:pPr marL="0" indent="0" algn="just">
              <a:buNone/>
            </a:pPr>
            <a:r>
              <a:rPr lang="tr-TR" sz="2400" dirty="0">
                <a:effectLst>
                  <a:outerShdw blurRad="38100" dist="38100" dir="2700000" algn="tl">
                    <a:srgbClr val="000000">
                      <a:alpha val="43137"/>
                    </a:srgbClr>
                  </a:outerShdw>
                </a:effectLst>
              </a:rPr>
              <a:t>Kirlenme ihtimalinin bulunduğu durumlarda ilgililer kirlenmeyi önlemekle; kirlenmenin meydana geldiği hallerde kirleten, kirlenmeyi durdurmak, kirlenmenin etkilerini gidermek veya azaltmak için gerekli tedbirleri almakla yükümlüdürler</a:t>
            </a:r>
            <a:r>
              <a:rPr lang="tr-TR" sz="2400" dirty="0" smtClean="0">
                <a:effectLst>
                  <a:outerShdw blurRad="38100" dist="38100" dir="2700000" algn="tl">
                    <a:srgbClr val="000000">
                      <a:alpha val="43137"/>
                    </a:srgbClr>
                  </a:outerShdw>
                </a:effectLst>
              </a:rPr>
              <a:t>.</a:t>
            </a:r>
          </a:p>
          <a:p>
            <a:pPr marL="0" indent="0" algn="just">
              <a:buNone/>
            </a:pPr>
            <a:r>
              <a:rPr lang="tr-TR" sz="2400" b="1" dirty="0">
                <a:solidFill>
                  <a:srgbClr val="FF0000"/>
                </a:solidFill>
                <a:effectLst>
                  <a:outerShdw blurRad="38100" dist="38100" dir="2700000" algn="tl">
                    <a:srgbClr val="000000">
                      <a:alpha val="43137"/>
                    </a:srgbClr>
                  </a:outerShdw>
                </a:effectLst>
              </a:rPr>
              <a:t>Çevrenin korunmasına, iyileştirilmesine ve kirliliğinin önlenmesine ilişkin genel ilkeler: </a:t>
            </a:r>
            <a:r>
              <a:rPr lang="tr-TR" sz="2400" dirty="0">
                <a:effectLst>
                  <a:outerShdw blurRad="38100" dist="38100" dir="2700000" algn="tl">
                    <a:srgbClr val="000000">
                      <a:alpha val="43137"/>
                    </a:srgbClr>
                  </a:outerShdw>
                </a:effectLst>
              </a:rPr>
              <a:t>Başta idare, meslek odaları, birlikler ve sivil toplum kuruluşları olmak üzere herkes, çevrenin korunması ve kirliliğin önlenmesi ile görevli olup bu konuda alınacak tedbirlere ve belirlenen esaslara uymakla yükümlüdürler</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98515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1899" y="0"/>
            <a:ext cx="1149010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Çevrenin korunmasıyla ilgili düzenlemeler:</a:t>
            </a:r>
          </a:p>
          <a:p>
            <a:pPr marL="0" indent="0" algn="just">
              <a:buNone/>
            </a:pPr>
            <a:r>
              <a:rPr lang="tr-TR" sz="2400" dirty="0">
                <a:effectLst>
                  <a:outerShdw blurRad="38100" dist="38100" dir="2700000" algn="tl">
                    <a:srgbClr val="000000">
                      <a:alpha val="43137"/>
                    </a:srgbClr>
                  </a:outerShdw>
                </a:effectLst>
              </a:rPr>
              <a:t>• Doğal çevreyi oluşturan biyolojik çeşitlilik ile bu çeşitliliği barındıran ekosistemin korunması esastır. Biyolojik çeşitliliği koruma ve kullanım esasları, yerel yönetimlerin, üniversitelerin, sivil toplum kuruluşlarının ve ilgili diğer kuruluşların görüşleri alınarak belirlenir.</a:t>
            </a:r>
          </a:p>
          <a:p>
            <a:pPr marL="0" indent="0" algn="just">
              <a:buNone/>
            </a:pPr>
            <a:r>
              <a:rPr lang="tr-TR" sz="2400" dirty="0">
                <a:effectLst>
                  <a:outerShdw blurRad="38100" dist="38100" dir="2700000" algn="tl">
                    <a:srgbClr val="000000">
                      <a:alpha val="43137"/>
                    </a:srgbClr>
                  </a:outerShdw>
                </a:effectLst>
              </a:rPr>
              <a:t>• Ülke fizikî mekânında, sürdürülebilir kalkınma ilkesi doğrultusunda, koruma-kullanma dengesi gözetilerek kentsel ve kırsal nüfusun barınma, çalışma, dinlenme, ulaşım gibi ihtiyaçların karşılanması sonucu oluşabilecek çevre kirliliği önlenmelidir.</a:t>
            </a:r>
          </a:p>
          <a:p>
            <a:pPr marL="0" indent="0" algn="just">
              <a:buNone/>
            </a:pPr>
            <a:r>
              <a:rPr lang="tr-TR" sz="2400" dirty="0">
                <a:effectLst>
                  <a:outerShdw blurRad="38100" dist="38100" dir="2700000" algn="tl">
                    <a:srgbClr val="000000">
                      <a:alpha val="43137"/>
                    </a:srgbClr>
                  </a:outerShdw>
                </a:effectLst>
              </a:rPr>
              <a:t>• Koruma statüsü kazandırılmış alanlar (milli park, tabiat parkı vb.) ve ekolojik değeri olan alanlar (</a:t>
            </a:r>
            <a:r>
              <a:rPr lang="tr-TR" sz="2400" dirty="0" err="1">
                <a:effectLst>
                  <a:outerShdw blurRad="38100" dist="38100" dir="2700000" algn="tl">
                    <a:srgbClr val="000000">
                      <a:alpha val="43137"/>
                    </a:srgbClr>
                  </a:outerShdw>
                </a:effectLst>
              </a:rPr>
              <a:t>Örn</a:t>
            </a:r>
            <a:r>
              <a:rPr lang="tr-TR" sz="2400" dirty="0">
                <a:effectLst>
                  <a:outerShdw blurRad="38100" dist="38100" dir="2700000" algn="tl">
                    <a:srgbClr val="000000">
                      <a:alpha val="43137"/>
                    </a:srgbClr>
                  </a:outerShdw>
                </a:effectLst>
              </a:rPr>
              <a:t>. Sulak alanlar) gerektiği gibi korunur ve plan kararı dışında kullanılamaz.</a:t>
            </a:r>
          </a:p>
          <a:p>
            <a:pPr marL="0" indent="0" algn="just">
              <a:buNone/>
            </a:pPr>
            <a:r>
              <a:rPr lang="tr-TR" sz="2400" dirty="0">
                <a:effectLst>
                  <a:outerShdw blurRad="38100" dist="38100" dir="2700000" algn="tl">
                    <a:srgbClr val="000000">
                      <a:alpha val="43137"/>
                    </a:srgbClr>
                  </a:outerShdw>
                </a:effectLst>
              </a:rPr>
              <a:t>• Ülke ve dünya ölçeğinde ekolojik önemi olan, çevre kirlenmeleri ve bozulmalarına duyarlı toprak ve su alanlarını, biyolojik çeşitliliğin, doğal kaynakların ve bunlarla ilgili kültürel kaynakların gelecek kuşaklara ulaşmasını emniyet altına almak üzere gerekli düzenlemelerin yapılır.</a:t>
            </a:r>
          </a:p>
        </p:txBody>
      </p:sp>
    </p:spTree>
    <p:extLst>
      <p:ext uri="{BB962C8B-B14F-4D97-AF65-F5344CB8AC3E}">
        <p14:creationId xmlns:p14="http://schemas.microsoft.com/office/powerpoint/2010/main" val="969430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6" y="0"/>
            <a:ext cx="11477223"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 Biyolojik çeşitliliğin </a:t>
            </a:r>
            <a:r>
              <a:rPr lang="tr-TR" sz="2400" dirty="0" smtClean="0">
                <a:effectLst>
                  <a:outerShdw blurRad="38100" dist="38100" dir="2700000" algn="tl">
                    <a:srgbClr val="000000">
                      <a:alpha val="43137"/>
                    </a:srgbClr>
                  </a:outerShdw>
                </a:effectLst>
              </a:rPr>
              <a:t>sürdürülebilirliğinin </a:t>
            </a:r>
            <a:r>
              <a:rPr lang="tr-TR" sz="2400" dirty="0">
                <a:effectLst>
                  <a:outerShdw blurRad="38100" dist="38100" dir="2700000" algn="tl">
                    <a:srgbClr val="000000">
                      <a:alpha val="43137"/>
                    </a:srgbClr>
                  </a:outerShdw>
                </a:effectLst>
              </a:rPr>
              <a:t>sağlanması bakımından nesli tehdit veya tehlike altında olanlar ile nadir bitki ve hayvan türlerinin korunması esas olup, mevzuata aykırı biçimde ticarete konu edilmeleri yasaktır.</a:t>
            </a:r>
          </a:p>
          <a:p>
            <a:pPr marL="0" indent="0" algn="just">
              <a:buNone/>
            </a:pPr>
            <a:r>
              <a:rPr lang="tr-TR" sz="2400" dirty="0">
                <a:effectLst>
                  <a:outerShdw blurRad="38100" dist="38100" dir="2700000" algn="tl">
                    <a:srgbClr val="000000">
                      <a:alpha val="43137"/>
                    </a:srgbClr>
                  </a:outerShdw>
                </a:effectLst>
              </a:rPr>
              <a:t>• Ülkenin deniz, yeraltı ve yerüstü su kaynaklarının ve su ürünleri üretim alanlarının korunarak kullanılmasının sağlanması ve kirlenmeye karşı korunması esastır.</a:t>
            </a:r>
          </a:p>
          <a:p>
            <a:pPr marL="0" indent="0" algn="just">
              <a:buNone/>
            </a:pPr>
            <a:r>
              <a:rPr lang="tr-TR" sz="2400" dirty="0">
                <a:effectLst>
                  <a:outerShdw blurRad="38100" dist="38100" dir="2700000" algn="tl">
                    <a:srgbClr val="000000">
                      <a:alpha val="43137"/>
                    </a:srgbClr>
                  </a:outerShdw>
                </a:effectLst>
              </a:rPr>
              <a:t>• Atık su yönetimi ile ilgili politikaların oluşturulması ve koordinasyonunun sağlanması Bakanlığın sorumluluğundadır. Su ürünleri istihsal alanları ile ilgili alıcı ortam standartları Tarım ve </a:t>
            </a:r>
            <a:r>
              <a:rPr lang="tr-TR" sz="2400" dirty="0" err="1">
                <a:effectLst>
                  <a:outerShdw blurRad="38100" dist="38100" dir="2700000" algn="tl">
                    <a:srgbClr val="000000">
                      <a:alpha val="43137"/>
                    </a:srgbClr>
                  </a:outerShdw>
                </a:effectLst>
              </a:rPr>
              <a:t>Köyişleri</a:t>
            </a:r>
            <a:r>
              <a:rPr lang="tr-TR" sz="2400" dirty="0">
                <a:effectLst>
                  <a:outerShdw blurRad="38100" dist="38100" dir="2700000" algn="tl">
                    <a:srgbClr val="000000">
                      <a:alpha val="43137"/>
                    </a:srgbClr>
                  </a:outerShdw>
                </a:effectLst>
              </a:rPr>
              <a:t> Bakanlığınca belirlenir.</a:t>
            </a:r>
          </a:p>
          <a:p>
            <a:pPr marL="0" indent="0" algn="just">
              <a:buNone/>
            </a:pPr>
            <a:r>
              <a:rPr lang="tr-TR" sz="2400" dirty="0">
                <a:effectLst>
                  <a:outerShdw blurRad="38100" dist="38100" dir="2700000" algn="tl">
                    <a:srgbClr val="000000">
                      <a:alpha val="43137"/>
                    </a:srgbClr>
                  </a:outerShdw>
                </a:effectLst>
              </a:rPr>
              <a:t>• Denizlerde yapılacak balık çiftlikleri, hassas alan niteliğindeki kapalı koy ve körfezler ile doğal ve arkeolojik sit alanlarında kurulamaz.</a:t>
            </a:r>
          </a:p>
          <a:p>
            <a:pPr marL="0" indent="0" algn="just">
              <a:buNone/>
            </a:pPr>
            <a:r>
              <a:rPr lang="tr-TR" sz="2400" dirty="0">
                <a:effectLst>
                  <a:outerShdw blurRad="38100" dist="38100" dir="2700000" algn="tl">
                    <a:srgbClr val="000000">
                      <a:alpha val="43137"/>
                    </a:srgbClr>
                  </a:outerShdw>
                </a:effectLst>
              </a:rPr>
              <a:t>• Çevrenin korunması ve kamuoyunda çevre bilincinin geliştirilmesi amacıyla, okul öncesi eğitimden başlanarak Millî Eğitim Bakanlığına bağlı örgün eğitim kurumlarının öğretim programlarında çevre ile ilgili konulara yer verilmesi esastır.</a:t>
            </a:r>
          </a:p>
        </p:txBody>
      </p:sp>
    </p:spTree>
    <p:extLst>
      <p:ext uri="{BB962C8B-B14F-4D97-AF65-F5344CB8AC3E}">
        <p14:creationId xmlns:p14="http://schemas.microsoft.com/office/powerpoint/2010/main" val="2347348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95459" y="170645"/>
            <a:ext cx="11496541" cy="1014211"/>
          </a:xfrm>
        </p:spPr>
        <p:txBody>
          <a:bodyPr>
            <a:normAutofit fontScale="90000"/>
          </a:bodyPr>
          <a:lstStyle/>
          <a:p>
            <a:pPr algn="ctr"/>
            <a:r>
              <a:rPr lang="tr-TR" b="1" dirty="0">
                <a:effectLst>
                  <a:outerShdw blurRad="38100" dist="38100" dir="2700000" algn="tl">
                    <a:srgbClr val="000000">
                      <a:alpha val="43137"/>
                    </a:srgbClr>
                  </a:outerShdw>
                </a:effectLst>
              </a:rPr>
              <a:t>Çevresel Etki Değerlendirmesi (</a:t>
            </a:r>
            <a:r>
              <a:rPr lang="tr-TR" b="1" dirty="0" smtClean="0">
                <a:effectLst>
                  <a:outerShdw blurRad="38100" dist="38100" dir="2700000" algn="tl">
                    <a:srgbClr val="000000">
                      <a:alpha val="43137"/>
                    </a:srgbClr>
                  </a:outerShdw>
                </a:effectLst>
              </a:rPr>
              <a:t>ÇED) Yönetmeliği</a:t>
            </a:r>
            <a:endParaRPr lang="tr-TR" b="1" dirty="0">
              <a:effectLst>
                <a:outerShdw blurRad="38100" dist="38100" dir="2700000" algn="tl">
                  <a:srgbClr val="000000">
                    <a:alpha val="43137"/>
                  </a:srgbClr>
                </a:outerShdw>
              </a:effectLst>
            </a:endParaRPr>
          </a:p>
        </p:txBody>
      </p:sp>
      <p:sp>
        <p:nvSpPr>
          <p:cNvPr id="3" name="İçerik Yer Tutucusu 2"/>
          <p:cNvSpPr>
            <a:spLocks noGrp="1"/>
          </p:cNvSpPr>
          <p:nvPr>
            <p:ph idx="1"/>
          </p:nvPr>
        </p:nvSpPr>
        <p:spPr>
          <a:xfrm>
            <a:off x="695458" y="1184856"/>
            <a:ext cx="11496541" cy="5673144"/>
          </a:xfrm>
        </p:spPr>
        <p:txBody>
          <a:bodyPr>
            <a:normAutofit/>
          </a:bodyPr>
          <a:lstStyle/>
          <a:p>
            <a:pPr marL="0" indent="0" algn="just">
              <a:buNone/>
            </a:pPr>
            <a:r>
              <a:rPr lang="tr-TR" sz="2400" dirty="0">
                <a:effectLst>
                  <a:outerShdw blurRad="38100" dist="38100" dir="2700000" algn="tl">
                    <a:srgbClr val="000000">
                      <a:alpha val="43137"/>
                    </a:srgbClr>
                  </a:outerShdw>
                </a:effectLst>
              </a:rPr>
              <a:t>Çevresel Etki Değerlendirmesi (ÇED), belirli bir proje veya gelişmenin, çevre üzerindeki önemli etkilerinin belirlendiği bir süreçtir. Bu süreç, kendi başına bir karar verme süreci değildir; karar verme süreci ile birlikte gelişen ve onu destekleyen bir süreçtir. Yeni proje ve gelişmelerin çevreye olabilecek sürekli veya geçici potansiyel etkilerinin sosyal sonuçlarını ve alternatif çözümlerini de içine alacak şekilde analizi ve değerlendirilmesidir</a:t>
            </a:r>
            <a:r>
              <a:rPr lang="tr-TR" sz="2400" dirty="0" smtClean="0">
                <a:effectLst>
                  <a:outerShdw blurRad="38100" dist="38100" dir="2700000" algn="tl">
                    <a:srgbClr val="000000">
                      <a:alpha val="43137"/>
                    </a:srgbClr>
                  </a:outerShdw>
                </a:effectLst>
              </a:rPr>
              <a:t>.</a:t>
            </a:r>
          </a:p>
          <a:p>
            <a:pPr marL="0" indent="0" algn="just">
              <a:buNone/>
            </a:pPr>
            <a:endParaRPr lang="tr-TR" sz="2400" dirty="0">
              <a:effectLst>
                <a:outerShdw blurRad="38100" dist="38100" dir="2700000" algn="tl">
                  <a:srgbClr val="000000">
                    <a:alpha val="43137"/>
                  </a:srgbClr>
                </a:outerShdw>
              </a:effectLst>
            </a:endParaRPr>
          </a:p>
          <a:p>
            <a:pPr marL="0" indent="0" algn="just">
              <a:buNone/>
            </a:pPr>
            <a:r>
              <a:rPr lang="tr-TR" sz="2400" dirty="0">
                <a:effectLst>
                  <a:outerShdw blurRad="38100" dist="38100" dir="2700000" algn="tl">
                    <a:srgbClr val="000000">
                      <a:alpha val="43137"/>
                    </a:srgbClr>
                  </a:outerShdw>
                </a:effectLst>
              </a:rPr>
              <a:t>      ÇED, Gerçekleştirilmesi planlanan bir projenin, çevre üzerine olabilecek olumlu ya da olumsuz etkilerinin önlenmesi, en aza indirilmesi için alınacak önlemlerin tespit edilmesi, seçilen yer ve proje alternatiflerinin değerlendirilmesi çalışmalarını içeren karar verme sürecidir.</a:t>
            </a:r>
          </a:p>
        </p:txBody>
      </p:sp>
      <p:sp>
        <p:nvSpPr>
          <p:cNvPr id="4" name="Sağ Ok 3"/>
          <p:cNvSpPr/>
          <p:nvPr/>
        </p:nvSpPr>
        <p:spPr>
          <a:xfrm>
            <a:off x="695457" y="3928056"/>
            <a:ext cx="463640" cy="3734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2326615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lnSpcReduction="10000"/>
          </a:bodyPr>
          <a:lstStyle/>
          <a:p>
            <a:pPr marL="0" indent="0" algn="just">
              <a:buNone/>
            </a:pPr>
            <a:r>
              <a:rPr lang="tr-TR" sz="2400" dirty="0">
                <a:effectLst>
                  <a:outerShdw blurRad="38100" dist="38100" dir="2700000" algn="tl">
                    <a:srgbClr val="000000">
                      <a:alpha val="43137"/>
                    </a:srgbClr>
                  </a:outerShdw>
                </a:effectLst>
              </a:rPr>
              <a:t>ÇED Yönetmeliğinin ana ilkeleri:</a:t>
            </a:r>
          </a:p>
          <a:p>
            <a:pPr marL="0" indent="0" algn="just">
              <a:buNone/>
            </a:pPr>
            <a:r>
              <a:rPr lang="tr-TR" sz="2400" dirty="0">
                <a:effectLst>
                  <a:outerShdw blurRad="38100" dist="38100" dir="2700000" algn="tl">
                    <a:srgbClr val="000000">
                      <a:alpha val="43137"/>
                    </a:srgbClr>
                  </a:outerShdw>
                </a:effectLst>
              </a:rPr>
              <a:t>• Çevresel değerlendirme sürecinin planlamayla bütünleştirilmesinin sağlanması,</a:t>
            </a:r>
          </a:p>
          <a:p>
            <a:pPr marL="0" indent="0" algn="just">
              <a:buNone/>
            </a:pPr>
            <a:r>
              <a:rPr lang="tr-TR" sz="2400" dirty="0">
                <a:effectLst>
                  <a:outerShdw blurRad="38100" dist="38100" dir="2700000" algn="tl">
                    <a:srgbClr val="000000">
                      <a:alpha val="43137"/>
                    </a:srgbClr>
                  </a:outerShdw>
                </a:effectLst>
              </a:rPr>
              <a:t>• ÇED sürecinin, yapımı planlanan projenin ilk aşamalarına uygulanmasının sağlanması,</a:t>
            </a:r>
          </a:p>
          <a:p>
            <a:pPr marL="0" indent="0" algn="just">
              <a:buNone/>
            </a:pPr>
            <a:r>
              <a:rPr lang="tr-TR" sz="2400" dirty="0">
                <a:effectLst>
                  <a:outerShdw blurRad="38100" dist="38100" dir="2700000" algn="tl">
                    <a:srgbClr val="000000">
                      <a:alpha val="43137"/>
                    </a:srgbClr>
                  </a:outerShdw>
                </a:effectLst>
              </a:rPr>
              <a:t>• Proje sahibinin, çevresel hedeflerle ilgili kuruluşlarla işbirliği yapmasının sağlanması,</a:t>
            </a:r>
          </a:p>
          <a:p>
            <a:pPr marL="0" indent="0" algn="just">
              <a:buNone/>
            </a:pPr>
            <a:r>
              <a:rPr lang="tr-TR" sz="2400" dirty="0">
                <a:effectLst>
                  <a:outerShdw blurRad="38100" dist="38100" dir="2700000" algn="tl">
                    <a:srgbClr val="000000">
                      <a:alpha val="43137"/>
                    </a:srgbClr>
                  </a:outerShdw>
                </a:effectLst>
              </a:rPr>
              <a:t>• Proje ile ilgili karar vericilere, proje ve ÇED raporunun bir arada sunulması ile daha sağlıklı karar sürecinin oluşturulmasının sağlanması</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Projenin ÇED süreci içerisinde değerlendirilmesi sırasında halkın ve ilgili tarafların katılımının sağlanmasıdır.</a:t>
            </a:r>
          </a:p>
          <a:p>
            <a:pPr marL="0" indent="0" algn="just">
              <a:buNone/>
            </a:pPr>
            <a:r>
              <a:rPr lang="tr-TR" sz="2400" dirty="0" err="1">
                <a:effectLst>
                  <a:outerShdw blurRad="38100" dist="38100" dir="2700000" algn="tl">
                    <a:srgbClr val="000000">
                      <a:alpha val="43137"/>
                    </a:srgbClr>
                  </a:outerShdw>
                </a:effectLst>
              </a:rPr>
              <a:t>ÇED’in</a:t>
            </a:r>
            <a:r>
              <a:rPr lang="tr-TR" sz="2400" dirty="0">
                <a:effectLst>
                  <a:outerShdw blurRad="38100" dist="38100" dir="2700000" algn="tl">
                    <a:srgbClr val="000000">
                      <a:alpha val="43137"/>
                    </a:srgbClr>
                  </a:outerShdw>
                </a:effectLst>
              </a:rPr>
              <a:t> Faydaları şunlardır:</a:t>
            </a:r>
          </a:p>
          <a:p>
            <a:pPr marL="0" indent="0" algn="just">
              <a:buNone/>
            </a:pPr>
            <a:r>
              <a:rPr lang="tr-TR" sz="2400" dirty="0">
                <a:effectLst>
                  <a:outerShdw blurRad="38100" dist="38100" dir="2700000" algn="tl">
                    <a:srgbClr val="000000">
                      <a:alpha val="43137"/>
                    </a:srgbClr>
                  </a:outerShdw>
                </a:effectLst>
              </a:rPr>
              <a:t>• Tasarım aşamasında ortaya çıkabilecek olumsuz durumları önceden görerek “Etkisiz hale getirmesi için gerekli tedbirleri ortaya koyması, olumsuz etkilerin minimize edilmesini sağlaması.”,</a:t>
            </a:r>
          </a:p>
          <a:p>
            <a:pPr marL="0" indent="0" algn="just">
              <a:buNone/>
            </a:pPr>
            <a:r>
              <a:rPr lang="tr-TR" sz="2400" dirty="0">
                <a:effectLst>
                  <a:outerShdw blurRad="38100" dist="38100" dir="2700000" algn="tl">
                    <a:srgbClr val="000000">
                      <a:alpha val="43137"/>
                    </a:srgbClr>
                  </a:outerShdw>
                </a:effectLst>
              </a:rPr>
              <a:t>• Proje sahibi için maliyet-azaltıcı seçenekler sunması,</a:t>
            </a:r>
          </a:p>
          <a:p>
            <a:pPr marL="0" indent="0" algn="just">
              <a:buNone/>
            </a:pPr>
            <a:r>
              <a:rPr lang="tr-TR" sz="2400" dirty="0">
                <a:effectLst>
                  <a:outerShdw blurRad="38100" dist="38100" dir="2700000" algn="tl">
                    <a:srgbClr val="000000">
                      <a:alpha val="43137"/>
                    </a:srgbClr>
                  </a:outerShdw>
                </a:effectLst>
              </a:rPr>
              <a:t>• Karar verme sürecine yönelik daha güvenilir, bütünsel ve işbirlikçi bir yaklaşım, demokrasiye katkı sağlamasıdır.</a:t>
            </a:r>
          </a:p>
        </p:txBody>
      </p:sp>
    </p:spTree>
    <p:extLst>
      <p:ext uri="{BB962C8B-B14F-4D97-AF65-F5344CB8AC3E}">
        <p14:creationId xmlns:p14="http://schemas.microsoft.com/office/powerpoint/2010/main" val="1918277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4778" y="0"/>
            <a:ext cx="11477222" cy="6858000"/>
          </a:xfrm>
        </p:spPr>
        <p:txBody>
          <a:bodyPr>
            <a:normAutofit/>
          </a:bodyPr>
          <a:lstStyle/>
          <a:p>
            <a:pPr marL="0" indent="0" algn="just">
              <a:buNone/>
            </a:pPr>
            <a:r>
              <a:rPr lang="tr-TR" sz="2400" dirty="0">
                <a:effectLst>
                  <a:outerShdw blurRad="38100" dist="38100" dir="2700000" algn="tl">
                    <a:srgbClr val="000000">
                      <a:alpha val="43137"/>
                    </a:srgbClr>
                  </a:outerShdw>
                </a:effectLst>
              </a:rPr>
              <a:t>Türkiye’de sağlam bir çevre yönetimi oluşturmanın esas temelini ÇED sürecinin yasal, kurumsal ve teknik altyapı açısından güçlendirilmesi teşkil etmektedir</a:t>
            </a:r>
            <a:r>
              <a:rPr lang="tr-TR" sz="2400" dirty="0" smtClean="0">
                <a:effectLst>
                  <a:outerShdw blurRad="38100" dist="38100" dir="2700000" algn="tl">
                    <a:srgbClr val="000000">
                      <a:alpha val="43137"/>
                    </a:srgbClr>
                  </a:outerShdw>
                </a:effectLst>
              </a:rPr>
              <a:t>.</a:t>
            </a:r>
          </a:p>
          <a:p>
            <a:pPr marL="0" indent="0" algn="just">
              <a:buNone/>
            </a:pPr>
            <a:r>
              <a:rPr lang="tr-TR" sz="2400" dirty="0">
                <a:effectLst>
                  <a:outerShdw blurRad="38100" dist="38100" dir="2700000" algn="tl">
                    <a:srgbClr val="000000">
                      <a:alpha val="43137"/>
                    </a:srgbClr>
                  </a:outerShdw>
                </a:effectLst>
              </a:rPr>
              <a:t>       Çevreyle İlgili Hukuki Düzenlemeler</a:t>
            </a:r>
          </a:p>
          <a:p>
            <a:pPr marL="0" indent="0" algn="just">
              <a:buNone/>
            </a:pPr>
            <a:r>
              <a:rPr lang="tr-TR" sz="2400" dirty="0">
                <a:effectLst>
                  <a:outerShdw blurRad="38100" dist="38100" dir="2700000" algn="tl">
                    <a:srgbClr val="000000">
                      <a:alpha val="43137"/>
                    </a:srgbClr>
                  </a:outerShdw>
                </a:effectLst>
              </a:rPr>
              <a:t>• Anayasal hükümler</a:t>
            </a:r>
          </a:p>
          <a:p>
            <a:pPr marL="0" indent="0" algn="just">
              <a:buNone/>
            </a:pPr>
            <a:r>
              <a:rPr lang="tr-TR" sz="2400" dirty="0">
                <a:effectLst>
                  <a:outerShdw blurRad="38100" dist="38100" dir="2700000" algn="tl">
                    <a:srgbClr val="000000">
                      <a:alpha val="43137"/>
                    </a:srgbClr>
                  </a:outerShdw>
                </a:effectLst>
              </a:rPr>
              <a:t>(2, 5, 12, 13, 17, 23, 35, 43, 44, 45, 46, 57, 63, 65, 119, 121, 168, 169, 170. madde hükümleri),</a:t>
            </a:r>
          </a:p>
          <a:p>
            <a:pPr marL="0" indent="0" algn="just">
              <a:buNone/>
            </a:pPr>
            <a:r>
              <a:rPr lang="tr-TR" sz="2400" dirty="0">
                <a:effectLst>
                  <a:outerShdw blurRad="38100" dist="38100" dir="2700000" algn="tl">
                    <a:srgbClr val="000000">
                      <a:alpha val="43137"/>
                    </a:srgbClr>
                  </a:outerShdw>
                </a:effectLst>
              </a:rPr>
              <a:t>• Medeni Kanun hükümleri,</a:t>
            </a:r>
          </a:p>
          <a:p>
            <a:pPr marL="0" indent="0" algn="just">
              <a:buNone/>
            </a:pPr>
            <a:r>
              <a:rPr lang="tr-TR" sz="2400" dirty="0">
                <a:effectLst>
                  <a:outerShdw blurRad="38100" dist="38100" dir="2700000" algn="tl">
                    <a:srgbClr val="000000">
                      <a:alpha val="43137"/>
                    </a:srgbClr>
                  </a:outerShdw>
                </a:effectLst>
              </a:rPr>
              <a:t>• Borçlar Kanunu’nun İlgili Hükümleri,</a:t>
            </a:r>
          </a:p>
          <a:p>
            <a:pPr marL="0" indent="0" algn="just">
              <a:buNone/>
            </a:pPr>
            <a:r>
              <a:rPr lang="tr-TR" sz="2400" dirty="0">
                <a:effectLst>
                  <a:outerShdw blurRad="38100" dist="38100" dir="2700000" algn="tl">
                    <a:srgbClr val="000000">
                      <a:alpha val="43137"/>
                    </a:srgbClr>
                  </a:outerShdw>
                </a:effectLst>
              </a:rPr>
              <a:t>• Çevre Kanunu,</a:t>
            </a:r>
          </a:p>
          <a:p>
            <a:pPr marL="0" indent="0" algn="just">
              <a:buNone/>
            </a:pPr>
            <a:r>
              <a:rPr lang="tr-TR" sz="2400" dirty="0">
                <a:effectLst>
                  <a:outerShdw blurRad="38100" dist="38100" dir="2700000" algn="tl">
                    <a:srgbClr val="000000">
                      <a:alpha val="43137"/>
                    </a:srgbClr>
                  </a:outerShdw>
                </a:effectLst>
              </a:rPr>
              <a:t>• Orman Kanunu,</a:t>
            </a:r>
          </a:p>
          <a:p>
            <a:pPr marL="0" indent="0" algn="just">
              <a:buNone/>
            </a:pPr>
            <a:r>
              <a:rPr lang="tr-TR" sz="2400" dirty="0">
                <a:effectLst>
                  <a:outerShdw blurRad="38100" dist="38100" dir="2700000" algn="tl">
                    <a:srgbClr val="000000">
                      <a:alpha val="43137"/>
                    </a:srgbClr>
                  </a:outerShdw>
                </a:effectLst>
              </a:rPr>
              <a:t>• Kara Avcılığı Kanunu,</a:t>
            </a:r>
          </a:p>
          <a:p>
            <a:pPr marL="0" indent="0" algn="just">
              <a:buNone/>
            </a:pPr>
            <a:r>
              <a:rPr lang="tr-TR" sz="2400" dirty="0">
                <a:effectLst>
                  <a:outerShdw blurRad="38100" dist="38100" dir="2700000" algn="tl">
                    <a:srgbClr val="000000">
                      <a:alpha val="43137"/>
                    </a:srgbClr>
                  </a:outerShdw>
                </a:effectLst>
              </a:rPr>
              <a:t>• Belediye Kanunu,</a:t>
            </a:r>
          </a:p>
          <a:p>
            <a:pPr marL="0" indent="0" algn="just">
              <a:buNone/>
            </a:pPr>
            <a:r>
              <a:rPr lang="tr-TR" sz="2400" dirty="0">
                <a:effectLst>
                  <a:outerShdw blurRad="38100" dist="38100" dir="2700000" algn="tl">
                    <a:srgbClr val="000000">
                      <a:alpha val="43137"/>
                    </a:srgbClr>
                  </a:outerShdw>
                </a:effectLst>
              </a:rPr>
              <a:t>• Umumi Hıfzıssıhha Kanunu,</a:t>
            </a:r>
          </a:p>
          <a:p>
            <a:pPr marL="0" indent="0" algn="just">
              <a:buNone/>
            </a:pPr>
            <a:r>
              <a:rPr lang="tr-TR" sz="2400" dirty="0">
                <a:effectLst>
                  <a:outerShdw blurRad="38100" dist="38100" dir="2700000" algn="tl">
                    <a:srgbClr val="000000">
                      <a:alpha val="43137"/>
                    </a:srgbClr>
                  </a:outerShdw>
                </a:effectLst>
              </a:rPr>
              <a:t>• İskân Kanunu</a:t>
            </a:r>
            <a:r>
              <a:rPr lang="tr-TR" sz="2400" dirty="0" smtClean="0">
                <a:effectLst>
                  <a:outerShdw blurRad="38100" dist="38100" dir="2700000" algn="tl">
                    <a:srgbClr val="000000">
                      <a:alpha val="43137"/>
                    </a:srgbClr>
                  </a:outerShdw>
                </a:effectLst>
              </a:rPr>
              <a:t>,</a:t>
            </a:r>
            <a:endParaRPr lang="tr-TR" sz="2400" dirty="0">
              <a:effectLst>
                <a:outerShdw blurRad="38100" dist="38100" dir="2700000" algn="tl">
                  <a:srgbClr val="000000">
                    <a:alpha val="43137"/>
                  </a:srgbClr>
                </a:outerShdw>
              </a:effectLst>
            </a:endParaRPr>
          </a:p>
        </p:txBody>
      </p:sp>
      <p:sp>
        <p:nvSpPr>
          <p:cNvPr id="4" name="Sağ Ok 3"/>
          <p:cNvSpPr/>
          <p:nvPr/>
        </p:nvSpPr>
        <p:spPr>
          <a:xfrm>
            <a:off x="721217" y="811370"/>
            <a:ext cx="463639" cy="4765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79190798"/>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kırpılmış</Template>
  <TotalTime>28</TotalTime>
  <Words>3090</Words>
  <Application>Microsoft Office PowerPoint</Application>
  <PresentationFormat>Özel</PresentationFormat>
  <Paragraphs>182</Paragraphs>
  <Slides>27</Slides>
  <Notes>0</Notes>
  <HiddenSlides>0</HiddenSlides>
  <MMClips>0</MMClips>
  <ScaleCrop>false</ScaleCrop>
  <HeadingPairs>
    <vt:vector size="4" baseType="variant">
      <vt:variant>
        <vt:lpstr>Tema</vt:lpstr>
      </vt:variant>
      <vt:variant>
        <vt:i4>1</vt:i4>
      </vt:variant>
      <vt:variant>
        <vt:lpstr>Slayt Başlıkları</vt:lpstr>
      </vt:variant>
      <vt:variant>
        <vt:i4>27</vt:i4>
      </vt:variant>
    </vt:vector>
  </HeadingPairs>
  <TitlesOfParts>
    <vt:vector size="28" baseType="lpstr">
      <vt:lpstr>Crop</vt:lpstr>
      <vt:lpstr>TURİZM VE ÇEVRE</vt:lpstr>
      <vt:lpstr>Çevre Mevzuatını Oluşturan Ulusal Yasalar</vt:lpstr>
      <vt:lpstr>PowerPoint Sunusu</vt:lpstr>
      <vt:lpstr>PowerPoint Sunusu</vt:lpstr>
      <vt:lpstr>PowerPoint Sunusu</vt:lpstr>
      <vt:lpstr>PowerPoint Sunusu</vt:lpstr>
      <vt:lpstr>Çevresel Etki Değerlendirmesi (ÇED) Yönetmeliği</vt:lpstr>
      <vt:lpstr>PowerPoint Sunusu</vt:lpstr>
      <vt:lpstr>PowerPoint Sunusu</vt:lpstr>
      <vt:lpstr>PowerPoint Sunusu</vt:lpstr>
      <vt:lpstr>PowerPoint Sunusu</vt:lpstr>
      <vt:lpstr>Çevreyle İlgili Uluslararası Yasalar ve Türkiye’nin Taraf Olduğu Uluslararası Sözleşmeler</vt:lpstr>
      <vt:lpstr>PowerPoint Sunusu</vt:lpstr>
      <vt:lpstr>PowerPoint Sunusu</vt:lpstr>
      <vt:lpstr>PowerPoint Sunusu</vt:lpstr>
      <vt:lpstr>PowerPoint Sunusu</vt:lpstr>
      <vt:lpstr>PowerPoint Sunusu</vt:lpstr>
      <vt:lpstr>Çevre Korumasıyla İlgili Kurum ve Kuruluşlar</vt:lpstr>
      <vt:lpstr>Merkezi Hükümet Kuruluşları</vt:lpstr>
      <vt:lpstr>İller ve Yerel Yönetimler</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VE ÇEVRE</dc:title>
  <dc:creator>kemal</dc:creator>
  <cp:lastModifiedBy>kumsaal</cp:lastModifiedBy>
  <cp:revision>4</cp:revision>
  <dcterms:created xsi:type="dcterms:W3CDTF">2018-10-02T11:36:10Z</dcterms:created>
  <dcterms:modified xsi:type="dcterms:W3CDTF">2019-03-13T20:26:34Z</dcterms:modified>
</cp:coreProperties>
</file>