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Default Extension="xlsx" ContentType="application/vnd.openxmlformats-officedocument.spreadsheetml.sheet"/>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rawing8.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notesSlides/notesSlide6.xml" ContentType="application/vnd.openxmlformats-officedocument.presentationml.notesSlide+xml"/>
  <Override PartName="/ppt/diagrams/drawing11.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79"/>
  </p:notesMasterIdLst>
  <p:handoutMasterIdLst>
    <p:handoutMasterId r:id="rId80"/>
  </p:handoutMasterIdLst>
  <p:sldIdLst>
    <p:sldId id="2020" r:id="rId2"/>
    <p:sldId id="2041" r:id="rId3"/>
    <p:sldId id="1951" r:id="rId4"/>
    <p:sldId id="1952" r:id="rId5"/>
    <p:sldId id="2015" r:id="rId6"/>
    <p:sldId id="1954" r:id="rId7"/>
    <p:sldId id="1955" r:id="rId8"/>
    <p:sldId id="1956" r:id="rId9"/>
    <p:sldId id="1957" r:id="rId10"/>
    <p:sldId id="1958" r:id="rId11"/>
    <p:sldId id="1959" r:id="rId12"/>
    <p:sldId id="1960" r:id="rId13"/>
    <p:sldId id="2032" r:id="rId14"/>
    <p:sldId id="2044" r:id="rId15"/>
    <p:sldId id="1962" r:id="rId16"/>
    <p:sldId id="1963" r:id="rId17"/>
    <p:sldId id="2019" r:id="rId18"/>
    <p:sldId id="2022" r:id="rId19"/>
    <p:sldId id="2009" r:id="rId20"/>
    <p:sldId id="2010" r:id="rId21"/>
    <p:sldId id="1967" r:id="rId22"/>
    <p:sldId id="1968" r:id="rId23"/>
    <p:sldId id="2023" r:id="rId24"/>
    <p:sldId id="1969" r:id="rId25"/>
    <p:sldId id="1970" r:id="rId26"/>
    <p:sldId id="1971" r:id="rId27"/>
    <p:sldId id="2033" r:id="rId28"/>
    <p:sldId id="2034" r:id="rId29"/>
    <p:sldId id="1973" r:id="rId30"/>
    <p:sldId id="1974" r:id="rId31"/>
    <p:sldId id="1975" r:id="rId32"/>
    <p:sldId id="1976" r:id="rId33"/>
    <p:sldId id="1977" r:id="rId34"/>
    <p:sldId id="1978" r:id="rId35"/>
    <p:sldId id="1979" r:id="rId36"/>
    <p:sldId id="2048" r:id="rId37"/>
    <p:sldId id="2049" r:id="rId38"/>
    <p:sldId id="1980" r:id="rId39"/>
    <p:sldId id="1981" r:id="rId40"/>
    <p:sldId id="2018" r:id="rId41"/>
    <p:sldId id="2011" r:id="rId42"/>
    <p:sldId id="2012" r:id="rId43"/>
    <p:sldId id="2013" r:id="rId44"/>
    <p:sldId id="1985" r:id="rId45"/>
    <p:sldId id="1986" r:id="rId46"/>
    <p:sldId id="2047" r:id="rId47"/>
    <p:sldId id="1987" r:id="rId48"/>
    <p:sldId id="2017" r:id="rId49"/>
    <p:sldId id="1990" r:id="rId50"/>
    <p:sldId id="1991" r:id="rId51"/>
    <p:sldId id="1992" r:id="rId52"/>
    <p:sldId id="1993" r:id="rId53"/>
    <p:sldId id="1994" r:id="rId54"/>
    <p:sldId id="2035" r:id="rId55"/>
    <p:sldId id="1996" r:id="rId56"/>
    <p:sldId id="1997" r:id="rId57"/>
    <p:sldId id="1998" r:id="rId58"/>
    <p:sldId id="2042" r:id="rId59"/>
    <p:sldId id="2036" r:id="rId60"/>
    <p:sldId id="2037" r:id="rId61"/>
    <p:sldId id="2038" r:id="rId62"/>
    <p:sldId id="2039" r:id="rId63"/>
    <p:sldId id="2040" r:id="rId64"/>
    <p:sldId id="2001" r:id="rId65"/>
    <p:sldId id="2002" r:id="rId66"/>
    <p:sldId id="2003" r:id="rId67"/>
    <p:sldId id="2004" r:id="rId68"/>
    <p:sldId id="2005" r:id="rId69"/>
    <p:sldId id="2006" r:id="rId70"/>
    <p:sldId id="2007" r:id="rId71"/>
    <p:sldId id="2026" r:id="rId72"/>
    <p:sldId id="2027" r:id="rId73"/>
    <p:sldId id="2028" r:id="rId74"/>
    <p:sldId id="2029" r:id="rId75"/>
    <p:sldId id="2030" r:id="rId76"/>
    <p:sldId id="2031" r:id="rId77"/>
    <p:sldId id="2051" r:id="rId78"/>
  </p:sldIdLst>
  <p:sldSz cx="9144000" cy="6858000" type="screen4x3"/>
  <p:notesSz cx="6797675" cy="9926638"/>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B0F0"/>
    <a:srgbClr val="82C6F0"/>
    <a:srgbClr val="D50E16"/>
    <a:srgbClr val="4CE653"/>
    <a:srgbClr val="FFFFFF"/>
    <a:srgbClr val="31C5E3"/>
    <a:srgbClr val="02AE48"/>
    <a:srgbClr val="4AABC6"/>
    <a:srgbClr val="209BC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9716" autoAdjust="0"/>
  </p:normalViewPr>
  <p:slideViewPr>
    <p:cSldViewPr>
      <p:cViewPr>
        <p:scale>
          <a:sx n="81" d="100"/>
          <a:sy n="81" d="100"/>
        </p:scale>
        <p:origin x="-1038" y="25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_al__ma_Sayfas_1.xlsx"/></Relationships>
</file>

<file path=ppt/charts/chart1.xml><?xml version="1.0" encoding="utf-8"?>
<c:chartSpace xmlns:c="http://schemas.openxmlformats.org/drawingml/2006/chart" xmlns:a="http://schemas.openxmlformats.org/drawingml/2006/main" xmlns:r="http://schemas.openxmlformats.org/officeDocument/2006/relationships">
  <c:lang val="tr-TR"/>
  <c:style val="27"/>
  <c:chart>
    <c:title>
      <c:tx>
        <c:rich>
          <a:bodyPr/>
          <a:lstStyle/>
          <a:p>
            <a:pPr>
              <a:defRPr/>
            </a:pPr>
            <a:r>
              <a:rPr lang="sv-SE" dirty="0" smtClean="0"/>
              <a:t>65+ Nüfusun </a:t>
            </a:r>
            <a:r>
              <a:rPr lang="tr-TR" dirty="0" smtClean="0"/>
              <a:t>Toplam Nüfusa Oranı</a:t>
            </a:r>
            <a:endParaRPr lang="sv-SE" dirty="0"/>
          </a:p>
        </c:rich>
      </c:tx>
    </c:title>
    <c:view3D>
      <c:rAngAx val="1"/>
    </c:view3D>
    <c:plotArea>
      <c:layout/>
      <c:bar3DChart>
        <c:barDir val="col"/>
        <c:grouping val="stacked"/>
        <c:ser>
          <c:idx val="0"/>
          <c:order val="0"/>
          <c:tx>
            <c:strRef>
              <c:f>Sayfa1!$B$1</c:f>
              <c:strCache>
                <c:ptCount val="1"/>
                <c:pt idx="0">
                  <c:v>65+ nüfusun toplam nüfusa oranı</c:v>
                </c:pt>
              </c:strCache>
            </c:strRef>
          </c:tx>
          <c:dLbls>
            <c:dLbl>
              <c:idx val="0"/>
              <c:tx>
                <c:rich>
                  <a:bodyPr/>
                  <a:lstStyle/>
                  <a:p>
                    <a:pPr>
                      <a:defRPr/>
                    </a:pPr>
                    <a:r>
                      <a:rPr lang="en-US" smtClean="0"/>
                      <a:t>8,8</a:t>
                    </a:r>
                    <a:endParaRPr lang="en-US"/>
                  </a:p>
                </c:rich>
              </c:tx>
              <c:numFmt formatCode="#,##0.00" sourceLinked="0"/>
              <c:spPr>
                <a:noFill/>
                <a:ln>
                  <a:noFill/>
                </a:ln>
                <a:effectLst/>
              </c:sp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2C6-4A5C-BD59-28C2170275C6}"/>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numRef>
              <c:f>Sayfa1!$A$2:$A$6</c:f>
              <c:numCache>
                <c:formatCode>General</c:formatCode>
                <c:ptCount val="5"/>
                <c:pt idx="0">
                  <c:v>2018</c:v>
                </c:pt>
                <c:pt idx="1">
                  <c:v>2023</c:v>
                </c:pt>
                <c:pt idx="2">
                  <c:v>2040</c:v>
                </c:pt>
                <c:pt idx="3">
                  <c:v>2060</c:v>
                </c:pt>
                <c:pt idx="4">
                  <c:v>2080</c:v>
                </c:pt>
              </c:numCache>
            </c:numRef>
          </c:cat>
          <c:val>
            <c:numRef>
              <c:f>Sayfa1!$B$2:$B$6</c:f>
              <c:numCache>
                <c:formatCode>General</c:formatCode>
                <c:ptCount val="5"/>
                <c:pt idx="0">
                  <c:v>8.7000000000000011</c:v>
                </c:pt>
                <c:pt idx="1">
                  <c:v>10.200000000000001</c:v>
                </c:pt>
                <c:pt idx="2">
                  <c:v>16.3</c:v>
                </c:pt>
                <c:pt idx="3">
                  <c:v>22.6</c:v>
                </c:pt>
                <c:pt idx="4">
                  <c:v>25.6</c:v>
                </c:pt>
              </c:numCache>
            </c:numRef>
          </c:val>
          <c:extLst xmlns:c16r2="http://schemas.microsoft.com/office/drawing/2015/06/chart">
            <c:ext xmlns:c16="http://schemas.microsoft.com/office/drawing/2014/chart" uri="{C3380CC4-5D6E-409C-BE32-E72D297353CC}">
              <c16:uniqueId val="{00000000-E0E3-440B-AED7-F4183F4BB759}"/>
            </c:ext>
          </c:extLst>
        </c:ser>
        <c:dLbls/>
        <c:shape val="box"/>
        <c:axId val="169955328"/>
        <c:axId val="169956864"/>
        <c:axId val="0"/>
      </c:bar3DChart>
      <c:catAx>
        <c:axId val="169955328"/>
        <c:scaling>
          <c:orientation val="minMax"/>
        </c:scaling>
        <c:axPos val="b"/>
        <c:numFmt formatCode="General" sourceLinked="1"/>
        <c:tickLblPos val="nextTo"/>
        <c:crossAx val="169956864"/>
        <c:crosses val="autoZero"/>
        <c:auto val="1"/>
        <c:lblAlgn val="ctr"/>
        <c:lblOffset val="100"/>
      </c:catAx>
      <c:valAx>
        <c:axId val="169956864"/>
        <c:scaling>
          <c:orientation val="minMax"/>
        </c:scaling>
        <c:axPos val="l"/>
        <c:majorGridlines/>
        <c:numFmt formatCode="General" sourceLinked="1"/>
        <c:tickLblPos val="nextTo"/>
        <c:crossAx val="169955328"/>
        <c:crosses val="autoZero"/>
        <c:crossBetween val="between"/>
      </c:valAx>
    </c:plotArea>
    <c:legend>
      <c:legendPos val="r"/>
    </c:legend>
    <c:plotVisOnly val="1"/>
    <c:dispBlanksAs val="gap"/>
  </c:chart>
  <c:txPr>
    <a:bodyPr/>
    <a:lstStyle/>
    <a:p>
      <a:pPr>
        <a:defRPr sz="1800"/>
      </a:pPr>
      <a:endParaRPr lang="tr-TR"/>
    </a:p>
  </c:txPr>
  <c:externalData r:id="rId1"/>
  <c:userShapes r:id="rId2"/>
</c:chartSpace>
</file>

<file path=ppt/diagrams/_rels/data7.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7.xml.rels><?xml version="1.0" encoding="UTF-8" standalone="yes"?>
<Relationships xmlns="http://schemas.openxmlformats.org/package/2006/relationships"><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1E6114-10DD-4D5D-B63E-85567790E86E}" type="doc">
      <dgm:prSet loTypeId="urn:microsoft.com/office/officeart/2005/8/layout/equation2" loCatId="process" qsTypeId="urn:microsoft.com/office/officeart/2005/8/quickstyle/simple1" qsCatId="simple" csTypeId="urn:microsoft.com/office/officeart/2005/8/colors/colorful2" csCatId="colorful" phldr="1"/>
      <dgm:spPr/>
      <dgm:t>
        <a:bodyPr/>
        <a:lstStyle/>
        <a:p>
          <a:endParaRPr lang="tr-TR"/>
        </a:p>
      </dgm:t>
    </dgm:pt>
    <dgm:pt modelId="{9EC20D79-0E65-4596-85DF-DDB1AADD131B}">
      <dgm:prSet phldrT="[Metin]" custT="1"/>
      <dgm:spPr>
        <a:solidFill>
          <a:schemeClr val="bg2">
            <a:lumMod val="50000"/>
          </a:schemeClr>
        </a:solidFill>
      </dgm:spPr>
      <dgm:t>
        <a:bodyPr/>
        <a:lstStyle/>
        <a:p>
          <a:pPr algn="ctr"/>
          <a:r>
            <a:rPr lang="tr-TR" sz="1200" b="1" dirty="0" smtClean="0"/>
            <a:t>  TC</a:t>
          </a:r>
        </a:p>
        <a:p>
          <a:pPr algn="ctr"/>
          <a:r>
            <a:rPr lang="tr-TR" sz="1200" b="1" dirty="0" smtClean="0"/>
            <a:t>BAŞBAKANLIK</a:t>
          </a:r>
        </a:p>
        <a:p>
          <a:pPr algn="ctr"/>
          <a:r>
            <a:rPr lang="tr-TR" sz="1200" b="1" dirty="0" smtClean="0"/>
            <a:t>Sosyal Hizmetler ve Çocuk  Esirgeme Kurumu</a:t>
          </a:r>
          <a:endParaRPr lang="tr-TR" sz="1200" b="1" dirty="0"/>
        </a:p>
      </dgm:t>
    </dgm:pt>
    <dgm:pt modelId="{ED462FDF-06C8-46E7-9C45-CB8A49C6542F}" type="parTrans" cxnId="{94FD8EDE-3A5E-4774-877B-8E49B1D828A1}">
      <dgm:prSet/>
      <dgm:spPr/>
      <dgm:t>
        <a:bodyPr/>
        <a:lstStyle/>
        <a:p>
          <a:endParaRPr lang="tr-TR"/>
        </a:p>
      </dgm:t>
    </dgm:pt>
    <dgm:pt modelId="{101942F4-DC5E-439E-AA31-6E8B7FACD524}" type="sibTrans" cxnId="{94FD8EDE-3A5E-4774-877B-8E49B1D828A1}">
      <dgm:prSet/>
      <dgm:spPr/>
      <dgm:t>
        <a:bodyPr/>
        <a:lstStyle/>
        <a:p>
          <a:endParaRPr lang="tr-TR"/>
        </a:p>
      </dgm:t>
    </dgm:pt>
    <dgm:pt modelId="{4921BC6D-20E4-45E1-A010-433154E752D9}">
      <dgm:prSet phldrT="[Metin]"/>
      <dgm:spPr>
        <a:solidFill>
          <a:schemeClr val="accent2"/>
        </a:solidFill>
      </dgm:spPr>
      <dgm:t>
        <a:bodyPr/>
        <a:lstStyle/>
        <a:p>
          <a:r>
            <a:rPr lang="tr-TR" dirty="0" smtClean="0"/>
            <a:t>T.C.</a:t>
          </a:r>
        </a:p>
        <a:p>
          <a:r>
            <a:rPr lang="tr-TR" dirty="0" smtClean="0"/>
            <a:t>AİLE ve SOSYAL POLİTİKALAR BAKANLIĞI</a:t>
          </a:r>
        </a:p>
        <a:p>
          <a:r>
            <a:rPr lang="tr-TR" dirty="0" smtClean="0"/>
            <a:t>Engelli ve Yaşlı Hizmetleri  Genel Müdürlüğü</a:t>
          </a:r>
          <a:endParaRPr lang="tr-TR" dirty="0"/>
        </a:p>
      </dgm:t>
    </dgm:pt>
    <dgm:pt modelId="{0B3EEF0F-86A9-4E82-A5DC-8B4435C80A59}" type="parTrans" cxnId="{97DE93DE-B460-4358-969F-026A236F9860}">
      <dgm:prSet/>
      <dgm:spPr/>
      <dgm:t>
        <a:bodyPr/>
        <a:lstStyle/>
        <a:p>
          <a:endParaRPr lang="tr-TR"/>
        </a:p>
      </dgm:t>
    </dgm:pt>
    <dgm:pt modelId="{39B6D7F2-AA84-4032-B491-4A869A3AEC00}" type="sibTrans" cxnId="{97DE93DE-B460-4358-969F-026A236F9860}">
      <dgm:prSet/>
      <dgm:spPr/>
      <dgm:t>
        <a:bodyPr/>
        <a:lstStyle/>
        <a:p>
          <a:endParaRPr lang="tr-TR"/>
        </a:p>
      </dgm:t>
    </dgm:pt>
    <dgm:pt modelId="{D4CAEF36-2F7D-477C-B998-FDAE9ECA0F5F}">
      <dgm:prSet phldrT="[Metin]" custT="1"/>
      <dgm:spPr>
        <a:solidFill>
          <a:schemeClr val="bg2">
            <a:lumMod val="50000"/>
          </a:schemeClr>
        </a:solidFill>
      </dgm:spPr>
      <dgm:t>
        <a:bodyPr/>
        <a:lstStyle/>
        <a:p>
          <a:r>
            <a:rPr lang="tr-TR" sz="1200" b="1" dirty="0" smtClean="0"/>
            <a:t>TC</a:t>
          </a:r>
        </a:p>
        <a:p>
          <a:r>
            <a:rPr lang="tr-TR" sz="1200" b="1" dirty="0" smtClean="0"/>
            <a:t>BAŞBAKANLIK</a:t>
          </a:r>
        </a:p>
        <a:p>
          <a:r>
            <a:rPr lang="tr-TR" sz="1200" b="1" dirty="0" smtClean="0"/>
            <a:t>Özürlüler İdaresi Başkanlığı</a:t>
          </a:r>
          <a:endParaRPr lang="tr-TR" sz="1200" b="1" dirty="0"/>
        </a:p>
      </dgm:t>
    </dgm:pt>
    <dgm:pt modelId="{81AB8391-8F85-4E07-B523-D0E794A5D67D}" type="sibTrans" cxnId="{265B6FC4-FF00-422F-A52B-B7F2034466EA}">
      <dgm:prSet/>
      <dgm:spPr/>
      <dgm:t>
        <a:bodyPr/>
        <a:lstStyle/>
        <a:p>
          <a:endParaRPr lang="tr-TR"/>
        </a:p>
      </dgm:t>
    </dgm:pt>
    <dgm:pt modelId="{15F9411E-2786-4E72-BC41-DEF150D3DE95}" type="parTrans" cxnId="{265B6FC4-FF00-422F-A52B-B7F2034466EA}">
      <dgm:prSet/>
      <dgm:spPr/>
      <dgm:t>
        <a:bodyPr/>
        <a:lstStyle/>
        <a:p>
          <a:endParaRPr lang="tr-TR"/>
        </a:p>
      </dgm:t>
    </dgm:pt>
    <dgm:pt modelId="{50E0A049-CEE6-4992-83F0-94F37251BF75}" type="pres">
      <dgm:prSet presAssocID="{051E6114-10DD-4D5D-B63E-85567790E86E}" presName="Name0" presStyleCnt="0">
        <dgm:presLayoutVars>
          <dgm:dir/>
          <dgm:resizeHandles val="exact"/>
        </dgm:presLayoutVars>
      </dgm:prSet>
      <dgm:spPr/>
      <dgm:t>
        <a:bodyPr/>
        <a:lstStyle/>
        <a:p>
          <a:endParaRPr lang="tr-TR"/>
        </a:p>
      </dgm:t>
    </dgm:pt>
    <dgm:pt modelId="{0BE7EFAC-1EDC-4B06-9F57-B417005AD7AC}" type="pres">
      <dgm:prSet presAssocID="{051E6114-10DD-4D5D-B63E-85567790E86E}" presName="vNodes" presStyleCnt="0"/>
      <dgm:spPr/>
    </dgm:pt>
    <dgm:pt modelId="{DD0FADC7-6EF0-4955-916B-695380EF9E35}" type="pres">
      <dgm:prSet presAssocID="{D4CAEF36-2F7D-477C-B998-FDAE9ECA0F5F}" presName="node" presStyleLbl="node1" presStyleIdx="0" presStyleCnt="3" custScaleX="72483" custScaleY="60920" custLinFactNeighborX="-17199" custLinFactNeighborY="64437">
        <dgm:presLayoutVars>
          <dgm:bulletEnabled val="1"/>
        </dgm:presLayoutVars>
      </dgm:prSet>
      <dgm:spPr/>
      <dgm:t>
        <a:bodyPr/>
        <a:lstStyle/>
        <a:p>
          <a:endParaRPr lang="tr-TR"/>
        </a:p>
      </dgm:t>
    </dgm:pt>
    <dgm:pt modelId="{2625B95A-2CEB-4C16-99CD-04B19E572295}" type="pres">
      <dgm:prSet presAssocID="{81AB8391-8F85-4E07-B523-D0E794A5D67D}" presName="spacerT" presStyleCnt="0"/>
      <dgm:spPr/>
    </dgm:pt>
    <dgm:pt modelId="{6E71E741-99EB-4AF9-81F6-DAB8A6DE3268}" type="pres">
      <dgm:prSet presAssocID="{81AB8391-8F85-4E07-B523-D0E794A5D67D}" presName="sibTrans" presStyleLbl="sibTrans2D1" presStyleIdx="0" presStyleCnt="2" custScaleX="43380" custScaleY="37920" custLinFactNeighborX="-28081" custLinFactNeighborY="27662"/>
      <dgm:spPr>
        <a:prstGeom prst="star4">
          <a:avLst/>
        </a:prstGeom>
      </dgm:spPr>
      <dgm:t>
        <a:bodyPr/>
        <a:lstStyle/>
        <a:p>
          <a:endParaRPr lang="tr-TR"/>
        </a:p>
      </dgm:t>
    </dgm:pt>
    <dgm:pt modelId="{DE8F93AD-3B1F-46B0-BF38-F19227A96C1E}" type="pres">
      <dgm:prSet presAssocID="{81AB8391-8F85-4E07-B523-D0E794A5D67D}" presName="spacerB" presStyleCnt="0"/>
      <dgm:spPr/>
    </dgm:pt>
    <dgm:pt modelId="{072DC644-E693-4CC8-954B-D8FB361E18C0}" type="pres">
      <dgm:prSet presAssocID="{9EC20D79-0E65-4596-85DF-DDB1AADD131B}" presName="node" presStyleLbl="node1" presStyleIdx="1" presStyleCnt="3" custScaleX="75266" custScaleY="65358" custLinFactNeighborX="-18323" custLinFactNeighborY="8084">
        <dgm:presLayoutVars>
          <dgm:bulletEnabled val="1"/>
        </dgm:presLayoutVars>
      </dgm:prSet>
      <dgm:spPr/>
      <dgm:t>
        <a:bodyPr/>
        <a:lstStyle/>
        <a:p>
          <a:endParaRPr lang="tr-TR"/>
        </a:p>
      </dgm:t>
    </dgm:pt>
    <dgm:pt modelId="{77B8BF68-11B0-4BDA-8C9B-EE08FF6A7F21}" type="pres">
      <dgm:prSet presAssocID="{051E6114-10DD-4D5D-B63E-85567790E86E}" presName="sibTransLast" presStyleLbl="sibTrans2D1" presStyleIdx="1" presStyleCnt="2" custAng="64409" custScaleX="206452" custScaleY="34136" custLinFactNeighborX="-93188" custLinFactNeighborY="-4264"/>
      <dgm:spPr/>
      <dgm:t>
        <a:bodyPr/>
        <a:lstStyle/>
        <a:p>
          <a:endParaRPr lang="tr-TR"/>
        </a:p>
      </dgm:t>
    </dgm:pt>
    <dgm:pt modelId="{941EA664-E78E-4166-B0DB-F75BA6F18C4A}" type="pres">
      <dgm:prSet presAssocID="{051E6114-10DD-4D5D-B63E-85567790E86E}" presName="connectorText" presStyleLbl="sibTrans2D1" presStyleIdx="1" presStyleCnt="2"/>
      <dgm:spPr/>
      <dgm:t>
        <a:bodyPr/>
        <a:lstStyle/>
        <a:p>
          <a:endParaRPr lang="tr-TR"/>
        </a:p>
      </dgm:t>
    </dgm:pt>
    <dgm:pt modelId="{3B76561A-10AC-4D50-AFFC-B7C168C4E81B}" type="pres">
      <dgm:prSet presAssocID="{051E6114-10DD-4D5D-B63E-85567790E86E}" presName="lastNode" presStyleLbl="node1" presStyleIdx="2" presStyleCnt="3" custScaleX="33339" custScaleY="29375" custLinFactX="-13732" custLinFactNeighborX="-100000" custLinFactNeighborY="1373">
        <dgm:presLayoutVars>
          <dgm:bulletEnabled val="1"/>
        </dgm:presLayoutVars>
      </dgm:prSet>
      <dgm:spPr/>
      <dgm:t>
        <a:bodyPr/>
        <a:lstStyle/>
        <a:p>
          <a:endParaRPr lang="tr-TR"/>
        </a:p>
      </dgm:t>
    </dgm:pt>
  </dgm:ptLst>
  <dgm:cxnLst>
    <dgm:cxn modelId="{BEDE75E4-C2B7-48D1-8EF3-BCE5BFEEE57A}" type="presOf" srcId="{81AB8391-8F85-4E07-B523-D0E794A5D67D}" destId="{6E71E741-99EB-4AF9-81F6-DAB8A6DE3268}" srcOrd="0" destOrd="0" presId="urn:microsoft.com/office/officeart/2005/8/layout/equation2"/>
    <dgm:cxn modelId="{265B6FC4-FF00-422F-A52B-B7F2034466EA}" srcId="{051E6114-10DD-4D5D-B63E-85567790E86E}" destId="{D4CAEF36-2F7D-477C-B998-FDAE9ECA0F5F}" srcOrd="0" destOrd="0" parTransId="{15F9411E-2786-4E72-BC41-DEF150D3DE95}" sibTransId="{81AB8391-8F85-4E07-B523-D0E794A5D67D}"/>
    <dgm:cxn modelId="{8FBBC29F-B82A-4306-8722-144D06A50C4E}" type="presOf" srcId="{9EC20D79-0E65-4596-85DF-DDB1AADD131B}" destId="{072DC644-E693-4CC8-954B-D8FB361E18C0}" srcOrd="0" destOrd="0" presId="urn:microsoft.com/office/officeart/2005/8/layout/equation2"/>
    <dgm:cxn modelId="{689A8C6B-C3BC-46F1-AE40-5C470D5458CA}" type="presOf" srcId="{101942F4-DC5E-439E-AA31-6E8B7FACD524}" destId="{77B8BF68-11B0-4BDA-8C9B-EE08FF6A7F21}" srcOrd="0" destOrd="0" presId="urn:microsoft.com/office/officeart/2005/8/layout/equation2"/>
    <dgm:cxn modelId="{D3D8C189-9A26-49F4-8B98-63A17B252A2F}" type="presOf" srcId="{051E6114-10DD-4D5D-B63E-85567790E86E}" destId="{50E0A049-CEE6-4992-83F0-94F37251BF75}" srcOrd="0" destOrd="0" presId="urn:microsoft.com/office/officeart/2005/8/layout/equation2"/>
    <dgm:cxn modelId="{80B55EFE-AC16-4930-9FD1-E095E76586BD}" type="presOf" srcId="{D4CAEF36-2F7D-477C-B998-FDAE9ECA0F5F}" destId="{DD0FADC7-6EF0-4955-916B-695380EF9E35}" srcOrd="0" destOrd="0" presId="urn:microsoft.com/office/officeart/2005/8/layout/equation2"/>
    <dgm:cxn modelId="{1992C7FC-49B8-4A19-8B97-5AB169AF22C9}" type="presOf" srcId="{4921BC6D-20E4-45E1-A010-433154E752D9}" destId="{3B76561A-10AC-4D50-AFFC-B7C168C4E81B}" srcOrd="0" destOrd="0" presId="urn:microsoft.com/office/officeart/2005/8/layout/equation2"/>
    <dgm:cxn modelId="{AA8FEE02-7E48-4247-B778-5A6E601BF015}" type="presOf" srcId="{101942F4-DC5E-439E-AA31-6E8B7FACD524}" destId="{941EA664-E78E-4166-B0DB-F75BA6F18C4A}" srcOrd="1" destOrd="0" presId="urn:microsoft.com/office/officeart/2005/8/layout/equation2"/>
    <dgm:cxn modelId="{94FD8EDE-3A5E-4774-877B-8E49B1D828A1}" srcId="{051E6114-10DD-4D5D-B63E-85567790E86E}" destId="{9EC20D79-0E65-4596-85DF-DDB1AADD131B}" srcOrd="1" destOrd="0" parTransId="{ED462FDF-06C8-46E7-9C45-CB8A49C6542F}" sibTransId="{101942F4-DC5E-439E-AA31-6E8B7FACD524}"/>
    <dgm:cxn modelId="{97DE93DE-B460-4358-969F-026A236F9860}" srcId="{051E6114-10DD-4D5D-B63E-85567790E86E}" destId="{4921BC6D-20E4-45E1-A010-433154E752D9}" srcOrd="2" destOrd="0" parTransId="{0B3EEF0F-86A9-4E82-A5DC-8B4435C80A59}" sibTransId="{39B6D7F2-AA84-4032-B491-4A869A3AEC00}"/>
    <dgm:cxn modelId="{23468121-F805-40D1-885E-4681BCF7817D}" type="presParOf" srcId="{50E0A049-CEE6-4992-83F0-94F37251BF75}" destId="{0BE7EFAC-1EDC-4B06-9F57-B417005AD7AC}" srcOrd="0" destOrd="0" presId="urn:microsoft.com/office/officeart/2005/8/layout/equation2"/>
    <dgm:cxn modelId="{B751AD6C-0D15-4AC9-A50E-0EFE5F7E3583}" type="presParOf" srcId="{0BE7EFAC-1EDC-4B06-9F57-B417005AD7AC}" destId="{DD0FADC7-6EF0-4955-916B-695380EF9E35}" srcOrd="0" destOrd="0" presId="urn:microsoft.com/office/officeart/2005/8/layout/equation2"/>
    <dgm:cxn modelId="{A136DFD5-A340-4560-8357-300D45605CC9}" type="presParOf" srcId="{0BE7EFAC-1EDC-4B06-9F57-B417005AD7AC}" destId="{2625B95A-2CEB-4C16-99CD-04B19E572295}" srcOrd="1" destOrd="0" presId="urn:microsoft.com/office/officeart/2005/8/layout/equation2"/>
    <dgm:cxn modelId="{76CBE978-6ECB-45AB-A70A-6729057DC1C4}" type="presParOf" srcId="{0BE7EFAC-1EDC-4B06-9F57-B417005AD7AC}" destId="{6E71E741-99EB-4AF9-81F6-DAB8A6DE3268}" srcOrd="2" destOrd="0" presId="urn:microsoft.com/office/officeart/2005/8/layout/equation2"/>
    <dgm:cxn modelId="{7765470B-9523-4A7B-B130-A88799D17045}" type="presParOf" srcId="{0BE7EFAC-1EDC-4B06-9F57-B417005AD7AC}" destId="{DE8F93AD-3B1F-46B0-BF38-F19227A96C1E}" srcOrd="3" destOrd="0" presId="urn:microsoft.com/office/officeart/2005/8/layout/equation2"/>
    <dgm:cxn modelId="{26E46BAE-3550-4886-842E-408579840002}" type="presParOf" srcId="{0BE7EFAC-1EDC-4B06-9F57-B417005AD7AC}" destId="{072DC644-E693-4CC8-954B-D8FB361E18C0}" srcOrd="4" destOrd="0" presId="urn:microsoft.com/office/officeart/2005/8/layout/equation2"/>
    <dgm:cxn modelId="{20A46F3B-EDD7-4CFB-840E-B0E7BE8E3E9C}" type="presParOf" srcId="{50E0A049-CEE6-4992-83F0-94F37251BF75}" destId="{77B8BF68-11B0-4BDA-8C9B-EE08FF6A7F21}" srcOrd="1" destOrd="0" presId="urn:microsoft.com/office/officeart/2005/8/layout/equation2"/>
    <dgm:cxn modelId="{8256D2F4-9FA6-41B3-A7FC-A6490A86BA70}" type="presParOf" srcId="{77B8BF68-11B0-4BDA-8C9B-EE08FF6A7F21}" destId="{941EA664-E78E-4166-B0DB-F75BA6F18C4A}" srcOrd="0" destOrd="0" presId="urn:microsoft.com/office/officeart/2005/8/layout/equation2"/>
    <dgm:cxn modelId="{F678BC07-EEDA-47A9-989A-DB2F6ACD8713}" type="presParOf" srcId="{50E0A049-CEE6-4992-83F0-94F37251BF75}" destId="{3B76561A-10AC-4D50-AFFC-B7C168C4E81B}"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EF06730-3397-43BA-8912-ADC8C114FE18}" type="doc">
      <dgm:prSet loTypeId="urn:microsoft.com/office/officeart/2005/8/layout/cycle7" loCatId="cycle" qsTypeId="urn:microsoft.com/office/officeart/2005/8/quickstyle/3d2" qsCatId="3D" csTypeId="urn:microsoft.com/office/officeart/2005/8/colors/colorful1#4" csCatId="colorful" phldr="1"/>
      <dgm:spPr/>
      <dgm:t>
        <a:bodyPr/>
        <a:lstStyle/>
        <a:p>
          <a:endParaRPr lang="tr-TR"/>
        </a:p>
      </dgm:t>
    </dgm:pt>
    <dgm:pt modelId="{07055D70-C8CC-49A0-9018-EC3A102DC63F}">
      <dgm:prSet phldrT="[Metin]"/>
      <dgm:spPr/>
      <dgm:t>
        <a:bodyPr/>
        <a:lstStyle/>
        <a:p>
          <a:r>
            <a:rPr lang="tr-TR" b="1" dirty="0" smtClean="0"/>
            <a:t>İşgücü piyasasına aktif katılım</a:t>
          </a:r>
          <a:endParaRPr lang="tr-TR" b="1" dirty="0"/>
        </a:p>
      </dgm:t>
    </dgm:pt>
    <dgm:pt modelId="{BC2F8376-100D-45AC-A2D3-D4E3B1D0246F}" type="parTrans" cxnId="{88103E58-AC0C-4FAF-9968-09B96D32785D}">
      <dgm:prSet/>
      <dgm:spPr/>
      <dgm:t>
        <a:bodyPr/>
        <a:lstStyle/>
        <a:p>
          <a:endParaRPr lang="tr-TR"/>
        </a:p>
      </dgm:t>
    </dgm:pt>
    <dgm:pt modelId="{4D588F0F-B4CC-4745-B442-ECA75F899B02}" type="sibTrans" cxnId="{88103E58-AC0C-4FAF-9968-09B96D32785D}">
      <dgm:prSet/>
      <dgm:spPr/>
      <dgm:t>
        <a:bodyPr/>
        <a:lstStyle/>
        <a:p>
          <a:endParaRPr lang="tr-TR"/>
        </a:p>
      </dgm:t>
    </dgm:pt>
    <dgm:pt modelId="{16F689F8-AA76-453D-81F9-294422796DAC}">
      <dgm:prSet/>
      <dgm:spPr/>
      <dgm:t>
        <a:bodyPr/>
        <a:lstStyle/>
        <a:p>
          <a:r>
            <a:rPr lang="tr-TR" b="1" dirty="0" smtClean="0"/>
            <a:t>Topluma katılım</a:t>
          </a:r>
          <a:endParaRPr lang="tr-TR" b="1" dirty="0"/>
        </a:p>
      </dgm:t>
    </dgm:pt>
    <dgm:pt modelId="{B6D3F943-C549-47C7-969E-F21283CD117E}" type="parTrans" cxnId="{BF9A08B7-C198-4D00-AB45-E14494C2F12F}">
      <dgm:prSet/>
      <dgm:spPr/>
      <dgm:t>
        <a:bodyPr/>
        <a:lstStyle/>
        <a:p>
          <a:endParaRPr lang="tr-TR"/>
        </a:p>
      </dgm:t>
    </dgm:pt>
    <dgm:pt modelId="{AA0E3FEE-A448-4194-A167-74311F0EE733}" type="sibTrans" cxnId="{BF9A08B7-C198-4D00-AB45-E14494C2F12F}">
      <dgm:prSet/>
      <dgm:spPr/>
      <dgm:t>
        <a:bodyPr/>
        <a:lstStyle/>
        <a:p>
          <a:endParaRPr lang="tr-TR"/>
        </a:p>
      </dgm:t>
    </dgm:pt>
    <dgm:pt modelId="{880FE5DE-810B-43AC-85A2-2E6E2F096BA2}">
      <dgm:prSet/>
      <dgm:spPr/>
      <dgm:t>
        <a:bodyPr/>
        <a:lstStyle/>
        <a:p>
          <a:r>
            <a:rPr lang="tr-TR" b="1" smtClean="0"/>
            <a:t>Bağımsız yaşam</a:t>
          </a:r>
          <a:endParaRPr lang="tr-TR" b="1" dirty="0"/>
        </a:p>
      </dgm:t>
    </dgm:pt>
    <dgm:pt modelId="{D353C99C-3140-445A-A12E-3909A4F0B164}" type="parTrans" cxnId="{B87C3358-B7B3-4E08-8CE6-476D48A4DF2B}">
      <dgm:prSet/>
      <dgm:spPr/>
      <dgm:t>
        <a:bodyPr/>
        <a:lstStyle/>
        <a:p>
          <a:endParaRPr lang="tr-TR"/>
        </a:p>
      </dgm:t>
    </dgm:pt>
    <dgm:pt modelId="{E47FFEA9-9E24-4791-9BB4-0B9B28E6BA9B}" type="sibTrans" cxnId="{B87C3358-B7B3-4E08-8CE6-476D48A4DF2B}">
      <dgm:prSet/>
      <dgm:spPr/>
      <dgm:t>
        <a:bodyPr/>
        <a:lstStyle/>
        <a:p>
          <a:endParaRPr lang="tr-TR"/>
        </a:p>
      </dgm:t>
    </dgm:pt>
    <dgm:pt modelId="{ECBC5DA2-92B9-400D-AF19-6E427C9685E9}">
      <dgm:prSet/>
      <dgm:spPr/>
      <dgm:t>
        <a:bodyPr/>
        <a:lstStyle/>
        <a:p>
          <a:r>
            <a:rPr lang="tr-TR" dirty="0" smtClean="0"/>
            <a:t>Aktif Yaşlanma İçin Uygun Çevre ve Kapasite</a:t>
          </a:r>
          <a:endParaRPr lang="tr-TR" b="1" dirty="0"/>
        </a:p>
      </dgm:t>
    </dgm:pt>
    <dgm:pt modelId="{AF7415FC-0A97-4F8E-BA25-D647DDE040C0}" type="sibTrans" cxnId="{BE8CC7FC-A796-450E-B02A-E1AE4D0EB85A}">
      <dgm:prSet/>
      <dgm:spPr/>
      <dgm:t>
        <a:bodyPr/>
        <a:lstStyle/>
        <a:p>
          <a:endParaRPr lang="tr-TR"/>
        </a:p>
      </dgm:t>
    </dgm:pt>
    <dgm:pt modelId="{E205B19C-2390-46C8-8875-F5F53E333800}" type="parTrans" cxnId="{BE8CC7FC-A796-450E-B02A-E1AE4D0EB85A}">
      <dgm:prSet/>
      <dgm:spPr/>
      <dgm:t>
        <a:bodyPr/>
        <a:lstStyle/>
        <a:p>
          <a:endParaRPr lang="tr-TR"/>
        </a:p>
      </dgm:t>
    </dgm:pt>
    <dgm:pt modelId="{8F29B2D0-A2AF-4DF3-B0B0-2E8BEDA4E252}" type="pres">
      <dgm:prSet presAssocID="{AEF06730-3397-43BA-8912-ADC8C114FE18}" presName="Name0" presStyleCnt="0">
        <dgm:presLayoutVars>
          <dgm:dir/>
          <dgm:resizeHandles val="exact"/>
        </dgm:presLayoutVars>
      </dgm:prSet>
      <dgm:spPr/>
      <dgm:t>
        <a:bodyPr/>
        <a:lstStyle/>
        <a:p>
          <a:endParaRPr lang="tr-TR"/>
        </a:p>
      </dgm:t>
    </dgm:pt>
    <dgm:pt modelId="{6C52A944-83FF-4F50-9C16-3C4988E53E8C}" type="pres">
      <dgm:prSet presAssocID="{07055D70-C8CC-49A0-9018-EC3A102DC63F}" presName="node" presStyleLbl="node1" presStyleIdx="0" presStyleCnt="4" custRadScaleRad="90283" custRadScaleInc="1228">
        <dgm:presLayoutVars>
          <dgm:bulletEnabled val="1"/>
        </dgm:presLayoutVars>
      </dgm:prSet>
      <dgm:spPr/>
      <dgm:t>
        <a:bodyPr/>
        <a:lstStyle/>
        <a:p>
          <a:endParaRPr lang="tr-TR"/>
        </a:p>
      </dgm:t>
    </dgm:pt>
    <dgm:pt modelId="{7C107592-EBF0-496E-8D86-F664A203B5AF}" type="pres">
      <dgm:prSet presAssocID="{4D588F0F-B4CC-4745-B442-ECA75F899B02}" presName="sibTrans" presStyleLbl="sibTrans2D1" presStyleIdx="0" presStyleCnt="4"/>
      <dgm:spPr/>
      <dgm:t>
        <a:bodyPr/>
        <a:lstStyle/>
        <a:p>
          <a:endParaRPr lang="tr-TR"/>
        </a:p>
      </dgm:t>
    </dgm:pt>
    <dgm:pt modelId="{2492403F-56BF-4AA2-853D-D0E7A2BF4560}" type="pres">
      <dgm:prSet presAssocID="{4D588F0F-B4CC-4745-B442-ECA75F899B02}" presName="connectorText" presStyleLbl="sibTrans2D1" presStyleIdx="0" presStyleCnt="4"/>
      <dgm:spPr/>
      <dgm:t>
        <a:bodyPr/>
        <a:lstStyle/>
        <a:p>
          <a:endParaRPr lang="tr-TR"/>
        </a:p>
      </dgm:t>
    </dgm:pt>
    <dgm:pt modelId="{C017FD90-A99F-4FA6-AC9C-6B76564A2E57}" type="pres">
      <dgm:prSet presAssocID="{16F689F8-AA76-453D-81F9-294422796DAC}" presName="node" presStyleLbl="node1" presStyleIdx="1" presStyleCnt="4">
        <dgm:presLayoutVars>
          <dgm:bulletEnabled val="1"/>
        </dgm:presLayoutVars>
      </dgm:prSet>
      <dgm:spPr/>
      <dgm:t>
        <a:bodyPr/>
        <a:lstStyle/>
        <a:p>
          <a:endParaRPr lang="tr-TR"/>
        </a:p>
      </dgm:t>
    </dgm:pt>
    <dgm:pt modelId="{A4E91008-708F-489A-9305-245E4A11F0BB}" type="pres">
      <dgm:prSet presAssocID="{AA0E3FEE-A448-4194-A167-74311F0EE733}" presName="sibTrans" presStyleLbl="sibTrans2D1" presStyleIdx="1" presStyleCnt="4"/>
      <dgm:spPr/>
      <dgm:t>
        <a:bodyPr/>
        <a:lstStyle/>
        <a:p>
          <a:endParaRPr lang="tr-TR"/>
        </a:p>
      </dgm:t>
    </dgm:pt>
    <dgm:pt modelId="{D7EFDFB5-F0BA-4239-9377-04DDE57E548F}" type="pres">
      <dgm:prSet presAssocID="{AA0E3FEE-A448-4194-A167-74311F0EE733}" presName="connectorText" presStyleLbl="sibTrans2D1" presStyleIdx="1" presStyleCnt="4"/>
      <dgm:spPr/>
      <dgm:t>
        <a:bodyPr/>
        <a:lstStyle/>
        <a:p>
          <a:endParaRPr lang="tr-TR"/>
        </a:p>
      </dgm:t>
    </dgm:pt>
    <dgm:pt modelId="{F7A665C7-2386-4D6F-AFA9-9817A383ABD5}" type="pres">
      <dgm:prSet presAssocID="{880FE5DE-810B-43AC-85A2-2E6E2F096BA2}" presName="node" presStyleLbl="node1" presStyleIdx="2" presStyleCnt="4">
        <dgm:presLayoutVars>
          <dgm:bulletEnabled val="1"/>
        </dgm:presLayoutVars>
      </dgm:prSet>
      <dgm:spPr/>
      <dgm:t>
        <a:bodyPr/>
        <a:lstStyle/>
        <a:p>
          <a:endParaRPr lang="tr-TR"/>
        </a:p>
      </dgm:t>
    </dgm:pt>
    <dgm:pt modelId="{06A4475B-8146-432F-9DA8-72019F76883D}" type="pres">
      <dgm:prSet presAssocID="{E47FFEA9-9E24-4791-9BB4-0B9B28E6BA9B}" presName="sibTrans" presStyleLbl="sibTrans2D1" presStyleIdx="2" presStyleCnt="4"/>
      <dgm:spPr/>
      <dgm:t>
        <a:bodyPr/>
        <a:lstStyle/>
        <a:p>
          <a:endParaRPr lang="tr-TR"/>
        </a:p>
      </dgm:t>
    </dgm:pt>
    <dgm:pt modelId="{7D31FE36-2800-4554-8066-452DF31A5B65}" type="pres">
      <dgm:prSet presAssocID="{E47FFEA9-9E24-4791-9BB4-0B9B28E6BA9B}" presName="connectorText" presStyleLbl="sibTrans2D1" presStyleIdx="2" presStyleCnt="4"/>
      <dgm:spPr/>
      <dgm:t>
        <a:bodyPr/>
        <a:lstStyle/>
        <a:p>
          <a:endParaRPr lang="tr-TR"/>
        </a:p>
      </dgm:t>
    </dgm:pt>
    <dgm:pt modelId="{7BC6D657-7F4D-43C8-9B8A-30A441FD1910}" type="pres">
      <dgm:prSet presAssocID="{ECBC5DA2-92B9-400D-AF19-6E427C9685E9}" presName="node" presStyleLbl="node1" presStyleIdx="3" presStyleCnt="4">
        <dgm:presLayoutVars>
          <dgm:bulletEnabled val="1"/>
        </dgm:presLayoutVars>
      </dgm:prSet>
      <dgm:spPr/>
      <dgm:t>
        <a:bodyPr/>
        <a:lstStyle/>
        <a:p>
          <a:endParaRPr lang="tr-TR"/>
        </a:p>
      </dgm:t>
    </dgm:pt>
    <dgm:pt modelId="{4403676A-36F4-4006-ABA6-2FF1056F6097}" type="pres">
      <dgm:prSet presAssocID="{AF7415FC-0A97-4F8E-BA25-D647DDE040C0}" presName="sibTrans" presStyleLbl="sibTrans2D1" presStyleIdx="3" presStyleCnt="4"/>
      <dgm:spPr/>
      <dgm:t>
        <a:bodyPr/>
        <a:lstStyle/>
        <a:p>
          <a:endParaRPr lang="tr-TR"/>
        </a:p>
      </dgm:t>
    </dgm:pt>
    <dgm:pt modelId="{D2CCB93D-24CF-468D-86F4-0F49BA0ED1B7}" type="pres">
      <dgm:prSet presAssocID="{AF7415FC-0A97-4F8E-BA25-D647DDE040C0}" presName="connectorText" presStyleLbl="sibTrans2D1" presStyleIdx="3" presStyleCnt="4"/>
      <dgm:spPr/>
      <dgm:t>
        <a:bodyPr/>
        <a:lstStyle/>
        <a:p>
          <a:endParaRPr lang="tr-TR"/>
        </a:p>
      </dgm:t>
    </dgm:pt>
  </dgm:ptLst>
  <dgm:cxnLst>
    <dgm:cxn modelId="{7DE23AF1-46ED-456D-A070-DF6D494D62C4}" type="presOf" srcId="{07055D70-C8CC-49A0-9018-EC3A102DC63F}" destId="{6C52A944-83FF-4F50-9C16-3C4988E53E8C}" srcOrd="0" destOrd="0" presId="urn:microsoft.com/office/officeart/2005/8/layout/cycle7"/>
    <dgm:cxn modelId="{0CD4CA03-51B9-4792-B02D-63CD5EB7C0A3}" type="presOf" srcId="{880FE5DE-810B-43AC-85A2-2E6E2F096BA2}" destId="{F7A665C7-2386-4D6F-AFA9-9817A383ABD5}" srcOrd="0" destOrd="0" presId="urn:microsoft.com/office/officeart/2005/8/layout/cycle7"/>
    <dgm:cxn modelId="{99BD6A93-A234-4D71-AE22-9BFFC4E2E29B}" type="presOf" srcId="{ECBC5DA2-92B9-400D-AF19-6E427C9685E9}" destId="{7BC6D657-7F4D-43C8-9B8A-30A441FD1910}" srcOrd="0" destOrd="0" presId="urn:microsoft.com/office/officeart/2005/8/layout/cycle7"/>
    <dgm:cxn modelId="{BCF0F546-7BD7-4573-BB06-E7682160D7F3}" type="presOf" srcId="{AF7415FC-0A97-4F8E-BA25-D647DDE040C0}" destId="{D2CCB93D-24CF-468D-86F4-0F49BA0ED1B7}" srcOrd="1" destOrd="0" presId="urn:microsoft.com/office/officeart/2005/8/layout/cycle7"/>
    <dgm:cxn modelId="{BE8CC7FC-A796-450E-B02A-E1AE4D0EB85A}" srcId="{AEF06730-3397-43BA-8912-ADC8C114FE18}" destId="{ECBC5DA2-92B9-400D-AF19-6E427C9685E9}" srcOrd="3" destOrd="0" parTransId="{E205B19C-2390-46C8-8875-F5F53E333800}" sibTransId="{AF7415FC-0A97-4F8E-BA25-D647DDE040C0}"/>
    <dgm:cxn modelId="{88103E58-AC0C-4FAF-9968-09B96D32785D}" srcId="{AEF06730-3397-43BA-8912-ADC8C114FE18}" destId="{07055D70-C8CC-49A0-9018-EC3A102DC63F}" srcOrd="0" destOrd="0" parTransId="{BC2F8376-100D-45AC-A2D3-D4E3B1D0246F}" sibTransId="{4D588F0F-B4CC-4745-B442-ECA75F899B02}"/>
    <dgm:cxn modelId="{64C97BD8-E503-4991-A253-E480CABD42CA}" type="presOf" srcId="{16F689F8-AA76-453D-81F9-294422796DAC}" destId="{C017FD90-A99F-4FA6-AC9C-6B76564A2E57}" srcOrd="0" destOrd="0" presId="urn:microsoft.com/office/officeart/2005/8/layout/cycle7"/>
    <dgm:cxn modelId="{B1791AA5-4F54-4367-9D52-0FF4432C2935}" type="presOf" srcId="{E47FFEA9-9E24-4791-9BB4-0B9B28E6BA9B}" destId="{06A4475B-8146-432F-9DA8-72019F76883D}" srcOrd="0" destOrd="0" presId="urn:microsoft.com/office/officeart/2005/8/layout/cycle7"/>
    <dgm:cxn modelId="{43C535CD-93B4-4203-899A-B0AF9BBC9C6D}" type="presOf" srcId="{AA0E3FEE-A448-4194-A167-74311F0EE733}" destId="{D7EFDFB5-F0BA-4239-9377-04DDE57E548F}" srcOrd="1" destOrd="0" presId="urn:microsoft.com/office/officeart/2005/8/layout/cycle7"/>
    <dgm:cxn modelId="{BF9A08B7-C198-4D00-AB45-E14494C2F12F}" srcId="{AEF06730-3397-43BA-8912-ADC8C114FE18}" destId="{16F689F8-AA76-453D-81F9-294422796DAC}" srcOrd="1" destOrd="0" parTransId="{B6D3F943-C549-47C7-969E-F21283CD117E}" sibTransId="{AA0E3FEE-A448-4194-A167-74311F0EE733}"/>
    <dgm:cxn modelId="{9B4302AD-028C-4A82-B823-757A136EC5ED}" type="presOf" srcId="{4D588F0F-B4CC-4745-B442-ECA75F899B02}" destId="{2492403F-56BF-4AA2-853D-D0E7A2BF4560}" srcOrd="1" destOrd="0" presId="urn:microsoft.com/office/officeart/2005/8/layout/cycle7"/>
    <dgm:cxn modelId="{47C32E08-9C93-4100-BE6D-42AC25D2A082}" type="presOf" srcId="{AA0E3FEE-A448-4194-A167-74311F0EE733}" destId="{A4E91008-708F-489A-9305-245E4A11F0BB}" srcOrd="0" destOrd="0" presId="urn:microsoft.com/office/officeart/2005/8/layout/cycle7"/>
    <dgm:cxn modelId="{A8B8766C-85FF-44CD-9395-919FE67149E2}" type="presOf" srcId="{AF7415FC-0A97-4F8E-BA25-D647DDE040C0}" destId="{4403676A-36F4-4006-ABA6-2FF1056F6097}" srcOrd="0" destOrd="0" presId="urn:microsoft.com/office/officeart/2005/8/layout/cycle7"/>
    <dgm:cxn modelId="{CC67590B-B7BF-4963-8E1F-4C8FA476A791}" type="presOf" srcId="{4D588F0F-B4CC-4745-B442-ECA75F899B02}" destId="{7C107592-EBF0-496E-8D86-F664A203B5AF}" srcOrd="0" destOrd="0" presId="urn:microsoft.com/office/officeart/2005/8/layout/cycle7"/>
    <dgm:cxn modelId="{B87C3358-B7B3-4E08-8CE6-476D48A4DF2B}" srcId="{AEF06730-3397-43BA-8912-ADC8C114FE18}" destId="{880FE5DE-810B-43AC-85A2-2E6E2F096BA2}" srcOrd="2" destOrd="0" parTransId="{D353C99C-3140-445A-A12E-3909A4F0B164}" sibTransId="{E47FFEA9-9E24-4791-9BB4-0B9B28E6BA9B}"/>
    <dgm:cxn modelId="{53AD02F6-8F5E-4BF0-B71B-20D92D4D239D}" type="presOf" srcId="{E47FFEA9-9E24-4791-9BB4-0B9B28E6BA9B}" destId="{7D31FE36-2800-4554-8066-452DF31A5B65}" srcOrd="1" destOrd="0" presId="urn:microsoft.com/office/officeart/2005/8/layout/cycle7"/>
    <dgm:cxn modelId="{296A1D8A-1244-40D7-9E04-7DEB92F65ED0}" type="presOf" srcId="{AEF06730-3397-43BA-8912-ADC8C114FE18}" destId="{8F29B2D0-A2AF-4DF3-B0B0-2E8BEDA4E252}" srcOrd="0" destOrd="0" presId="urn:microsoft.com/office/officeart/2005/8/layout/cycle7"/>
    <dgm:cxn modelId="{BBBCB1AE-2605-48F8-9643-1B06E4494001}" type="presParOf" srcId="{8F29B2D0-A2AF-4DF3-B0B0-2E8BEDA4E252}" destId="{6C52A944-83FF-4F50-9C16-3C4988E53E8C}" srcOrd="0" destOrd="0" presId="urn:microsoft.com/office/officeart/2005/8/layout/cycle7"/>
    <dgm:cxn modelId="{4C1AE882-3A3C-4906-9B2F-995373433311}" type="presParOf" srcId="{8F29B2D0-A2AF-4DF3-B0B0-2E8BEDA4E252}" destId="{7C107592-EBF0-496E-8D86-F664A203B5AF}" srcOrd="1" destOrd="0" presId="urn:microsoft.com/office/officeart/2005/8/layout/cycle7"/>
    <dgm:cxn modelId="{70B2D43F-32B2-48D4-BD42-7A289D421D69}" type="presParOf" srcId="{7C107592-EBF0-496E-8D86-F664A203B5AF}" destId="{2492403F-56BF-4AA2-853D-D0E7A2BF4560}" srcOrd="0" destOrd="0" presId="urn:microsoft.com/office/officeart/2005/8/layout/cycle7"/>
    <dgm:cxn modelId="{2A7A91BE-5824-43B6-A605-C9E87F589B4A}" type="presParOf" srcId="{8F29B2D0-A2AF-4DF3-B0B0-2E8BEDA4E252}" destId="{C017FD90-A99F-4FA6-AC9C-6B76564A2E57}" srcOrd="2" destOrd="0" presId="urn:microsoft.com/office/officeart/2005/8/layout/cycle7"/>
    <dgm:cxn modelId="{44FBB95D-B31A-4DA0-AA30-6EE45E5C9134}" type="presParOf" srcId="{8F29B2D0-A2AF-4DF3-B0B0-2E8BEDA4E252}" destId="{A4E91008-708F-489A-9305-245E4A11F0BB}" srcOrd="3" destOrd="0" presId="urn:microsoft.com/office/officeart/2005/8/layout/cycle7"/>
    <dgm:cxn modelId="{44913898-3E5D-4887-9895-4E58943F6FC4}" type="presParOf" srcId="{A4E91008-708F-489A-9305-245E4A11F0BB}" destId="{D7EFDFB5-F0BA-4239-9377-04DDE57E548F}" srcOrd="0" destOrd="0" presId="urn:microsoft.com/office/officeart/2005/8/layout/cycle7"/>
    <dgm:cxn modelId="{B7313D4C-3315-474F-8B67-20536C5B85F6}" type="presParOf" srcId="{8F29B2D0-A2AF-4DF3-B0B0-2E8BEDA4E252}" destId="{F7A665C7-2386-4D6F-AFA9-9817A383ABD5}" srcOrd="4" destOrd="0" presId="urn:microsoft.com/office/officeart/2005/8/layout/cycle7"/>
    <dgm:cxn modelId="{92726E42-1399-42C2-B86C-63DE4F96444F}" type="presParOf" srcId="{8F29B2D0-A2AF-4DF3-B0B0-2E8BEDA4E252}" destId="{06A4475B-8146-432F-9DA8-72019F76883D}" srcOrd="5" destOrd="0" presId="urn:microsoft.com/office/officeart/2005/8/layout/cycle7"/>
    <dgm:cxn modelId="{EA686537-801B-4F3A-AFE2-0981CD021767}" type="presParOf" srcId="{06A4475B-8146-432F-9DA8-72019F76883D}" destId="{7D31FE36-2800-4554-8066-452DF31A5B65}" srcOrd="0" destOrd="0" presId="urn:microsoft.com/office/officeart/2005/8/layout/cycle7"/>
    <dgm:cxn modelId="{B0A4A32D-6A52-4AC7-9F3E-94EDACD175BA}" type="presParOf" srcId="{8F29B2D0-A2AF-4DF3-B0B0-2E8BEDA4E252}" destId="{7BC6D657-7F4D-43C8-9B8A-30A441FD1910}" srcOrd="6" destOrd="0" presId="urn:microsoft.com/office/officeart/2005/8/layout/cycle7"/>
    <dgm:cxn modelId="{43191B45-892F-41DB-BF10-47C1AAEEC0BB}" type="presParOf" srcId="{8F29B2D0-A2AF-4DF3-B0B0-2E8BEDA4E252}" destId="{4403676A-36F4-4006-ABA6-2FF1056F6097}" srcOrd="7" destOrd="0" presId="urn:microsoft.com/office/officeart/2005/8/layout/cycle7"/>
    <dgm:cxn modelId="{A95AC48F-FD8F-4E3B-BEB3-F58CA19EE84E}" type="presParOf" srcId="{4403676A-36F4-4006-ABA6-2FF1056F6097}" destId="{D2CCB93D-24CF-468D-86F4-0F49BA0ED1B7}"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858B0FA-7E41-4BD3-A434-6A82C838277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B57F903A-7946-4243-A080-4FD46196DE0A}">
      <dgm:prSet/>
      <dgm:spPr/>
      <dgm:t>
        <a:bodyPr/>
        <a:lstStyle/>
        <a:p>
          <a:r>
            <a:rPr lang="tr-TR" dirty="0" smtClean="0"/>
            <a:t>Güçlü Yönler</a:t>
          </a:r>
          <a:endParaRPr lang="tr-TR" dirty="0"/>
        </a:p>
      </dgm:t>
    </dgm:pt>
    <dgm:pt modelId="{9CE1493C-F1E0-4FF3-84A0-8CE1F06846E5}" type="parTrans" cxnId="{8F58F89F-E42F-4331-9C79-E2D63F9EF148}">
      <dgm:prSet/>
      <dgm:spPr/>
      <dgm:t>
        <a:bodyPr/>
        <a:lstStyle/>
        <a:p>
          <a:endParaRPr lang="tr-TR">
            <a:solidFill>
              <a:schemeClr val="bg1"/>
            </a:solidFill>
          </a:endParaRPr>
        </a:p>
      </dgm:t>
    </dgm:pt>
    <dgm:pt modelId="{AB44D679-DF4B-43AA-AC15-559A27629217}" type="sibTrans" cxnId="{8F58F89F-E42F-4331-9C79-E2D63F9EF148}">
      <dgm:prSet/>
      <dgm:spPr/>
      <dgm:t>
        <a:bodyPr/>
        <a:lstStyle/>
        <a:p>
          <a:endParaRPr lang="tr-TR">
            <a:solidFill>
              <a:schemeClr val="bg1"/>
            </a:solidFill>
          </a:endParaRPr>
        </a:p>
      </dgm:t>
    </dgm:pt>
    <dgm:pt modelId="{CC311AA6-53BA-4626-9CFE-F8C3B1133F83}">
      <dgm:prSet/>
      <dgm:spPr/>
      <dgm:t>
        <a:bodyPr/>
        <a:lstStyle/>
        <a:p>
          <a:r>
            <a:rPr lang="tr-TR" smtClean="0"/>
            <a:t>Zayıf Yönler</a:t>
          </a:r>
          <a:endParaRPr lang="tr-TR" dirty="0"/>
        </a:p>
      </dgm:t>
    </dgm:pt>
    <dgm:pt modelId="{EA976BEB-C3DC-48BF-BF0B-60E85CDFB466}" type="parTrans" cxnId="{927D11E9-446A-4DCF-9C6B-78031CC16380}">
      <dgm:prSet/>
      <dgm:spPr/>
      <dgm:t>
        <a:bodyPr/>
        <a:lstStyle/>
        <a:p>
          <a:endParaRPr lang="tr-TR">
            <a:solidFill>
              <a:schemeClr val="bg1"/>
            </a:solidFill>
          </a:endParaRPr>
        </a:p>
      </dgm:t>
    </dgm:pt>
    <dgm:pt modelId="{FBA1CC41-4E49-4720-AC86-2606C0229406}" type="sibTrans" cxnId="{927D11E9-446A-4DCF-9C6B-78031CC16380}">
      <dgm:prSet/>
      <dgm:spPr/>
      <dgm:t>
        <a:bodyPr/>
        <a:lstStyle/>
        <a:p>
          <a:endParaRPr lang="tr-TR">
            <a:solidFill>
              <a:schemeClr val="bg1"/>
            </a:solidFill>
          </a:endParaRPr>
        </a:p>
      </dgm:t>
    </dgm:pt>
    <dgm:pt modelId="{0C32758C-D272-4332-819A-031003B34047}">
      <dgm:prSet/>
      <dgm:spPr/>
      <dgm:t>
        <a:bodyPr/>
        <a:lstStyle/>
        <a:p>
          <a:r>
            <a:rPr lang="tr-TR" smtClean="0"/>
            <a:t>Fırsatlar</a:t>
          </a:r>
          <a:endParaRPr lang="tr-TR" dirty="0"/>
        </a:p>
      </dgm:t>
    </dgm:pt>
    <dgm:pt modelId="{3FB7C59B-C48F-4D6A-8170-6E0A7FE3FB3D}" type="parTrans" cxnId="{1E3DCD8D-0A62-4E66-AD3B-D5A0A0D3B94B}">
      <dgm:prSet/>
      <dgm:spPr/>
      <dgm:t>
        <a:bodyPr/>
        <a:lstStyle/>
        <a:p>
          <a:endParaRPr lang="tr-TR">
            <a:solidFill>
              <a:schemeClr val="bg1"/>
            </a:solidFill>
          </a:endParaRPr>
        </a:p>
      </dgm:t>
    </dgm:pt>
    <dgm:pt modelId="{F081BD94-F56A-4226-A6E8-691C203A2065}" type="sibTrans" cxnId="{1E3DCD8D-0A62-4E66-AD3B-D5A0A0D3B94B}">
      <dgm:prSet/>
      <dgm:spPr/>
      <dgm:t>
        <a:bodyPr/>
        <a:lstStyle/>
        <a:p>
          <a:endParaRPr lang="tr-TR">
            <a:solidFill>
              <a:schemeClr val="bg1"/>
            </a:solidFill>
          </a:endParaRPr>
        </a:p>
      </dgm:t>
    </dgm:pt>
    <dgm:pt modelId="{9368DE88-EA52-4049-A03A-3B3226FB58DB}">
      <dgm:prSet/>
      <dgm:spPr/>
      <dgm:t>
        <a:bodyPr/>
        <a:lstStyle/>
        <a:p>
          <a:r>
            <a:rPr lang="tr-TR" dirty="0" smtClean="0"/>
            <a:t>Tehditler</a:t>
          </a:r>
          <a:endParaRPr lang="tr-TR" dirty="0"/>
        </a:p>
      </dgm:t>
    </dgm:pt>
    <dgm:pt modelId="{0FC356BF-30DD-476A-B9E4-0CA86B92288C}" type="parTrans" cxnId="{21BFE086-9CCE-4B5A-A317-FA17193EA4A7}">
      <dgm:prSet/>
      <dgm:spPr/>
      <dgm:t>
        <a:bodyPr/>
        <a:lstStyle/>
        <a:p>
          <a:endParaRPr lang="tr-TR">
            <a:solidFill>
              <a:schemeClr val="bg1"/>
            </a:solidFill>
          </a:endParaRPr>
        </a:p>
      </dgm:t>
    </dgm:pt>
    <dgm:pt modelId="{329DC9FB-454E-4EE6-B814-F59BF0B493FF}" type="sibTrans" cxnId="{21BFE086-9CCE-4B5A-A317-FA17193EA4A7}">
      <dgm:prSet/>
      <dgm:spPr/>
      <dgm:t>
        <a:bodyPr/>
        <a:lstStyle/>
        <a:p>
          <a:endParaRPr lang="tr-TR">
            <a:solidFill>
              <a:schemeClr val="bg1"/>
            </a:solidFill>
          </a:endParaRPr>
        </a:p>
      </dgm:t>
    </dgm:pt>
    <dgm:pt modelId="{99CEB6FB-DA77-470F-A74D-E25F96F25D0B}" type="pres">
      <dgm:prSet presAssocID="{1858B0FA-7E41-4BD3-A434-6A82C8382771}" presName="linear" presStyleCnt="0">
        <dgm:presLayoutVars>
          <dgm:animLvl val="lvl"/>
          <dgm:resizeHandles val="exact"/>
        </dgm:presLayoutVars>
      </dgm:prSet>
      <dgm:spPr/>
      <dgm:t>
        <a:bodyPr/>
        <a:lstStyle/>
        <a:p>
          <a:endParaRPr lang="tr-TR"/>
        </a:p>
      </dgm:t>
    </dgm:pt>
    <dgm:pt modelId="{FEAF7CB6-F7BA-40DB-B6C5-3B9D6597E791}" type="pres">
      <dgm:prSet presAssocID="{B57F903A-7946-4243-A080-4FD46196DE0A}" presName="parentText" presStyleLbl="node1" presStyleIdx="0" presStyleCnt="4" custLinFactNeighborX="1639">
        <dgm:presLayoutVars>
          <dgm:chMax val="0"/>
          <dgm:bulletEnabled val="1"/>
        </dgm:presLayoutVars>
      </dgm:prSet>
      <dgm:spPr/>
      <dgm:t>
        <a:bodyPr/>
        <a:lstStyle/>
        <a:p>
          <a:endParaRPr lang="tr-TR"/>
        </a:p>
      </dgm:t>
    </dgm:pt>
    <dgm:pt modelId="{A6C1BB0F-D37B-4304-B7C2-AC5826B17269}" type="pres">
      <dgm:prSet presAssocID="{AB44D679-DF4B-43AA-AC15-559A27629217}" presName="spacer" presStyleCnt="0"/>
      <dgm:spPr/>
      <dgm:t>
        <a:bodyPr/>
        <a:lstStyle/>
        <a:p>
          <a:endParaRPr lang="tr-TR"/>
        </a:p>
      </dgm:t>
    </dgm:pt>
    <dgm:pt modelId="{BCAC7264-76B1-4C8A-B847-C3F65765F960}" type="pres">
      <dgm:prSet presAssocID="{CC311AA6-53BA-4626-9CFE-F8C3B1133F83}" presName="parentText" presStyleLbl="node1" presStyleIdx="1" presStyleCnt="4">
        <dgm:presLayoutVars>
          <dgm:chMax val="0"/>
          <dgm:bulletEnabled val="1"/>
        </dgm:presLayoutVars>
      </dgm:prSet>
      <dgm:spPr/>
      <dgm:t>
        <a:bodyPr/>
        <a:lstStyle/>
        <a:p>
          <a:endParaRPr lang="tr-TR"/>
        </a:p>
      </dgm:t>
    </dgm:pt>
    <dgm:pt modelId="{C4F462BC-F561-4BEF-ADE2-E8DD85D25052}" type="pres">
      <dgm:prSet presAssocID="{FBA1CC41-4E49-4720-AC86-2606C0229406}" presName="spacer" presStyleCnt="0"/>
      <dgm:spPr/>
      <dgm:t>
        <a:bodyPr/>
        <a:lstStyle/>
        <a:p>
          <a:endParaRPr lang="tr-TR"/>
        </a:p>
      </dgm:t>
    </dgm:pt>
    <dgm:pt modelId="{6295F401-6796-44F3-B5DF-5E018E938CA2}" type="pres">
      <dgm:prSet presAssocID="{0C32758C-D272-4332-819A-031003B34047}" presName="parentText" presStyleLbl="node1" presStyleIdx="2" presStyleCnt="4">
        <dgm:presLayoutVars>
          <dgm:chMax val="0"/>
          <dgm:bulletEnabled val="1"/>
        </dgm:presLayoutVars>
      </dgm:prSet>
      <dgm:spPr/>
      <dgm:t>
        <a:bodyPr/>
        <a:lstStyle/>
        <a:p>
          <a:endParaRPr lang="tr-TR"/>
        </a:p>
      </dgm:t>
    </dgm:pt>
    <dgm:pt modelId="{1F84A5F3-528F-4E75-A166-756702B2A93F}" type="pres">
      <dgm:prSet presAssocID="{F081BD94-F56A-4226-A6E8-691C203A2065}" presName="spacer" presStyleCnt="0"/>
      <dgm:spPr/>
      <dgm:t>
        <a:bodyPr/>
        <a:lstStyle/>
        <a:p>
          <a:endParaRPr lang="tr-TR"/>
        </a:p>
      </dgm:t>
    </dgm:pt>
    <dgm:pt modelId="{E7A2BFEA-E7A7-4576-96BC-1200684EF01E}" type="pres">
      <dgm:prSet presAssocID="{9368DE88-EA52-4049-A03A-3B3226FB58DB}" presName="parentText" presStyleLbl="node1" presStyleIdx="3" presStyleCnt="4">
        <dgm:presLayoutVars>
          <dgm:chMax val="0"/>
          <dgm:bulletEnabled val="1"/>
        </dgm:presLayoutVars>
      </dgm:prSet>
      <dgm:spPr/>
      <dgm:t>
        <a:bodyPr/>
        <a:lstStyle/>
        <a:p>
          <a:endParaRPr lang="tr-TR"/>
        </a:p>
      </dgm:t>
    </dgm:pt>
  </dgm:ptLst>
  <dgm:cxnLst>
    <dgm:cxn modelId="{4922731A-019F-4709-8A13-4F966E4E1AAE}" type="presOf" srcId="{1858B0FA-7E41-4BD3-A434-6A82C8382771}" destId="{99CEB6FB-DA77-470F-A74D-E25F96F25D0B}" srcOrd="0" destOrd="0" presId="urn:microsoft.com/office/officeart/2005/8/layout/vList2"/>
    <dgm:cxn modelId="{21BFE086-9CCE-4B5A-A317-FA17193EA4A7}" srcId="{1858B0FA-7E41-4BD3-A434-6A82C8382771}" destId="{9368DE88-EA52-4049-A03A-3B3226FB58DB}" srcOrd="3" destOrd="0" parTransId="{0FC356BF-30DD-476A-B9E4-0CA86B92288C}" sibTransId="{329DC9FB-454E-4EE6-B814-F59BF0B493FF}"/>
    <dgm:cxn modelId="{1BE55714-BC22-4E09-8292-F1535FCDAF42}" type="presOf" srcId="{CC311AA6-53BA-4626-9CFE-F8C3B1133F83}" destId="{BCAC7264-76B1-4C8A-B847-C3F65765F960}" srcOrd="0" destOrd="0" presId="urn:microsoft.com/office/officeart/2005/8/layout/vList2"/>
    <dgm:cxn modelId="{8F58F89F-E42F-4331-9C79-E2D63F9EF148}" srcId="{1858B0FA-7E41-4BD3-A434-6A82C8382771}" destId="{B57F903A-7946-4243-A080-4FD46196DE0A}" srcOrd="0" destOrd="0" parTransId="{9CE1493C-F1E0-4FF3-84A0-8CE1F06846E5}" sibTransId="{AB44D679-DF4B-43AA-AC15-559A27629217}"/>
    <dgm:cxn modelId="{927D11E9-446A-4DCF-9C6B-78031CC16380}" srcId="{1858B0FA-7E41-4BD3-A434-6A82C8382771}" destId="{CC311AA6-53BA-4626-9CFE-F8C3B1133F83}" srcOrd="1" destOrd="0" parTransId="{EA976BEB-C3DC-48BF-BF0B-60E85CDFB466}" sibTransId="{FBA1CC41-4E49-4720-AC86-2606C0229406}"/>
    <dgm:cxn modelId="{0E8B00B5-2CB1-4397-9EA0-00876FAD12BC}" type="presOf" srcId="{B57F903A-7946-4243-A080-4FD46196DE0A}" destId="{FEAF7CB6-F7BA-40DB-B6C5-3B9D6597E791}" srcOrd="0" destOrd="0" presId="urn:microsoft.com/office/officeart/2005/8/layout/vList2"/>
    <dgm:cxn modelId="{46BE7785-7022-48E7-AEEE-BCE901953C62}" type="presOf" srcId="{9368DE88-EA52-4049-A03A-3B3226FB58DB}" destId="{E7A2BFEA-E7A7-4576-96BC-1200684EF01E}" srcOrd="0" destOrd="0" presId="urn:microsoft.com/office/officeart/2005/8/layout/vList2"/>
    <dgm:cxn modelId="{98AC08BA-3790-4618-9AA6-22843570F944}" type="presOf" srcId="{0C32758C-D272-4332-819A-031003B34047}" destId="{6295F401-6796-44F3-B5DF-5E018E938CA2}" srcOrd="0" destOrd="0" presId="urn:microsoft.com/office/officeart/2005/8/layout/vList2"/>
    <dgm:cxn modelId="{1E3DCD8D-0A62-4E66-AD3B-D5A0A0D3B94B}" srcId="{1858B0FA-7E41-4BD3-A434-6A82C8382771}" destId="{0C32758C-D272-4332-819A-031003B34047}" srcOrd="2" destOrd="0" parTransId="{3FB7C59B-C48F-4D6A-8170-6E0A7FE3FB3D}" sibTransId="{F081BD94-F56A-4226-A6E8-691C203A2065}"/>
    <dgm:cxn modelId="{629E3A82-213D-4F6E-BA75-C94DFBEA8EF0}" type="presParOf" srcId="{99CEB6FB-DA77-470F-A74D-E25F96F25D0B}" destId="{FEAF7CB6-F7BA-40DB-B6C5-3B9D6597E791}" srcOrd="0" destOrd="0" presId="urn:microsoft.com/office/officeart/2005/8/layout/vList2"/>
    <dgm:cxn modelId="{5DB27883-2181-4138-AC32-0CC9222EC910}" type="presParOf" srcId="{99CEB6FB-DA77-470F-A74D-E25F96F25D0B}" destId="{A6C1BB0F-D37B-4304-B7C2-AC5826B17269}" srcOrd="1" destOrd="0" presId="urn:microsoft.com/office/officeart/2005/8/layout/vList2"/>
    <dgm:cxn modelId="{AE528643-9347-4E04-BEC8-3DEC245EB43A}" type="presParOf" srcId="{99CEB6FB-DA77-470F-A74D-E25F96F25D0B}" destId="{BCAC7264-76B1-4C8A-B847-C3F65765F960}" srcOrd="2" destOrd="0" presId="urn:microsoft.com/office/officeart/2005/8/layout/vList2"/>
    <dgm:cxn modelId="{A783CE62-063F-4272-B06D-E7B9482D49E7}" type="presParOf" srcId="{99CEB6FB-DA77-470F-A74D-E25F96F25D0B}" destId="{C4F462BC-F561-4BEF-ADE2-E8DD85D25052}" srcOrd="3" destOrd="0" presId="urn:microsoft.com/office/officeart/2005/8/layout/vList2"/>
    <dgm:cxn modelId="{C4793A03-F08F-437B-B604-EC5CC6713106}" type="presParOf" srcId="{99CEB6FB-DA77-470F-A74D-E25F96F25D0B}" destId="{6295F401-6796-44F3-B5DF-5E018E938CA2}" srcOrd="4" destOrd="0" presId="urn:microsoft.com/office/officeart/2005/8/layout/vList2"/>
    <dgm:cxn modelId="{87091FA7-18D1-4341-9131-8499A81FFEB3}" type="presParOf" srcId="{99CEB6FB-DA77-470F-A74D-E25F96F25D0B}" destId="{1F84A5F3-528F-4E75-A166-756702B2A93F}" srcOrd="5" destOrd="0" presId="urn:microsoft.com/office/officeart/2005/8/layout/vList2"/>
    <dgm:cxn modelId="{58F67F04-63A2-43D7-B3F6-5E717A60DC5B}" type="presParOf" srcId="{99CEB6FB-DA77-470F-A74D-E25F96F25D0B}" destId="{E7A2BFEA-E7A7-4576-96BC-1200684EF01E}"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330B50-2570-4674-B1C5-1F3AD3C17FD3}"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tr-TR"/>
        </a:p>
      </dgm:t>
    </dgm:pt>
    <dgm:pt modelId="{738B39EE-D4E8-4361-BB44-BA614C4CEE2D}">
      <dgm:prSet phldrT="[Metin]"/>
      <dgm:spPr/>
      <dgm:t>
        <a:bodyPr/>
        <a:lstStyle/>
        <a:p>
          <a:r>
            <a:rPr lang="tr-TR" b="1" dirty="0" smtClean="0"/>
            <a:t>1997</a:t>
          </a:r>
        </a:p>
        <a:p>
          <a:r>
            <a:rPr lang="tr-TR" dirty="0" smtClean="0"/>
            <a:t>571 sayılı KHK</a:t>
          </a:r>
          <a:endParaRPr lang="tr-TR" dirty="0"/>
        </a:p>
      </dgm:t>
    </dgm:pt>
    <dgm:pt modelId="{FE8A526B-03C0-4993-B009-A43FA0E60CC2}" type="parTrans" cxnId="{EA785E7C-6E64-46E1-A074-14447F9AA3F4}">
      <dgm:prSet/>
      <dgm:spPr/>
      <dgm:t>
        <a:bodyPr/>
        <a:lstStyle/>
        <a:p>
          <a:endParaRPr lang="tr-TR"/>
        </a:p>
      </dgm:t>
    </dgm:pt>
    <dgm:pt modelId="{1B5E0705-7F19-471E-A538-78CF88202F47}" type="sibTrans" cxnId="{EA785E7C-6E64-46E1-A074-14447F9AA3F4}">
      <dgm:prSet/>
      <dgm:spPr/>
      <dgm:t>
        <a:bodyPr/>
        <a:lstStyle/>
        <a:p>
          <a:endParaRPr lang="tr-TR"/>
        </a:p>
      </dgm:t>
    </dgm:pt>
    <dgm:pt modelId="{47734D34-D9DF-41C5-B55E-E57638BA9A3B}" type="pres">
      <dgm:prSet presAssocID="{BA330B50-2570-4674-B1C5-1F3AD3C17FD3}" presName="Name0" presStyleCnt="0">
        <dgm:presLayoutVars>
          <dgm:dir/>
          <dgm:resizeHandles val="exact"/>
        </dgm:presLayoutVars>
      </dgm:prSet>
      <dgm:spPr/>
      <dgm:t>
        <a:bodyPr/>
        <a:lstStyle/>
        <a:p>
          <a:endParaRPr lang="tr-TR"/>
        </a:p>
      </dgm:t>
    </dgm:pt>
    <dgm:pt modelId="{D7E0080C-1EF5-43F5-97E4-4EA90376E724}" type="pres">
      <dgm:prSet presAssocID="{738B39EE-D4E8-4361-BB44-BA614C4CEE2D}" presName="Name5" presStyleLbl="vennNode1" presStyleIdx="0" presStyleCnt="1" custLinFactNeighborX="-26016" custLinFactNeighborY="-2">
        <dgm:presLayoutVars>
          <dgm:bulletEnabled val="1"/>
        </dgm:presLayoutVars>
      </dgm:prSet>
      <dgm:spPr/>
      <dgm:t>
        <a:bodyPr/>
        <a:lstStyle/>
        <a:p>
          <a:endParaRPr lang="tr-TR"/>
        </a:p>
      </dgm:t>
    </dgm:pt>
  </dgm:ptLst>
  <dgm:cxnLst>
    <dgm:cxn modelId="{EA785E7C-6E64-46E1-A074-14447F9AA3F4}" srcId="{BA330B50-2570-4674-B1C5-1F3AD3C17FD3}" destId="{738B39EE-D4E8-4361-BB44-BA614C4CEE2D}" srcOrd="0" destOrd="0" parTransId="{FE8A526B-03C0-4993-B009-A43FA0E60CC2}" sibTransId="{1B5E0705-7F19-471E-A538-78CF88202F47}"/>
    <dgm:cxn modelId="{273CD2E4-E948-4E6C-A1B6-EBF87AE547EE}" type="presOf" srcId="{BA330B50-2570-4674-B1C5-1F3AD3C17FD3}" destId="{47734D34-D9DF-41C5-B55E-E57638BA9A3B}" srcOrd="0" destOrd="0" presId="urn:microsoft.com/office/officeart/2005/8/layout/venn3"/>
    <dgm:cxn modelId="{EE24CD7E-62FC-4B54-B750-3F05978EDDF7}" type="presOf" srcId="{738B39EE-D4E8-4361-BB44-BA614C4CEE2D}" destId="{D7E0080C-1EF5-43F5-97E4-4EA90376E724}" srcOrd="0" destOrd="0" presId="urn:microsoft.com/office/officeart/2005/8/layout/venn3"/>
    <dgm:cxn modelId="{77BD9FB2-142A-43C9-9635-B6837FED6915}" type="presParOf" srcId="{47734D34-D9DF-41C5-B55E-E57638BA9A3B}" destId="{D7E0080C-1EF5-43F5-97E4-4EA90376E724}" srcOrd="0" destOrd="0" presId="urn:microsoft.com/office/officeart/2005/8/layout/venn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330B50-2570-4674-B1C5-1F3AD3C17FD3}"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tr-TR"/>
        </a:p>
      </dgm:t>
    </dgm:pt>
    <dgm:pt modelId="{738B39EE-D4E8-4361-BB44-BA614C4CEE2D}">
      <dgm:prSet phldrT="[Metin]"/>
      <dgm:spPr/>
      <dgm:t>
        <a:bodyPr/>
        <a:lstStyle/>
        <a:p>
          <a:r>
            <a:rPr lang="tr-TR" b="1" dirty="0" smtClean="0"/>
            <a:t>1983</a:t>
          </a:r>
        </a:p>
        <a:p>
          <a:r>
            <a:rPr lang="tr-TR" dirty="0" smtClean="0"/>
            <a:t>2828 sayılı Kanun</a:t>
          </a:r>
          <a:endParaRPr lang="tr-TR" dirty="0"/>
        </a:p>
      </dgm:t>
    </dgm:pt>
    <dgm:pt modelId="{FE8A526B-03C0-4993-B009-A43FA0E60CC2}" type="parTrans" cxnId="{EA785E7C-6E64-46E1-A074-14447F9AA3F4}">
      <dgm:prSet/>
      <dgm:spPr/>
      <dgm:t>
        <a:bodyPr/>
        <a:lstStyle/>
        <a:p>
          <a:endParaRPr lang="tr-TR"/>
        </a:p>
      </dgm:t>
    </dgm:pt>
    <dgm:pt modelId="{1B5E0705-7F19-471E-A538-78CF88202F47}" type="sibTrans" cxnId="{EA785E7C-6E64-46E1-A074-14447F9AA3F4}">
      <dgm:prSet/>
      <dgm:spPr/>
      <dgm:t>
        <a:bodyPr/>
        <a:lstStyle/>
        <a:p>
          <a:endParaRPr lang="tr-TR"/>
        </a:p>
      </dgm:t>
    </dgm:pt>
    <dgm:pt modelId="{47734D34-D9DF-41C5-B55E-E57638BA9A3B}" type="pres">
      <dgm:prSet presAssocID="{BA330B50-2570-4674-B1C5-1F3AD3C17FD3}" presName="Name0" presStyleCnt="0">
        <dgm:presLayoutVars>
          <dgm:dir/>
          <dgm:resizeHandles val="exact"/>
        </dgm:presLayoutVars>
      </dgm:prSet>
      <dgm:spPr/>
      <dgm:t>
        <a:bodyPr/>
        <a:lstStyle/>
        <a:p>
          <a:endParaRPr lang="tr-TR"/>
        </a:p>
      </dgm:t>
    </dgm:pt>
    <dgm:pt modelId="{D7E0080C-1EF5-43F5-97E4-4EA90376E724}" type="pres">
      <dgm:prSet presAssocID="{738B39EE-D4E8-4361-BB44-BA614C4CEE2D}" presName="Name5" presStyleLbl="vennNode1" presStyleIdx="0" presStyleCnt="1" custLinFactNeighborX="-26016" custLinFactNeighborY="-2">
        <dgm:presLayoutVars>
          <dgm:bulletEnabled val="1"/>
        </dgm:presLayoutVars>
      </dgm:prSet>
      <dgm:spPr/>
      <dgm:t>
        <a:bodyPr/>
        <a:lstStyle/>
        <a:p>
          <a:endParaRPr lang="tr-TR"/>
        </a:p>
      </dgm:t>
    </dgm:pt>
  </dgm:ptLst>
  <dgm:cxnLst>
    <dgm:cxn modelId="{EA785E7C-6E64-46E1-A074-14447F9AA3F4}" srcId="{BA330B50-2570-4674-B1C5-1F3AD3C17FD3}" destId="{738B39EE-D4E8-4361-BB44-BA614C4CEE2D}" srcOrd="0" destOrd="0" parTransId="{FE8A526B-03C0-4993-B009-A43FA0E60CC2}" sibTransId="{1B5E0705-7F19-471E-A538-78CF88202F47}"/>
    <dgm:cxn modelId="{15F17352-57A8-4C3B-A782-0F98EDE00854}" type="presOf" srcId="{738B39EE-D4E8-4361-BB44-BA614C4CEE2D}" destId="{D7E0080C-1EF5-43F5-97E4-4EA90376E724}" srcOrd="0" destOrd="0" presId="urn:microsoft.com/office/officeart/2005/8/layout/venn3"/>
    <dgm:cxn modelId="{D7914BFE-BC72-4B85-94F6-26C272299070}" type="presOf" srcId="{BA330B50-2570-4674-B1C5-1F3AD3C17FD3}" destId="{47734D34-D9DF-41C5-B55E-E57638BA9A3B}" srcOrd="0" destOrd="0" presId="urn:microsoft.com/office/officeart/2005/8/layout/venn3"/>
    <dgm:cxn modelId="{FEF4D768-7808-42E1-B791-942210538BFC}" type="presParOf" srcId="{47734D34-D9DF-41C5-B55E-E57638BA9A3B}" destId="{D7E0080C-1EF5-43F5-97E4-4EA90376E724}" srcOrd="0" destOrd="0" presId="urn:microsoft.com/office/officeart/2005/8/layout/venn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330B50-2570-4674-B1C5-1F3AD3C17FD3}"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tr-TR"/>
        </a:p>
      </dgm:t>
    </dgm:pt>
    <dgm:pt modelId="{738B39EE-D4E8-4361-BB44-BA614C4CEE2D}">
      <dgm:prSet phldrT="[Metin]"/>
      <dgm:spPr/>
      <dgm:t>
        <a:bodyPr/>
        <a:lstStyle/>
        <a:p>
          <a:r>
            <a:rPr lang="tr-TR" b="1" dirty="0" smtClean="0"/>
            <a:t>2011</a:t>
          </a:r>
        </a:p>
        <a:p>
          <a:r>
            <a:rPr lang="tr-TR" dirty="0" smtClean="0"/>
            <a:t>633 sayılı KHK</a:t>
          </a:r>
          <a:endParaRPr lang="tr-TR" dirty="0"/>
        </a:p>
      </dgm:t>
    </dgm:pt>
    <dgm:pt modelId="{FE8A526B-03C0-4993-B009-A43FA0E60CC2}" type="parTrans" cxnId="{EA785E7C-6E64-46E1-A074-14447F9AA3F4}">
      <dgm:prSet/>
      <dgm:spPr/>
      <dgm:t>
        <a:bodyPr/>
        <a:lstStyle/>
        <a:p>
          <a:endParaRPr lang="tr-TR"/>
        </a:p>
      </dgm:t>
    </dgm:pt>
    <dgm:pt modelId="{1B5E0705-7F19-471E-A538-78CF88202F47}" type="sibTrans" cxnId="{EA785E7C-6E64-46E1-A074-14447F9AA3F4}">
      <dgm:prSet/>
      <dgm:spPr/>
      <dgm:t>
        <a:bodyPr/>
        <a:lstStyle/>
        <a:p>
          <a:endParaRPr lang="tr-TR"/>
        </a:p>
      </dgm:t>
    </dgm:pt>
    <dgm:pt modelId="{47734D34-D9DF-41C5-B55E-E57638BA9A3B}" type="pres">
      <dgm:prSet presAssocID="{BA330B50-2570-4674-B1C5-1F3AD3C17FD3}" presName="Name0" presStyleCnt="0">
        <dgm:presLayoutVars>
          <dgm:dir/>
          <dgm:resizeHandles val="exact"/>
        </dgm:presLayoutVars>
      </dgm:prSet>
      <dgm:spPr/>
      <dgm:t>
        <a:bodyPr/>
        <a:lstStyle/>
        <a:p>
          <a:endParaRPr lang="tr-TR"/>
        </a:p>
      </dgm:t>
    </dgm:pt>
    <dgm:pt modelId="{D7E0080C-1EF5-43F5-97E4-4EA90376E724}" type="pres">
      <dgm:prSet presAssocID="{738B39EE-D4E8-4361-BB44-BA614C4CEE2D}" presName="Name5" presStyleLbl="vennNode1" presStyleIdx="0" presStyleCnt="1" custLinFactNeighborX="-14892" custLinFactNeighborY="852">
        <dgm:presLayoutVars>
          <dgm:bulletEnabled val="1"/>
        </dgm:presLayoutVars>
      </dgm:prSet>
      <dgm:spPr/>
      <dgm:t>
        <a:bodyPr/>
        <a:lstStyle/>
        <a:p>
          <a:endParaRPr lang="tr-TR"/>
        </a:p>
      </dgm:t>
    </dgm:pt>
  </dgm:ptLst>
  <dgm:cxnLst>
    <dgm:cxn modelId="{EA785E7C-6E64-46E1-A074-14447F9AA3F4}" srcId="{BA330B50-2570-4674-B1C5-1F3AD3C17FD3}" destId="{738B39EE-D4E8-4361-BB44-BA614C4CEE2D}" srcOrd="0" destOrd="0" parTransId="{FE8A526B-03C0-4993-B009-A43FA0E60CC2}" sibTransId="{1B5E0705-7F19-471E-A538-78CF88202F47}"/>
    <dgm:cxn modelId="{5E6F6249-7E1E-4119-995D-0EDD960BE87F}" type="presOf" srcId="{BA330B50-2570-4674-B1C5-1F3AD3C17FD3}" destId="{47734D34-D9DF-41C5-B55E-E57638BA9A3B}" srcOrd="0" destOrd="0" presId="urn:microsoft.com/office/officeart/2005/8/layout/venn3"/>
    <dgm:cxn modelId="{FAE1E33F-8DC0-4B98-BF26-9575872E36AC}" type="presOf" srcId="{738B39EE-D4E8-4361-BB44-BA614C4CEE2D}" destId="{D7E0080C-1EF5-43F5-97E4-4EA90376E724}" srcOrd="0" destOrd="0" presId="urn:microsoft.com/office/officeart/2005/8/layout/venn3"/>
    <dgm:cxn modelId="{437E6731-8F05-41CA-B148-C9826936FD5D}" type="presParOf" srcId="{47734D34-D9DF-41C5-B55E-E57638BA9A3B}" destId="{D7E0080C-1EF5-43F5-97E4-4EA90376E724}" srcOrd="0" destOrd="0" presId="urn:microsoft.com/office/officeart/2005/8/layout/venn3"/>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330B50-2570-4674-B1C5-1F3AD3C17FD3}"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tr-TR"/>
        </a:p>
      </dgm:t>
    </dgm:pt>
    <dgm:pt modelId="{47734D34-D9DF-41C5-B55E-E57638BA9A3B}" type="pres">
      <dgm:prSet presAssocID="{BA330B50-2570-4674-B1C5-1F3AD3C17FD3}" presName="Name0" presStyleCnt="0">
        <dgm:presLayoutVars>
          <dgm:dir/>
          <dgm:resizeHandles val="exact"/>
        </dgm:presLayoutVars>
      </dgm:prSet>
      <dgm:spPr/>
      <dgm:t>
        <a:bodyPr/>
        <a:lstStyle/>
        <a:p>
          <a:endParaRPr lang="tr-TR"/>
        </a:p>
      </dgm:t>
    </dgm:pt>
  </dgm:ptLst>
  <dgm:cxnLst>
    <dgm:cxn modelId="{CF87F0CF-AC9B-4CEF-B196-B75101175496}" type="presOf" srcId="{BA330B50-2570-4674-B1C5-1F3AD3C17FD3}" destId="{47734D34-D9DF-41C5-B55E-E57638BA9A3B}" srcOrd="0" destOrd="0" presId="urn:microsoft.com/office/officeart/2005/8/layout/venn3"/>
  </dgm:cxnLst>
  <dgm:bg/>
  <dgm:whole/>
  <dgm:extLst>
    <a:ext uri="http://schemas.microsoft.com/office/drawing/2008/diagram">
      <dsp:dataModelExt xmlns:dsp="http://schemas.microsoft.com/office/drawing/2008/diagram" xmlns=""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330B50-2570-4674-B1C5-1F3AD3C17FD3}"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tr-TR"/>
        </a:p>
      </dgm:t>
    </dgm:pt>
    <dgm:pt modelId="{738B39EE-D4E8-4361-BB44-BA614C4CEE2D}">
      <dgm:prSet phldrT="[Metin]" custT="1"/>
      <dgm:spPr/>
      <dgm:t>
        <a:bodyPr/>
        <a:lstStyle/>
        <a:p>
          <a:r>
            <a:rPr lang="tr-TR" sz="1300" b="1" dirty="0" smtClean="0"/>
            <a:t>2018</a:t>
          </a:r>
        </a:p>
        <a:p>
          <a:r>
            <a:rPr lang="tr-TR" sz="1050" b="1" dirty="0" smtClean="0"/>
            <a:t>1 </a:t>
          </a:r>
          <a:r>
            <a:rPr lang="tr-TR" sz="1050" b="1" dirty="0" err="1" smtClean="0"/>
            <a:t>No’lu</a:t>
          </a:r>
          <a:r>
            <a:rPr lang="tr-TR" sz="1050" b="1" dirty="0" smtClean="0"/>
            <a:t> Cumhurbaşkanlığı Kararnamesi</a:t>
          </a:r>
          <a:endParaRPr lang="tr-TR" sz="1050" b="1" dirty="0"/>
        </a:p>
      </dgm:t>
    </dgm:pt>
    <dgm:pt modelId="{FE8A526B-03C0-4993-B009-A43FA0E60CC2}" type="parTrans" cxnId="{EA785E7C-6E64-46E1-A074-14447F9AA3F4}">
      <dgm:prSet/>
      <dgm:spPr/>
      <dgm:t>
        <a:bodyPr/>
        <a:lstStyle/>
        <a:p>
          <a:endParaRPr lang="tr-TR"/>
        </a:p>
      </dgm:t>
    </dgm:pt>
    <dgm:pt modelId="{1B5E0705-7F19-471E-A538-78CF88202F47}" type="sibTrans" cxnId="{EA785E7C-6E64-46E1-A074-14447F9AA3F4}">
      <dgm:prSet/>
      <dgm:spPr/>
      <dgm:t>
        <a:bodyPr/>
        <a:lstStyle/>
        <a:p>
          <a:endParaRPr lang="tr-TR"/>
        </a:p>
      </dgm:t>
    </dgm:pt>
    <dgm:pt modelId="{47734D34-D9DF-41C5-B55E-E57638BA9A3B}" type="pres">
      <dgm:prSet presAssocID="{BA330B50-2570-4674-B1C5-1F3AD3C17FD3}" presName="Name0" presStyleCnt="0">
        <dgm:presLayoutVars>
          <dgm:dir/>
          <dgm:resizeHandles val="exact"/>
        </dgm:presLayoutVars>
      </dgm:prSet>
      <dgm:spPr/>
      <dgm:t>
        <a:bodyPr/>
        <a:lstStyle/>
        <a:p>
          <a:endParaRPr lang="tr-TR"/>
        </a:p>
      </dgm:t>
    </dgm:pt>
    <dgm:pt modelId="{D7E0080C-1EF5-43F5-97E4-4EA90376E724}" type="pres">
      <dgm:prSet presAssocID="{738B39EE-D4E8-4361-BB44-BA614C4CEE2D}" presName="Name5" presStyleLbl="vennNode1" presStyleIdx="0" presStyleCnt="1" custScaleX="100098" custScaleY="85798" custLinFactNeighborX="-3383" custLinFactNeighborY="-4725">
        <dgm:presLayoutVars>
          <dgm:bulletEnabled val="1"/>
        </dgm:presLayoutVars>
      </dgm:prSet>
      <dgm:spPr/>
      <dgm:t>
        <a:bodyPr/>
        <a:lstStyle/>
        <a:p>
          <a:endParaRPr lang="tr-TR"/>
        </a:p>
      </dgm:t>
    </dgm:pt>
  </dgm:ptLst>
  <dgm:cxnLst>
    <dgm:cxn modelId="{EA785E7C-6E64-46E1-A074-14447F9AA3F4}" srcId="{BA330B50-2570-4674-B1C5-1F3AD3C17FD3}" destId="{738B39EE-D4E8-4361-BB44-BA614C4CEE2D}" srcOrd="0" destOrd="0" parTransId="{FE8A526B-03C0-4993-B009-A43FA0E60CC2}" sibTransId="{1B5E0705-7F19-471E-A538-78CF88202F47}"/>
    <dgm:cxn modelId="{8F4F83DB-EB5D-4CDF-9154-7DFB8B9FEDD4}" type="presOf" srcId="{738B39EE-D4E8-4361-BB44-BA614C4CEE2D}" destId="{D7E0080C-1EF5-43F5-97E4-4EA90376E724}" srcOrd="0" destOrd="0" presId="urn:microsoft.com/office/officeart/2005/8/layout/venn3"/>
    <dgm:cxn modelId="{D0118753-D618-4543-A460-43748F3C0D75}" type="presOf" srcId="{BA330B50-2570-4674-B1C5-1F3AD3C17FD3}" destId="{47734D34-D9DF-41C5-B55E-E57638BA9A3B}" srcOrd="0" destOrd="0" presId="urn:microsoft.com/office/officeart/2005/8/layout/venn3"/>
    <dgm:cxn modelId="{352210F3-3F07-4B6F-984E-0C79A7DF0680}" type="presParOf" srcId="{47734D34-D9DF-41C5-B55E-E57638BA9A3B}" destId="{D7E0080C-1EF5-43F5-97E4-4EA90376E724}" srcOrd="0" destOrd="0" presId="urn:microsoft.com/office/officeart/2005/8/layout/venn3"/>
  </dgm:cxnLst>
  <dgm:bg/>
  <dgm:whole/>
  <dgm:extLst>
    <a:ext uri="http://schemas.microsoft.com/office/drawing/2008/diagram">
      <dsp:dataModelExt xmlns:dsp="http://schemas.microsoft.com/office/drawing/2008/diagram" xmlns=""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ACC83C-A84D-460F-A15F-B7CE3217C947}" type="doc">
      <dgm:prSet loTypeId="urn:microsoft.com/office/officeart/2005/8/layout/vList3#1" loCatId="list" qsTypeId="urn:microsoft.com/office/officeart/2005/8/quickstyle/3d1" qsCatId="3D" csTypeId="urn:microsoft.com/office/officeart/2005/8/colors/colorful1#1" csCatId="colorful" phldr="1"/>
      <dgm:spPr/>
      <dgm:t>
        <a:bodyPr/>
        <a:lstStyle/>
        <a:p>
          <a:endParaRPr lang="tr-TR"/>
        </a:p>
      </dgm:t>
    </dgm:pt>
    <dgm:pt modelId="{476CF44B-27DD-4CFC-BF38-345DC4D49172}">
      <dgm:prSet/>
      <dgm:spPr>
        <a:effectLst>
          <a:outerShdw blurRad="76200" dist="12700" dir="8100000" sy="-23000" kx="800400" algn="br" rotWithShape="0">
            <a:prstClr val="black">
              <a:alpha val="20000"/>
            </a:prstClr>
          </a:outerShdw>
        </a:effectLst>
      </dgm:spPr>
      <dgm:t>
        <a:bodyPr/>
        <a:lstStyle/>
        <a:p>
          <a:pPr rtl="0"/>
          <a:r>
            <a:rPr lang="tr-TR" dirty="0" smtClean="0">
              <a:latin typeface="Times New Roman" panose="02020603050405020304" pitchFamily="18" charset="0"/>
              <a:cs typeface="Times New Roman" panose="02020603050405020304" pitchFamily="18" charset="0"/>
            </a:rPr>
            <a:t>İmza, Onay</a:t>
          </a:r>
          <a:endParaRPr lang="tr-TR" dirty="0">
            <a:latin typeface="Times New Roman" panose="02020603050405020304" pitchFamily="18" charset="0"/>
            <a:cs typeface="Times New Roman" panose="02020603050405020304" pitchFamily="18" charset="0"/>
          </a:endParaRPr>
        </a:p>
      </dgm:t>
    </dgm:pt>
    <dgm:pt modelId="{09B4BB4C-C36D-4351-819B-9D1581EFECAC}" type="parTrans" cxnId="{1E941EDB-0838-4A4E-92F3-700D8118EA47}">
      <dgm:prSet/>
      <dgm:spPr/>
      <dgm:t>
        <a:bodyPr/>
        <a:lstStyle/>
        <a:p>
          <a:endParaRPr lang="tr-TR"/>
        </a:p>
      </dgm:t>
    </dgm:pt>
    <dgm:pt modelId="{F24BE15E-D74F-4140-9CDF-671BAF04759B}" type="sibTrans" cxnId="{1E941EDB-0838-4A4E-92F3-700D8118EA47}">
      <dgm:prSet/>
      <dgm:spPr/>
      <dgm:t>
        <a:bodyPr/>
        <a:lstStyle/>
        <a:p>
          <a:endParaRPr lang="tr-TR"/>
        </a:p>
      </dgm:t>
    </dgm:pt>
    <dgm:pt modelId="{43ED8676-A85D-465A-93E7-F41AAA2B6937}">
      <dgm:prSet/>
      <dgm:spPr>
        <a:effectLst>
          <a:outerShdw blurRad="76200" dist="12700" dir="8100000" sy="-23000" kx="800400" algn="br" rotWithShape="0">
            <a:prstClr val="black">
              <a:alpha val="20000"/>
            </a:prstClr>
          </a:outerShdw>
        </a:effectLst>
      </dgm:spPr>
      <dgm:t>
        <a:bodyPr/>
        <a:lstStyle/>
        <a:p>
          <a:pPr rtl="0"/>
          <a:r>
            <a:rPr lang="tr-TR" dirty="0" smtClean="0">
              <a:latin typeface="Times New Roman" panose="02020603050405020304" pitchFamily="18" charset="0"/>
              <a:cs typeface="Times New Roman" panose="02020603050405020304" pitchFamily="18" charset="0"/>
            </a:rPr>
            <a:t>Farkındalık Oluşturma</a:t>
          </a:r>
          <a:endParaRPr lang="tr-TR" dirty="0">
            <a:latin typeface="Times New Roman" panose="02020603050405020304" pitchFamily="18" charset="0"/>
            <a:cs typeface="Times New Roman" panose="02020603050405020304" pitchFamily="18" charset="0"/>
          </a:endParaRPr>
        </a:p>
      </dgm:t>
    </dgm:pt>
    <dgm:pt modelId="{0A4765D6-EBCA-4E6F-AD6C-A47DAE218E08}" type="parTrans" cxnId="{E7C12565-8730-4E36-A652-7222954401EB}">
      <dgm:prSet/>
      <dgm:spPr/>
      <dgm:t>
        <a:bodyPr/>
        <a:lstStyle/>
        <a:p>
          <a:endParaRPr lang="tr-TR"/>
        </a:p>
      </dgm:t>
    </dgm:pt>
    <dgm:pt modelId="{A5D3936F-C649-4A3E-ABAA-F4303EF114FE}" type="sibTrans" cxnId="{E7C12565-8730-4E36-A652-7222954401EB}">
      <dgm:prSet/>
      <dgm:spPr/>
      <dgm:t>
        <a:bodyPr/>
        <a:lstStyle/>
        <a:p>
          <a:endParaRPr lang="tr-TR"/>
        </a:p>
      </dgm:t>
    </dgm:pt>
    <dgm:pt modelId="{76F359EC-DDF7-47E3-8E30-B9A51C6C4B16}">
      <dgm:prSet/>
      <dgm:spPr>
        <a:effectLst>
          <a:outerShdw blurRad="76200" dist="12700" dir="8100000" sy="-23000" kx="800400" algn="br" rotWithShape="0">
            <a:prstClr val="black">
              <a:alpha val="20000"/>
            </a:prstClr>
          </a:outerShdw>
        </a:effectLst>
      </dgm:spPr>
      <dgm:t>
        <a:bodyPr/>
        <a:lstStyle/>
        <a:p>
          <a:pPr rtl="0"/>
          <a:r>
            <a:rPr lang="tr-TR" dirty="0" smtClean="0">
              <a:latin typeface="Times New Roman" panose="02020603050405020304" pitchFamily="18" charset="0"/>
              <a:cs typeface="Times New Roman" panose="02020603050405020304" pitchFamily="18" charset="0"/>
            </a:rPr>
            <a:t>Yaygınlaştırma</a:t>
          </a:r>
          <a:endParaRPr lang="tr-TR" dirty="0">
            <a:latin typeface="Times New Roman" panose="02020603050405020304" pitchFamily="18" charset="0"/>
            <a:cs typeface="Times New Roman" panose="02020603050405020304" pitchFamily="18" charset="0"/>
          </a:endParaRPr>
        </a:p>
      </dgm:t>
    </dgm:pt>
    <dgm:pt modelId="{9AA32432-8FFC-4C87-88B6-70F5060816F8}" type="parTrans" cxnId="{ABA42B2D-0E6C-4845-951D-CC77AF2926F4}">
      <dgm:prSet/>
      <dgm:spPr/>
      <dgm:t>
        <a:bodyPr/>
        <a:lstStyle/>
        <a:p>
          <a:endParaRPr lang="tr-TR"/>
        </a:p>
      </dgm:t>
    </dgm:pt>
    <dgm:pt modelId="{5A5384FE-4739-4AF6-96C2-EB5F0B3E750C}" type="sibTrans" cxnId="{ABA42B2D-0E6C-4845-951D-CC77AF2926F4}">
      <dgm:prSet/>
      <dgm:spPr/>
      <dgm:t>
        <a:bodyPr/>
        <a:lstStyle/>
        <a:p>
          <a:endParaRPr lang="tr-TR"/>
        </a:p>
      </dgm:t>
    </dgm:pt>
    <dgm:pt modelId="{9FC94ABC-A8F5-42A0-9B4C-01D2E5B9A1E8}">
      <dgm:prSet/>
      <dgm:spPr>
        <a:effectLst>
          <a:outerShdw blurRad="76200" dist="12700" dir="8100000" sy="-23000" kx="800400" algn="br" rotWithShape="0">
            <a:prstClr val="black">
              <a:alpha val="20000"/>
            </a:prstClr>
          </a:outerShdw>
        </a:effectLst>
      </dgm:spPr>
      <dgm:t>
        <a:bodyPr/>
        <a:lstStyle/>
        <a:p>
          <a:pPr rtl="0"/>
          <a:r>
            <a:rPr lang="tr-TR" dirty="0" smtClean="0">
              <a:latin typeface="Times New Roman" panose="02020603050405020304" pitchFamily="18" charset="0"/>
              <a:cs typeface="Times New Roman" panose="02020603050405020304" pitchFamily="18" charset="0"/>
            </a:rPr>
            <a:t>Uygulamayı Teşvik</a:t>
          </a:r>
          <a:endParaRPr lang="tr-TR" dirty="0">
            <a:latin typeface="Times New Roman" panose="02020603050405020304" pitchFamily="18" charset="0"/>
            <a:cs typeface="Times New Roman" panose="02020603050405020304" pitchFamily="18" charset="0"/>
          </a:endParaRPr>
        </a:p>
      </dgm:t>
    </dgm:pt>
    <dgm:pt modelId="{815AD986-8BFA-47BF-9427-EA84A1A02863}" type="parTrans" cxnId="{74F67F85-AEE9-48BC-BFCE-512B2593FB1C}">
      <dgm:prSet/>
      <dgm:spPr/>
      <dgm:t>
        <a:bodyPr/>
        <a:lstStyle/>
        <a:p>
          <a:endParaRPr lang="tr-TR"/>
        </a:p>
      </dgm:t>
    </dgm:pt>
    <dgm:pt modelId="{D2CF3839-90ED-4B2D-9697-6F15658EAE7F}" type="sibTrans" cxnId="{74F67F85-AEE9-48BC-BFCE-512B2593FB1C}">
      <dgm:prSet/>
      <dgm:spPr/>
      <dgm:t>
        <a:bodyPr/>
        <a:lstStyle/>
        <a:p>
          <a:endParaRPr lang="tr-TR"/>
        </a:p>
      </dgm:t>
    </dgm:pt>
    <dgm:pt modelId="{D4E0E3DF-3DA1-4AE1-8444-26461B6BBDBC}">
      <dgm:prSet/>
      <dgm:spPr>
        <a:effectLst>
          <a:outerShdw blurRad="76200" dist="12700" dir="8100000" sy="-23000" kx="800400" algn="br" rotWithShape="0">
            <a:prstClr val="black">
              <a:alpha val="20000"/>
            </a:prstClr>
          </a:outerShdw>
        </a:effectLst>
      </dgm:spPr>
      <dgm:t>
        <a:bodyPr/>
        <a:lstStyle/>
        <a:p>
          <a:pPr rtl="0"/>
          <a:r>
            <a:rPr lang="tr-TR" dirty="0" smtClean="0">
              <a:latin typeface="Times New Roman" panose="02020603050405020304" pitchFamily="18" charset="0"/>
              <a:cs typeface="Times New Roman" panose="02020603050405020304" pitchFamily="18" charset="0"/>
            </a:rPr>
            <a:t>İzleme, Raporlama</a:t>
          </a:r>
          <a:endParaRPr lang="tr-TR" dirty="0">
            <a:latin typeface="Times New Roman" panose="02020603050405020304" pitchFamily="18" charset="0"/>
            <a:cs typeface="Times New Roman" panose="02020603050405020304" pitchFamily="18" charset="0"/>
          </a:endParaRPr>
        </a:p>
      </dgm:t>
    </dgm:pt>
    <dgm:pt modelId="{3C87C65F-01F2-4E1F-AE00-04C3986E2CF6}" type="parTrans" cxnId="{0CB4AC8E-4967-45C0-9216-1046C26839DB}">
      <dgm:prSet/>
      <dgm:spPr/>
      <dgm:t>
        <a:bodyPr/>
        <a:lstStyle/>
        <a:p>
          <a:endParaRPr lang="tr-TR"/>
        </a:p>
      </dgm:t>
    </dgm:pt>
    <dgm:pt modelId="{FDB8B06A-DF18-43C6-83E8-70A8A4B7A9AE}" type="sibTrans" cxnId="{0CB4AC8E-4967-45C0-9216-1046C26839DB}">
      <dgm:prSet/>
      <dgm:spPr/>
      <dgm:t>
        <a:bodyPr/>
        <a:lstStyle/>
        <a:p>
          <a:endParaRPr lang="tr-TR"/>
        </a:p>
      </dgm:t>
    </dgm:pt>
    <dgm:pt modelId="{FDB84D62-27A2-435D-9061-8F543078175D}" type="pres">
      <dgm:prSet presAssocID="{26ACC83C-A84D-460F-A15F-B7CE3217C947}" presName="linearFlow" presStyleCnt="0">
        <dgm:presLayoutVars>
          <dgm:dir/>
          <dgm:resizeHandles val="exact"/>
        </dgm:presLayoutVars>
      </dgm:prSet>
      <dgm:spPr/>
      <dgm:t>
        <a:bodyPr/>
        <a:lstStyle/>
        <a:p>
          <a:endParaRPr lang="tr-TR"/>
        </a:p>
      </dgm:t>
    </dgm:pt>
    <dgm:pt modelId="{67FB56FA-F08C-4D20-AEA2-94C7F93909E1}" type="pres">
      <dgm:prSet presAssocID="{476CF44B-27DD-4CFC-BF38-345DC4D49172}" presName="composite" presStyleCnt="0"/>
      <dgm:spPr/>
    </dgm:pt>
    <dgm:pt modelId="{55586A74-BF34-4EE6-9867-D1A46D9FE1CF}" type="pres">
      <dgm:prSet presAssocID="{476CF44B-27DD-4CFC-BF38-345DC4D49172}" presName="imgShp" presStyleLbl="fgImgPlace1" presStyleIdx="0" presStyleCnt="5"/>
      <dgm:spPr>
        <a:blipFill rotWithShape="1">
          <a:blip xmlns:r="http://schemas.openxmlformats.org/officeDocument/2006/relationships" r:embed="rId1"/>
          <a:stretch>
            <a:fillRect/>
          </a:stretch>
        </a:blipFill>
      </dgm:spPr>
    </dgm:pt>
    <dgm:pt modelId="{998D87D0-AF3A-4CE7-9E9F-F13D4F7A1594}" type="pres">
      <dgm:prSet presAssocID="{476CF44B-27DD-4CFC-BF38-345DC4D49172}" presName="txShp" presStyleLbl="node1" presStyleIdx="0" presStyleCnt="5" custLinFactNeighborX="1248" custLinFactNeighborY="-578">
        <dgm:presLayoutVars>
          <dgm:bulletEnabled val="1"/>
        </dgm:presLayoutVars>
      </dgm:prSet>
      <dgm:spPr/>
      <dgm:t>
        <a:bodyPr/>
        <a:lstStyle/>
        <a:p>
          <a:endParaRPr lang="tr-TR"/>
        </a:p>
      </dgm:t>
    </dgm:pt>
    <dgm:pt modelId="{6D4BCA17-757D-4763-99E6-8CEE2D858BF2}" type="pres">
      <dgm:prSet presAssocID="{F24BE15E-D74F-4140-9CDF-671BAF04759B}" presName="spacing" presStyleCnt="0"/>
      <dgm:spPr/>
    </dgm:pt>
    <dgm:pt modelId="{F298940E-09AD-4AE4-939D-F8F32A016E8A}" type="pres">
      <dgm:prSet presAssocID="{43ED8676-A85D-465A-93E7-F41AAA2B6937}" presName="composite" presStyleCnt="0"/>
      <dgm:spPr/>
    </dgm:pt>
    <dgm:pt modelId="{35CBF3B7-3F78-44AC-8855-BD30681BF2EA}" type="pres">
      <dgm:prSet presAssocID="{43ED8676-A85D-465A-93E7-F41AAA2B6937}" presName="imgShp" presStyleLbl="fgImgPlace1" presStyleIdx="1" presStyleCnt="5"/>
      <dgm:spPr>
        <a:blipFill rotWithShape="1">
          <a:blip xmlns:r="http://schemas.openxmlformats.org/officeDocument/2006/relationships" r:embed="rId1"/>
          <a:stretch>
            <a:fillRect/>
          </a:stretch>
        </a:blipFill>
      </dgm:spPr>
    </dgm:pt>
    <dgm:pt modelId="{0B0631E4-A60D-42C5-B5A4-79862B586A8E}" type="pres">
      <dgm:prSet presAssocID="{43ED8676-A85D-465A-93E7-F41AAA2B6937}" presName="txShp" presStyleLbl="node1" presStyleIdx="1" presStyleCnt="5" custLinFactNeighborX="1176">
        <dgm:presLayoutVars>
          <dgm:bulletEnabled val="1"/>
        </dgm:presLayoutVars>
      </dgm:prSet>
      <dgm:spPr/>
      <dgm:t>
        <a:bodyPr/>
        <a:lstStyle/>
        <a:p>
          <a:endParaRPr lang="tr-TR"/>
        </a:p>
      </dgm:t>
    </dgm:pt>
    <dgm:pt modelId="{E66EC6FF-5EE1-47F1-B74B-D272C3AC9F2F}" type="pres">
      <dgm:prSet presAssocID="{A5D3936F-C649-4A3E-ABAA-F4303EF114FE}" presName="spacing" presStyleCnt="0"/>
      <dgm:spPr/>
    </dgm:pt>
    <dgm:pt modelId="{0671670C-9852-4789-901F-F4EB23963153}" type="pres">
      <dgm:prSet presAssocID="{76F359EC-DDF7-47E3-8E30-B9A51C6C4B16}" presName="composite" presStyleCnt="0"/>
      <dgm:spPr/>
    </dgm:pt>
    <dgm:pt modelId="{60011349-A5FC-4151-9C95-4EFF9E287B67}" type="pres">
      <dgm:prSet presAssocID="{76F359EC-DDF7-47E3-8E30-B9A51C6C4B16}" presName="imgShp" presStyleLbl="fgImgPlace1" presStyleIdx="2" presStyleCnt="5"/>
      <dgm:spPr>
        <a:blipFill rotWithShape="1">
          <a:blip xmlns:r="http://schemas.openxmlformats.org/officeDocument/2006/relationships" r:embed="rId1"/>
          <a:stretch>
            <a:fillRect/>
          </a:stretch>
        </a:blipFill>
      </dgm:spPr>
    </dgm:pt>
    <dgm:pt modelId="{4B1BBB09-3A8D-464B-82C5-1DEA2A2E996B}" type="pres">
      <dgm:prSet presAssocID="{76F359EC-DDF7-47E3-8E30-B9A51C6C4B16}" presName="txShp" presStyleLbl="node1" presStyleIdx="2" presStyleCnt="5" custLinFactNeighborX="1176">
        <dgm:presLayoutVars>
          <dgm:bulletEnabled val="1"/>
        </dgm:presLayoutVars>
      </dgm:prSet>
      <dgm:spPr/>
      <dgm:t>
        <a:bodyPr/>
        <a:lstStyle/>
        <a:p>
          <a:endParaRPr lang="tr-TR"/>
        </a:p>
      </dgm:t>
    </dgm:pt>
    <dgm:pt modelId="{27F6DA05-D9F6-477E-83C8-95DE193CF395}" type="pres">
      <dgm:prSet presAssocID="{5A5384FE-4739-4AF6-96C2-EB5F0B3E750C}" presName="spacing" presStyleCnt="0"/>
      <dgm:spPr/>
    </dgm:pt>
    <dgm:pt modelId="{57C56741-CCC4-4F43-9A56-106DEF1CC44C}" type="pres">
      <dgm:prSet presAssocID="{9FC94ABC-A8F5-42A0-9B4C-01D2E5B9A1E8}" presName="composite" presStyleCnt="0"/>
      <dgm:spPr/>
    </dgm:pt>
    <dgm:pt modelId="{C669C0EF-1D00-4F67-BF2A-2557E67528C0}" type="pres">
      <dgm:prSet presAssocID="{9FC94ABC-A8F5-42A0-9B4C-01D2E5B9A1E8}" presName="imgShp" presStyleLbl="fgImgPlace1" presStyleIdx="3" presStyleCnt="5"/>
      <dgm:spPr>
        <a:blipFill rotWithShape="1">
          <a:blip xmlns:r="http://schemas.openxmlformats.org/officeDocument/2006/relationships" r:embed="rId1"/>
          <a:stretch>
            <a:fillRect/>
          </a:stretch>
        </a:blipFill>
      </dgm:spPr>
      <dgm:t>
        <a:bodyPr/>
        <a:lstStyle/>
        <a:p>
          <a:endParaRPr lang="tr-TR"/>
        </a:p>
      </dgm:t>
    </dgm:pt>
    <dgm:pt modelId="{07A8DFC9-7BF9-41F7-B08E-08DC0574CC08}" type="pres">
      <dgm:prSet presAssocID="{9FC94ABC-A8F5-42A0-9B4C-01D2E5B9A1E8}" presName="txShp" presStyleLbl="node1" presStyleIdx="3" presStyleCnt="5" custLinFactNeighborX="1176">
        <dgm:presLayoutVars>
          <dgm:bulletEnabled val="1"/>
        </dgm:presLayoutVars>
      </dgm:prSet>
      <dgm:spPr/>
      <dgm:t>
        <a:bodyPr/>
        <a:lstStyle/>
        <a:p>
          <a:endParaRPr lang="tr-TR"/>
        </a:p>
      </dgm:t>
    </dgm:pt>
    <dgm:pt modelId="{7DE832CA-4C2C-4D8D-8DAD-AE65171EA79B}" type="pres">
      <dgm:prSet presAssocID="{D2CF3839-90ED-4B2D-9697-6F15658EAE7F}" presName="spacing" presStyleCnt="0"/>
      <dgm:spPr/>
    </dgm:pt>
    <dgm:pt modelId="{DDBD0EB3-770B-4142-884F-31DA4FBFF789}" type="pres">
      <dgm:prSet presAssocID="{D4E0E3DF-3DA1-4AE1-8444-26461B6BBDBC}" presName="composite" presStyleCnt="0"/>
      <dgm:spPr/>
    </dgm:pt>
    <dgm:pt modelId="{506D21E0-F927-4070-9F8B-DCF2DADF3618}" type="pres">
      <dgm:prSet presAssocID="{D4E0E3DF-3DA1-4AE1-8444-26461B6BBDBC}" presName="imgShp" presStyleLbl="fgImgPlace1" presStyleIdx="4" presStyleCnt="5"/>
      <dgm:spPr>
        <a:blipFill rotWithShape="1">
          <a:blip xmlns:r="http://schemas.openxmlformats.org/officeDocument/2006/relationships" r:embed="rId1"/>
          <a:stretch>
            <a:fillRect/>
          </a:stretch>
        </a:blipFill>
      </dgm:spPr>
    </dgm:pt>
    <dgm:pt modelId="{4E4B6A23-EA80-4C79-838C-58407463C2C8}" type="pres">
      <dgm:prSet presAssocID="{D4E0E3DF-3DA1-4AE1-8444-26461B6BBDBC}" presName="txShp" presStyleLbl="node1" presStyleIdx="4" presStyleCnt="5" custLinFactNeighborX="1176">
        <dgm:presLayoutVars>
          <dgm:bulletEnabled val="1"/>
        </dgm:presLayoutVars>
      </dgm:prSet>
      <dgm:spPr/>
      <dgm:t>
        <a:bodyPr/>
        <a:lstStyle/>
        <a:p>
          <a:endParaRPr lang="tr-TR"/>
        </a:p>
      </dgm:t>
    </dgm:pt>
  </dgm:ptLst>
  <dgm:cxnLst>
    <dgm:cxn modelId="{0CB4AC8E-4967-45C0-9216-1046C26839DB}" srcId="{26ACC83C-A84D-460F-A15F-B7CE3217C947}" destId="{D4E0E3DF-3DA1-4AE1-8444-26461B6BBDBC}" srcOrd="4" destOrd="0" parTransId="{3C87C65F-01F2-4E1F-AE00-04C3986E2CF6}" sibTransId="{FDB8B06A-DF18-43C6-83E8-70A8A4B7A9AE}"/>
    <dgm:cxn modelId="{ABA42B2D-0E6C-4845-951D-CC77AF2926F4}" srcId="{26ACC83C-A84D-460F-A15F-B7CE3217C947}" destId="{76F359EC-DDF7-47E3-8E30-B9A51C6C4B16}" srcOrd="2" destOrd="0" parTransId="{9AA32432-8FFC-4C87-88B6-70F5060816F8}" sibTransId="{5A5384FE-4739-4AF6-96C2-EB5F0B3E750C}"/>
    <dgm:cxn modelId="{1E941EDB-0838-4A4E-92F3-700D8118EA47}" srcId="{26ACC83C-A84D-460F-A15F-B7CE3217C947}" destId="{476CF44B-27DD-4CFC-BF38-345DC4D49172}" srcOrd="0" destOrd="0" parTransId="{09B4BB4C-C36D-4351-819B-9D1581EFECAC}" sibTransId="{F24BE15E-D74F-4140-9CDF-671BAF04759B}"/>
    <dgm:cxn modelId="{E7C12565-8730-4E36-A652-7222954401EB}" srcId="{26ACC83C-A84D-460F-A15F-B7CE3217C947}" destId="{43ED8676-A85D-465A-93E7-F41AAA2B6937}" srcOrd="1" destOrd="0" parTransId="{0A4765D6-EBCA-4E6F-AD6C-A47DAE218E08}" sibTransId="{A5D3936F-C649-4A3E-ABAA-F4303EF114FE}"/>
    <dgm:cxn modelId="{90154E27-A791-49E9-939E-63E6F878ECAE}" type="presOf" srcId="{476CF44B-27DD-4CFC-BF38-345DC4D49172}" destId="{998D87D0-AF3A-4CE7-9E9F-F13D4F7A1594}" srcOrd="0" destOrd="0" presId="urn:microsoft.com/office/officeart/2005/8/layout/vList3#1"/>
    <dgm:cxn modelId="{74F67F85-AEE9-48BC-BFCE-512B2593FB1C}" srcId="{26ACC83C-A84D-460F-A15F-B7CE3217C947}" destId="{9FC94ABC-A8F5-42A0-9B4C-01D2E5B9A1E8}" srcOrd="3" destOrd="0" parTransId="{815AD986-8BFA-47BF-9427-EA84A1A02863}" sibTransId="{D2CF3839-90ED-4B2D-9697-6F15658EAE7F}"/>
    <dgm:cxn modelId="{F74102D3-EAA9-4D2C-8C8E-B4C5BD16B7F9}" type="presOf" srcId="{26ACC83C-A84D-460F-A15F-B7CE3217C947}" destId="{FDB84D62-27A2-435D-9061-8F543078175D}" srcOrd="0" destOrd="0" presId="urn:microsoft.com/office/officeart/2005/8/layout/vList3#1"/>
    <dgm:cxn modelId="{85B3856E-FAB5-4911-9623-FDB39F8D0828}" type="presOf" srcId="{43ED8676-A85D-465A-93E7-F41AAA2B6937}" destId="{0B0631E4-A60D-42C5-B5A4-79862B586A8E}" srcOrd="0" destOrd="0" presId="urn:microsoft.com/office/officeart/2005/8/layout/vList3#1"/>
    <dgm:cxn modelId="{350B6F7F-D643-468F-BB69-212968597655}" type="presOf" srcId="{76F359EC-DDF7-47E3-8E30-B9A51C6C4B16}" destId="{4B1BBB09-3A8D-464B-82C5-1DEA2A2E996B}" srcOrd="0" destOrd="0" presId="urn:microsoft.com/office/officeart/2005/8/layout/vList3#1"/>
    <dgm:cxn modelId="{E0F30871-78A4-463B-84DD-1E2CD9127420}" type="presOf" srcId="{9FC94ABC-A8F5-42A0-9B4C-01D2E5B9A1E8}" destId="{07A8DFC9-7BF9-41F7-B08E-08DC0574CC08}" srcOrd="0" destOrd="0" presId="urn:microsoft.com/office/officeart/2005/8/layout/vList3#1"/>
    <dgm:cxn modelId="{26127917-59A0-4F78-BE9E-7D4C39BD7A90}" type="presOf" srcId="{D4E0E3DF-3DA1-4AE1-8444-26461B6BBDBC}" destId="{4E4B6A23-EA80-4C79-838C-58407463C2C8}" srcOrd="0" destOrd="0" presId="urn:microsoft.com/office/officeart/2005/8/layout/vList3#1"/>
    <dgm:cxn modelId="{B3BCC5DA-4997-41BB-BD0D-57C58648C8C4}" type="presParOf" srcId="{FDB84D62-27A2-435D-9061-8F543078175D}" destId="{67FB56FA-F08C-4D20-AEA2-94C7F93909E1}" srcOrd="0" destOrd="0" presId="urn:microsoft.com/office/officeart/2005/8/layout/vList3#1"/>
    <dgm:cxn modelId="{788974CF-1859-4340-A668-253E45FA539E}" type="presParOf" srcId="{67FB56FA-F08C-4D20-AEA2-94C7F93909E1}" destId="{55586A74-BF34-4EE6-9867-D1A46D9FE1CF}" srcOrd="0" destOrd="0" presId="urn:microsoft.com/office/officeart/2005/8/layout/vList3#1"/>
    <dgm:cxn modelId="{31330378-EA61-463A-8882-4277E0126029}" type="presParOf" srcId="{67FB56FA-F08C-4D20-AEA2-94C7F93909E1}" destId="{998D87D0-AF3A-4CE7-9E9F-F13D4F7A1594}" srcOrd="1" destOrd="0" presId="urn:microsoft.com/office/officeart/2005/8/layout/vList3#1"/>
    <dgm:cxn modelId="{DE2E62F4-25FE-40CF-B1B0-0294F12C7B93}" type="presParOf" srcId="{FDB84D62-27A2-435D-9061-8F543078175D}" destId="{6D4BCA17-757D-4763-99E6-8CEE2D858BF2}" srcOrd="1" destOrd="0" presId="urn:microsoft.com/office/officeart/2005/8/layout/vList3#1"/>
    <dgm:cxn modelId="{20BCE04C-BE63-44EE-867D-EA5155E2167A}" type="presParOf" srcId="{FDB84D62-27A2-435D-9061-8F543078175D}" destId="{F298940E-09AD-4AE4-939D-F8F32A016E8A}" srcOrd="2" destOrd="0" presId="urn:microsoft.com/office/officeart/2005/8/layout/vList3#1"/>
    <dgm:cxn modelId="{C2118235-76E9-4618-BF2D-BFD2F51BC0E4}" type="presParOf" srcId="{F298940E-09AD-4AE4-939D-F8F32A016E8A}" destId="{35CBF3B7-3F78-44AC-8855-BD30681BF2EA}" srcOrd="0" destOrd="0" presId="urn:microsoft.com/office/officeart/2005/8/layout/vList3#1"/>
    <dgm:cxn modelId="{2183A082-0DEA-4016-93A2-AD48A8779320}" type="presParOf" srcId="{F298940E-09AD-4AE4-939D-F8F32A016E8A}" destId="{0B0631E4-A60D-42C5-B5A4-79862B586A8E}" srcOrd="1" destOrd="0" presId="urn:microsoft.com/office/officeart/2005/8/layout/vList3#1"/>
    <dgm:cxn modelId="{D980A063-031E-4B40-BAAE-1AF584C532E6}" type="presParOf" srcId="{FDB84D62-27A2-435D-9061-8F543078175D}" destId="{E66EC6FF-5EE1-47F1-B74B-D272C3AC9F2F}" srcOrd="3" destOrd="0" presId="urn:microsoft.com/office/officeart/2005/8/layout/vList3#1"/>
    <dgm:cxn modelId="{0B992A7B-BE3F-4400-875D-D684C9D9D237}" type="presParOf" srcId="{FDB84D62-27A2-435D-9061-8F543078175D}" destId="{0671670C-9852-4789-901F-F4EB23963153}" srcOrd="4" destOrd="0" presId="urn:microsoft.com/office/officeart/2005/8/layout/vList3#1"/>
    <dgm:cxn modelId="{526EFF0A-ABBD-43D3-A700-9B9E032EBB36}" type="presParOf" srcId="{0671670C-9852-4789-901F-F4EB23963153}" destId="{60011349-A5FC-4151-9C95-4EFF9E287B67}" srcOrd="0" destOrd="0" presId="urn:microsoft.com/office/officeart/2005/8/layout/vList3#1"/>
    <dgm:cxn modelId="{564A33E9-3638-4A21-8533-9A9A269772FD}" type="presParOf" srcId="{0671670C-9852-4789-901F-F4EB23963153}" destId="{4B1BBB09-3A8D-464B-82C5-1DEA2A2E996B}" srcOrd="1" destOrd="0" presId="urn:microsoft.com/office/officeart/2005/8/layout/vList3#1"/>
    <dgm:cxn modelId="{395AFCA9-FE46-49DB-803F-28C3FD579738}" type="presParOf" srcId="{FDB84D62-27A2-435D-9061-8F543078175D}" destId="{27F6DA05-D9F6-477E-83C8-95DE193CF395}" srcOrd="5" destOrd="0" presId="urn:microsoft.com/office/officeart/2005/8/layout/vList3#1"/>
    <dgm:cxn modelId="{20C1770B-03FA-4D4D-A01A-75979E09B74B}" type="presParOf" srcId="{FDB84D62-27A2-435D-9061-8F543078175D}" destId="{57C56741-CCC4-4F43-9A56-106DEF1CC44C}" srcOrd="6" destOrd="0" presId="urn:microsoft.com/office/officeart/2005/8/layout/vList3#1"/>
    <dgm:cxn modelId="{E8A5D283-F44A-4706-A387-AFA067766970}" type="presParOf" srcId="{57C56741-CCC4-4F43-9A56-106DEF1CC44C}" destId="{C669C0EF-1D00-4F67-BF2A-2557E67528C0}" srcOrd="0" destOrd="0" presId="urn:microsoft.com/office/officeart/2005/8/layout/vList3#1"/>
    <dgm:cxn modelId="{115AB00E-D441-42C8-98ED-68A210430FBE}" type="presParOf" srcId="{57C56741-CCC4-4F43-9A56-106DEF1CC44C}" destId="{07A8DFC9-7BF9-41F7-B08E-08DC0574CC08}" srcOrd="1" destOrd="0" presId="urn:microsoft.com/office/officeart/2005/8/layout/vList3#1"/>
    <dgm:cxn modelId="{66A4458D-8FB0-4EEA-8AAB-D62791E7F04B}" type="presParOf" srcId="{FDB84D62-27A2-435D-9061-8F543078175D}" destId="{7DE832CA-4C2C-4D8D-8DAD-AE65171EA79B}" srcOrd="7" destOrd="0" presId="urn:microsoft.com/office/officeart/2005/8/layout/vList3#1"/>
    <dgm:cxn modelId="{8CAFC70C-3DBF-4989-A7DE-DCE572057C7A}" type="presParOf" srcId="{FDB84D62-27A2-435D-9061-8F543078175D}" destId="{DDBD0EB3-770B-4142-884F-31DA4FBFF789}" srcOrd="8" destOrd="0" presId="urn:microsoft.com/office/officeart/2005/8/layout/vList3#1"/>
    <dgm:cxn modelId="{5A9AF84B-1DB0-4B0E-993F-017D9DDA4FF7}" type="presParOf" srcId="{DDBD0EB3-770B-4142-884F-31DA4FBFF789}" destId="{506D21E0-F927-4070-9F8B-DCF2DADF3618}" srcOrd="0" destOrd="0" presId="urn:microsoft.com/office/officeart/2005/8/layout/vList3#1"/>
    <dgm:cxn modelId="{306E7B5C-4BED-4B17-9D80-AC613E4FB541}" type="presParOf" srcId="{DDBD0EB3-770B-4142-884F-31DA4FBFF789}" destId="{4E4B6A23-EA80-4C79-838C-58407463C2C8}" srcOrd="1" destOrd="0" presId="urn:microsoft.com/office/officeart/2005/8/layout/vList3#1"/>
  </dgm:cxnLst>
  <dgm:bg>
    <a:effectLst>
      <a:outerShdw blurRad="76200" dist="12700" dir="2700000" sy="-23000" kx="-800400" algn="bl" rotWithShape="0">
        <a:prstClr val="black">
          <a:alpha val="20000"/>
        </a:prstClr>
      </a:outerShdw>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680E2B-145E-45EE-B57C-3902A5CE5B87}" type="doc">
      <dgm:prSet loTypeId="urn:microsoft.com/office/officeart/2008/layout/VerticalAccentList" loCatId="list" qsTypeId="urn:microsoft.com/office/officeart/2005/8/quickstyle/simple1" qsCatId="simple" csTypeId="urn:microsoft.com/office/officeart/2005/8/colors/colorful1#2" csCatId="colorful" phldr="1"/>
      <dgm:spPr/>
      <dgm:t>
        <a:bodyPr/>
        <a:lstStyle/>
        <a:p>
          <a:endParaRPr lang="tr-TR"/>
        </a:p>
      </dgm:t>
    </dgm:pt>
    <dgm:pt modelId="{8ED6474E-809B-4A36-A3A5-C0848006DE93}">
      <dgm:prSet/>
      <dgm:spPr/>
      <dgm:t>
        <a:bodyPr/>
        <a:lstStyle/>
        <a:p>
          <a:pPr rtl="0"/>
          <a:r>
            <a:rPr lang="tr-TR" dirty="0" smtClean="0"/>
            <a:t>1) </a:t>
          </a:r>
          <a:r>
            <a:rPr lang="tr-TR" dirty="0" smtClean="0">
              <a:latin typeface="Times New Roman" panose="02020603050405020304" pitchFamily="18" charset="0"/>
              <a:cs typeface="Times New Roman" panose="02020603050405020304" pitchFamily="18" charset="0"/>
            </a:rPr>
            <a:t>Yatılı Bakım Hizmetleri,</a:t>
          </a:r>
          <a:endParaRPr lang="tr-TR" dirty="0">
            <a:latin typeface="Times New Roman" panose="02020603050405020304" pitchFamily="18" charset="0"/>
            <a:cs typeface="Times New Roman" panose="02020603050405020304" pitchFamily="18" charset="0"/>
          </a:endParaRPr>
        </a:p>
      </dgm:t>
    </dgm:pt>
    <dgm:pt modelId="{E8FFCD0B-7E45-419A-A555-2EDD29613841}" type="parTrans" cxnId="{3E061B02-BADC-4C07-841B-A300BAFDCE53}">
      <dgm:prSet/>
      <dgm:spPr/>
      <dgm:t>
        <a:bodyPr/>
        <a:lstStyle/>
        <a:p>
          <a:endParaRPr lang="tr-TR"/>
        </a:p>
      </dgm:t>
    </dgm:pt>
    <dgm:pt modelId="{D4A78B22-3FB3-446D-BA83-515D74E85673}" type="sibTrans" cxnId="{3E061B02-BADC-4C07-841B-A300BAFDCE53}">
      <dgm:prSet/>
      <dgm:spPr/>
      <dgm:t>
        <a:bodyPr/>
        <a:lstStyle/>
        <a:p>
          <a:endParaRPr lang="tr-TR"/>
        </a:p>
      </dgm:t>
    </dgm:pt>
    <dgm:pt modelId="{DDA2385E-39B9-44B3-B3B3-953D70001F71}">
      <dgm:prSet/>
      <dgm:spPr/>
      <dgm:t>
        <a:bodyPr/>
        <a:lstStyle/>
        <a:p>
          <a:pPr rtl="0"/>
          <a:r>
            <a:rPr lang="tr-TR" dirty="0" smtClean="0"/>
            <a:t>2) </a:t>
          </a:r>
          <a:r>
            <a:rPr lang="tr-TR" dirty="0" smtClean="0">
              <a:latin typeface="Times New Roman" panose="02020603050405020304" pitchFamily="18" charset="0"/>
              <a:cs typeface="Times New Roman" panose="02020603050405020304" pitchFamily="18" charset="0"/>
            </a:rPr>
            <a:t>Gündüzlü Bakım Hizmetleri</a:t>
          </a:r>
          <a:r>
            <a:rPr lang="tr-TR" dirty="0" smtClean="0"/>
            <a:t>,</a:t>
          </a:r>
          <a:endParaRPr lang="tr-TR" dirty="0"/>
        </a:p>
      </dgm:t>
    </dgm:pt>
    <dgm:pt modelId="{B047D0FA-F29D-4F02-8F7E-9FB61880244A}" type="parTrans" cxnId="{AD56DA5E-CFA5-4E7A-8D13-C5F64C218473}">
      <dgm:prSet/>
      <dgm:spPr/>
      <dgm:t>
        <a:bodyPr/>
        <a:lstStyle/>
        <a:p>
          <a:endParaRPr lang="tr-TR"/>
        </a:p>
      </dgm:t>
    </dgm:pt>
    <dgm:pt modelId="{A1DFDC51-EF8A-46BB-BF11-20C1FDD1ADA1}" type="sibTrans" cxnId="{AD56DA5E-CFA5-4E7A-8D13-C5F64C218473}">
      <dgm:prSet/>
      <dgm:spPr/>
      <dgm:t>
        <a:bodyPr/>
        <a:lstStyle/>
        <a:p>
          <a:endParaRPr lang="tr-TR"/>
        </a:p>
      </dgm:t>
    </dgm:pt>
    <dgm:pt modelId="{A307A48B-5959-4E3F-9CC4-9540C070C946}">
      <dgm:prSet/>
      <dgm:spPr/>
      <dgm:t>
        <a:bodyPr/>
        <a:lstStyle/>
        <a:p>
          <a:pPr rtl="0"/>
          <a:r>
            <a:rPr lang="tr-TR" dirty="0" smtClean="0"/>
            <a:t>3) </a:t>
          </a:r>
          <a:r>
            <a:rPr lang="tr-TR" dirty="0" smtClean="0">
              <a:latin typeface="Times New Roman" panose="02020603050405020304" pitchFamily="18" charset="0"/>
              <a:cs typeface="Times New Roman" panose="02020603050405020304" pitchFamily="18" charset="0"/>
            </a:rPr>
            <a:t>Toplum Destekli Hizmetler (Umut Evleri)</a:t>
          </a:r>
          <a:endParaRPr lang="tr-TR" dirty="0">
            <a:latin typeface="Times New Roman" panose="02020603050405020304" pitchFamily="18" charset="0"/>
            <a:cs typeface="Times New Roman" panose="02020603050405020304" pitchFamily="18" charset="0"/>
          </a:endParaRPr>
        </a:p>
      </dgm:t>
    </dgm:pt>
    <dgm:pt modelId="{47D11445-692D-4DA1-8450-665609933073}" type="parTrans" cxnId="{6B0F7231-7D69-4E0D-83D9-7EBC82A1AC86}">
      <dgm:prSet/>
      <dgm:spPr/>
      <dgm:t>
        <a:bodyPr/>
        <a:lstStyle/>
        <a:p>
          <a:endParaRPr lang="tr-TR"/>
        </a:p>
      </dgm:t>
    </dgm:pt>
    <dgm:pt modelId="{1C28DAED-25B3-4AFD-AFB6-FB8D3BB7617F}" type="sibTrans" cxnId="{6B0F7231-7D69-4E0D-83D9-7EBC82A1AC86}">
      <dgm:prSet/>
      <dgm:spPr/>
      <dgm:t>
        <a:bodyPr/>
        <a:lstStyle/>
        <a:p>
          <a:endParaRPr lang="tr-TR"/>
        </a:p>
      </dgm:t>
    </dgm:pt>
    <dgm:pt modelId="{786EFC96-BADC-483B-A172-49222D641436}">
      <dgm:prSet/>
      <dgm:spPr/>
      <dgm:t>
        <a:bodyPr/>
        <a:lstStyle/>
        <a:p>
          <a:pPr rtl="0"/>
          <a:r>
            <a:rPr lang="tr-TR" dirty="0" smtClean="0"/>
            <a:t>4) </a:t>
          </a:r>
          <a:r>
            <a:rPr lang="tr-TR" dirty="0" smtClean="0">
              <a:latin typeface="Times New Roman" panose="02020603050405020304" pitchFamily="18" charset="0"/>
              <a:cs typeface="Times New Roman" panose="02020603050405020304" pitchFamily="18" charset="0"/>
            </a:rPr>
            <a:t>Geçici ve Misafir Bakım Hizmetleri</a:t>
          </a:r>
          <a:endParaRPr lang="tr-TR" dirty="0">
            <a:latin typeface="Times New Roman" panose="02020603050405020304" pitchFamily="18" charset="0"/>
            <a:cs typeface="Times New Roman" panose="02020603050405020304" pitchFamily="18" charset="0"/>
          </a:endParaRPr>
        </a:p>
      </dgm:t>
    </dgm:pt>
    <dgm:pt modelId="{017E3C11-AF42-48D0-B3E5-EDE9BD061C65}" type="parTrans" cxnId="{034D5D49-A400-42A3-BDA9-8CC53C67FB13}">
      <dgm:prSet/>
      <dgm:spPr/>
      <dgm:t>
        <a:bodyPr/>
        <a:lstStyle/>
        <a:p>
          <a:endParaRPr lang="tr-TR"/>
        </a:p>
      </dgm:t>
    </dgm:pt>
    <dgm:pt modelId="{8EDDBDD9-DB3E-46E8-9E47-797574EA322D}" type="sibTrans" cxnId="{034D5D49-A400-42A3-BDA9-8CC53C67FB13}">
      <dgm:prSet/>
      <dgm:spPr/>
      <dgm:t>
        <a:bodyPr/>
        <a:lstStyle/>
        <a:p>
          <a:endParaRPr lang="tr-TR"/>
        </a:p>
      </dgm:t>
    </dgm:pt>
    <dgm:pt modelId="{6C3FA1B9-FB8A-4197-B93E-AFB5BC1BA73A}">
      <dgm:prSet/>
      <dgm:spPr/>
      <dgm:t>
        <a:bodyPr/>
        <a:lstStyle/>
        <a:p>
          <a:pPr rtl="0"/>
          <a:r>
            <a:rPr lang="tr-TR" dirty="0" smtClean="0"/>
            <a:t>5) </a:t>
          </a:r>
          <a:r>
            <a:rPr lang="tr-TR" dirty="0" smtClean="0">
              <a:latin typeface="Times New Roman" panose="02020603050405020304" pitchFamily="18" charset="0"/>
              <a:cs typeface="Times New Roman" panose="02020603050405020304" pitchFamily="18" charset="0"/>
            </a:rPr>
            <a:t>Evde Bakıma Destek Hizmetleri</a:t>
          </a:r>
          <a:endParaRPr lang="tr-TR" dirty="0">
            <a:latin typeface="Times New Roman" panose="02020603050405020304" pitchFamily="18" charset="0"/>
            <a:cs typeface="Times New Roman" panose="02020603050405020304" pitchFamily="18" charset="0"/>
          </a:endParaRPr>
        </a:p>
      </dgm:t>
    </dgm:pt>
    <dgm:pt modelId="{6D2BD643-C04E-46F8-8F11-0571D6771A0B}" type="parTrans" cxnId="{3D6A9426-AFEF-4307-931E-6ADFFFDE21AE}">
      <dgm:prSet/>
      <dgm:spPr/>
      <dgm:t>
        <a:bodyPr/>
        <a:lstStyle/>
        <a:p>
          <a:endParaRPr lang="tr-TR"/>
        </a:p>
      </dgm:t>
    </dgm:pt>
    <dgm:pt modelId="{F919919E-2F8D-4F7C-9E34-93DDEAAC2F66}" type="sibTrans" cxnId="{3D6A9426-AFEF-4307-931E-6ADFFFDE21AE}">
      <dgm:prSet/>
      <dgm:spPr/>
      <dgm:t>
        <a:bodyPr/>
        <a:lstStyle/>
        <a:p>
          <a:endParaRPr lang="tr-TR"/>
        </a:p>
      </dgm:t>
    </dgm:pt>
    <dgm:pt modelId="{3C66EBAD-37AD-4EED-A41C-94DEFA6F904F}">
      <dgm:prSet/>
      <dgm:spPr/>
      <dgm:t>
        <a:bodyPr/>
        <a:lstStyle/>
        <a:p>
          <a:pPr rtl="0"/>
          <a:r>
            <a:rPr lang="tr-TR" dirty="0" smtClean="0"/>
            <a:t>6) </a:t>
          </a:r>
          <a:r>
            <a:rPr lang="tr-TR" dirty="0" smtClean="0">
              <a:latin typeface="Times New Roman" panose="02020603050405020304" pitchFamily="18" charset="0"/>
              <a:cs typeface="Times New Roman" panose="02020603050405020304" pitchFamily="18" charset="0"/>
            </a:rPr>
            <a:t>Özel Bakım Merkezi Hizmetleri </a:t>
          </a:r>
          <a:endParaRPr lang="tr-TR" dirty="0">
            <a:latin typeface="Times New Roman" panose="02020603050405020304" pitchFamily="18" charset="0"/>
            <a:cs typeface="Times New Roman" panose="02020603050405020304" pitchFamily="18" charset="0"/>
          </a:endParaRPr>
        </a:p>
      </dgm:t>
    </dgm:pt>
    <dgm:pt modelId="{84B91E81-82A7-42BB-B52A-71867A0BF874}" type="parTrans" cxnId="{36625065-E28A-4CA8-965B-742CD39A24BB}">
      <dgm:prSet/>
      <dgm:spPr/>
      <dgm:t>
        <a:bodyPr/>
        <a:lstStyle/>
        <a:p>
          <a:endParaRPr lang="tr-TR"/>
        </a:p>
      </dgm:t>
    </dgm:pt>
    <dgm:pt modelId="{ACACF89B-E949-4DA3-9610-26A8A12167A1}" type="sibTrans" cxnId="{36625065-E28A-4CA8-965B-742CD39A24BB}">
      <dgm:prSet/>
      <dgm:spPr/>
      <dgm:t>
        <a:bodyPr/>
        <a:lstStyle/>
        <a:p>
          <a:endParaRPr lang="tr-TR"/>
        </a:p>
      </dgm:t>
    </dgm:pt>
    <dgm:pt modelId="{0EFA39CD-015E-45B3-A19F-1BE55DC56F0E}" type="pres">
      <dgm:prSet presAssocID="{8F680E2B-145E-45EE-B57C-3902A5CE5B87}" presName="Name0" presStyleCnt="0">
        <dgm:presLayoutVars>
          <dgm:chMax/>
          <dgm:chPref/>
          <dgm:dir/>
        </dgm:presLayoutVars>
      </dgm:prSet>
      <dgm:spPr/>
      <dgm:t>
        <a:bodyPr/>
        <a:lstStyle/>
        <a:p>
          <a:endParaRPr lang="tr-TR"/>
        </a:p>
      </dgm:t>
    </dgm:pt>
    <dgm:pt modelId="{9CAC5A57-4258-4F48-B5C4-4A6FBEB667DD}" type="pres">
      <dgm:prSet presAssocID="{8ED6474E-809B-4A36-A3A5-C0848006DE93}" presName="parenttextcomposite" presStyleCnt="0"/>
      <dgm:spPr/>
      <dgm:t>
        <a:bodyPr/>
        <a:lstStyle/>
        <a:p>
          <a:endParaRPr lang="tr-TR"/>
        </a:p>
      </dgm:t>
    </dgm:pt>
    <dgm:pt modelId="{ED74F200-74C1-4CE8-AE8E-A99DF437896F}" type="pres">
      <dgm:prSet presAssocID="{8ED6474E-809B-4A36-A3A5-C0848006DE93}" presName="parenttext" presStyleLbl="revTx" presStyleIdx="0" presStyleCnt="6">
        <dgm:presLayoutVars>
          <dgm:chMax/>
          <dgm:chPref val="2"/>
          <dgm:bulletEnabled val="1"/>
        </dgm:presLayoutVars>
      </dgm:prSet>
      <dgm:spPr/>
      <dgm:t>
        <a:bodyPr/>
        <a:lstStyle/>
        <a:p>
          <a:endParaRPr lang="tr-TR"/>
        </a:p>
      </dgm:t>
    </dgm:pt>
    <dgm:pt modelId="{2553829D-101F-42A6-90A1-580F81D9B234}" type="pres">
      <dgm:prSet presAssocID="{8ED6474E-809B-4A36-A3A5-C0848006DE93}" presName="parallelogramComposite" presStyleCnt="0"/>
      <dgm:spPr/>
      <dgm:t>
        <a:bodyPr/>
        <a:lstStyle/>
        <a:p>
          <a:endParaRPr lang="tr-TR"/>
        </a:p>
      </dgm:t>
    </dgm:pt>
    <dgm:pt modelId="{0F8C3223-BF4B-4785-9825-41A67278928F}" type="pres">
      <dgm:prSet presAssocID="{8ED6474E-809B-4A36-A3A5-C0848006DE93}" presName="parallelogram1" presStyleLbl="alignNode1" presStyleIdx="0" presStyleCnt="42"/>
      <dgm:spPr/>
      <dgm:t>
        <a:bodyPr/>
        <a:lstStyle/>
        <a:p>
          <a:endParaRPr lang="tr-TR"/>
        </a:p>
      </dgm:t>
    </dgm:pt>
    <dgm:pt modelId="{247DCA3C-AAFA-4823-87B8-24B18F832A1B}" type="pres">
      <dgm:prSet presAssocID="{8ED6474E-809B-4A36-A3A5-C0848006DE93}" presName="parallelogram2" presStyleLbl="alignNode1" presStyleIdx="1" presStyleCnt="42"/>
      <dgm:spPr/>
      <dgm:t>
        <a:bodyPr/>
        <a:lstStyle/>
        <a:p>
          <a:endParaRPr lang="tr-TR"/>
        </a:p>
      </dgm:t>
    </dgm:pt>
    <dgm:pt modelId="{22E076F5-2CCC-4CAE-B53F-7FD77BC0B86D}" type="pres">
      <dgm:prSet presAssocID="{8ED6474E-809B-4A36-A3A5-C0848006DE93}" presName="parallelogram3" presStyleLbl="alignNode1" presStyleIdx="2" presStyleCnt="42"/>
      <dgm:spPr/>
      <dgm:t>
        <a:bodyPr/>
        <a:lstStyle/>
        <a:p>
          <a:endParaRPr lang="tr-TR"/>
        </a:p>
      </dgm:t>
    </dgm:pt>
    <dgm:pt modelId="{CEA050A1-2B71-4F77-B229-8D6BF23358AC}" type="pres">
      <dgm:prSet presAssocID="{8ED6474E-809B-4A36-A3A5-C0848006DE93}" presName="parallelogram4" presStyleLbl="alignNode1" presStyleIdx="3" presStyleCnt="42"/>
      <dgm:spPr/>
      <dgm:t>
        <a:bodyPr/>
        <a:lstStyle/>
        <a:p>
          <a:endParaRPr lang="tr-TR"/>
        </a:p>
      </dgm:t>
    </dgm:pt>
    <dgm:pt modelId="{B0406BFE-DFD7-457E-B2AF-E0D68AA07AD4}" type="pres">
      <dgm:prSet presAssocID="{8ED6474E-809B-4A36-A3A5-C0848006DE93}" presName="parallelogram5" presStyleLbl="alignNode1" presStyleIdx="4" presStyleCnt="42"/>
      <dgm:spPr/>
      <dgm:t>
        <a:bodyPr/>
        <a:lstStyle/>
        <a:p>
          <a:endParaRPr lang="tr-TR"/>
        </a:p>
      </dgm:t>
    </dgm:pt>
    <dgm:pt modelId="{0C2B26E9-5EDC-43A2-8792-3805C65AAD2D}" type="pres">
      <dgm:prSet presAssocID="{8ED6474E-809B-4A36-A3A5-C0848006DE93}" presName="parallelogram6" presStyleLbl="alignNode1" presStyleIdx="5" presStyleCnt="42"/>
      <dgm:spPr/>
      <dgm:t>
        <a:bodyPr/>
        <a:lstStyle/>
        <a:p>
          <a:endParaRPr lang="tr-TR"/>
        </a:p>
      </dgm:t>
    </dgm:pt>
    <dgm:pt modelId="{953F70D8-87A9-4875-BA90-AC851E95967E}" type="pres">
      <dgm:prSet presAssocID="{8ED6474E-809B-4A36-A3A5-C0848006DE93}" presName="parallelogram7" presStyleLbl="alignNode1" presStyleIdx="6" presStyleCnt="42"/>
      <dgm:spPr/>
      <dgm:t>
        <a:bodyPr/>
        <a:lstStyle/>
        <a:p>
          <a:endParaRPr lang="tr-TR"/>
        </a:p>
      </dgm:t>
    </dgm:pt>
    <dgm:pt modelId="{3C198C8F-ACF3-439E-BFED-FF17E75B5E94}" type="pres">
      <dgm:prSet presAssocID="{D4A78B22-3FB3-446D-BA83-515D74E85673}" presName="sibTrans" presStyleCnt="0"/>
      <dgm:spPr/>
      <dgm:t>
        <a:bodyPr/>
        <a:lstStyle/>
        <a:p>
          <a:endParaRPr lang="tr-TR"/>
        </a:p>
      </dgm:t>
    </dgm:pt>
    <dgm:pt modelId="{8EBB27C8-CD77-452E-8752-76047F92FE79}" type="pres">
      <dgm:prSet presAssocID="{DDA2385E-39B9-44B3-B3B3-953D70001F71}" presName="parenttextcomposite" presStyleCnt="0"/>
      <dgm:spPr/>
      <dgm:t>
        <a:bodyPr/>
        <a:lstStyle/>
        <a:p>
          <a:endParaRPr lang="tr-TR"/>
        </a:p>
      </dgm:t>
    </dgm:pt>
    <dgm:pt modelId="{35E92D8F-8812-46D6-9813-EE14C2E6CDA3}" type="pres">
      <dgm:prSet presAssocID="{DDA2385E-39B9-44B3-B3B3-953D70001F71}" presName="parenttext" presStyleLbl="revTx" presStyleIdx="1" presStyleCnt="6">
        <dgm:presLayoutVars>
          <dgm:chMax/>
          <dgm:chPref val="2"/>
          <dgm:bulletEnabled val="1"/>
        </dgm:presLayoutVars>
      </dgm:prSet>
      <dgm:spPr/>
      <dgm:t>
        <a:bodyPr/>
        <a:lstStyle/>
        <a:p>
          <a:endParaRPr lang="tr-TR"/>
        </a:p>
      </dgm:t>
    </dgm:pt>
    <dgm:pt modelId="{92F3B296-2A79-4519-AE49-EC831B0407F1}" type="pres">
      <dgm:prSet presAssocID="{DDA2385E-39B9-44B3-B3B3-953D70001F71}" presName="parallelogramComposite" presStyleCnt="0"/>
      <dgm:spPr/>
      <dgm:t>
        <a:bodyPr/>
        <a:lstStyle/>
        <a:p>
          <a:endParaRPr lang="tr-TR"/>
        </a:p>
      </dgm:t>
    </dgm:pt>
    <dgm:pt modelId="{A34A986E-CD58-4BB4-9501-5152072515CE}" type="pres">
      <dgm:prSet presAssocID="{DDA2385E-39B9-44B3-B3B3-953D70001F71}" presName="parallelogram1" presStyleLbl="alignNode1" presStyleIdx="7" presStyleCnt="42"/>
      <dgm:spPr/>
      <dgm:t>
        <a:bodyPr/>
        <a:lstStyle/>
        <a:p>
          <a:endParaRPr lang="tr-TR"/>
        </a:p>
      </dgm:t>
    </dgm:pt>
    <dgm:pt modelId="{47CEC31D-4A4D-44CF-BAA4-10DF4EB5B88A}" type="pres">
      <dgm:prSet presAssocID="{DDA2385E-39B9-44B3-B3B3-953D70001F71}" presName="parallelogram2" presStyleLbl="alignNode1" presStyleIdx="8" presStyleCnt="42"/>
      <dgm:spPr/>
      <dgm:t>
        <a:bodyPr/>
        <a:lstStyle/>
        <a:p>
          <a:endParaRPr lang="tr-TR"/>
        </a:p>
      </dgm:t>
    </dgm:pt>
    <dgm:pt modelId="{0DE32300-28D6-4857-A966-90809440C827}" type="pres">
      <dgm:prSet presAssocID="{DDA2385E-39B9-44B3-B3B3-953D70001F71}" presName="parallelogram3" presStyleLbl="alignNode1" presStyleIdx="9" presStyleCnt="42"/>
      <dgm:spPr/>
      <dgm:t>
        <a:bodyPr/>
        <a:lstStyle/>
        <a:p>
          <a:endParaRPr lang="tr-TR"/>
        </a:p>
      </dgm:t>
    </dgm:pt>
    <dgm:pt modelId="{7D43D0EC-BB17-49E1-A01F-AB3155630689}" type="pres">
      <dgm:prSet presAssocID="{DDA2385E-39B9-44B3-B3B3-953D70001F71}" presName="parallelogram4" presStyleLbl="alignNode1" presStyleIdx="10" presStyleCnt="42"/>
      <dgm:spPr/>
      <dgm:t>
        <a:bodyPr/>
        <a:lstStyle/>
        <a:p>
          <a:endParaRPr lang="tr-TR"/>
        </a:p>
      </dgm:t>
    </dgm:pt>
    <dgm:pt modelId="{E229B9CF-F383-4CED-80E0-3779072B50A6}" type="pres">
      <dgm:prSet presAssocID="{DDA2385E-39B9-44B3-B3B3-953D70001F71}" presName="parallelogram5" presStyleLbl="alignNode1" presStyleIdx="11" presStyleCnt="42"/>
      <dgm:spPr/>
      <dgm:t>
        <a:bodyPr/>
        <a:lstStyle/>
        <a:p>
          <a:endParaRPr lang="tr-TR"/>
        </a:p>
      </dgm:t>
    </dgm:pt>
    <dgm:pt modelId="{50AF11D8-1A25-493A-95E2-86B56ACA2ECA}" type="pres">
      <dgm:prSet presAssocID="{DDA2385E-39B9-44B3-B3B3-953D70001F71}" presName="parallelogram6" presStyleLbl="alignNode1" presStyleIdx="12" presStyleCnt="42"/>
      <dgm:spPr/>
      <dgm:t>
        <a:bodyPr/>
        <a:lstStyle/>
        <a:p>
          <a:endParaRPr lang="tr-TR"/>
        </a:p>
      </dgm:t>
    </dgm:pt>
    <dgm:pt modelId="{2E908494-135B-47D4-B5EE-B9A8DF58732E}" type="pres">
      <dgm:prSet presAssocID="{DDA2385E-39B9-44B3-B3B3-953D70001F71}" presName="parallelogram7" presStyleLbl="alignNode1" presStyleIdx="13" presStyleCnt="42"/>
      <dgm:spPr/>
      <dgm:t>
        <a:bodyPr/>
        <a:lstStyle/>
        <a:p>
          <a:endParaRPr lang="tr-TR"/>
        </a:p>
      </dgm:t>
    </dgm:pt>
    <dgm:pt modelId="{764DE845-DB44-474C-B15F-46A2B2371F55}" type="pres">
      <dgm:prSet presAssocID="{A1DFDC51-EF8A-46BB-BF11-20C1FDD1ADA1}" presName="sibTrans" presStyleCnt="0"/>
      <dgm:spPr/>
      <dgm:t>
        <a:bodyPr/>
        <a:lstStyle/>
        <a:p>
          <a:endParaRPr lang="tr-TR"/>
        </a:p>
      </dgm:t>
    </dgm:pt>
    <dgm:pt modelId="{33299CAC-E20C-40C1-834B-2DC4DE08B570}" type="pres">
      <dgm:prSet presAssocID="{A307A48B-5959-4E3F-9CC4-9540C070C946}" presName="parenttextcomposite" presStyleCnt="0"/>
      <dgm:spPr/>
      <dgm:t>
        <a:bodyPr/>
        <a:lstStyle/>
        <a:p>
          <a:endParaRPr lang="tr-TR"/>
        </a:p>
      </dgm:t>
    </dgm:pt>
    <dgm:pt modelId="{2BAC9911-A2F1-4AD4-B205-AEEE155F7DFC}" type="pres">
      <dgm:prSet presAssocID="{A307A48B-5959-4E3F-9CC4-9540C070C946}" presName="parenttext" presStyleLbl="revTx" presStyleIdx="2" presStyleCnt="6">
        <dgm:presLayoutVars>
          <dgm:chMax/>
          <dgm:chPref val="2"/>
          <dgm:bulletEnabled val="1"/>
        </dgm:presLayoutVars>
      </dgm:prSet>
      <dgm:spPr/>
      <dgm:t>
        <a:bodyPr/>
        <a:lstStyle/>
        <a:p>
          <a:endParaRPr lang="tr-TR"/>
        </a:p>
      </dgm:t>
    </dgm:pt>
    <dgm:pt modelId="{65B0BB66-DB56-4474-BAD7-B7E21F598C92}" type="pres">
      <dgm:prSet presAssocID="{A307A48B-5959-4E3F-9CC4-9540C070C946}" presName="parallelogramComposite" presStyleCnt="0"/>
      <dgm:spPr/>
      <dgm:t>
        <a:bodyPr/>
        <a:lstStyle/>
        <a:p>
          <a:endParaRPr lang="tr-TR"/>
        </a:p>
      </dgm:t>
    </dgm:pt>
    <dgm:pt modelId="{AB66858C-64A2-4086-B9AE-6B1D324EEB17}" type="pres">
      <dgm:prSet presAssocID="{A307A48B-5959-4E3F-9CC4-9540C070C946}" presName="parallelogram1" presStyleLbl="alignNode1" presStyleIdx="14" presStyleCnt="42"/>
      <dgm:spPr/>
      <dgm:t>
        <a:bodyPr/>
        <a:lstStyle/>
        <a:p>
          <a:endParaRPr lang="tr-TR"/>
        </a:p>
      </dgm:t>
    </dgm:pt>
    <dgm:pt modelId="{40E543AB-8DD2-47CE-8B21-A1B758C555FC}" type="pres">
      <dgm:prSet presAssocID="{A307A48B-5959-4E3F-9CC4-9540C070C946}" presName="parallelogram2" presStyleLbl="alignNode1" presStyleIdx="15" presStyleCnt="42"/>
      <dgm:spPr/>
      <dgm:t>
        <a:bodyPr/>
        <a:lstStyle/>
        <a:p>
          <a:endParaRPr lang="tr-TR"/>
        </a:p>
      </dgm:t>
    </dgm:pt>
    <dgm:pt modelId="{0920095F-416B-4692-8528-5328965E5A99}" type="pres">
      <dgm:prSet presAssocID="{A307A48B-5959-4E3F-9CC4-9540C070C946}" presName="parallelogram3" presStyleLbl="alignNode1" presStyleIdx="16" presStyleCnt="42"/>
      <dgm:spPr/>
      <dgm:t>
        <a:bodyPr/>
        <a:lstStyle/>
        <a:p>
          <a:endParaRPr lang="tr-TR"/>
        </a:p>
      </dgm:t>
    </dgm:pt>
    <dgm:pt modelId="{5BB23721-E39D-42CE-BF41-BF8F88B52E0A}" type="pres">
      <dgm:prSet presAssocID="{A307A48B-5959-4E3F-9CC4-9540C070C946}" presName="parallelogram4" presStyleLbl="alignNode1" presStyleIdx="17" presStyleCnt="42"/>
      <dgm:spPr/>
      <dgm:t>
        <a:bodyPr/>
        <a:lstStyle/>
        <a:p>
          <a:endParaRPr lang="tr-TR"/>
        </a:p>
      </dgm:t>
    </dgm:pt>
    <dgm:pt modelId="{510600D9-531D-4E00-B27F-04682018C776}" type="pres">
      <dgm:prSet presAssocID="{A307A48B-5959-4E3F-9CC4-9540C070C946}" presName="parallelogram5" presStyleLbl="alignNode1" presStyleIdx="18" presStyleCnt="42"/>
      <dgm:spPr/>
      <dgm:t>
        <a:bodyPr/>
        <a:lstStyle/>
        <a:p>
          <a:endParaRPr lang="tr-TR"/>
        </a:p>
      </dgm:t>
    </dgm:pt>
    <dgm:pt modelId="{4B0B53A9-0BE4-4D2E-9BD9-8FD75156136E}" type="pres">
      <dgm:prSet presAssocID="{A307A48B-5959-4E3F-9CC4-9540C070C946}" presName="parallelogram6" presStyleLbl="alignNode1" presStyleIdx="19" presStyleCnt="42"/>
      <dgm:spPr/>
      <dgm:t>
        <a:bodyPr/>
        <a:lstStyle/>
        <a:p>
          <a:endParaRPr lang="tr-TR"/>
        </a:p>
      </dgm:t>
    </dgm:pt>
    <dgm:pt modelId="{84330357-8E0E-4BDC-8C57-83DBBD7C4EB3}" type="pres">
      <dgm:prSet presAssocID="{A307A48B-5959-4E3F-9CC4-9540C070C946}" presName="parallelogram7" presStyleLbl="alignNode1" presStyleIdx="20" presStyleCnt="42"/>
      <dgm:spPr/>
      <dgm:t>
        <a:bodyPr/>
        <a:lstStyle/>
        <a:p>
          <a:endParaRPr lang="tr-TR"/>
        </a:p>
      </dgm:t>
    </dgm:pt>
    <dgm:pt modelId="{204EF6D8-085F-4A07-AF1A-4CA0C65C5606}" type="pres">
      <dgm:prSet presAssocID="{1C28DAED-25B3-4AFD-AFB6-FB8D3BB7617F}" presName="sibTrans" presStyleCnt="0"/>
      <dgm:spPr/>
      <dgm:t>
        <a:bodyPr/>
        <a:lstStyle/>
        <a:p>
          <a:endParaRPr lang="tr-TR"/>
        </a:p>
      </dgm:t>
    </dgm:pt>
    <dgm:pt modelId="{C00EFF97-94DF-4E44-9730-F9E2773A77A0}" type="pres">
      <dgm:prSet presAssocID="{786EFC96-BADC-483B-A172-49222D641436}" presName="parenttextcomposite" presStyleCnt="0"/>
      <dgm:spPr/>
      <dgm:t>
        <a:bodyPr/>
        <a:lstStyle/>
        <a:p>
          <a:endParaRPr lang="tr-TR"/>
        </a:p>
      </dgm:t>
    </dgm:pt>
    <dgm:pt modelId="{3FFEDC35-26E3-4ADD-9178-F765C297B216}" type="pres">
      <dgm:prSet presAssocID="{786EFC96-BADC-483B-A172-49222D641436}" presName="parenttext" presStyleLbl="revTx" presStyleIdx="3" presStyleCnt="6">
        <dgm:presLayoutVars>
          <dgm:chMax/>
          <dgm:chPref val="2"/>
          <dgm:bulletEnabled val="1"/>
        </dgm:presLayoutVars>
      </dgm:prSet>
      <dgm:spPr/>
      <dgm:t>
        <a:bodyPr/>
        <a:lstStyle/>
        <a:p>
          <a:endParaRPr lang="tr-TR"/>
        </a:p>
      </dgm:t>
    </dgm:pt>
    <dgm:pt modelId="{5A489601-3C16-473F-A552-6D7FA34EB948}" type="pres">
      <dgm:prSet presAssocID="{786EFC96-BADC-483B-A172-49222D641436}" presName="parallelogramComposite" presStyleCnt="0"/>
      <dgm:spPr/>
      <dgm:t>
        <a:bodyPr/>
        <a:lstStyle/>
        <a:p>
          <a:endParaRPr lang="tr-TR"/>
        </a:p>
      </dgm:t>
    </dgm:pt>
    <dgm:pt modelId="{5A725372-CB13-4282-BE4F-DDD4F4C67FAE}" type="pres">
      <dgm:prSet presAssocID="{786EFC96-BADC-483B-A172-49222D641436}" presName="parallelogram1" presStyleLbl="alignNode1" presStyleIdx="21" presStyleCnt="42"/>
      <dgm:spPr/>
      <dgm:t>
        <a:bodyPr/>
        <a:lstStyle/>
        <a:p>
          <a:endParaRPr lang="tr-TR"/>
        </a:p>
      </dgm:t>
    </dgm:pt>
    <dgm:pt modelId="{620780AA-CBDE-4BB3-944E-EBC2191F05FC}" type="pres">
      <dgm:prSet presAssocID="{786EFC96-BADC-483B-A172-49222D641436}" presName="parallelogram2" presStyleLbl="alignNode1" presStyleIdx="22" presStyleCnt="42"/>
      <dgm:spPr/>
      <dgm:t>
        <a:bodyPr/>
        <a:lstStyle/>
        <a:p>
          <a:endParaRPr lang="tr-TR"/>
        </a:p>
      </dgm:t>
    </dgm:pt>
    <dgm:pt modelId="{ECDF26FB-7C97-4335-9C11-5160E993B380}" type="pres">
      <dgm:prSet presAssocID="{786EFC96-BADC-483B-A172-49222D641436}" presName="parallelogram3" presStyleLbl="alignNode1" presStyleIdx="23" presStyleCnt="42"/>
      <dgm:spPr/>
      <dgm:t>
        <a:bodyPr/>
        <a:lstStyle/>
        <a:p>
          <a:endParaRPr lang="tr-TR"/>
        </a:p>
      </dgm:t>
    </dgm:pt>
    <dgm:pt modelId="{53B7ADC4-8338-4837-B822-FB89E168E30E}" type="pres">
      <dgm:prSet presAssocID="{786EFC96-BADC-483B-A172-49222D641436}" presName="parallelogram4" presStyleLbl="alignNode1" presStyleIdx="24" presStyleCnt="42"/>
      <dgm:spPr/>
      <dgm:t>
        <a:bodyPr/>
        <a:lstStyle/>
        <a:p>
          <a:endParaRPr lang="tr-TR"/>
        </a:p>
      </dgm:t>
    </dgm:pt>
    <dgm:pt modelId="{5E2DDBD2-E102-4219-A3B7-2440ED944DC1}" type="pres">
      <dgm:prSet presAssocID="{786EFC96-BADC-483B-A172-49222D641436}" presName="parallelogram5" presStyleLbl="alignNode1" presStyleIdx="25" presStyleCnt="42"/>
      <dgm:spPr/>
      <dgm:t>
        <a:bodyPr/>
        <a:lstStyle/>
        <a:p>
          <a:endParaRPr lang="tr-TR"/>
        </a:p>
      </dgm:t>
    </dgm:pt>
    <dgm:pt modelId="{03446F1B-E575-4B82-94A0-E39F6203ADDA}" type="pres">
      <dgm:prSet presAssocID="{786EFC96-BADC-483B-A172-49222D641436}" presName="parallelogram6" presStyleLbl="alignNode1" presStyleIdx="26" presStyleCnt="42"/>
      <dgm:spPr/>
      <dgm:t>
        <a:bodyPr/>
        <a:lstStyle/>
        <a:p>
          <a:endParaRPr lang="tr-TR"/>
        </a:p>
      </dgm:t>
    </dgm:pt>
    <dgm:pt modelId="{9468EBC2-13AD-4095-B316-CB2FB18A1930}" type="pres">
      <dgm:prSet presAssocID="{786EFC96-BADC-483B-A172-49222D641436}" presName="parallelogram7" presStyleLbl="alignNode1" presStyleIdx="27" presStyleCnt="42"/>
      <dgm:spPr/>
      <dgm:t>
        <a:bodyPr/>
        <a:lstStyle/>
        <a:p>
          <a:endParaRPr lang="tr-TR"/>
        </a:p>
      </dgm:t>
    </dgm:pt>
    <dgm:pt modelId="{D713FDEA-9931-43F1-9A6B-4C7C890AA101}" type="pres">
      <dgm:prSet presAssocID="{8EDDBDD9-DB3E-46E8-9E47-797574EA322D}" presName="sibTrans" presStyleCnt="0"/>
      <dgm:spPr/>
      <dgm:t>
        <a:bodyPr/>
        <a:lstStyle/>
        <a:p>
          <a:endParaRPr lang="tr-TR"/>
        </a:p>
      </dgm:t>
    </dgm:pt>
    <dgm:pt modelId="{5AD10015-7236-400E-B077-759E7E5374DC}" type="pres">
      <dgm:prSet presAssocID="{6C3FA1B9-FB8A-4197-B93E-AFB5BC1BA73A}" presName="parenttextcomposite" presStyleCnt="0"/>
      <dgm:spPr/>
      <dgm:t>
        <a:bodyPr/>
        <a:lstStyle/>
        <a:p>
          <a:endParaRPr lang="tr-TR"/>
        </a:p>
      </dgm:t>
    </dgm:pt>
    <dgm:pt modelId="{92D0F96B-7F67-40C1-9C5A-7FD4733572CC}" type="pres">
      <dgm:prSet presAssocID="{6C3FA1B9-FB8A-4197-B93E-AFB5BC1BA73A}" presName="parenttext" presStyleLbl="revTx" presStyleIdx="4" presStyleCnt="6">
        <dgm:presLayoutVars>
          <dgm:chMax/>
          <dgm:chPref val="2"/>
          <dgm:bulletEnabled val="1"/>
        </dgm:presLayoutVars>
      </dgm:prSet>
      <dgm:spPr/>
      <dgm:t>
        <a:bodyPr/>
        <a:lstStyle/>
        <a:p>
          <a:endParaRPr lang="tr-TR"/>
        </a:p>
      </dgm:t>
    </dgm:pt>
    <dgm:pt modelId="{FD0CBB1E-8640-4C7C-81E9-7A128CBC9E97}" type="pres">
      <dgm:prSet presAssocID="{6C3FA1B9-FB8A-4197-B93E-AFB5BC1BA73A}" presName="parallelogramComposite" presStyleCnt="0"/>
      <dgm:spPr/>
      <dgm:t>
        <a:bodyPr/>
        <a:lstStyle/>
        <a:p>
          <a:endParaRPr lang="tr-TR"/>
        </a:p>
      </dgm:t>
    </dgm:pt>
    <dgm:pt modelId="{B2033EEA-A305-4C86-B747-7B2BA5272351}" type="pres">
      <dgm:prSet presAssocID="{6C3FA1B9-FB8A-4197-B93E-AFB5BC1BA73A}" presName="parallelogram1" presStyleLbl="alignNode1" presStyleIdx="28" presStyleCnt="42"/>
      <dgm:spPr/>
      <dgm:t>
        <a:bodyPr/>
        <a:lstStyle/>
        <a:p>
          <a:endParaRPr lang="tr-TR"/>
        </a:p>
      </dgm:t>
    </dgm:pt>
    <dgm:pt modelId="{D93B6FDB-386D-4CD9-8542-09EC74339003}" type="pres">
      <dgm:prSet presAssocID="{6C3FA1B9-FB8A-4197-B93E-AFB5BC1BA73A}" presName="parallelogram2" presStyleLbl="alignNode1" presStyleIdx="29" presStyleCnt="42"/>
      <dgm:spPr/>
      <dgm:t>
        <a:bodyPr/>
        <a:lstStyle/>
        <a:p>
          <a:endParaRPr lang="tr-TR"/>
        </a:p>
      </dgm:t>
    </dgm:pt>
    <dgm:pt modelId="{4311A254-2655-4A8D-8959-AB00F707003E}" type="pres">
      <dgm:prSet presAssocID="{6C3FA1B9-FB8A-4197-B93E-AFB5BC1BA73A}" presName="parallelogram3" presStyleLbl="alignNode1" presStyleIdx="30" presStyleCnt="42"/>
      <dgm:spPr/>
      <dgm:t>
        <a:bodyPr/>
        <a:lstStyle/>
        <a:p>
          <a:endParaRPr lang="tr-TR"/>
        </a:p>
      </dgm:t>
    </dgm:pt>
    <dgm:pt modelId="{FFAC40BF-68F0-429A-A935-99C996E0035B}" type="pres">
      <dgm:prSet presAssocID="{6C3FA1B9-FB8A-4197-B93E-AFB5BC1BA73A}" presName="parallelogram4" presStyleLbl="alignNode1" presStyleIdx="31" presStyleCnt="42"/>
      <dgm:spPr/>
      <dgm:t>
        <a:bodyPr/>
        <a:lstStyle/>
        <a:p>
          <a:endParaRPr lang="tr-TR"/>
        </a:p>
      </dgm:t>
    </dgm:pt>
    <dgm:pt modelId="{4605A896-3E75-4849-AEBA-7E7D0DE2DCAE}" type="pres">
      <dgm:prSet presAssocID="{6C3FA1B9-FB8A-4197-B93E-AFB5BC1BA73A}" presName="parallelogram5" presStyleLbl="alignNode1" presStyleIdx="32" presStyleCnt="42"/>
      <dgm:spPr/>
      <dgm:t>
        <a:bodyPr/>
        <a:lstStyle/>
        <a:p>
          <a:endParaRPr lang="tr-TR"/>
        </a:p>
      </dgm:t>
    </dgm:pt>
    <dgm:pt modelId="{0B1F13B4-3CF0-4957-AC4F-C5575F98BEBF}" type="pres">
      <dgm:prSet presAssocID="{6C3FA1B9-FB8A-4197-B93E-AFB5BC1BA73A}" presName="parallelogram6" presStyleLbl="alignNode1" presStyleIdx="33" presStyleCnt="42"/>
      <dgm:spPr/>
      <dgm:t>
        <a:bodyPr/>
        <a:lstStyle/>
        <a:p>
          <a:endParaRPr lang="tr-TR"/>
        </a:p>
      </dgm:t>
    </dgm:pt>
    <dgm:pt modelId="{3F0E9382-DD89-4C18-B5AD-4C4DF76346FF}" type="pres">
      <dgm:prSet presAssocID="{6C3FA1B9-FB8A-4197-B93E-AFB5BC1BA73A}" presName="parallelogram7" presStyleLbl="alignNode1" presStyleIdx="34" presStyleCnt="42"/>
      <dgm:spPr/>
      <dgm:t>
        <a:bodyPr/>
        <a:lstStyle/>
        <a:p>
          <a:endParaRPr lang="tr-TR"/>
        </a:p>
      </dgm:t>
    </dgm:pt>
    <dgm:pt modelId="{C8501ED5-7074-4C1E-BA49-BB69A02AFCDD}" type="pres">
      <dgm:prSet presAssocID="{F919919E-2F8D-4F7C-9E34-93DDEAAC2F66}" presName="sibTrans" presStyleCnt="0"/>
      <dgm:spPr/>
      <dgm:t>
        <a:bodyPr/>
        <a:lstStyle/>
        <a:p>
          <a:endParaRPr lang="tr-TR"/>
        </a:p>
      </dgm:t>
    </dgm:pt>
    <dgm:pt modelId="{A40DC08C-20E9-439C-91C8-A3CC79A0AD8C}" type="pres">
      <dgm:prSet presAssocID="{3C66EBAD-37AD-4EED-A41C-94DEFA6F904F}" presName="parenttextcomposite" presStyleCnt="0"/>
      <dgm:spPr/>
      <dgm:t>
        <a:bodyPr/>
        <a:lstStyle/>
        <a:p>
          <a:endParaRPr lang="tr-TR"/>
        </a:p>
      </dgm:t>
    </dgm:pt>
    <dgm:pt modelId="{1FAD0C99-A834-4F73-95D8-2B64F78D72C6}" type="pres">
      <dgm:prSet presAssocID="{3C66EBAD-37AD-4EED-A41C-94DEFA6F904F}" presName="parenttext" presStyleLbl="revTx" presStyleIdx="5" presStyleCnt="6">
        <dgm:presLayoutVars>
          <dgm:chMax/>
          <dgm:chPref val="2"/>
          <dgm:bulletEnabled val="1"/>
        </dgm:presLayoutVars>
      </dgm:prSet>
      <dgm:spPr/>
      <dgm:t>
        <a:bodyPr/>
        <a:lstStyle/>
        <a:p>
          <a:endParaRPr lang="tr-TR"/>
        </a:p>
      </dgm:t>
    </dgm:pt>
    <dgm:pt modelId="{B0780C9F-E087-4D86-B010-2F358A22E6DD}" type="pres">
      <dgm:prSet presAssocID="{3C66EBAD-37AD-4EED-A41C-94DEFA6F904F}" presName="parallelogramComposite" presStyleCnt="0"/>
      <dgm:spPr/>
      <dgm:t>
        <a:bodyPr/>
        <a:lstStyle/>
        <a:p>
          <a:endParaRPr lang="tr-TR"/>
        </a:p>
      </dgm:t>
    </dgm:pt>
    <dgm:pt modelId="{D730B7E7-4AB3-4FFA-953D-C6D2E6920FA5}" type="pres">
      <dgm:prSet presAssocID="{3C66EBAD-37AD-4EED-A41C-94DEFA6F904F}" presName="parallelogram1" presStyleLbl="alignNode1" presStyleIdx="35" presStyleCnt="42"/>
      <dgm:spPr/>
      <dgm:t>
        <a:bodyPr/>
        <a:lstStyle/>
        <a:p>
          <a:endParaRPr lang="tr-TR"/>
        </a:p>
      </dgm:t>
    </dgm:pt>
    <dgm:pt modelId="{60D3221F-BD14-458D-8ED3-FCA496E40F14}" type="pres">
      <dgm:prSet presAssocID="{3C66EBAD-37AD-4EED-A41C-94DEFA6F904F}" presName="parallelogram2" presStyleLbl="alignNode1" presStyleIdx="36" presStyleCnt="42"/>
      <dgm:spPr/>
      <dgm:t>
        <a:bodyPr/>
        <a:lstStyle/>
        <a:p>
          <a:endParaRPr lang="tr-TR"/>
        </a:p>
      </dgm:t>
    </dgm:pt>
    <dgm:pt modelId="{D5392802-951E-4E08-8B4F-C9D7E5073700}" type="pres">
      <dgm:prSet presAssocID="{3C66EBAD-37AD-4EED-A41C-94DEFA6F904F}" presName="parallelogram3" presStyleLbl="alignNode1" presStyleIdx="37" presStyleCnt="42"/>
      <dgm:spPr/>
      <dgm:t>
        <a:bodyPr/>
        <a:lstStyle/>
        <a:p>
          <a:endParaRPr lang="tr-TR"/>
        </a:p>
      </dgm:t>
    </dgm:pt>
    <dgm:pt modelId="{69E6DA6A-C0AB-4451-B7A6-E3EEC79348F2}" type="pres">
      <dgm:prSet presAssocID="{3C66EBAD-37AD-4EED-A41C-94DEFA6F904F}" presName="parallelogram4" presStyleLbl="alignNode1" presStyleIdx="38" presStyleCnt="42"/>
      <dgm:spPr/>
      <dgm:t>
        <a:bodyPr/>
        <a:lstStyle/>
        <a:p>
          <a:endParaRPr lang="tr-TR"/>
        </a:p>
      </dgm:t>
    </dgm:pt>
    <dgm:pt modelId="{C1E1B356-53D8-406F-BEE9-860B0A8E31A9}" type="pres">
      <dgm:prSet presAssocID="{3C66EBAD-37AD-4EED-A41C-94DEFA6F904F}" presName="parallelogram5" presStyleLbl="alignNode1" presStyleIdx="39" presStyleCnt="42"/>
      <dgm:spPr/>
      <dgm:t>
        <a:bodyPr/>
        <a:lstStyle/>
        <a:p>
          <a:endParaRPr lang="tr-TR"/>
        </a:p>
      </dgm:t>
    </dgm:pt>
    <dgm:pt modelId="{C90608AC-0159-47FD-BB5E-1981AF9C8634}" type="pres">
      <dgm:prSet presAssocID="{3C66EBAD-37AD-4EED-A41C-94DEFA6F904F}" presName="parallelogram6" presStyleLbl="alignNode1" presStyleIdx="40" presStyleCnt="42"/>
      <dgm:spPr/>
      <dgm:t>
        <a:bodyPr/>
        <a:lstStyle/>
        <a:p>
          <a:endParaRPr lang="tr-TR"/>
        </a:p>
      </dgm:t>
    </dgm:pt>
    <dgm:pt modelId="{5F3CC1EA-CC5A-4DCA-AAC3-A16FF3936AB5}" type="pres">
      <dgm:prSet presAssocID="{3C66EBAD-37AD-4EED-A41C-94DEFA6F904F}" presName="parallelogram7" presStyleLbl="alignNode1" presStyleIdx="41" presStyleCnt="42"/>
      <dgm:spPr/>
      <dgm:t>
        <a:bodyPr/>
        <a:lstStyle/>
        <a:p>
          <a:endParaRPr lang="tr-TR"/>
        </a:p>
      </dgm:t>
    </dgm:pt>
  </dgm:ptLst>
  <dgm:cxnLst>
    <dgm:cxn modelId="{FB3CBB21-E323-41E7-8197-2C6FC4640709}" type="presOf" srcId="{A307A48B-5959-4E3F-9CC4-9540C070C946}" destId="{2BAC9911-A2F1-4AD4-B205-AEEE155F7DFC}" srcOrd="0" destOrd="0" presId="urn:microsoft.com/office/officeart/2008/layout/VerticalAccentList"/>
    <dgm:cxn modelId="{8C178CAE-9687-4F96-9C43-F3CDD41B0004}" type="presOf" srcId="{DDA2385E-39B9-44B3-B3B3-953D70001F71}" destId="{35E92D8F-8812-46D6-9813-EE14C2E6CDA3}" srcOrd="0" destOrd="0" presId="urn:microsoft.com/office/officeart/2008/layout/VerticalAccentList"/>
    <dgm:cxn modelId="{56B0C0F0-BA8A-4219-853A-29835F65E2B9}" type="presOf" srcId="{6C3FA1B9-FB8A-4197-B93E-AFB5BC1BA73A}" destId="{92D0F96B-7F67-40C1-9C5A-7FD4733572CC}" srcOrd="0" destOrd="0" presId="urn:microsoft.com/office/officeart/2008/layout/VerticalAccentList"/>
    <dgm:cxn modelId="{2F720C9B-8B7C-4D9B-B989-033472D19DF7}" type="presOf" srcId="{8F680E2B-145E-45EE-B57C-3902A5CE5B87}" destId="{0EFA39CD-015E-45B3-A19F-1BE55DC56F0E}" srcOrd="0" destOrd="0" presId="urn:microsoft.com/office/officeart/2008/layout/VerticalAccentList"/>
    <dgm:cxn modelId="{11721666-F2FD-442C-A991-596D6B025AB7}" type="presOf" srcId="{8ED6474E-809B-4A36-A3A5-C0848006DE93}" destId="{ED74F200-74C1-4CE8-AE8E-A99DF437896F}" srcOrd="0" destOrd="0" presId="urn:microsoft.com/office/officeart/2008/layout/VerticalAccentList"/>
    <dgm:cxn modelId="{B0990DC1-6351-464A-BEAF-EB17681040E0}" type="presOf" srcId="{786EFC96-BADC-483B-A172-49222D641436}" destId="{3FFEDC35-26E3-4ADD-9178-F765C297B216}" srcOrd="0" destOrd="0" presId="urn:microsoft.com/office/officeart/2008/layout/VerticalAccentList"/>
    <dgm:cxn modelId="{034D5D49-A400-42A3-BDA9-8CC53C67FB13}" srcId="{8F680E2B-145E-45EE-B57C-3902A5CE5B87}" destId="{786EFC96-BADC-483B-A172-49222D641436}" srcOrd="3" destOrd="0" parTransId="{017E3C11-AF42-48D0-B3E5-EDE9BD061C65}" sibTransId="{8EDDBDD9-DB3E-46E8-9E47-797574EA322D}"/>
    <dgm:cxn modelId="{6B0F7231-7D69-4E0D-83D9-7EBC82A1AC86}" srcId="{8F680E2B-145E-45EE-B57C-3902A5CE5B87}" destId="{A307A48B-5959-4E3F-9CC4-9540C070C946}" srcOrd="2" destOrd="0" parTransId="{47D11445-692D-4DA1-8450-665609933073}" sibTransId="{1C28DAED-25B3-4AFD-AFB6-FB8D3BB7617F}"/>
    <dgm:cxn modelId="{3D6A9426-AFEF-4307-931E-6ADFFFDE21AE}" srcId="{8F680E2B-145E-45EE-B57C-3902A5CE5B87}" destId="{6C3FA1B9-FB8A-4197-B93E-AFB5BC1BA73A}" srcOrd="4" destOrd="0" parTransId="{6D2BD643-C04E-46F8-8F11-0571D6771A0B}" sibTransId="{F919919E-2F8D-4F7C-9E34-93DDEAAC2F66}"/>
    <dgm:cxn modelId="{36625065-E28A-4CA8-965B-742CD39A24BB}" srcId="{8F680E2B-145E-45EE-B57C-3902A5CE5B87}" destId="{3C66EBAD-37AD-4EED-A41C-94DEFA6F904F}" srcOrd="5" destOrd="0" parTransId="{84B91E81-82A7-42BB-B52A-71867A0BF874}" sibTransId="{ACACF89B-E949-4DA3-9610-26A8A12167A1}"/>
    <dgm:cxn modelId="{BD83D755-ABC1-439A-B164-E9F65F598A63}" type="presOf" srcId="{3C66EBAD-37AD-4EED-A41C-94DEFA6F904F}" destId="{1FAD0C99-A834-4F73-95D8-2B64F78D72C6}" srcOrd="0" destOrd="0" presId="urn:microsoft.com/office/officeart/2008/layout/VerticalAccentList"/>
    <dgm:cxn modelId="{AD56DA5E-CFA5-4E7A-8D13-C5F64C218473}" srcId="{8F680E2B-145E-45EE-B57C-3902A5CE5B87}" destId="{DDA2385E-39B9-44B3-B3B3-953D70001F71}" srcOrd="1" destOrd="0" parTransId="{B047D0FA-F29D-4F02-8F7E-9FB61880244A}" sibTransId="{A1DFDC51-EF8A-46BB-BF11-20C1FDD1ADA1}"/>
    <dgm:cxn modelId="{3E061B02-BADC-4C07-841B-A300BAFDCE53}" srcId="{8F680E2B-145E-45EE-B57C-3902A5CE5B87}" destId="{8ED6474E-809B-4A36-A3A5-C0848006DE93}" srcOrd="0" destOrd="0" parTransId="{E8FFCD0B-7E45-419A-A555-2EDD29613841}" sibTransId="{D4A78B22-3FB3-446D-BA83-515D74E85673}"/>
    <dgm:cxn modelId="{95800A46-96A7-4A39-AA0E-B76F0161FD7D}" type="presParOf" srcId="{0EFA39CD-015E-45B3-A19F-1BE55DC56F0E}" destId="{9CAC5A57-4258-4F48-B5C4-4A6FBEB667DD}" srcOrd="0" destOrd="0" presId="urn:microsoft.com/office/officeart/2008/layout/VerticalAccentList"/>
    <dgm:cxn modelId="{4AF77730-518B-44E5-9CC1-48FC71A616EF}" type="presParOf" srcId="{9CAC5A57-4258-4F48-B5C4-4A6FBEB667DD}" destId="{ED74F200-74C1-4CE8-AE8E-A99DF437896F}" srcOrd="0" destOrd="0" presId="urn:microsoft.com/office/officeart/2008/layout/VerticalAccentList"/>
    <dgm:cxn modelId="{04CC61E4-838E-4625-ACF4-360C1AE90C4A}" type="presParOf" srcId="{0EFA39CD-015E-45B3-A19F-1BE55DC56F0E}" destId="{2553829D-101F-42A6-90A1-580F81D9B234}" srcOrd="1" destOrd="0" presId="urn:microsoft.com/office/officeart/2008/layout/VerticalAccentList"/>
    <dgm:cxn modelId="{6CFA0E86-7D6A-4A44-9049-5C6B6DC0C6A1}" type="presParOf" srcId="{2553829D-101F-42A6-90A1-580F81D9B234}" destId="{0F8C3223-BF4B-4785-9825-41A67278928F}" srcOrd="0" destOrd="0" presId="urn:microsoft.com/office/officeart/2008/layout/VerticalAccentList"/>
    <dgm:cxn modelId="{7B365F78-360F-431D-914F-0049AEFE512E}" type="presParOf" srcId="{2553829D-101F-42A6-90A1-580F81D9B234}" destId="{247DCA3C-AAFA-4823-87B8-24B18F832A1B}" srcOrd="1" destOrd="0" presId="urn:microsoft.com/office/officeart/2008/layout/VerticalAccentList"/>
    <dgm:cxn modelId="{80484BFB-1C63-44C7-A501-945DC1CAAB6C}" type="presParOf" srcId="{2553829D-101F-42A6-90A1-580F81D9B234}" destId="{22E076F5-2CCC-4CAE-B53F-7FD77BC0B86D}" srcOrd="2" destOrd="0" presId="urn:microsoft.com/office/officeart/2008/layout/VerticalAccentList"/>
    <dgm:cxn modelId="{F7E0930E-3192-4397-AA60-B5655B161689}" type="presParOf" srcId="{2553829D-101F-42A6-90A1-580F81D9B234}" destId="{CEA050A1-2B71-4F77-B229-8D6BF23358AC}" srcOrd="3" destOrd="0" presId="urn:microsoft.com/office/officeart/2008/layout/VerticalAccentList"/>
    <dgm:cxn modelId="{6A35BFD8-FD5F-4763-8D07-05CD338085CE}" type="presParOf" srcId="{2553829D-101F-42A6-90A1-580F81D9B234}" destId="{B0406BFE-DFD7-457E-B2AF-E0D68AA07AD4}" srcOrd="4" destOrd="0" presId="urn:microsoft.com/office/officeart/2008/layout/VerticalAccentList"/>
    <dgm:cxn modelId="{3AF7E86A-ACFB-46FE-9C93-1B7636FE15CA}" type="presParOf" srcId="{2553829D-101F-42A6-90A1-580F81D9B234}" destId="{0C2B26E9-5EDC-43A2-8792-3805C65AAD2D}" srcOrd="5" destOrd="0" presId="urn:microsoft.com/office/officeart/2008/layout/VerticalAccentList"/>
    <dgm:cxn modelId="{DE5D8403-8F19-4375-B3BB-0CBE00FB52EA}" type="presParOf" srcId="{2553829D-101F-42A6-90A1-580F81D9B234}" destId="{953F70D8-87A9-4875-BA90-AC851E95967E}" srcOrd="6" destOrd="0" presId="urn:microsoft.com/office/officeart/2008/layout/VerticalAccentList"/>
    <dgm:cxn modelId="{F4DA6E0E-982F-4457-A389-93F755B04826}" type="presParOf" srcId="{0EFA39CD-015E-45B3-A19F-1BE55DC56F0E}" destId="{3C198C8F-ACF3-439E-BFED-FF17E75B5E94}" srcOrd="2" destOrd="0" presId="urn:microsoft.com/office/officeart/2008/layout/VerticalAccentList"/>
    <dgm:cxn modelId="{3EB1834E-CB7E-42FD-8525-ED7BFE375073}" type="presParOf" srcId="{0EFA39CD-015E-45B3-A19F-1BE55DC56F0E}" destId="{8EBB27C8-CD77-452E-8752-76047F92FE79}" srcOrd="3" destOrd="0" presId="urn:microsoft.com/office/officeart/2008/layout/VerticalAccentList"/>
    <dgm:cxn modelId="{16D89453-A0BE-434E-B36E-7CD6F367921F}" type="presParOf" srcId="{8EBB27C8-CD77-452E-8752-76047F92FE79}" destId="{35E92D8F-8812-46D6-9813-EE14C2E6CDA3}" srcOrd="0" destOrd="0" presId="urn:microsoft.com/office/officeart/2008/layout/VerticalAccentList"/>
    <dgm:cxn modelId="{B2EB937C-8DD5-4B5D-9D9D-FE73FBDC6784}" type="presParOf" srcId="{0EFA39CD-015E-45B3-A19F-1BE55DC56F0E}" destId="{92F3B296-2A79-4519-AE49-EC831B0407F1}" srcOrd="4" destOrd="0" presId="urn:microsoft.com/office/officeart/2008/layout/VerticalAccentList"/>
    <dgm:cxn modelId="{0AF69268-0C20-4D2B-822D-82FF241C8616}" type="presParOf" srcId="{92F3B296-2A79-4519-AE49-EC831B0407F1}" destId="{A34A986E-CD58-4BB4-9501-5152072515CE}" srcOrd="0" destOrd="0" presId="urn:microsoft.com/office/officeart/2008/layout/VerticalAccentList"/>
    <dgm:cxn modelId="{124A388E-3C16-4E99-942A-A042E9A621C4}" type="presParOf" srcId="{92F3B296-2A79-4519-AE49-EC831B0407F1}" destId="{47CEC31D-4A4D-44CF-BAA4-10DF4EB5B88A}" srcOrd="1" destOrd="0" presId="urn:microsoft.com/office/officeart/2008/layout/VerticalAccentList"/>
    <dgm:cxn modelId="{024B00FD-0EF5-423F-854A-29FD406B2B95}" type="presParOf" srcId="{92F3B296-2A79-4519-AE49-EC831B0407F1}" destId="{0DE32300-28D6-4857-A966-90809440C827}" srcOrd="2" destOrd="0" presId="urn:microsoft.com/office/officeart/2008/layout/VerticalAccentList"/>
    <dgm:cxn modelId="{9380A8F3-77B1-4F89-A3AB-B800DDD9759C}" type="presParOf" srcId="{92F3B296-2A79-4519-AE49-EC831B0407F1}" destId="{7D43D0EC-BB17-49E1-A01F-AB3155630689}" srcOrd="3" destOrd="0" presId="urn:microsoft.com/office/officeart/2008/layout/VerticalAccentList"/>
    <dgm:cxn modelId="{04F847C0-7D1D-4CE0-B7C5-3A6F5BE054C0}" type="presParOf" srcId="{92F3B296-2A79-4519-AE49-EC831B0407F1}" destId="{E229B9CF-F383-4CED-80E0-3779072B50A6}" srcOrd="4" destOrd="0" presId="urn:microsoft.com/office/officeart/2008/layout/VerticalAccentList"/>
    <dgm:cxn modelId="{2227A38A-DB4C-4C18-950B-68F7A1608D85}" type="presParOf" srcId="{92F3B296-2A79-4519-AE49-EC831B0407F1}" destId="{50AF11D8-1A25-493A-95E2-86B56ACA2ECA}" srcOrd="5" destOrd="0" presId="urn:microsoft.com/office/officeart/2008/layout/VerticalAccentList"/>
    <dgm:cxn modelId="{75E8F00E-A55B-466D-9FAC-64483805A7DA}" type="presParOf" srcId="{92F3B296-2A79-4519-AE49-EC831B0407F1}" destId="{2E908494-135B-47D4-B5EE-B9A8DF58732E}" srcOrd="6" destOrd="0" presId="urn:microsoft.com/office/officeart/2008/layout/VerticalAccentList"/>
    <dgm:cxn modelId="{9E3E8A66-41E4-4D8A-8894-29BD69EFFA7E}" type="presParOf" srcId="{0EFA39CD-015E-45B3-A19F-1BE55DC56F0E}" destId="{764DE845-DB44-474C-B15F-46A2B2371F55}" srcOrd="5" destOrd="0" presId="urn:microsoft.com/office/officeart/2008/layout/VerticalAccentList"/>
    <dgm:cxn modelId="{C5BC151D-E1CE-48BF-A444-E06DCFC52C33}" type="presParOf" srcId="{0EFA39CD-015E-45B3-A19F-1BE55DC56F0E}" destId="{33299CAC-E20C-40C1-834B-2DC4DE08B570}" srcOrd="6" destOrd="0" presId="urn:microsoft.com/office/officeart/2008/layout/VerticalAccentList"/>
    <dgm:cxn modelId="{18D7D16C-6D2A-4B71-AF3E-9BAB16433B76}" type="presParOf" srcId="{33299CAC-E20C-40C1-834B-2DC4DE08B570}" destId="{2BAC9911-A2F1-4AD4-B205-AEEE155F7DFC}" srcOrd="0" destOrd="0" presId="urn:microsoft.com/office/officeart/2008/layout/VerticalAccentList"/>
    <dgm:cxn modelId="{D038B3C1-C435-40AD-863D-DD1E66B819AC}" type="presParOf" srcId="{0EFA39CD-015E-45B3-A19F-1BE55DC56F0E}" destId="{65B0BB66-DB56-4474-BAD7-B7E21F598C92}" srcOrd="7" destOrd="0" presId="urn:microsoft.com/office/officeart/2008/layout/VerticalAccentList"/>
    <dgm:cxn modelId="{9936B2DB-6DB3-4DC6-AE21-6FC0C1772D59}" type="presParOf" srcId="{65B0BB66-DB56-4474-BAD7-B7E21F598C92}" destId="{AB66858C-64A2-4086-B9AE-6B1D324EEB17}" srcOrd="0" destOrd="0" presId="urn:microsoft.com/office/officeart/2008/layout/VerticalAccentList"/>
    <dgm:cxn modelId="{E2834039-9C63-4D27-A73E-CA1EE7E3ABE1}" type="presParOf" srcId="{65B0BB66-DB56-4474-BAD7-B7E21F598C92}" destId="{40E543AB-8DD2-47CE-8B21-A1B758C555FC}" srcOrd="1" destOrd="0" presId="urn:microsoft.com/office/officeart/2008/layout/VerticalAccentList"/>
    <dgm:cxn modelId="{2B62E908-E22E-415E-817B-EDAA7B0C35BD}" type="presParOf" srcId="{65B0BB66-DB56-4474-BAD7-B7E21F598C92}" destId="{0920095F-416B-4692-8528-5328965E5A99}" srcOrd="2" destOrd="0" presId="urn:microsoft.com/office/officeart/2008/layout/VerticalAccentList"/>
    <dgm:cxn modelId="{5B282DC1-B585-4CD0-8968-9C70E64D29F0}" type="presParOf" srcId="{65B0BB66-DB56-4474-BAD7-B7E21F598C92}" destId="{5BB23721-E39D-42CE-BF41-BF8F88B52E0A}" srcOrd="3" destOrd="0" presId="urn:microsoft.com/office/officeart/2008/layout/VerticalAccentList"/>
    <dgm:cxn modelId="{E5366DE1-195E-4E32-8B85-9A49EB9193C6}" type="presParOf" srcId="{65B0BB66-DB56-4474-BAD7-B7E21F598C92}" destId="{510600D9-531D-4E00-B27F-04682018C776}" srcOrd="4" destOrd="0" presId="urn:microsoft.com/office/officeart/2008/layout/VerticalAccentList"/>
    <dgm:cxn modelId="{10340F85-25AB-4131-BABA-6429D9F34052}" type="presParOf" srcId="{65B0BB66-DB56-4474-BAD7-B7E21F598C92}" destId="{4B0B53A9-0BE4-4D2E-9BD9-8FD75156136E}" srcOrd="5" destOrd="0" presId="urn:microsoft.com/office/officeart/2008/layout/VerticalAccentList"/>
    <dgm:cxn modelId="{E3BED75C-FCBA-4C14-B7F9-E54A9A913E17}" type="presParOf" srcId="{65B0BB66-DB56-4474-BAD7-B7E21F598C92}" destId="{84330357-8E0E-4BDC-8C57-83DBBD7C4EB3}" srcOrd="6" destOrd="0" presId="urn:microsoft.com/office/officeart/2008/layout/VerticalAccentList"/>
    <dgm:cxn modelId="{1EC11236-DB37-4882-B451-835DA2C6F8C0}" type="presParOf" srcId="{0EFA39CD-015E-45B3-A19F-1BE55DC56F0E}" destId="{204EF6D8-085F-4A07-AF1A-4CA0C65C5606}" srcOrd="8" destOrd="0" presId="urn:microsoft.com/office/officeart/2008/layout/VerticalAccentList"/>
    <dgm:cxn modelId="{5180D6B2-DBD6-45C1-AFA7-35F45767076E}" type="presParOf" srcId="{0EFA39CD-015E-45B3-A19F-1BE55DC56F0E}" destId="{C00EFF97-94DF-4E44-9730-F9E2773A77A0}" srcOrd="9" destOrd="0" presId="urn:microsoft.com/office/officeart/2008/layout/VerticalAccentList"/>
    <dgm:cxn modelId="{FB78DCF0-090F-4EE6-BF90-8D9CC038492C}" type="presParOf" srcId="{C00EFF97-94DF-4E44-9730-F9E2773A77A0}" destId="{3FFEDC35-26E3-4ADD-9178-F765C297B216}" srcOrd="0" destOrd="0" presId="urn:microsoft.com/office/officeart/2008/layout/VerticalAccentList"/>
    <dgm:cxn modelId="{365552F3-7445-4E28-802A-87835AE23C89}" type="presParOf" srcId="{0EFA39CD-015E-45B3-A19F-1BE55DC56F0E}" destId="{5A489601-3C16-473F-A552-6D7FA34EB948}" srcOrd="10" destOrd="0" presId="urn:microsoft.com/office/officeart/2008/layout/VerticalAccentList"/>
    <dgm:cxn modelId="{A8206F7D-1701-41EC-B1F4-FAAE209C8409}" type="presParOf" srcId="{5A489601-3C16-473F-A552-6D7FA34EB948}" destId="{5A725372-CB13-4282-BE4F-DDD4F4C67FAE}" srcOrd="0" destOrd="0" presId="urn:microsoft.com/office/officeart/2008/layout/VerticalAccentList"/>
    <dgm:cxn modelId="{E0216729-903D-4F3F-A532-79321158BE18}" type="presParOf" srcId="{5A489601-3C16-473F-A552-6D7FA34EB948}" destId="{620780AA-CBDE-4BB3-944E-EBC2191F05FC}" srcOrd="1" destOrd="0" presId="urn:microsoft.com/office/officeart/2008/layout/VerticalAccentList"/>
    <dgm:cxn modelId="{4CF87BF3-7DB2-4478-A9B8-ED4212D7CC79}" type="presParOf" srcId="{5A489601-3C16-473F-A552-6D7FA34EB948}" destId="{ECDF26FB-7C97-4335-9C11-5160E993B380}" srcOrd="2" destOrd="0" presId="urn:microsoft.com/office/officeart/2008/layout/VerticalAccentList"/>
    <dgm:cxn modelId="{524B0A34-E3F3-40F0-A9D3-6B1BC1799FFF}" type="presParOf" srcId="{5A489601-3C16-473F-A552-6D7FA34EB948}" destId="{53B7ADC4-8338-4837-B822-FB89E168E30E}" srcOrd="3" destOrd="0" presId="urn:microsoft.com/office/officeart/2008/layout/VerticalAccentList"/>
    <dgm:cxn modelId="{04A2AF86-EDF1-4D28-9DE9-6A1422BB90F6}" type="presParOf" srcId="{5A489601-3C16-473F-A552-6D7FA34EB948}" destId="{5E2DDBD2-E102-4219-A3B7-2440ED944DC1}" srcOrd="4" destOrd="0" presId="urn:microsoft.com/office/officeart/2008/layout/VerticalAccentList"/>
    <dgm:cxn modelId="{0D19C6A5-BEFA-434A-AFFD-0B4DA1A1BB8B}" type="presParOf" srcId="{5A489601-3C16-473F-A552-6D7FA34EB948}" destId="{03446F1B-E575-4B82-94A0-E39F6203ADDA}" srcOrd="5" destOrd="0" presId="urn:microsoft.com/office/officeart/2008/layout/VerticalAccentList"/>
    <dgm:cxn modelId="{C25B30B5-4D1A-46B0-B5A7-A55BB68EFD3E}" type="presParOf" srcId="{5A489601-3C16-473F-A552-6D7FA34EB948}" destId="{9468EBC2-13AD-4095-B316-CB2FB18A1930}" srcOrd="6" destOrd="0" presId="urn:microsoft.com/office/officeart/2008/layout/VerticalAccentList"/>
    <dgm:cxn modelId="{CFA68C5D-E498-4170-84A1-38CDFD2979E2}" type="presParOf" srcId="{0EFA39CD-015E-45B3-A19F-1BE55DC56F0E}" destId="{D713FDEA-9931-43F1-9A6B-4C7C890AA101}" srcOrd="11" destOrd="0" presId="urn:microsoft.com/office/officeart/2008/layout/VerticalAccentList"/>
    <dgm:cxn modelId="{18D94EA7-283A-47BC-92B5-9C41B94CDFAC}" type="presParOf" srcId="{0EFA39CD-015E-45B3-A19F-1BE55DC56F0E}" destId="{5AD10015-7236-400E-B077-759E7E5374DC}" srcOrd="12" destOrd="0" presId="urn:microsoft.com/office/officeart/2008/layout/VerticalAccentList"/>
    <dgm:cxn modelId="{BDE380B1-8AB8-4533-B46B-E6AE33340AFB}" type="presParOf" srcId="{5AD10015-7236-400E-B077-759E7E5374DC}" destId="{92D0F96B-7F67-40C1-9C5A-7FD4733572CC}" srcOrd="0" destOrd="0" presId="urn:microsoft.com/office/officeart/2008/layout/VerticalAccentList"/>
    <dgm:cxn modelId="{A8CBC75D-A2CE-4EC7-BB71-C1D2836110F2}" type="presParOf" srcId="{0EFA39CD-015E-45B3-A19F-1BE55DC56F0E}" destId="{FD0CBB1E-8640-4C7C-81E9-7A128CBC9E97}" srcOrd="13" destOrd="0" presId="urn:microsoft.com/office/officeart/2008/layout/VerticalAccentList"/>
    <dgm:cxn modelId="{56FE8AB2-37D3-4C97-A15F-A70A5948F372}" type="presParOf" srcId="{FD0CBB1E-8640-4C7C-81E9-7A128CBC9E97}" destId="{B2033EEA-A305-4C86-B747-7B2BA5272351}" srcOrd="0" destOrd="0" presId="urn:microsoft.com/office/officeart/2008/layout/VerticalAccentList"/>
    <dgm:cxn modelId="{38C67655-67EB-484B-80C5-2FD100439C28}" type="presParOf" srcId="{FD0CBB1E-8640-4C7C-81E9-7A128CBC9E97}" destId="{D93B6FDB-386D-4CD9-8542-09EC74339003}" srcOrd="1" destOrd="0" presId="urn:microsoft.com/office/officeart/2008/layout/VerticalAccentList"/>
    <dgm:cxn modelId="{FF1D075D-800A-48B9-90E5-593116A767AA}" type="presParOf" srcId="{FD0CBB1E-8640-4C7C-81E9-7A128CBC9E97}" destId="{4311A254-2655-4A8D-8959-AB00F707003E}" srcOrd="2" destOrd="0" presId="urn:microsoft.com/office/officeart/2008/layout/VerticalAccentList"/>
    <dgm:cxn modelId="{35BE2BE8-9733-41B9-9EAB-802BC47B9B28}" type="presParOf" srcId="{FD0CBB1E-8640-4C7C-81E9-7A128CBC9E97}" destId="{FFAC40BF-68F0-429A-A935-99C996E0035B}" srcOrd="3" destOrd="0" presId="urn:microsoft.com/office/officeart/2008/layout/VerticalAccentList"/>
    <dgm:cxn modelId="{DB91C063-AAD1-4D4E-99A8-0399A941D793}" type="presParOf" srcId="{FD0CBB1E-8640-4C7C-81E9-7A128CBC9E97}" destId="{4605A896-3E75-4849-AEBA-7E7D0DE2DCAE}" srcOrd="4" destOrd="0" presId="urn:microsoft.com/office/officeart/2008/layout/VerticalAccentList"/>
    <dgm:cxn modelId="{0BC1D10A-AE06-4A56-9354-420E3E660D9C}" type="presParOf" srcId="{FD0CBB1E-8640-4C7C-81E9-7A128CBC9E97}" destId="{0B1F13B4-3CF0-4957-AC4F-C5575F98BEBF}" srcOrd="5" destOrd="0" presId="urn:microsoft.com/office/officeart/2008/layout/VerticalAccentList"/>
    <dgm:cxn modelId="{D3B61389-EE3E-4F91-A44C-5032BB2185E5}" type="presParOf" srcId="{FD0CBB1E-8640-4C7C-81E9-7A128CBC9E97}" destId="{3F0E9382-DD89-4C18-B5AD-4C4DF76346FF}" srcOrd="6" destOrd="0" presId="urn:microsoft.com/office/officeart/2008/layout/VerticalAccentList"/>
    <dgm:cxn modelId="{30035308-0798-462A-816D-02CF606A86F2}" type="presParOf" srcId="{0EFA39CD-015E-45B3-A19F-1BE55DC56F0E}" destId="{C8501ED5-7074-4C1E-BA49-BB69A02AFCDD}" srcOrd="14" destOrd="0" presId="urn:microsoft.com/office/officeart/2008/layout/VerticalAccentList"/>
    <dgm:cxn modelId="{616068AF-DF1B-48F0-8904-1110F8A8DCFE}" type="presParOf" srcId="{0EFA39CD-015E-45B3-A19F-1BE55DC56F0E}" destId="{A40DC08C-20E9-439C-91C8-A3CC79A0AD8C}" srcOrd="15" destOrd="0" presId="urn:microsoft.com/office/officeart/2008/layout/VerticalAccentList"/>
    <dgm:cxn modelId="{4BC537A4-2440-483F-9634-D403DB43BA3F}" type="presParOf" srcId="{A40DC08C-20E9-439C-91C8-A3CC79A0AD8C}" destId="{1FAD0C99-A834-4F73-95D8-2B64F78D72C6}" srcOrd="0" destOrd="0" presId="urn:microsoft.com/office/officeart/2008/layout/VerticalAccentList"/>
    <dgm:cxn modelId="{E3D25655-68EA-49A9-BC44-B92A446D9983}" type="presParOf" srcId="{0EFA39CD-015E-45B3-A19F-1BE55DC56F0E}" destId="{B0780C9F-E087-4D86-B010-2F358A22E6DD}" srcOrd="16" destOrd="0" presId="urn:microsoft.com/office/officeart/2008/layout/VerticalAccentList"/>
    <dgm:cxn modelId="{502CB917-2E09-4F25-83E2-C08E1083E546}" type="presParOf" srcId="{B0780C9F-E087-4D86-B010-2F358A22E6DD}" destId="{D730B7E7-4AB3-4FFA-953D-C6D2E6920FA5}" srcOrd="0" destOrd="0" presId="urn:microsoft.com/office/officeart/2008/layout/VerticalAccentList"/>
    <dgm:cxn modelId="{6813DE6F-8AAC-418D-8BBF-44F89DF71BDB}" type="presParOf" srcId="{B0780C9F-E087-4D86-B010-2F358A22E6DD}" destId="{60D3221F-BD14-458D-8ED3-FCA496E40F14}" srcOrd="1" destOrd="0" presId="urn:microsoft.com/office/officeart/2008/layout/VerticalAccentList"/>
    <dgm:cxn modelId="{B08A7E2C-4A9B-4243-B0DA-75FEF61052B6}" type="presParOf" srcId="{B0780C9F-E087-4D86-B010-2F358A22E6DD}" destId="{D5392802-951E-4E08-8B4F-C9D7E5073700}" srcOrd="2" destOrd="0" presId="urn:microsoft.com/office/officeart/2008/layout/VerticalAccentList"/>
    <dgm:cxn modelId="{70100F3D-D8CD-4EBD-B914-C1E70A743AA6}" type="presParOf" srcId="{B0780C9F-E087-4D86-B010-2F358A22E6DD}" destId="{69E6DA6A-C0AB-4451-B7A6-E3EEC79348F2}" srcOrd="3" destOrd="0" presId="urn:microsoft.com/office/officeart/2008/layout/VerticalAccentList"/>
    <dgm:cxn modelId="{6B64CC08-8B7E-4E62-AEC7-74A4D083CB49}" type="presParOf" srcId="{B0780C9F-E087-4D86-B010-2F358A22E6DD}" destId="{C1E1B356-53D8-406F-BEE9-860B0A8E31A9}" srcOrd="4" destOrd="0" presId="urn:microsoft.com/office/officeart/2008/layout/VerticalAccentList"/>
    <dgm:cxn modelId="{D8C24CAC-3C47-4276-A860-C6C1FE5C935E}" type="presParOf" srcId="{B0780C9F-E087-4D86-B010-2F358A22E6DD}" destId="{C90608AC-0159-47FD-BB5E-1981AF9C8634}" srcOrd="5" destOrd="0" presId="urn:microsoft.com/office/officeart/2008/layout/VerticalAccentList"/>
    <dgm:cxn modelId="{A11F25BD-0243-425D-9E32-20CCAB116F62}" type="presParOf" srcId="{B0780C9F-E087-4D86-B010-2F358A22E6DD}" destId="{5F3CC1EA-CC5A-4DCA-AAC3-A16FF3936AB5}" srcOrd="6" destOrd="0" presId="urn:microsoft.com/office/officeart/2008/layout/Vertical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9AA6F6-38DC-412D-8831-193DEA8E5C3F}" type="doc">
      <dgm:prSet loTypeId="urn:microsoft.com/office/officeart/2005/8/layout/gear1" loCatId="process" qsTypeId="urn:microsoft.com/office/officeart/2005/8/quickstyle/3d1" qsCatId="3D" csTypeId="urn:microsoft.com/office/officeart/2005/8/colors/colorful1#3" csCatId="colorful" phldr="1"/>
      <dgm:spPr/>
      <dgm:t>
        <a:bodyPr/>
        <a:lstStyle/>
        <a:p>
          <a:endParaRPr lang="tr-TR"/>
        </a:p>
      </dgm:t>
    </dgm:pt>
    <dgm:pt modelId="{C34A3FC6-07BC-4D00-84BA-37BE11778D6B}">
      <dgm:prSet phldrT="[Metin]"/>
      <dgm:spPr/>
      <dgm:t>
        <a:bodyPr/>
        <a:lstStyle/>
        <a:p>
          <a:r>
            <a:rPr lang="tr-TR" dirty="0" smtClean="0"/>
            <a:t>Genel Müdürlük </a:t>
          </a:r>
          <a:endParaRPr lang="tr-TR" dirty="0"/>
        </a:p>
      </dgm:t>
    </dgm:pt>
    <dgm:pt modelId="{4164E48B-5E99-4A8A-AA33-3217172D0D24}" type="sibTrans" cxnId="{67BDEBB0-7DCD-49B4-8B42-914E701BFE9C}">
      <dgm:prSet/>
      <dgm:spPr/>
      <dgm:t>
        <a:bodyPr/>
        <a:lstStyle/>
        <a:p>
          <a:endParaRPr lang="tr-TR"/>
        </a:p>
      </dgm:t>
    </dgm:pt>
    <dgm:pt modelId="{44DF324C-E6E4-4E38-B48C-26B579053ED0}" type="parTrans" cxnId="{67BDEBB0-7DCD-49B4-8B42-914E701BFE9C}">
      <dgm:prSet/>
      <dgm:spPr/>
      <dgm:t>
        <a:bodyPr/>
        <a:lstStyle/>
        <a:p>
          <a:endParaRPr lang="tr-TR"/>
        </a:p>
      </dgm:t>
    </dgm:pt>
    <dgm:pt modelId="{CE188092-5D72-455A-BAA0-C8594B9FF488}">
      <dgm:prSet phldrT="[Metin]"/>
      <dgm:spPr/>
      <dgm:t>
        <a:bodyPr/>
        <a:lstStyle/>
        <a:p>
          <a:r>
            <a:rPr lang="tr-TR" dirty="0" smtClean="0"/>
            <a:t>Valilik</a:t>
          </a:r>
          <a:endParaRPr lang="tr-TR" dirty="0"/>
        </a:p>
      </dgm:t>
    </dgm:pt>
    <dgm:pt modelId="{FDAD5ADE-3F6B-497B-B369-B6BB3F96C289}" type="sibTrans" cxnId="{BFF27A2F-008D-4DD2-91A8-7FE786EB74D5}">
      <dgm:prSet/>
      <dgm:spPr/>
      <dgm:t>
        <a:bodyPr/>
        <a:lstStyle/>
        <a:p>
          <a:endParaRPr lang="tr-TR"/>
        </a:p>
      </dgm:t>
    </dgm:pt>
    <dgm:pt modelId="{039E9D99-10AD-41A9-B039-A1972C92A95F}" type="parTrans" cxnId="{BFF27A2F-008D-4DD2-91A8-7FE786EB74D5}">
      <dgm:prSet/>
      <dgm:spPr/>
      <dgm:t>
        <a:bodyPr/>
        <a:lstStyle/>
        <a:p>
          <a:endParaRPr lang="tr-TR"/>
        </a:p>
      </dgm:t>
    </dgm:pt>
    <dgm:pt modelId="{577BDBE4-ED66-4456-8B9E-D5059C743EF4}">
      <dgm:prSet phldrT="[Metin]"/>
      <dgm:spPr/>
      <dgm:t>
        <a:bodyPr/>
        <a:lstStyle/>
        <a:p>
          <a:r>
            <a:rPr lang="tr-TR" dirty="0" smtClean="0"/>
            <a:t>Büyükşehir Belediyeleri</a:t>
          </a:r>
          <a:endParaRPr lang="tr-TR" dirty="0"/>
        </a:p>
      </dgm:t>
    </dgm:pt>
    <dgm:pt modelId="{3F13FB65-D0B3-4962-B970-951D496E1FA2}" type="sibTrans" cxnId="{08AB87FC-B040-411C-99E8-A3C1A3D3CC4D}">
      <dgm:prSet/>
      <dgm:spPr/>
      <dgm:t>
        <a:bodyPr/>
        <a:lstStyle/>
        <a:p>
          <a:endParaRPr lang="tr-TR"/>
        </a:p>
      </dgm:t>
    </dgm:pt>
    <dgm:pt modelId="{6E164FC4-325D-4F30-9933-1CAE290271EB}" type="parTrans" cxnId="{08AB87FC-B040-411C-99E8-A3C1A3D3CC4D}">
      <dgm:prSet/>
      <dgm:spPr/>
      <dgm:t>
        <a:bodyPr/>
        <a:lstStyle/>
        <a:p>
          <a:endParaRPr lang="tr-TR"/>
        </a:p>
      </dgm:t>
    </dgm:pt>
    <dgm:pt modelId="{1B0AEF4B-EF46-48E8-AD0A-2445A8E44CF3}" type="pres">
      <dgm:prSet presAssocID="{DC9AA6F6-38DC-412D-8831-193DEA8E5C3F}" presName="composite" presStyleCnt="0">
        <dgm:presLayoutVars>
          <dgm:chMax val="3"/>
          <dgm:animLvl val="lvl"/>
          <dgm:resizeHandles val="exact"/>
        </dgm:presLayoutVars>
      </dgm:prSet>
      <dgm:spPr/>
      <dgm:t>
        <a:bodyPr/>
        <a:lstStyle/>
        <a:p>
          <a:endParaRPr lang="tr-TR"/>
        </a:p>
      </dgm:t>
    </dgm:pt>
    <dgm:pt modelId="{752B36F9-DDA1-4BB7-8269-CF32B160EF69}" type="pres">
      <dgm:prSet presAssocID="{577BDBE4-ED66-4456-8B9E-D5059C743EF4}" presName="gear1" presStyleLbl="node1" presStyleIdx="0" presStyleCnt="3">
        <dgm:presLayoutVars>
          <dgm:chMax val="1"/>
          <dgm:bulletEnabled val="1"/>
        </dgm:presLayoutVars>
      </dgm:prSet>
      <dgm:spPr/>
      <dgm:t>
        <a:bodyPr/>
        <a:lstStyle/>
        <a:p>
          <a:endParaRPr lang="tr-TR"/>
        </a:p>
      </dgm:t>
    </dgm:pt>
    <dgm:pt modelId="{A0F7D48C-051C-4106-8832-1CF3D8852FF8}" type="pres">
      <dgm:prSet presAssocID="{577BDBE4-ED66-4456-8B9E-D5059C743EF4}" presName="gear1srcNode" presStyleLbl="node1" presStyleIdx="0" presStyleCnt="3"/>
      <dgm:spPr/>
      <dgm:t>
        <a:bodyPr/>
        <a:lstStyle/>
        <a:p>
          <a:endParaRPr lang="tr-TR"/>
        </a:p>
      </dgm:t>
    </dgm:pt>
    <dgm:pt modelId="{C7B7D738-8CA2-4539-8382-F187E1B24055}" type="pres">
      <dgm:prSet presAssocID="{577BDBE4-ED66-4456-8B9E-D5059C743EF4}" presName="gear1dstNode" presStyleLbl="node1" presStyleIdx="0" presStyleCnt="3"/>
      <dgm:spPr/>
      <dgm:t>
        <a:bodyPr/>
        <a:lstStyle/>
        <a:p>
          <a:endParaRPr lang="tr-TR"/>
        </a:p>
      </dgm:t>
    </dgm:pt>
    <dgm:pt modelId="{B5099726-C53E-4E64-9315-A1599A8674A3}" type="pres">
      <dgm:prSet presAssocID="{CE188092-5D72-455A-BAA0-C8594B9FF488}" presName="gear2" presStyleLbl="node1" presStyleIdx="1" presStyleCnt="3">
        <dgm:presLayoutVars>
          <dgm:chMax val="1"/>
          <dgm:bulletEnabled val="1"/>
        </dgm:presLayoutVars>
      </dgm:prSet>
      <dgm:spPr/>
      <dgm:t>
        <a:bodyPr/>
        <a:lstStyle/>
        <a:p>
          <a:endParaRPr lang="tr-TR"/>
        </a:p>
      </dgm:t>
    </dgm:pt>
    <dgm:pt modelId="{D5FA2CFA-FD10-4422-AB80-27559C05D39C}" type="pres">
      <dgm:prSet presAssocID="{CE188092-5D72-455A-BAA0-C8594B9FF488}" presName="gear2srcNode" presStyleLbl="node1" presStyleIdx="1" presStyleCnt="3"/>
      <dgm:spPr/>
      <dgm:t>
        <a:bodyPr/>
        <a:lstStyle/>
        <a:p>
          <a:endParaRPr lang="tr-TR"/>
        </a:p>
      </dgm:t>
    </dgm:pt>
    <dgm:pt modelId="{0337AB47-E8E7-46D5-9B30-C43E21A60594}" type="pres">
      <dgm:prSet presAssocID="{CE188092-5D72-455A-BAA0-C8594B9FF488}" presName="gear2dstNode" presStyleLbl="node1" presStyleIdx="1" presStyleCnt="3"/>
      <dgm:spPr/>
      <dgm:t>
        <a:bodyPr/>
        <a:lstStyle/>
        <a:p>
          <a:endParaRPr lang="tr-TR"/>
        </a:p>
      </dgm:t>
    </dgm:pt>
    <dgm:pt modelId="{8AC3EFFA-B00B-48A1-B0CA-7DA5DE70B1AC}" type="pres">
      <dgm:prSet presAssocID="{C34A3FC6-07BC-4D00-84BA-37BE11778D6B}" presName="gear3" presStyleLbl="node1" presStyleIdx="2" presStyleCnt="3"/>
      <dgm:spPr/>
      <dgm:t>
        <a:bodyPr/>
        <a:lstStyle/>
        <a:p>
          <a:endParaRPr lang="tr-TR"/>
        </a:p>
      </dgm:t>
    </dgm:pt>
    <dgm:pt modelId="{50F62FD5-DC40-4EFC-8956-59AF163B9ACC}" type="pres">
      <dgm:prSet presAssocID="{C34A3FC6-07BC-4D00-84BA-37BE11778D6B}" presName="gear3tx" presStyleLbl="node1" presStyleIdx="2" presStyleCnt="3">
        <dgm:presLayoutVars>
          <dgm:chMax val="1"/>
          <dgm:bulletEnabled val="1"/>
        </dgm:presLayoutVars>
      </dgm:prSet>
      <dgm:spPr/>
      <dgm:t>
        <a:bodyPr/>
        <a:lstStyle/>
        <a:p>
          <a:endParaRPr lang="tr-TR"/>
        </a:p>
      </dgm:t>
    </dgm:pt>
    <dgm:pt modelId="{FB2E8206-8041-4846-A665-939A878FB7BC}" type="pres">
      <dgm:prSet presAssocID="{C34A3FC6-07BC-4D00-84BA-37BE11778D6B}" presName="gear3srcNode" presStyleLbl="node1" presStyleIdx="2" presStyleCnt="3"/>
      <dgm:spPr/>
      <dgm:t>
        <a:bodyPr/>
        <a:lstStyle/>
        <a:p>
          <a:endParaRPr lang="tr-TR"/>
        </a:p>
      </dgm:t>
    </dgm:pt>
    <dgm:pt modelId="{87B9520D-98E8-484D-88BC-BE523A94CA99}" type="pres">
      <dgm:prSet presAssocID="{C34A3FC6-07BC-4D00-84BA-37BE11778D6B}" presName="gear3dstNode" presStyleLbl="node1" presStyleIdx="2" presStyleCnt="3"/>
      <dgm:spPr/>
      <dgm:t>
        <a:bodyPr/>
        <a:lstStyle/>
        <a:p>
          <a:endParaRPr lang="tr-TR"/>
        </a:p>
      </dgm:t>
    </dgm:pt>
    <dgm:pt modelId="{AE316D41-6C47-409E-9DF3-567361A4A869}" type="pres">
      <dgm:prSet presAssocID="{3F13FB65-D0B3-4962-B970-951D496E1FA2}" presName="connector1" presStyleLbl="sibTrans2D1" presStyleIdx="0" presStyleCnt="3"/>
      <dgm:spPr/>
      <dgm:t>
        <a:bodyPr/>
        <a:lstStyle/>
        <a:p>
          <a:endParaRPr lang="tr-TR"/>
        </a:p>
      </dgm:t>
    </dgm:pt>
    <dgm:pt modelId="{1F6D7391-22BE-4E60-8F23-3CD2216E05FE}" type="pres">
      <dgm:prSet presAssocID="{FDAD5ADE-3F6B-497B-B369-B6BB3F96C289}" presName="connector2" presStyleLbl="sibTrans2D1" presStyleIdx="1" presStyleCnt="3"/>
      <dgm:spPr/>
      <dgm:t>
        <a:bodyPr/>
        <a:lstStyle/>
        <a:p>
          <a:endParaRPr lang="tr-TR"/>
        </a:p>
      </dgm:t>
    </dgm:pt>
    <dgm:pt modelId="{949EF9FD-291A-40A3-ABA4-D8B62422C72D}" type="pres">
      <dgm:prSet presAssocID="{4164E48B-5E99-4A8A-AA33-3217172D0D24}" presName="connector3" presStyleLbl="sibTrans2D1" presStyleIdx="2" presStyleCnt="3"/>
      <dgm:spPr/>
      <dgm:t>
        <a:bodyPr/>
        <a:lstStyle/>
        <a:p>
          <a:endParaRPr lang="tr-TR"/>
        </a:p>
      </dgm:t>
    </dgm:pt>
  </dgm:ptLst>
  <dgm:cxnLst>
    <dgm:cxn modelId="{2FE8D02C-C842-4B8A-9D04-2257F786F20B}" type="presOf" srcId="{C34A3FC6-07BC-4D00-84BA-37BE11778D6B}" destId="{87B9520D-98E8-484D-88BC-BE523A94CA99}" srcOrd="3" destOrd="0" presId="urn:microsoft.com/office/officeart/2005/8/layout/gear1"/>
    <dgm:cxn modelId="{54A40887-7260-4225-B9B3-A9618B44D002}" type="presOf" srcId="{4164E48B-5E99-4A8A-AA33-3217172D0D24}" destId="{949EF9FD-291A-40A3-ABA4-D8B62422C72D}" srcOrd="0" destOrd="0" presId="urn:microsoft.com/office/officeart/2005/8/layout/gear1"/>
    <dgm:cxn modelId="{6BD9AABC-42F9-4F50-9FA6-3E8B860D89EF}" type="presOf" srcId="{C34A3FC6-07BC-4D00-84BA-37BE11778D6B}" destId="{50F62FD5-DC40-4EFC-8956-59AF163B9ACC}" srcOrd="1" destOrd="0" presId="urn:microsoft.com/office/officeart/2005/8/layout/gear1"/>
    <dgm:cxn modelId="{1F04DF9E-575B-44EF-BB55-13EA32EEED0D}" type="presOf" srcId="{C34A3FC6-07BC-4D00-84BA-37BE11778D6B}" destId="{FB2E8206-8041-4846-A665-939A878FB7BC}" srcOrd="2" destOrd="0" presId="urn:microsoft.com/office/officeart/2005/8/layout/gear1"/>
    <dgm:cxn modelId="{A6710F2B-BDAF-4725-9EF2-7987E74FC119}" type="presOf" srcId="{577BDBE4-ED66-4456-8B9E-D5059C743EF4}" destId="{752B36F9-DDA1-4BB7-8269-CF32B160EF69}" srcOrd="0" destOrd="0" presId="urn:microsoft.com/office/officeart/2005/8/layout/gear1"/>
    <dgm:cxn modelId="{49C6E66B-E421-4F8F-9695-6A00FF95B357}" type="presOf" srcId="{FDAD5ADE-3F6B-497B-B369-B6BB3F96C289}" destId="{1F6D7391-22BE-4E60-8F23-3CD2216E05FE}" srcOrd="0" destOrd="0" presId="urn:microsoft.com/office/officeart/2005/8/layout/gear1"/>
    <dgm:cxn modelId="{4B79032B-FB60-4C38-B215-146BC6442156}" type="presOf" srcId="{CE188092-5D72-455A-BAA0-C8594B9FF488}" destId="{0337AB47-E8E7-46D5-9B30-C43E21A60594}" srcOrd="2" destOrd="0" presId="urn:microsoft.com/office/officeart/2005/8/layout/gear1"/>
    <dgm:cxn modelId="{F2154AB9-87E8-4FDE-BA7B-B62548BB9286}" type="presOf" srcId="{CE188092-5D72-455A-BAA0-C8594B9FF488}" destId="{D5FA2CFA-FD10-4422-AB80-27559C05D39C}" srcOrd="1" destOrd="0" presId="urn:microsoft.com/office/officeart/2005/8/layout/gear1"/>
    <dgm:cxn modelId="{08AB87FC-B040-411C-99E8-A3C1A3D3CC4D}" srcId="{DC9AA6F6-38DC-412D-8831-193DEA8E5C3F}" destId="{577BDBE4-ED66-4456-8B9E-D5059C743EF4}" srcOrd="0" destOrd="0" parTransId="{6E164FC4-325D-4F30-9933-1CAE290271EB}" sibTransId="{3F13FB65-D0B3-4962-B970-951D496E1FA2}"/>
    <dgm:cxn modelId="{E748F672-B05B-4033-8C6D-4351EE8D2160}" type="presOf" srcId="{DC9AA6F6-38DC-412D-8831-193DEA8E5C3F}" destId="{1B0AEF4B-EF46-48E8-AD0A-2445A8E44CF3}" srcOrd="0" destOrd="0" presId="urn:microsoft.com/office/officeart/2005/8/layout/gear1"/>
    <dgm:cxn modelId="{31C31400-ACBD-4859-9931-71B67DA2E3FF}" type="presOf" srcId="{577BDBE4-ED66-4456-8B9E-D5059C743EF4}" destId="{A0F7D48C-051C-4106-8832-1CF3D8852FF8}" srcOrd="1" destOrd="0" presId="urn:microsoft.com/office/officeart/2005/8/layout/gear1"/>
    <dgm:cxn modelId="{0A6B8BC9-FE3A-4B34-BCBF-E65CF2818F06}" type="presOf" srcId="{577BDBE4-ED66-4456-8B9E-D5059C743EF4}" destId="{C7B7D738-8CA2-4539-8382-F187E1B24055}" srcOrd="2" destOrd="0" presId="urn:microsoft.com/office/officeart/2005/8/layout/gear1"/>
    <dgm:cxn modelId="{BFF27A2F-008D-4DD2-91A8-7FE786EB74D5}" srcId="{DC9AA6F6-38DC-412D-8831-193DEA8E5C3F}" destId="{CE188092-5D72-455A-BAA0-C8594B9FF488}" srcOrd="1" destOrd="0" parTransId="{039E9D99-10AD-41A9-B039-A1972C92A95F}" sibTransId="{FDAD5ADE-3F6B-497B-B369-B6BB3F96C289}"/>
    <dgm:cxn modelId="{43D2346F-D2A4-4E87-8E19-6110C8B65923}" type="presOf" srcId="{3F13FB65-D0B3-4962-B970-951D496E1FA2}" destId="{AE316D41-6C47-409E-9DF3-567361A4A869}" srcOrd="0" destOrd="0" presId="urn:microsoft.com/office/officeart/2005/8/layout/gear1"/>
    <dgm:cxn modelId="{67BDEBB0-7DCD-49B4-8B42-914E701BFE9C}" srcId="{DC9AA6F6-38DC-412D-8831-193DEA8E5C3F}" destId="{C34A3FC6-07BC-4D00-84BA-37BE11778D6B}" srcOrd="2" destOrd="0" parTransId="{44DF324C-E6E4-4E38-B48C-26B579053ED0}" sibTransId="{4164E48B-5E99-4A8A-AA33-3217172D0D24}"/>
    <dgm:cxn modelId="{BE849442-046D-4781-AF77-101B5D2C529C}" type="presOf" srcId="{CE188092-5D72-455A-BAA0-C8594B9FF488}" destId="{B5099726-C53E-4E64-9315-A1599A8674A3}" srcOrd="0" destOrd="0" presId="urn:microsoft.com/office/officeart/2005/8/layout/gear1"/>
    <dgm:cxn modelId="{113D8368-D71D-453A-A8D7-3A2F926EEB98}" type="presOf" srcId="{C34A3FC6-07BC-4D00-84BA-37BE11778D6B}" destId="{8AC3EFFA-B00B-48A1-B0CA-7DA5DE70B1AC}" srcOrd="0" destOrd="0" presId="urn:microsoft.com/office/officeart/2005/8/layout/gear1"/>
    <dgm:cxn modelId="{4AE3D743-D005-417A-AA1B-8BCA67CB021A}" type="presParOf" srcId="{1B0AEF4B-EF46-48E8-AD0A-2445A8E44CF3}" destId="{752B36F9-DDA1-4BB7-8269-CF32B160EF69}" srcOrd="0" destOrd="0" presId="urn:microsoft.com/office/officeart/2005/8/layout/gear1"/>
    <dgm:cxn modelId="{0D34A160-CB23-42F5-9FF8-D80148023CA2}" type="presParOf" srcId="{1B0AEF4B-EF46-48E8-AD0A-2445A8E44CF3}" destId="{A0F7D48C-051C-4106-8832-1CF3D8852FF8}" srcOrd="1" destOrd="0" presId="urn:microsoft.com/office/officeart/2005/8/layout/gear1"/>
    <dgm:cxn modelId="{24EF3637-FC74-4215-A75E-B7C4FBBBA35A}" type="presParOf" srcId="{1B0AEF4B-EF46-48E8-AD0A-2445A8E44CF3}" destId="{C7B7D738-8CA2-4539-8382-F187E1B24055}" srcOrd="2" destOrd="0" presId="urn:microsoft.com/office/officeart/2005/8/layout/gear1"/>
    <dgm:cxn modelId="{4ECC059C-E633-4F68-9E1A-9C1C7BB7219A}" type="presParOf" srcId="{1B0AEF4B-EF46-48E8-AD0A-2445A8E44CF3}" destId="{B5099726-C53E-4E64-9315-A1599A8674A3}" srcOrd="3" destOrd="0" presId="urn:microsoft.com/office/officeart/2005/8/layout/gear1"/>
    <dgm:cxn modelId="{B1BC43F9-8418-4D43-8A59-2E83C449B998}" type="presParOf" srcId="{1B0AEF4B-EF46-48E8-AD0A-2445A8E44CF3}" destId="{D5FA2CFA-FD10-4422-AB80-27559C05D39C}" srcOrd="4" destOrd="0" presId="urn:microsoft.com/office/officeart/2005/8/layout/gear1"/>
    <dgm:cxn modelId="{4A7F5B3F-8C13-4114-B9E0-F80FB9A6162F}" type="presParOf" srcId="{1B0AEF4B-EF46-48E8-AD0A-2445A8E44CF3}" destId="{0337AB47-E8E7-46D5-9B30-C43E21A60594}" srcOrd="5" destOrd="0" presId="urn:microsoft.com/office/officeart/2005/8/layout/gear1"/>
    <dgm:cxn modelId="{502214C4-7D09-4E13-9733-4B78BAEE929D}" type="presParOf" srcId="{1B0AEF4B-EF46-48E8-AD0A-2445A8E44CF3}" destId="{8AC3EFFA-B00B-48A1-B0CA-7DA5DE70B1AC}" srcOrd="6" destOrd="0" presId="urn:microsoft.com/office/officeart/2005/8/layout/gear1"/>
    <dgm:cxn modelId="{165D4A5B-119E-4AEF-90DC-4DA3484883E6}" type="presParOf" srcId="{1B0AEF4B-EF46-48E8-AD0A-2445A8E44CF3}" destId="{50F62FD5-DC40-4EFC-8956-59AF163B9ACC}" srcOrd="7" destOrd="0" presId="urn:microsoft.com/office/officeart/2005/8/layout/gear1"/>
    <dgm:cxn modelId="{90644A7B-68C5-4551-B2ED-071EF73A14F6}" type="presParOf" srcId="{1B0AEF4B-EF46-48E8-AD0A-2445A8E44CF3}" destId="{FB2E8206-8041-4846-A665-939A878FB7BC}" srcOrd="8" destOrd="0" presId="urn:microsoft.com/office/officeart/2005/8/layout/gear1"/>
    <dgm:cxn modelId="{409173A9-6657-411E-8632-7EC5F2CC638A}" type="presParOf" srcId="{1B0AEF4B-EF46-48E8-AD0A-2445A8E44CF3}" destId="{87B9520D-98E8-484D-88BC-BE523A94CA99}" srcOrd="9" destOrd="0" presId="urn:microsoft.com/office/officeart/2005/8/layout/gear1"/>
    <dgm:cxn modelId="{8826979D-C6BA-49D7-BD00-1FE63D8C2CA8}" type="presParOf" srcId="{1B0AEF4B-EF46-48E8-AD0A-2445A8E44CF3}" destId="{AE316D41-6C47-409E-9DF3-567361A4A869}" srcOrd="10" destOrd="0" presId="urn:microsoft.com/office/officeart/2005/8/layout/gear1"/>
    <dgm:cxn modelId="{3C97FAEC-C0FA-4950-8DD4-E5EE3461F1C4}" type="presParOf" srcId="{1B0AEF4B-EF46-48E8-AD0A-2445A8E44CF3}" destId="{1F6D7391-22BE-4E60-8F23-3CD2216E05FE}" srcOrd="11" destOrd="0" presId="urn:microsoft.com/office/officeart/2005/8/layout/gear1"/>
    <dgm:cxn modelId="{E8E21CDF-5854-4F4D-8B2A-24FBDCDF4C15}" type="presParOf" srcId="{1B0AEF4B-EF46-48E8-AD0A-2445A8E44CF3}" destId="{949EF9FD-291A-40A3-ABA4-D8B62422C72D}"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0FADC7-6EF0-4955-916B-695380EF9E35}">
      <dsp:nvSpPr>
        <dsp:cNvPr id="0" name=""/>
        <dsp:cNvSpPr/>
      </dsp:nvSpPr>
      <dsp:spPr>
        <a:xfrm>
          <a:off x="282063" y="137814"/>
          <a:ext cx="1903204" cy="1599591"/>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smtClean="0"/>
            <a:t>TC</a:t>
          </a:r>
        </a:p>
        <a:p>
          <a:pPr lvl="0" algn="ctr" defTabSz="533400">
            <a:lnSpc>
              <a:spcPct val="90000"/>
            </a:lnSpc>
            <a:spcBef>
              <a:spcPct val="0"/>
            </a:spcBef>
            <a:spcAft>
              <a:spcPct val="35000"/>
            </a:spcAft>
          </a:pPr>
          <a:r>
            <a:rPr lang="tr-TR" sz="1200" b="1" kern="1200" dirty="0" smtClean="0"/>
            <a:t>BAŞBAKANLIK</a:t>
          </a:r>
        </a:p>
        <a:p>
          <a:pPr lvl="0" algn="ctr" defTabSz="533400">
            <a:lnSpc>
              <a:spcPct val="90000"/>
            </a:lnSpc>
            <a:spcBef>
              <a:spcPct val="0"/>
            </a:spcBef>
            <a:spcAft>
              <a:spcPct val="35000"/>
            </a:spcAft>
          </a:pPr>
          <a:r>
            <a:rPr lang="tr-TR" sz="1200" b="1" kern="1200" dirty="0" smtClean="0"/>
            <a:t>Özürlüler İdaresi Başkanlığı</a:t>
          </a:r>
          <a:endParaRPr lang="tr-TR" sz="1200" b="1" kern="1200" dirty="0"/>
        </a:p>
      </dsp:txBody>
      <dsp:txXfrm>
        <a:off x="282063" y="137814"/>
        <a:ext cx="1903204" cy="1599591"/>
      </dsp:txXfrm>
    </dsp:sp>
    <dsp:sp modelId="{6E71E741-99EB-4AF9-81F6-DAB8A6DE3268}">
      <dsp:nvSpPr>
        <dsp:cNvPr id="0" name=""/>
        <dsp:cNvSpPr/>
      </dsp:nvSpPr>
      <dsp:spPr>
        <a:xfrm>
          <a:off x="927290" y="1872207"/>
          <a:ext cx="660642" cy="577491"/>
        </a:xfrm>
        <a:prstGeom prst="star4">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tr-TR" sz="700" kern="1200"/>
        </a:p>
      </dsp:txBody>
      <dsp:txXfrm>
        <a:off x="927290" y="1872207"/>
        <a:ext cx="660642" cy="577491"/>
      </dsp:txXfrm>
    </dsp:sp>
    <dsp:sp modelId="{072DC644-E693-4CC8-954B-D8FB361E18C0}">
      <dsp:nvSpPr>
        <dsp:cNvPr id="0" name=""/>
        <dsp:cNvSpPr/>
      </dsp:nvSpPr>
      <dsp:spPr>
        <a:xfrm>
          <a:off x="216012" y="2604358"/>
          <a:ext cx="1976278" cy="1716121"/>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smtClean="0"/>
            <a:t>  TC</a:t>
          </a:r>
        </a:p>
        <a:p>
          <a:pPr lvl="0" algn="ctr" defTabSz="533400">
            <a:lnSpc>
              <a:spcPct val="90000"/>
            </a:lnSpc>
            <a:spcBef>
              <a:spcPct val="0"/>
            </a:spcBef>
            <a:spcAft>
              <a:spcPct val="35000"/>
            </a:spcAft>
          </a:pPr>
          <a:r>
            <a:rPr lang="tr-TR" sz="1200" b="1" kern="1200" dirty="0" smtClean="0"/>
            <a:t>BAŞBAKANLIK</a:t>
          </a:r>
        </a:p>
        <a:p>
          <a:pPr lvl="0" algn="ctr" defTabSz="533400">
            <a:lnSpc>
              <a:spcPct val="90000"/>
            </a:lnSpc>
            <a:spcBef>
              <a:spcPct val="0"/>
            </a:spcBef>
            <a:spcAft>
              <a:spcPct val="35000"/>
            </a:spcAft>
          </a:pPr>
          <a:r>
            <a:rPr lang="tr-TR" sz="1200" b="1" kern="1200" dirty="0" smtClean="0"/>
            <a:t>Sosyal Hizmetler ve Çocuk  Esirgeme Kurumu</a:t>
          </a:r>
          <a:endParaRPr lang="tr-TR" sz="1200" b="1" kern="1200" dirty="0"/>
        </a:p>
      </dsp:txBody>
      <dsp:txXfrm>
        <a:off x="216012" y="2604358"/>
        <a:ext cx="1976278" cy="1716121"/>
      </dsp:txXfrm>
    </dsp:sp>
    <dsp:sp modelId="{77B8BF68-11B0-4BDA-8C9B-EE08FF6A7F21}">
      <dsp:nvSpPr>
        <dsp:cNvPr id="0" name=""/>
        <dsp:cNvSpPr/>
      </dsp:nvSpPr>
      <dsp:spPr>
        <a:xfrm rot="68919">
          <a:off x="1891254" y="2022465"/>
          <a:ext cx="626229" cy="333430"/>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rot="68919">
        <a:off x="1891254" y="2022465"/>
        <a:ext cx="626229" cy="333430"/>
      </dsp:txXfrm>
    </dsp:sp>
    <dsp:sp modelId="{3B76561A-10AC-4D50-AFFC-B7C168C4E81B}">
      <dsp:nvSpPr>
        <dsp:cNvPr id="0" name=""/>
        <dsp:cNvSpPr/>
      </dsp:nvSpPr>
      <dsp:spPr>
        <a:xfrm>
          <a:off x="2764609" y="1461035"/>
          <a:ext cx="1750781" cy="1542613"/>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kern="1200" dirty="0" smtClean="0"/>
            <a:t>T.C.</a:t>
          </a:r>
        </a:p>
        <a:p>
          <a:pPr lvl="0" algn="ctr" defTabSz="400050">
            <a:lnSpc>
              <a:spcPct val="90000"/>
            </a:lnSpc>
            <a:spcBef>
              <a:spcPct val="0"/>
            </a:spcBef>
            <a:spcAft>
              <a:spcPct val="35000"/>
            </a:spcAft>
          </a:pPr>
          <a:r>
            <a:rPr lang="tr-TR" sz="900" kern="1200" dirty="0" smtClean="0"/>
            <a:t>AİLE ve SOSYAL POLİTİKALAR BAKANLIĞI</a:t>
          </a:r>
        </a:p>
        <a:p>
          <a:pPr lvl="0" algn="ctr" defTabSz="400050">
            <a:lnSpc>
              <a:spcPct val="90000"/>
            </a:lnSpc>
            <a:spcBef>
              <a:spcPct val="0"/>
            </a:spcBef>
            <a:spcAft>
              <a:spcPct val="35000"/>
            </a:spcAft>
          </a:pPr>
          <a:r>
            <a:rPr lang="tr-TR" sz="900" kern="1200" dirty="0" smtClean="0"/>
            <a:t>Engelli ve Yaşlı Hizmetleri  Genel Müdürlüğü</a:t>
          </a:r>
          <a:endParaRPr lang="tr-TR" sz="900" kern="1200" dirty="0"/>
        </a:p>
      </dsp:txBody>
      <dsp:txXfrm>
        <a:off x="2764609" y="1461035"/>
        <a:ext cx="1750781" cy="1542613"/>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E0080C-1EF5-43F5-97E4-4EA90376E724}">
      <dsp:nvSpPr>
        <dsp:cNvPr id="0" name=""/>
        <dsp:cNvSpPr/>
      </dsp:nvSpPr>
      <dsp:spPr>
        <a:xfrm>
          <a:off x="0" y="294"/>
          <a:ext cx="1079487" cy="107948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9408" tIns="16510" rIns="59408" bIns="16510" numCol="1" spcCol="1270" anchor="ctr" anchorCtr="0">
          <a:noAutofit/>
        </a:bodyPr>
        <a:lstStyle/>
        <a:p>
          <a:pPr lvl="0" algn="ctr" defTabSz="577850">
            <a:lnSpc>
              <a:spcPct val="90000"/>
            </a:lnSpc>
            <a:spcBef>
              <a:spcPct val="0"/>
            </a:spcBef>
            <a:spcAft>
              <a:spcPct val="35000"/>
            </a:spcAft>
          </a:pPr>
          <a:r>
            <a:rPr lang="tr-TR" sz="1300" b="1" kern="1200" dirty="0" smtClean="0"/>
            <a:t>1997</a:t>
          </a:r>
        </a:p>
        <a:p>
          <a:pPr lvl="0" algn="ctr" defTabSz="577850">
            <a:lnSpc>
              <a:spcPct val="90000"/>
            </a:lnSpc>
            <a:spcBef>
              <a:spcPct val="0"/>
            </a:spcBef>
            <a:spcAft>
              <a:spcPct val="35000"/>
            </a:spcAft>
          </a:pPr>
          <a:r>
            <a:rPr lang="tr-TR" sz="1300" kern="1200" dirty="0" smtClean="0"/>
            <a:t>571 sayılı KHK</a:t>
          </a:r>
          <a:endParaRPr lang="tr-TR" sz="1300" kern="1200" dirty="0"/>
        </a:p>
      </dsp:txBody>
      <dsp:txXfrm>
        <a:off x="0" y="294"/>
        <a:ext cx="1079487" cy="107948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E0080C-1EF5-43F5-97E4-4EA90376E724}">
      <dsp:nvSpPr>
        <dsp:cNvPr id="0" name=""/>
        <dsp:cNvSpPr/>
      </dsp:nvSpPr>
      <dsp:spPr>
        <a:xfrm>
          <a:off x="0" y="0"/>
          <a:ext cx="1080120" cy="108012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9443" tIns="13970" rIns="59443" bIns="13970" numCol="1" spcCol="1270" anchor="ctr" anchorCtr="0">
          <a:noAutofit/>
        </a:bodyPr>
        <a:lstStyle/>
        <a:p>
          <a:pPr lvl="0" algn="ctr" defTabSz="488950">
            <a:lnSpc>
              <a:spcPct val="90000"/>
            </a:lnSpc>
            <a:spcBef>
              <a:spcPct val="0"/>
            </a:spcBef>
            <a:spcAft>
              <a:spcPct val="35000"/>
            </a:spcAft>
          </a:pPr>
          <a:r>
            <a:rPr lang="tr-TR" sz="1100" b="1" kern="1200" dirty="0" smtClean="0"/>
            <a:t>1983</a:t>
          </a:r>
        </a:p>
        <a:p>
          <a:pPr lvl="0" algn="ctr" defTabSz="488950">
            <a:lnSpc>
              <a:spcPct val="90000"/>
            </a:lnSpc>
            <a:spcBef>
              <a:spcPct val="0"/>
            </a:spcBef>
            <a:spcAft>
              <a:spcPct val="35000"/>
            </a:spcAft>
          </a:pPr>
          <a:r>
            <a:rPr lang="tr-TR" sz="1100" kern="1200" dirty="0" smtClean="0"/>
            <a:t>2828 sayılı Kanun</a:t>
          </a:r>
          <a:endParaRPr lang="tr-TR" sz="1100" kern="1200" dirty="0"/>
        </a:p>
      </dsp:txBody>
      <dsp:txXfrm>
        <a:off x="0" y="0"/>
        <a:ext cx="1080120" cy="108012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E0080C-1EF5-43F5-97E4-4EA90376E724}">
      <dsp:nvSpPr>
        <dsp:cNvPr id="0" name=""/>
        <dsp:cNvSpPr/>
      </dsp:nvSpPr>
      <dsp:spPr>
        <a:xfrm>
          <a:off x="2" y="682"/>
          <a:ext cx="998689" cy="99868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4961" tIns="15240" rIns="54961" bIns="15240" numCol="1" spcCol="1270" anchor="ctr" anchorCtr="0">
          <a:noAutofit/>
        </a:bodyPr>
        <a:lstStyle/>
        <a:p>
          <a:pPr lvl="0" algn="ctr" defTabSz="533400">
            <a:lnSpc>
              <a:spcPct val="90000"/>
            </a:lnSpc>
            <a:spcBef>
              <a:spcPct val="0"/>
            </a:spcBef>
            <a:spcAft>
              <a:spcPct val="35000"/>
            </a:spcAft>
          </a:pPr>
          <a:r>
            <a:rPr lang="tr-TR" sz="1200" b="1" kern="1200" dirty="0" smtClean="0"/>
            <a:t>2011</a:t>
          </a:r>
        </a:p>
        <a:p>
          <a:pPr lvl="0" algn="ctr" defTabSz="533400">
            <a:lnSpc>
              <a:spcPct val="90000"/>
            </a:lnSpc>
            <a:spcBef>
              <a:spcPct val="0"/>
            </a:spcBef>
            <a:spcAft>
              <a:spcPct val="35000"/>
            </a:spcAft>
          </a:pPr>
          <a:r>
            <a:rPr lang="tr-TR" sz="1200" kern="1200" dirty="0" smtClean="0"/>
            <a:t>633 sayılı KHK</a:t>
          </a:r>
          <a:endParaRPr lang="tr-TR" sz="1200" kern="1200" dirty="0"/>
        </a:p>
      </dsp:txBody>
      <dsp:txXfrm>
        <a:off x="2" y="682"/>
        <a:ext cx="998689" cy="99868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E0080C-1EF5-43F5-97E4-4EA90376E724}">
      <dsp:nvSpPr>
        <dsp:cNvPr id="0" name=""/>
        <dsp:cNvSpPr/>
      </dsp:nvSpPr>
      <dsp:spPr>
        <a:xfrm>
          <a:off x="0" y="0"/>
          <a:ext cx="1740529" cy="149187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693" tIns="16510" rIns="95693" bIns="16510" numCol="1" spcCol="1270" anchor="ctr" anchorCtr="0">
          <a:noAutofit/>
        </a:bodyPr>
        <a:lstStyle/>
        <a:p>
          <a:pPr lvl="0" algn="ctr" defTabSz="577850">
            <a:lnSpc>
              <a:spcPct val="90000"/>
            </a:lnSpc>
            <a:spcBef>
              <a:spcPct val="0"/>
            </a:spcBef>
            <a:spcAft>
              <a:spcPct val="35000"/>
            </a:spcAft>
          </a:pPr>
          <a:r>
            <a:rPr lang="tr-TR" sz="1300" b="1" kern="1200" dirty="0" smtClean="0"/>
            <a:t>2018</a:t>
          </a:r>
        </a:p>
        <a:p>
          <a:pPr lvl="0" algn="ctr" defTabSz="577850">
            <a:lnSpc>
              <a:spcPct val="90000"/>
            </a:lnSpc>
            <a:spcBef>
              <a:spcPct val="0"/>
            </a:spcBef>
            <a:spcAft>
              <a:spcPct val="35000"/>
            </a:spcAft>
          </a:pPr>
          <a:r>
            <a:rPr lang="tr-TR" sz="1050" b="1" kern="1200" dirty="0" smtClean="0"/>
            <a:t>1 </a:t>
          </a:r>
          <a:r>
            <a:rPr lang="tr-TR" sz="1050" b="1" kern="1200" dirty="0" err="1" smtClean="0"/>
            <a:t>No’lu</a:t>
          </a:r>
          <a:r>
            <a:rPr lang="tr-TR" sz="1050" b="1" kern="1200" dirty="0" smtClean="0"/>
            <a:t> Cumhurbaşkanlığı Kararnamesi</a:t>
          </a:r>
          <a:endParaRPr lang="tr-TR" sz="1050" b="1" kern="1200" dirty="0"/>
        </a:p>
      </dsp:txBody>
      <dsp:txXfrm>
        <a:off x="0" y="0"/>
        <a:ext cx="1740529" cy="149187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8D87D0-AF3A-4CE7-9E9F-F13D4F7A1594}">
      <dsp:nvSpPr>
        <dsp:cNvPr id="0" name=""/>
        <dsp:cNvSpPr/>
      </dsp:nvSpPr>
      <dsp:spPr>
        <a:xfrm rot="10800000">
          <a:off x="1393824" y="1"/>
          <a:ext cx="4690862" cy="614997"/>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76200" dist="12700" dir="8100000" sy="-23000" kx="800400" algn="br" rotWithShape="0">
            <a:prstClr val="black">
              <a:alpha val="2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1197" tIns="110490" rIns="206248" bIns="110490" numCol="1" spcCol="1270" anchor="ctr" anchorCtr="0">
          <a:noAutofit/>
        </a:bodyPr>
        <a:lstStyle/>
        <a:p>
          <a:pPr lvl="0" algn="ctr" defTabSz="1289050" rtl="0">
            <a:lnSpc>
              <a:spcPct val="90000"/>
            </a:lnSpc>
            <a:spcBef>
              <a:spcPct val="0"/>
            </a:spcBef>
            <a:spcAft>
              <a:spcPct val="35000"/>
            </a:spcAft>
          </a:pPr>
          <a:r>
            <a:rPr lang="tr-TR" sz="2900" kern="1200" dirty="0" smtClean="0">
              <a:latin typeface="Times New Roman" panose="02020603050405020304" pitchFamily="18" charset="0"/>
              <a:cs typeface="Times New Roman" panose="02020603050405020304" pitchFamily="18" charset="0"/>
            </a:rPr>
            <a:t>İmza, Onay</a:t>
          </a:r>
          <a:endParaRPr lang="tr-TR" sz="2900" kern="1200" dirty="0">
            <a:latin typeface="Times New Roman" panose="02020603050405020304" pitchFamily="18" charset="0"/>
            <a:cs typeface="Times New Roman" panose="02020603050405020304" pitchFamily="18" charset="0"/>
          </a:endParaRPr>
        </a:p>
      </dsp:txBody>
      <dsp:txXfrm rot="10800000">
        <a:off x="1393824" y="1"/>
        <a:ext cx="4690862" cy="614997"/>
      </dsp:txXfrm>
    </dsp:sp>
    <dsp:sp modelId="{55586A74-BF34-4EE6-9867-D1A46D9FE1CF}">
      <dsp:nvSpPr>
        <dsp:cNvPr id="0" name=""/>
        <dsp:cNvSpPr/>
      </dsp:nvSpPr>
      <dsp:spPr>
        <a:xfrm>
          <a:off x="1027783" y="3556"/>
          <a:ext cx="614997" cy="614997"/>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B0631E4-A60D-42C5-B5A4-79862B586A8E}">
      <dsp:nvSpPr>
        <dsp:cNvPr id="0" name=""/>
        <dsp:cNvSpPr/>
      </dsp:nvSpPr>
      <dsp:spPr>
        <a:xfrm rot="10800000">
          <a:off x="1390446" y="802134"/>
          <a:ext cx="4690862" cy="614997"/>
        </a:xfrm>
        <a:prstGeom prst="homePlat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76200" dist="12700" dir="8100000" sy="-23000" kx="800400" algn="br" rotWithShape="0">
            <a:prstClr val="black">
              <a:alpha val="2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1197" tIns="110490" rIns="206248" bIns="110490" numCol="1" spcCol="1270" anchor="ctr" anchorCtr="0">
          <a:noAutofit/>
        </a:bodyPr>
        <a:lstStyle/>
        <a:p>
          <a:pPr lvl="0" algn="ctr" defTabSz="1289050" rtl="0">
            <a:lnSpc>
              <a:spcPct val="90000"/>
            </a:lnSpc>
            <a:spcBef>
              <a:spcPct val="0"/>
            </a:spcBef>
            <a:spcAft>
              <a:spcPct val="35000"/>
            </a:spcAft>
          </a:pPr>
          <a:r>
            <a:rPr lang="tr-TR" sz="2900" kern="1200" dirty="0" smtClean="0">
              <a:latin typeface="Times New Roman" panose="02020603050405020304" pitchFamily="18" charset="0"/>
              <a:cs typeface="Times New Roman" panose="02020603050405020304" pitchFamily="18" charset="0"/>
            </a:rPr>
            <a:t>Farkındalık Oluşturma</a:t>
          </a:r>
          <a:endParaRPr lang="tr-TR" sz="2900" kern="1200" dirty="0">
            <a:latin typeface="Times New Roman" panose="02020603050405020304" pitchFamily="18" charset="0"/>
            <a:cs typeface="Times New Roman" panose="02020603050405020304" pitchFamily="18" charset="0"/>
          </a:endParaRPr>
        </a:p>
      </dsp:txBody>
      <dsp:txXfrm rot="10800000">
        <a:off x="1390446" y="802134"/>
        <a:ext cx="4690862" cy="614997"/>
      </dsp:txXfrm>
    </dsp:sp>
    <dsp:sp modelId="{35CBF3B7-3F78-44AC-8855-BD30681BF2EA}">
      <dsp:nvSpPr>
        <dsp:cNvPr id="0" name=""/>
        <dsp:cNvSpPr/>
      </dsp:nvSpPr>
      <dsp:spPr>
        <a:xfrm>
          <a:off x="1027783" y="802134"/>
          <a:ext cx="614997" cy="614997"/>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B1BBB09-3A8D-464B-82C5-1DEA2A2E996B}">
      <dsp:nvSpPr>
        <dsp:cNvPr id="0" name=""/>
        <dsp:cNvSpPr/>
      </dsp:nvSpPr>
      <dsp:spPr>
        <a:xfrm rot="10800000">
          <a:off x="1390446" y="1600713"/>
          <a:ext cx="4690862" cy="614997"/>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76200" dist="12700" dir="8100000" sy="-23000" kx="800400" algn="br" rotWithShape="0">
            <a:prstClr val="black">
              <a:alpha val="2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1197" tIns="110490" rIns="206248" bIns="110490" numCol="1" spcCol="1270" anchor="ctr" anchorCtr="0">
          <a:noAutofit/>
        </a:bodyPr>
        <a:lstStyle/>
        <a:p>
          <a:pPr lvl="0" algn="ctr" defTabSz="1289050" rtl="0">
            <a:lnSpc>
              <a:spcPct val="90000"/>
            </a:lnSpc>
            <a:spcBef>
              <a:spcPct val="0"/>
            </a:spcBef>
            <a:spcAft>
              <a:spcPct val="35000"/>
            </a:spcAft>
          </a:pPr>
          <a:r>
            <a:rPr lang="tr-TR" sz="2900" kern="1200" dirty="0" smtClean="0">
              <a:latin typeface="Times New Roman" panose="02020603050405020304" pitchFamily="18" charset="0"/>
              <a:cs typeface="Times New Roman" panose="02020603050405020304" pitchFamily="18" charset="0"/>
            </a:rPr>
            <a:t>Yaygınlaştırma</a:t>
          </a:r>
          <a:endParaRPr lang="tr-TR" sz="2900" kern="1200" dirty="0">
            <a:latin typeface="Times New Roman" panose="02020603050405020304" pitchFamily="18" charset="0"/>
            <a:cs typeface="Times New Roman" panose="02020603050405020304" pitchFamily="18" charset="0"/>
          </a:endParaRPr>
        </a:p>
      </dsp:txBody>
      <dsp:txXfrm rot="10800000">
        <a:off x="1390446" y="1600713"/>
        <a:ext cx="4690862" cy="614997"/>
      </dsp:txXfrm>
    </dsp:sp>
    <dsp:sp modelId="{60011349-A5FC-4151-9C95-4EFF9E287B67}">
      <dsp:nvSpPr>
        <dsp:cNvPr id="0" name=""/>
        <dsp:cNvSpPr/>
      </dsp:nvSpPr>
      <dsp:spPr>
        <a:xfrm>
          <a:off x="1027783" y="1600713"/>
          <a:ext cx="614997" cy="614997"/>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7A8DFC9-7BF9-41F7-B08E-08DC0574CC08}">
      <dsp:nvSpPr>
        <dsp:cNvPr id="0" name=""/>
        <dsp:cNvSpPr/>
      </dsp:nvSpPr>
      <dsp:spPr>
        <a:xfrm rot="10800000">
          <a:off x="1390446" y="2399291"/>
          <a:ext cx="4690862" cy="614997"/>
        </a:xfrm>
        <a:prstGeom prst="homePlat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76200" dist="12700" dir="8100000" sy="-23000" kx="800400" algn="br" rotWithShape="0">
            <a:prstClr val="black">
              <a:alpha val="2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1197" tIns="110490" rIns="206248" bIns="110490" numCol="1" spcCol="1270" anchor="ctr" anchorCtr="0">
          <a:noAutofit/>
        </a:bodyPr>
        <a:lstStyle/>
        <a:p>
          <a:pPr lvl="0" algn="ctr" defTabSz="1289050" rtl="0">
            <a:lnSpc>
              <a:spcPct val="90000"/>
            </a:lnSpc>
            <a:spcBef>
              <a:spcPct val="0"/>
            </a:spcBef>
            <a:spcAft>
              <a:spcPct val="35000"/>
            </a:spcAft>
          </a:pPr>
          <a:r>
            <a:rPr lang="tr-TR" sz="2900" kern="1200" dirty="0" smtClean="0">
              <a:latin typeface="Times New Roman" panose="02020603050405020304" pitchFamily="18" charset="0"/>
              <a:cs typeface="Times New Roman" panose="02020603050405020304" pitchFamily="18" charset="0"/>
            </a:rPr>
            <a:t>Uygulamayı Teşvik</a:t>
          </a:r>
          <a:endParaRPr lang="tr-TR" sz="2900" kern="1200" dirty="0">
            <a:latin typeface="Times New Roman" panose="02020603050405020304" pitchFamily="18" charset="0"/>
            <a:cs typeface="Times New Roman" panose="02020603050405020304" pitchFamily="18" charset="0"/>
          </a:endParaRPr>
        </a:p>
      </dsp:txBody>
      <dsp:txXfrm rot="10800000">
        <a:off x="1390446" y="2399291"/>
        <a:ext cx="4690862" cy="614997"/>
      </dsp:txXfrm>
    </dsp:sp>
    <dsp:sp modelId="{C669C0EF-1D00-4F67-BF2A-2557E67528C0}">
      <dsp:nvSpPr>
        <dsp:cNvPr id="0" name=""/>
        <dsp:cNvSpPr/>
      </dsp:nvSpPr>
      <dsp:spPr>
        <a:xfrm>
          <a:off x="1027783" y="2399291"/>
          <a:ext cx="614997" cy="614997"/>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E4B6A23-EA80-4C79-838C-58407463C2C8}">
      <dsp:nvSpPr>
        <dsp:cNvPr id="0" name=""/>
        <dsp:cNvSpPr/>
      </dsp:nvSpPr>
      <dsp:spPr>
        <a:xfrm rot="10800000">
          <a:off x="1390446" y="3197870"/>
          <a:ext cx="4690862" cy="614997"/>
        </a:xfrm>
        <a:prstGeom prst="homePlat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76200" dist="12700" dir="8100000" sy="-23000" kx="800400" algn="br" rotWithShape="0">
            <a:prstClr val="black">
              <a:alpha val="2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1197" tIns="110490" rIns="206248" bIns="110490" numCol="1" spcCol="1270" anchor="ctr" anchorCtr="0">
          <a:noAutofit/>
        </a:bodyPr>
        <a:lstStyle/>
        <a:p>
          <a:pPr lvl="0" algn="ctr" defTabSz="1289050" rtl="0">
            <a:lnSpc>
              <a:spcPct val="90000"/>
            </a:lnSpc>
            <a:spcBef>
              <a:spcPct val="0"/>
            </a:spcBef>
            <a:spcAft>
              <a:spcPct val="35000"/>
            </a:spcAft>
          </a:pPr>
          <a:r>
            <a:rPr lang="tr-TR" sz="2900" kern="1200" dirty="0" smtClean="0">
              <a:latin typeface="Times New Roman" panose="02020603050405020304" pitchFamily="18" charset="0"/>
              <a:cs typeface="Times New Roman" panose="02020603050405020304" pitchFamily="18" charset="0"/>
            </a:rPr>
            <a:t>İzleme, Raporlama</a:t>
          </a:r>
          <a:endParaRPr lang="tr-TR" sz="2900" kern="1200" dirty="0">
            <a:latin typeface="Times New Roman" panose="02020603050405020304" pitchFamily="18" charset="0"/>
            <a:cs typeface="Times New Roman" panose="02020603050405020304" pitchFamily="18" charset="0"/>
          </a:endParaRPr>
        </a:p>
      </dsp:txBody>
      <dsp:txXfrm rot="10800000">
        <a:off x="1390446" y="3197870"/>
        <a:ext cx="4690862" cy="614997"/>
      </dsp:txXfrm>
    </dsp:sp>
    <dsp:sp modelId="{506D21E0-F927-4070-9F8B-DCF2DADF3618}">
      <dsp:nvSpPr>
        <dsp:cNvPr id="0" name=""/>
        <dsp:cNvSpPr/>
      </dsp:nvSpPr>
      <dsp:spPr>
        <a:xfrm>
          <a:off x="1027783" y="3197870"/>
          <a:ext cx="614997" cy="614997"/>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74F200-74C1-4CE8-AE8E-A99DF437896F}">
      <dsp:nvSpPr>
        <dsp:cNvPr id="0" name=""/>
        <dsp:cNvSpPr/>
      </dsp:nvSpPr>
      <dsp:spPr>
        <a:xfrm>
          <a:off x="1001697" y="1488"/>
          <a:ext cx="6143852" cy="5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lvl="0" algn="l" defTabSz="1111250" rtl="0">
            <a:lnSpc>
              <a:spcPct val="90000"/>
            </a:lnSpc>
            <a:spcBef>
              <a:spcPct val="0"/>
            </a:spcBef>
            <a:spcAft>
              <a:spcPct val="35000"/>
            </a:spcAft>
          </a:pPr>
          <a:r>
            <a:rPr lang="tr-TR" sz="2500" kern="1200" dirty="0" smtClean="0"/>
            <a:t>1) </a:t>
          </a:r>
          <a:r>
            <a:rPr lang="tr-TR" sz="2500" kern="1200" dirty="0" smtClean="0">
              <a:latin typeface="Times New Roman" panose="02020603050405020304" pitchFamily="18" charset="0"/>
              <a:cs typeface="Times New Roman" panose="02020603050405020304" pitchFamily="18" charset="0"/>
            </a:rPr>
            <a:t>Yatılı Bakım Hizmetleri,</a:t>
          </a:r>
          <a:endParaRPr lang="tr-TR" sz="2500" kern="1200" dirty="0">
            <a:latin typeface="Times New Roman" panose="02020603050405020304" pitchFamily="18" charset="0"/>
            <a:cs typeface="Times New Roman" panose="02020603050405020304" pitchFamily="18" charset="0"/>
          </a:endParaRPr>
        </a:p>
      </dsp:txBody>
      <dsp:txXfrm>
        <a:off x="1001697" y="1488"/>
        <a:ext cx="6143852" cy="558532"/>
      </dsp:txXfrm>
    </dsp:sp>
    <dsp:sp modelId="{0F8C3223-BF4B-4785-9825-41A67278928F}">
      <dsp:nvSpPr>
        <dsp:cNvPr id="0" name=""/>
        <dsp:cNvSpPr/>
      </dsp:nvSpPr>
      <dsp:spPr>
        <a:xfrm>
          <a:off x="1001697" y="560020"/>
          <a:ext cx="819180" cy="136530"/>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7DCA3C-AAFA-4823-87B8-24B18F832A1B}">
      <dsp:nvSpPr>
        <dsp:cNvPr id="0" name=""/>
        <dsp:cNvSpPr/>
      </dsp:nvSpPr>
      <dsp:spPr>
        <a:xfrm>
          <a:off x="1868663" y="560020"/>
          <a:ext cx="819180" cy="136530"/>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E076F5-2CCC-4CAE-B53F-7FD77BC0B86D}">
      <dsp:nvSpPr>
        <dsp:cNvPr id="0" name=""/>
        <dsp:cNvSpPr/>
      </dsp:nvSpPr>
      <dsp:spPr>
        <a:xfrm>
          <a:off x="2735629" y="560020"/>
          <a:ext cx="819180" cy="136530"/>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A050A1-2B71-4F77-B229-8D6BF23358AC}">
      <dsp:nvSpPr>
        <dsp:cNvPr id="0" name=""/>
        <dsp:cNvSpPr/>
      </dsp:nvSpPr>
      <dsp:spPr>
        <a:xfrm>
          <a:off x="3602595" y="560020"/>
          <a:ext cx="819180" cy="136530"/>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406BFE-DFD7-457E-B2AF-E0D68AA07AD4}">
      <dsp:nvSpPr>
        <dsp:cNvPr id="0" name=""/>
        <dsp:cNvSpPr/>
      </dsp:nvSpPr>
      <dsp:spPr>
        <a:xfrm>
          <a:off x="4469561" y="560020"/>
          <a:ext cx="819180" cy="136530"/>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2B26E9-5EDC-43A2-8792-3805C65AAD2D}">
      <dsp:nvSpPr>
        <dsp:cNvPr id="0" name=""/>
        <dsp:cNvSpPr/>
      </dsp:nvSpPr>
      <dsp:spPr>
        <a:xfrm>
          <a:off x="5336527" y="560020"/>
          <a:ext cx="819180" cy="136530"/>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3F70D8-87A9-4875-BA90-AC851E95967E}">
      <dsp:nvSpPr>
        <dsp:cNvPr id="0" name=""/>
        <dsp:cNvSpPr/>
      </dsp:nvSpPr>
      <dsp:spPr>
        <a:xfrm>
          <a:off x="6203492" y="560020"/>
          <a:ext cx="819180" cy="136530"/>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E92D8F-8812-46D6-9813-EE14C2E6CDA3}">
      <dsp:nvSpPr>
        <dsp:cNvPr id="0" name=""/>
        <dsp:cNvSpPr/>
      </dsp:nvSpPr>
      <dsp:spPr>
        <a:xfrm>
          <a:off x="1001697" y="772882"/>
          <a:ext cx="6143852" cy="5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lvl="0" algn="l" defTabSz="1111250" rtl="0">
            <a:lnSpc>
              <a:spcPct val="90000"/>
            </a:lnSpc>
            <a:spcBef>
              <a:spcPct val="0"/>
            </a:spcBef>
            <a:spcAft>
              <a:spcPct val="35000"/>
            </a:spcAft>
          </a:pPr>
          <a:r>
            <a:rPr lang="tr-TR" sz="2500" kern="1200" dirty="0" smtClean="0"/>
            <a:t>2) </a:t>
          </a:r>
          <a:r>
            <a:rPr lang="tr-TR" sz="2500" kern="1200" dirty="0" smtClean="0">
              <a:latin typeface="Times New Roman" panose="02020603050405020304" pitchFamily="18" charset="0"/>
              <a:cs typeface="Times New Roman" panose="02020603050405020304" pitchFamily="18" charset="0"/>
            </a:rPr>
            <a:t>Gündüzlü Bakım Hizmetleri</a:t>
          </a:r>
          <a:r>
            <a:rPr lang="tr-TR" sz="2500" kern="1200" dirty="0" smtClean="0"/>
            <a:t>,</a:t>
          </a:r>
          <a:endParaRPr lang="tr-TR" sz="2500" kern="1200" dirty="0"/>
        </a:p>
      </dsp:txBody>
      <dsp:txXfrm>
        <a:off x="1001697" y="772882"/>
        <a:ext cx="6143852" cy="558532"/>
      </dsp:txXfrm>
    </dsp:sp>
    <dsp:sp modelId="{A34A986E-CD58-4BB4-9501-5152072515CE}">
      <dsp:nvSpPr>
        <dsp:cNvPr id="0" name=""/>
        <dsp:cNvSpPr/>
      </dsp:nvSpPr>
      <dsp:spPr>
        <a:xfrm>
          <a:off x="1001697" y="1331414"/>
          <a:ext cx="819180" cy="136530"/>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CEC31D-4A4D-44CF-BAA4-10DF4EB5B88A}">
      <dsp:nvSpPr>
        <dsp:cNvPr id="0" name=""/>
        <dsp:cNvSpPr/>
      </dsp:nvSpPr>
      <dsp:spPr>
        <a:xfrm>
          <a:off x="1868663" y="1331414"/>
          <a:ext cx="819180" cy="136530"/>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E32300-28D6-4857-A966-90809440C827}">
      <dsp:nvSpPr>
        <dsp:cNvPr id="0" name=""/>
        <dsp:cNvSpPr/>
      </dsp:nvSpPr>
      <dsp:spPr>
        <a:xfrm>
          <a:off x="2735629" y="1331414"/>
          <a:ext cx="819180" cy="136530"/>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43D0EC-BB17-49E1-A01F-AB3155630689}">
      <dsp:nvSpPr>
        <dsp:cNvPr id="0" name=""/>
        <dsp:cNvSpPr/>
      </dsp:nvSpPr>
      <dsp:spPr>
        <a:xfrm>
          <a:off x="3602595" y="1331414"/>
          <a:ext cx="819180" cy="136530"/>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29B9CF-F383-4CED-80E0-3779072B50A6}">
      <dsp:nvSpPr>
        <dsp:cNvPr id="0" name=""/>
        <dsp:cNvSpPr/>
      </dsp:nvSpPr>
      <dsp:spPr>
        <a:xfrm>
          <a:off x="4469561" y="1331414"/>
          <a:ext cx="819180" cy="136530"/>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AF11D8-1A25-493A-95E2-86B56ACA2ECA}">
      <dsp:nvSpPr>
        <dsp:cNvPr id="0" name=""/>
        <dsp:cNvSpPr/>
      </dsp:nvSpPr>
      <dsp:spPr>
        <a:xfrm>
          <a:off x="5336527" y="1331414"/>
          <a:ext cx="819180" cy="136530"/>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908494-135B-47D4-B5EE-B9A8DF58732E}">
      <dsp:nvSpPr>
        <dsp:cNvPr id="0" name=""/>
        <dsp:cNvSpPr/>
      </dsp:nvSpPr>
      <dsp:spPr>
        <a:xfrm>
          <a:off x="6203492" y="1331414"/>
          <a:ext cx="819180" cy="136530"/>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AC9911-A2F1-4AD4-B205-AEEE155F7DFC}">
      <dsp:nvSpPr>
        <dsp:cNvPr id="0" name=""/>
        <dsp:cNvSpPr/>
      </dsp:nvSpPr>
      <dsp:spPr>
        <a:xfrm>
          <a:off x="1001697" y="1544276"/>
          <a:ext cx="6143852" cy="5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lvl="0" algn="l" defTabSz="1111250" rtl="0">
            <a:lnSpc>
              <a:spcPct val="90000"/>
            </a:lnSpc>
            <a:spcBef>
              <a:spcPct val="0"/>
            </a:spcBef>
            <a:spcAft>
              <a:spcPct val="35000"/>
            </a:spcAft>
          </a:pPr>
          <a:r>
            <a:rPr lang="tr-TR" sz="2500" kern="1200" dirty="0" smtClean="0"/>
            <a:t>3) </a:t>
          </a:r>
          <a:r>
            <a:rPr lang="tr-TR" sz="2500" kern="1200" dirty="0" smtClean="0">
              <a:latin typeface="Times New Roman" panose="02020603050405020304" pitchFamily="18" charset="0"/>
              <a:cs typeface="Times New Roman" panose="02020603050405020304" pitchFamily="18" charset="0"/>
            </a:rPr>
            <a:t>Toplum Destekli Hizmetler (Umut Evleri)</a:t>
          </a:r>
          <a:endParaRPr lang="tr-TR" sz="2500" kern="1200" dirty="0">
            <a:latin typeface="Times New Roman" panose="02020603050405020304" pitchFamily="18" charset="0"/>
            <a:cs typeface="Times New Roman" panose="02020603050405020304" pitchFamily="18" charset="0"/>
          </a:endParaRPr>
        </a:p>
      </dsp:txBody>
      <dsp:txXfrm>
        <a:off x="1001697" y="1544276"/>
        <a:ext cx="6143852" cy="558532"/>
      </dsp:txXfrm>
    </dsp:sp>
    <dsp:sp modelId="{AB66858C-64A2-4086-B9AE-6B1D324EEB17}">
      <dsp:nvSpPr>
        <dsp:cNvPr id="0" name=""/>
        <dsp:cNvSpPr/>
      </dsp:nvSpPr>
      <dsp:spPr>
        <a:xfrm>
          <a:off x="1001697" y="2102808"/>
          <a:ext cx="819180" cy="136530"/>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E543AB-8DD2-47CE-8B21-A1B758C555FC}">
      <dsp:nvSpPr>
        <dsp:cNvPr id="0" name=""/>
        <dsp:cNvSpPr/>
      </dsp:nvSpPr>
      <dsp:spPr>
        <a:xfrm>
          <a:off x="1868663" y="2102808"/>
          <a:ext cx="819180" cy="136530"/>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20095F-416B-4692-8528-5328965E5A99}">
      <dsp:nvSpPr>
        <dsp:cNvPr id="0" name=""/>
        <dsp:cNvSpPr/>
      </dsp:nvSpPr>
      <dsp:spPr>
        <a:xfrm>
          <a:off x="2735629" y="2102808"/>
          <a:ext cx="819180" cy="136530"/>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B23721-E39D-42CE-BF41-BF8F88B52E0A}">
      <dsp:nvSpPr>
        <dsp:cNvPr id="0" name=""/>
        <dsp:cNvSpPr/>
      </dsp:nvSpPr>
      <dsp:spPr>
        <a:xfrm>
          <a:off x="3602595" y="2102808"/>
          <a:ext cx="819180" cy="136530"/>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0600D9-531D-4E00-B27F-04682018C776}">
      <dsp:nvSpPr>
        <dsp:cNvPr id="0" name=""/>
        <dsp:cNvSpPr/>
      </dsp:nvSpPr>
      <dsp:spPr>
        <a:xfrm>
          <a:off x="4469561" y="2102808"/>
          <a:ext cx="819180" cy="136530"/>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0B53A9-0BE4-4D2E-9BD9-8FD75156136E}">
      <dsp:nvSpPr>
        <dsp:cNvPr id="0" name=""/>
        <dsp:cNvSpPr/>
      </dsp:nvSpPr>
      <dsp:spPr>
        <a:xfrm>
          <a:off x="5336527" y="2102808"/>
          <a:ext cx="819180" cy="136530"/>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330357-8E0E-4BDC-8C57-83DBBD7C4EB3}">
      <dsp:nvSpPr>
        <dsp:cNvPr id="0" name=""/>
        <dsp:cNvSpPr/>
      </dsp:nvSpPr>
      <dsp:spPr>
        <a:xfrm>
          <a:off x="6203492" y="2102808"/>
          <a:ext cx="819180" cy="136530"/>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FEDC35-26E3-4ADD-9178-F765C297B216}">
      <dsp:nvSpPr>
        <dsp:cNvPr id="0" name=""/>
        <dsp:cNvSpPr/>
      </dsp:nvSpPr>
      <dsp:spPr>
        <a:xfrm>
          <a:off x="1001697" y="2315671"/>
          <a:ext cx="6143852" cy="5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lvl="0" algn="l" defTabSz="1111250" rtl="0">
            <a:lnSpc>
              <a:spcPct val="90000"/>
            </a:lnSpc>
            <a:spcBef>
              <a:spcPct val="0"/>
            </a:spcBef>
            <a:spcAft>
              <a:spcPct val="35000"/>
            </a:spcAft>
          </a:pPr>
          <a:r>
            <a:rPr lang="tr-TR" sz="2500" kern="1200" dirty="0" smtClean="0"/>
            <a:t>4) </a:t>
          </a:r>
          <a:r>
            <a:rPr lang="tr-TR" sz="2500" kern="1200" dirty="0" smtClean="0">
              <a:latin typeface="Times New Roman" panose="02020603050405020304" pitchFamily="18" charset="0"/>
              <a:cs typeface="Times New Roman" panose="02020603050405020304" pitchFamily="18" charset="0"/>
            </a:rPr>
            <a:t>Geçici ve Misafir Bakım Hizmetleri</a:t>
          </a:r>
          <a:endParaRPr lang="tr-TR" sz="2500" kern="1200" dirty="0">
            <a:latin typeface="Times New Roman" panose="02020603050405020304" pitchFamily="18" charset="0"/>
            <a:cs typeface="Times New Roman" panose="02020603050405020304" pitchFamily="18" charset="0"/>
          </a:endParaRPr>
        </a:p>
      </dsp:txBody>
      <dsp:txXfrm>
        <a:off x="1001697" y="2315671"/>
        <a:ext cx="6143852" cy="558532"/>
      </dsp:txXfrm>
    </dsp:sp>
    <dsp:sp modelId="{5A725372-CB13-4282-BE4F-DDD4F4C67FAE}">
      <dsp:nvSpPr>
        <dsp:cNvPr id="0" name=""/>
        <dsp:cNvSpPr/>
      </dsp:nvSpPr>
      <dsp:spPr>
        <a:xfrm>
          <a:off x="1001697" y="2874203"/>
          <a:ext cx="819180" cy="136530"/>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0780AA-CBDE-4BB3-944E-EBC2191F05FC}">
      <dsp:nvSpPr>
        <dsp:cNvPr id="0" name=""/>
        <dsp:cNvSpPr/>
      </dsp:nvSpPr>
      <dsp:spPr>
        <a:xfrm>
          <a:off x="1868663" y="2874203"/>
          <a:ext cx="819180" cy="136530"/>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DF26FB-7C97-4335-9C11-5160E993B380}">
      <dsp:nvSpPr>
        <dsp:cNvPr id="0" name=""/>
        <dsp:cNvSpPr/>
      </dsp:nvSpPr>
      <dsp:spPr>
        <a:xfrm>
          <a:off x="2735629" y="2874203"/>
          <a:ext cx="819180" cy="136530"/>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B7ADC4-8338-4837-B822-FB89E168E30E}">
      <dsp:nvSpPr>
        <dsp:cNvPr id="0" name=""/>
        <dsp:cNvSpPr/>
      </dsp:nvSpPr>
      <dsp:spPr>
        <a:xfrm>
          <a:off x="3602595" y="2874203"/>
          <a:ext cx="819180" cy="136530"/>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2DDBD2-E102-4219-A3B7-2440ED944DC1}">
      <dsp:nvSpPr>
        <dsp:cNvPr id="0" name=""/>
        <dsp:cNvSpPr/>
      </dsp:nvSpPr>
      <dsp:spPr>
        <a:xfrm>
          <a:off x="4469561" y="2874203"/>
          <a:ext cx="819180" cy="136530"/>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446F1B-E575-4B82-94A0-E39F6203ADDA}">
      <dsp:nvSpPr>
        <dsp:cNvPr id="0" name=""/>
        <dsp:cNvSpPr/>
      </dsp:nvSpPr>
      <dsp:spPr>
        <a:xfrm>
          <a:off x="5336527" y="2874203"/>
          <a:ext cx="819180" cy="136530"/>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68EBC2-13AD-4095-B316-CB2FB18A1930}">
      <dsp:nvSpPr>
        <dsp:cNvPr id="0" name=""/>
        <dsp:cNvSpPr/>
      </dsp:nvSpPr>
      <dsp:spPr>
        <a:xfrm>
          <a:off x="6203492" y="2874203"/>
          <a:ext cx="819180" cy="136530"/>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D0F96B-7F67-40C1-9C5A-7FD4733572CC}">
      <dsp:nvSpPr>
        <dsp:cNvPr id="0" name=""/>
        <dsp:cNvSpPr/>
      </dsp:nvSpPr>
      <dsp:spPr>
        <a:xfrm>
          <a:off x="1001697" y="3087065"/>
          <a:ext cx="6143852" cy="5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lvl="0" algn="l" defTabSz="1111250" rtl="0">
            <a:lnSpc>
              <a:spcPct val="90000"/>
            </a:lnSpc>
            <a:spcBef>
              <a:spcPct val="0"/>
            </a:spcBef>
            <a:spcAft>
              <a:spcPct val="35000"/>
            </a:spcAft>
          </a:pPr>
          <a:r>
            <a:rPr lang="tr-TR" sz="2500" kern="1200" dirty="0" smtClean="0"/>
            <a:t>5) </a:t>
          </a:r>
          <a:r>
            <a:rPr lang="tr-TR" sz="2500" kern="1200" dirty="0" smtClean="0">
              <a:latin typeface="Times New Roman" panose="02020603050405020304" pitchFamily="18" charset="0"/>
              <a:cs typeface="Times New Roman" panose="02020603050405020304" pitchFamily="18" charset="0"/>
            </a:rPr>
            <a:t>Evde Bakıma Destek Hizmetleri</a:t>
          </a:r>
          <a:endParaRPr lang="tr-TR" sz="2500" kern="1200" dirty="0">
            <a:latin typeface="Times New Roman" panose="02020603050405020304" pitchFamily="18" charset="0"/>
            <a:cs typeface="Times New Roman" panose="02020603050405020304" pitchFamily="18" charset="0"/>
          </a:endParaRPr>
        </a:p>
      </dsp:txBody>
      <dsp:txXfrm>
        <a:off x="1001697" y="3087065"/>
        <a:ext cx="6143852" cy="558532"/>
      </dsp:txXfrm>
    </dsp:sp>
    <dsp:sp modelId="{B2033EEA-A305-4C86-B747-7B2BA5272351}">
      <dsp:nvSpPr>
        <dsp:cNvPr id="0" name=""/>
        <dsp:cNvSpPr/>
      </dsp:nvSpPr>
      <dsp:spPr>
        <a:xfrm>
          <a:off x="1001697" y="3645597"/>
          <a:ext cx="819180" cy="136530"/>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3B6FDB-386D-4CD9-8542-09EC74339003}">
      <dsp:nvSpPr>
        <dsp:cNvPr id="0" name=""/>
        <dsp:cNvSpPr/>
      </dsp:nvSpPr>
      <dsp:spPr>
        <a:xfrm>
          <a:off x="1868663" y="3645597"/>
          <a:ext cx="819180" cy="136530"/>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11A254-2655-4A8D-8959-AB00F707003E}">
      <dsp:nvSpPr>
        <dsp:cNvPr id="0" name=""/>
        <dsp:cNvSpPr/>
      </dsp:nvSpPr>
      <dsp:spPr>
        <a:xfrm>
          <a:off x="2735629" y="3645597"/>
          <a:ext cx="819180" cy="136530"/>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AC40BF-68F0-429A-A935-99C996E0035B}">
      <dsp:nvSpPr>
        <dsp:cNvPr id="0" name=""/>
        <dsp:cNvSpPr/>
      </dsp:nvSpPr>
      <dsp:spPr>
        <a:xfrm>
          <a:off x="3602595" y="3645597"/>
          <a:ext cx="819180" cy="136530"/>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05A896-3E75-4849-AEBA-7E7D0DE2DCAE}">
      <dsp:nvSpPr>
        <dsp:cNvPr id="0" name=""/>
        <dsp:cNvSpPr/>
      </dsp:nvSpPr>
      <dsp:spPr>
        <a:xfrm>
          <a:off x="4469561" y="3645597"/>
          <a:ext cx="819180" cy="136530"/>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1F13B4-3CF0-4957-AC4F-C5575F98BEBF}">
      <dsp:nvSpPr>
        <dsp:cNvPr id="0" name=""/>
        <dsp:cNvSpPr/>
      </dsp:nvSpPr>
      <dsp:spPr>
        <a:xfrm>
          <a:off x="5336527" y="3645597"/>
          <a:ext cx="819180" cy="136530"/>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0E9382-DD89-4C18-B5AD-4C4DF76346FF}">
      <dsp:nvSpPr>
        <dsp:cNvPr id="0" name=""/>
        <dsp:cNvSpPr/>
      </dsp:nvSpPr>
      <dsp:spPr>
        <a:xfrm>
          <a:off x="6203492" y="3645597"/>
          <a:ext cx="819180" cy="136530"/>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AD0C99-A834-4F73-95D8-2B64F78D72C6}">
      <dsp:nvSpPr>
        <dsp:cNvPr id="0" name=""/>
        <dsp:cNvSpPr/>
      </dsp:nvSpPr>
      <dsp:spPr>
        <a:xfrm>
          <a:off x="1001697" y="3858459"/>
          <a:ext cx="6143852" cy="5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lvl="0" algn="l" defTabSz="1111250" rtl="0">
            <a:lnSpc>
              <a:spcPct val="90000"/>
            </a:lnSpc>
            <a:spcBef>
              <a:spcPct val="0"/>
            </a:spcBef>
            <a:spcAft>
              <a:spcPct val="35000"/>
            </a:spcAft>
          </a:pPr>
          <a:r>
            <a:rPr lang="tr-TR" sz="2500" kern="1200" dirty="0" smtClean="0"/>
            <a:t>6) </a:t>
          </a:r>
          <a:r>
            <a:rPr lang="tr-TR" sz="2500" kern="1200" dirty="0" smtClean="0">
              <a:latin typeface="Times New Roman" panose="02020603050405020304" pitchFamily="18" charset="0"/>
              <a:cs typeface="Times New Roman" panose="02020603050405020304" pitchFamily="18" charset="0"/>
            </a:rPr>
            <a:t>Özel Bakım Merkezi Hizmetleri </a:t>
          </a:r>
          <a:endParaRPr lang="tr-TR" sz="2500" kern="1200" dirty="0">
            <a:latin typeface="Times New Roman" panose="02020603050405020304" pitchFamily="18" charset="0"/>
            <a:cs typeface="Times New Roman" panose="02020603050405020304" pitchFamily="18" charset="0"/>
          </a:endParaRPr>
        </a:p>
      </dsp:txBody>
      <dsp:txXfrm>
        <a:off x="1001697" y="3858459"/>
        <a:ext cx="6143852" cy="558532"/>
      </dsp:txXfrm>
    </dsp:sp>
    <dsp:sp modelId="{D730B7E7-4AB3-4FFA-953D-C6D2E6920FA5}">
      <dsp:nvSpPr>
        <dsp:cNvPr id="0" name=""/>
        <dsp:cNvSpPr/>
      </dsp:nvSpPr>
      <dsp:spPr>
        <a:xfrm>
          <a:off x="1001697" y="4416991"/>
          <a:ext cx="819180" cy="136530"/>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D3221F-BD14-458D-8ED3-FCA496E40F14}">
      <dsp:nvSpPr>
        <dsp:cNvPr id="0" name=""/>
        <dsp:cNvSpPr/>
      </dsp:nvSpPr>
      <dsp:spPr>
        <a:xfrm>
          <a:off x="1868663" y="4416991"/>
          <a:ext cx="819180" cy="136530"/>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392802-951E-4E08-8B4F-C9D7E5073700}">
      <dsp:nvSpPr>
        <dsp:cNvPr id="0" name=""/>
        <dsp:cNvSpPr/>
      </dsp:nvSpPr>
      <dsp:spPr>
        <a:xfrm>
          <a:off x="2735629" y="4416991"/>
          <a:ext cx="819180" cy="136530"/>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E6DA6A-C0AB-4451-B7A6-E3EEC79348F2}">
      <dsp:nvSpPr>
        <dsp:cNvPr id="0" name=""/>
        <dsp:cNvSpPr/>
      </dsp:nvSpPr>
      <dsp:spPr>
        <a:xfrm>
          <a:off x="3602595" y="4416991"/>
          <a:ext cx="819180" cy="136530"/>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E1B356-53D8-406F-BEE9-860B0A8E31A9}">
      <dsp:nvSpPr>
        <dsp:cNvPr id="0" name=""/>
        <dsp:cNvSpPr/>
      </dsp:nvSpPr>
      <dsp:spPr>
        <a:xfrm>
          <a:off x="4469561" y="4416991"/>
          <a:ext cx="819180" cy="136530"/>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0608AC-0159-47FD-BB5E-1981AF9C8634}">
      <dsp:nvSpPr>
        <dsp:cNvPr id="0" name=""/>
        <dsp:cNvSpPr/>
      </dsp:nvSpPr>
      <dsp:spPr>
        <a:xfrm>
          <a:off x="5336527" y="4416991"/>
          <a:ext cx="819180" cy="136530"/>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3CC1EA-CC5A-4DCA-AAC3-A16FF3936AB5}">
      <dsp:nvSpPr>
        <dsp:cNvPr id="0" name=""/>
        <dsp:cNvSpPr/>
      </dsp:nvSpPr>
      <dsp:spPr>
        <a:xfrm>
          <a:off x="6203492" y="4416991"/>
          <a:ext cx="819180" cy="136530"/>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0.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4.39526E-5</cdr:y>
    </cdr:from>
    <cdr:to>
      <cdr:x>1</cdr:x>
      <cdr:y>1</cdr:y>
    </cdr:to>
    <cdr:sp macro="" textlink="">
      <cdr:nvSpPr>
        <cdr:cNvPr id="2" name="İçerik Yer Tutucusu 2"/>
        <cdr:cNvSpPr>
          <a:spLocks xmlns:a="http://schemas.openxmlformats.org/drawingml/2006/main" noGrp="1"/>
        </cdr:cNvSpPr>
      </cdr:nvSpPr>
      <cdr:spPr bwMode="auto">
        <a:xfrm xmlns:a="http://schemas.openxmlformats.org/drawingml/2006/main">
          <a:off x="508000" y="1103536"/>
          <a:ext cx="8229600" cy="507342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endParaRPr lang="tr-TR"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2946400" cy="496888"/>
          </a:xfrm>
          <a:prstGeom prst="rect">
            <a:avLst/>
          </a:prstGeom>
        </p:spPr>
        <p:txBody>
          <a:bodyPr vert="horz" lIns="92075" tIns="46038" rIns="92075" bIns="46038" rtlCol="0"/>
          <a:lstStyle>
            <a:lvl1pPr algn="l" eaLnBrk="1" fontAlgn="auto" hangingPunct="1">
              <a:spcBef>
                <a:spcPts val="0"/>
              </a:spcBef>
              <a:spcAft>
                <a:spcPts val="0"/>
              </a:spcAft>
              <a:defRPr sz="1200">
                <a:latin typeface="+mn-lt"/>
                <a:cs typeface="+mn-cs"/>
              </a:defRPr>
            </a:lvl1pPr>
          </a:lstStyle>
          <a:p>
            <a:pPr>
              <a:defRPr/>
            </a:pPr>
            <a:endParaRPr lang="tr-TR" dirty="0"/>
          </a:p>
        </p:txBody>
      </p:sp>
      <p:sp>
        <p:nvSpPr>
          <p:cNvPr id="3" name="Veri Yer Tutucusu 2"/>
          <p:cNvSpPr>
            <a:spLocks noGrp="1"/>
          </p:cNvSpPr>
          <p:nvPr>
            <p:ph type="dt" sz="quarter" idx="1"/>
          </p:nvPr>
        </p:nvSpPr>
        <p:spPr>
          <a:xfrm>
            <a:off x="3849689" y="0"/>
            <a:ext cx="2946400" cy="496888"/>
          </a:xfrm>
          <a:prstGeom prst="rect">
            <a:avLst/>
          </a:prstGeom>
        </p:spPr>
        <p:txBody>
          <a:bodyPr vert="horz" lIns="92075" tIns="46038" rIns="92075" bIns="46038" rtlCol="0"/>
          <a:lstStyle>
            <a:lvl1pPr algn="r" eaLnBrk="1" fontAlgn="auto" hangingPunct="1">
              <a:spcBef>
                <a:spcPts val="0"/>
              </a:spcBef>
              <a:spcAft>
                <a:spcPts val="0"/>
              </a:spcAft>
              <a:defRPr sz="1200">
                <a:latin typeface="+mn-lt"/>
                <a:cs typeface="+mn-cs"/>
              </a:defRPr>
            </a:lvl1pPr>
          </a:lstStyle>
          <a:p>
            <a:pPr>
              <a:defRPr/>
            </a:pPr>
            <a:fld id="{476F7B4F-36E5-4048-83DC-E933DC76EAA2}" type="datetimeFigureOut">
              <a:rPr lang="tr-TR"/>
              <a:pPr>
                <a:defRPr/>
              </a:pPr>
              <a:t>28.04.2020</a:t>
            </a:fld>
            <a:endParaRPr lang="tr-TR" dirty="0"/>
          </a:p>
        </p:txBody>
      </p:sp>
      <p:sp>
        <p:nvSpPr>
          <p:cNvPr id="4" name="Altbilgi Yer Tutucusu 3"/>
          <p:cNvSpPr>
            <a:spLocks noGrp="1"/>
          </p:cNvSpPr>
          <p:nvPr>
            <p:ph type="ftr" sz="quarter" idx="2"/>
          </p:nvPr>
        </p:nvSpPr>
        <p:spPr>
          <a:xfrm>
            <a:off x="1" y="9428164"/>
            <a:ext cx="2946400" cy="496887"/>
          </a:xfrm>
          <a:prstGeom prst="rect">
            <a:avLst/>
          </a:prstGeom>
        </p:spPr>
        <p:txBody>
          <a:bodyPr vert="horz" lIns="92075" tIns="46038" rIns="92075" bIns="46038" rtlCol="0" anchor="b"/>
          <a:lstStyle>
            <a:lvl1pPr algn="l" eaLnBrk="1" fontAlgn="auto" hangingPunct="1">
              <a:spcBef>
                <a:spcPts val="0"/>
              </a:spcBef>
              <a:spcAft>
                <a:spcPts val="0"/>
              </a:spcAft>
              <a:defRPr sz="1200">
                <a:latin typeface="+mn-lt"/>
                <a:cs typeface="+mn-cs"/>
              </a:defRPr>
            </a:lvl1pPr>
          </a:lstStyle>
          <a:p>
            <a:pPr>
              <a:defRPr/>
            </a:pPr>
            <a:endParaRPr lang="tr-TR" dirty="0"/>
          </a:p>
        </p:txBody>
      </p:sp>
      <p:sp>
        <p:nvSpPr>
          <p:cNvPr id="5" name="Slayt Numarası Yer Tutucusu 4"/>
          <p:cNvSpPr>
            <a:spLocks noGrp="1"/>
          </p:cNvSpPr>
          <p:nvPr>
            <p:ph type="sldNum" sz="quarter" idx="3"/>
          </p:nvPr>
        </p:nvSpPr>
        <p:spPr>
          <a:xfrm>
            <a:off x="3849689" y="9428164"/>
            <a:ext cx="2946400" cy="496887"/>
          </a:xfrm>
          <a:prstGeom prst="rect">
            <a:avLst/>
          </a:prstGeom>
        </p:spPr>
        <p:txBody>
          <a:bodyPr vert="horz" wrap="square" lIns="92075" tIns="46038" rIns="92075" bIns="46038" numCol="1" anchor="b" anchorCtr="0" compatLnSpc="1">
            <a:prstTxWarp prst="textNoShape">
              <a:avLst/>
            </a:prstTxWarp>
          </a:bodyPr>
          <a:lstStyle>
            <a:lvl1pPr algn="r" eaLnBrk="1" hangingPunct="1">
              <a:defRPr sz="1200">
                <a:latin typeface="Calibri" panose="020F0502020204030204" pitchFamily="34" charset="0"/>
              </a:defRPr>
            </a:lvl1pPr>
          </a:lstStyle>
          <a:p>
            <a:fld id="{25C38D76-D42D-4E20-AB2B-70BA2AA5C1BA}" type="slidenum">
              <a:rPr lang="tr-TR" altLang="tr-TR"/>
              <a:pPr/>
              <a:t>‹#›</a:t>
            </a:fld>
            <a:endParaRPr lang="tr-TR" altLang="tr-TR" dirty="0"/>
          </a:p>
        </p:txBody>
      </p:sp>
    </p:spTree>
    <p:extLst>
      <p:ext uri="{BB962C8B-B14F-4D97-AF65-F5344CB8AC3E}">
        <p14:creationId xmlns:p14="http://schemas.microsoft.com/office/powerpoint/2010/main" xmlns="" val="296833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0"/>
            <a:ext cx="2946400" cy="496888"/>
          </a:xfrm>
          <a:prstGeom prst="rect">
            <a:avLst/>
          </a:prstGeom>
        </p:spPr>
        <p:txBody>
          <a:bodyPr vert="horz" lIns="91426" tIns="45713" rIns="91426" bIns="45713"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2 Veri Yer Tutucusu"/>
          <p:cNvSpPr>
            <a:spLocks noGrp="1"/>
          </p:cNvSpPr>
          <p:nvPr>
            <p:ph type="dt" idx="1"/>
          </p:nvPr>
        </p:nvSpPr>
        <p:spPr>
          <a:xfrm>
            <a:off x="3849689" y="0"/>
            <a:ext cx="2946400" cy="496888"/>
          </a:xfrm>
          <a:prstGeom prst="rect">
            <a:avLst/>
          </a:prstGeom>
        </p:spPr>
        <p:txBody>
          <a:bodyPr vert="horz" lIns="91426" tIns="45713" rIns="91426" bIns="45713" rtlCol="0"/>
          <a:lstStyle>
            <a:lvl1pPr algn="r" eaLnBrk="1" fontAlgn="auto" hangingPunct="1">
              <a:spcBef>
                <a:spcPts val="0"/>
              </a:spcBef>
              <a:spcAft>
                <a:spcPts val="0"/>
              </a:spcAft>
              <a:defRPr sz="1200">
                <a:latin typeface="+mn-lt"/>
                <a:cs typeface="+mn-cs"/>
              </a:defRPr>
            </a:lvl1pPr>
          </a:lstStyle>
          <a:p>
            <a:pPr>
              <a:defRPr/>
            </a:pPr>
            <a:fld id="{1A2D6024-A814-45F4-B843-A077384B4B57}" type="datetimeFigureOut">
              <a:rPr lang="en-US"/>
              <a:pPr>
                <a:defRPr/>
              </a:pPr>
              <a:t>4/28/2020</a:t>
            </a:fld>
            <a:endParaRPr lang="en-US" dirty="0"/>
          </a:p>
        </p:txBody>
      </p:sp>
      <p:sp>
        <p:nvSpPr>
          <p:cNvPr id="4" name="3 Slayt Görüntüsü Yer Tutucusu"/>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6" tIns="45713" rIns="91426" bIns="45713" rtlCol="0" anchor="ctr"/>
          <a:lstStyle/>
          <a:p>
            <a:pPr lvl="0"/>
            <a:endParaRPr lang="en-US" noProof="0" dirty="0"/>
          </a:p>
        </p:txBody>
      </p:sp>
      <p:sp>
        <p:nvSpPr>
          <p:cNvPr id="5" name="4 Not Yer Tutucusu"/>
          <p:cNvSpPr>
            <a:spLocks noGrp="1"/>
          </p:cNvSpPr>
          <p:nvPr>
            <p:ph type="body" sz="quarter" idx="3"/>
          </p:nvPr>
        </p:nvSpPr>
        <p:spPr>
          <a:xfrm>
            <a:off x="679451" y="4714876"/>
            <a:ext cx="5438775" cy="4468813"/>
          </a:xfrm>
          <a:prstGeom prst="rect">
            <a:avLst/>
          </a:prstGeom>
        </p:spPr>
        <p:txBody>
          <a:bodyPr vert="horz" lIns="91426" tIns="45713" rIns="91426" bIns="45713"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en-US" noProof="0"/>
          </a:p>
        </p:txBody>
      </p:sp>
      <p:sp>
        <p:nvSpPr>
          <p:cNvPr id="6" name="5 Altbilgi Yer Tutucusu"/>
          <p:cNvSpPr>
            <a:spLocks noGrp="1"/>
          </p:cNvSpPr>
          <p:nvPr>
            <p:ph type="ftr" sz="quarter" idx="4"/>
          </p:nvPr>
        </p:nvSpPr>
        <p:spPr>
          <a:xfrm>
            <a:off x="1" y="9428164"/>
            <a:ext cx="2946400" cy="496887"/>
          </a:xfrm>
          <a:prstGeom prst="rect">
            <a:avLst/>
          </a:prstGeom>
        </p:spPr>
        <p:txBody>
          <a:bodyPr vert="horz" lIns="91426" tIns="45713" rIns="91426" bIns="45713"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6 Slayt Numarası Yer Tutucusu"/>
          <p:cNvSpPr>
            <a:spLocks noGrp="1"/>
          </p:cNvSpPr>
          <p:nvPr>
            <p:ph type="sldNum" sz="quarter" idx="5"/>
          </p:nvPr>
        </p:nvSpPr>
        <p:spPr>
          <a:xfrm>
            <a:off x="3849689" y="9428164"/>
            <a:ext cx="2946400" cy="496887"/>
          </a:xfrm>
          <a:prstGeom prst="rect">
            <a:avLst/>
          </a:prstGeom>
        </p:spPr>
        <p:txBody>
          <a:bodyPr vert="horz" wrap="square" lIns="91426" tIns="45713" rIns="91426" bIns="45713" numCol="1" anchor="b" anchorCtr="0" compatLnSpc="1">
            <a:prstTxWarp prst="textNoShape">
              <a:avLst/>
            </a:prstTxWarp>
          </a:bodyPr>
          <a:lstStyle>
            <a:lvl1pPr algn="r" eaLnBrk="1" hangingPunct="1">
              <a:defRPr sz="1200">
                <a:latin typeface="Calibri" panose="020F0502020204030204" pitchFamily="34" charset="0"/>
              </a:defRPr>
            </a:lvl1pPr>
          </a:lstStyle>
          <a:p>
            <a:fld id="{F41B4697-8BC6-4EF5-AB18-1AED3E6C83A5}" type="slidenum">
              <a:rPr lang="en-US" altLang="tr-TR" smtClean="0"/>
              <a:pPr/>
              <a:t>‹#›</a:t>
            </a:fld>
            <a:endParaRPr lang="en-US" altLang="tr-TR" dirty="0"/>
          </a:p>
        </p:txBody>
      </p:sp>
    </p:spTree>
    <p:extLst>
      <p:ext uri="{BB962C8B-B14F-4D97-AF65-F5344CB8AC3E}">
        <p14:creationId xmlns:p14="http://schemas.microsoft.com/office/powerpoint/2010/main" xmlns="" val="3694618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9"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smtClean="0"/>
              <a:t>Bakanlık yeni oluşturulmakla birlikte cumhuriyet tarihi ile yaşıt, hatta daha öncesine dayanan bir çok kurum ve kuruluşumuz bulunmaktadır.</a:t>
            </a:r>
          </a:p>
          <a:p>
            <a:endParaRPr lang="tr-TR" altLang="tr-TR" smtClean="0"/>
          </a:p>
        </p:txBody>
      </p:sp>
      <p:sp>
        <p:nvSpPr>
          <p:cNvPr id="4" name="Slayt Numarası Yer Tutucusu 3"/>
          <p:cNvSpPr>
            <a:spLocks noGrp="1"/>
          </p:cNvSpPr>
          <p:nvPr>
            <p:ph type="sldNum" sz="quarter" idx="5"/>
          </p:nvPr>
        </p:nvSpPr>
        <p:spPr/>
        <p:txBody>
          <a:bodyPr/>
          <a:lstStyle/>
          <a:p>
            <a:pPr>
              <a:defRPr/>
            </a:pPr>
            <a:fld id="{BC790809-672A-4216-9631-46C2B8F78F63}" type="slidenum">
              <a:rPr lang="en-US" altLang="tr-TR">
                <a:solidFill>
                  <a:prstClr val="black"/>
                </a:solidFill>
              </a:rPr>
              <a:pPr>
                <a:defRPr/>
              </a:pPr>
              <a:t>3</a:t>
            </a:fld>
            <a:endParaRPr lang="en-US" altLang="tr-TR" dirty="0">
              <a:solidFill>
                <a:prstClr val="black"/>
              </a:solidFill>
            </a:endParaRPr>
          </a:p>
        </p:txBody>
      </p:sp>
    </p:spTree>
    <p:extLst>
      <p:ext uri="{BB962C8B-B14F-4D97-AF65-F5344CB8AC3E}">
        <p14:creationId xmlns:p14="http://schemas.microsoft.com/office/powerpoint/2010/main" xmlns="" val="327272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7575" y="744538"/>
            <a:ext cx="496252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2869989-EB00-4EE7-BCB5-25BDC5BB29F8}" type="slidenum">
              <a:rPr lang="tr-TR" noProof="0" smtClean="0"/>
              <a:pPr rtl="0"/>
              <a:t>73</a:t>
            </a:fld>
            <a:endParaRPr lang="tr-TR" noProof="0" dirty="0"/>
          </a:p>
        </p:txBody>
      </p:sp>
    </p:spTree>
    <p:extLst>
      <p:ext uri="{BB962C8B-B14F-4D97-AF65-F5344CB8AC3E}">
        <p14:creationId xmlns:p14="http://schemas.microsoft.com/office/powerpoint/2010/main" xmlns="" val="2509643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7575" y="744538"/>
            <a:ext cx="496252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2869989-EB00-4EE7-BCB5-25BDC5BB29F8}" type="slidenum">
              <a:rPr lang="tr-TR" noProof="0" smtClean="0"/>
              <a:pPr rtl="0"/>
              <a:t>74</a:t>
            </a:fld>
            <a:endParaRPr lang="tr-TR" noProof="0" dirty="0"/>
          </a:p>
        </p:txBody>
      </p:sp>
    </p:spTree>
    <p:extLst>
      <p:ext uri="{BB962C8B-B14F-4D97-AF65-F5344CB8AC3E}">
        <p14:creationId xmlns:p14="http://schemas.microsoft.com/office/powerpoint/2010/main" xmlns="" val="3975034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7575" y="744538"/>
            <a:ext cx="4962525" cy="3722687"/>
          </a:xfrm>
        </p:spPr>
      </p:sp>
      <p:sp>
        <p:nvSpPr>
          <p:cNvPr id="3" name="Not Yer Tutucusu 2"/>
          <p:cNvSpPr>
            <a:spLocks noGrp="1"/>
          </p:cNvSpPr>
          <p:nvPr>
            <p:ph type="body" idx="1"/>
          </p:nvPr>
        </p:nvSpPr>
        <p:spPr/>
        <p:txBody>
          <a:bodyPr/>
          <a:lstStyle/>
          <a:p>
            <a:pPr lvl="0"/>
            <a:endParaRPr lang="tr-TR" dirty="0"/>
          </a:p>
        </p:txBody>
      </p:sp>
      <p:sp>
        <p:nvSpPr>
          <p:cNvPr id="4" name="Slayt Numarası Yer Tutucusu 3"/>
          <p:cNvSpPr>
            <a:spLocks noGrp="1"/>
          </p:cNvSpPr>
          <p:nvPr>
            <p:ph type="sldNum" sz="quarter" idx="10"/>
          </p:nvPr>
        </p:nvSpPr>
        <p:spPr/>
        <p:txBody>
          <a:bodyPr/>
          <a:lstStyle/>
          <a:p>
            <a:pPr rtl="0"/>
            <a:fld id="{82869989-EB00-4EE7-BCB5-25BDC5BB29F8}" type="slidenum">
              <a:rPr lang="tr-TR" noProof="0" smtClean="0"/>
              <a:pPr rtl="0"/>
              <a:t>75</a:t>
            </a:fld>
            <a:endParaRPr lang="tr-TR" noProof="0" dirty="0"/>
          </a:p>
        </p:txBody>
      </p:sp>
    </p:spTree>
    <p:extLst>
      <p:ext uri="{BB962C8B-B14F-4D97-AF65-F5344CB8AC3E}">
        <p14:creationId xmlns:p14="http://schemas.microsoft.com/office/powerpoint/2010/main" xmlns="" val="1486572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7575" y="744538"/>
            <a:ext cx="4962525" cy="3722687"/>
          </a:xfrm>
        </p:spPr>
      </p:sp>
      <p:sp>
        <p:nvSpPr>
          <p:cNvPr id="3" name="Not Yer Tutucusu 2"/>
          <p:cNvSpPr>
            <a:spLocks noGrp="1"/>
          </p:cNvSpPr>
          <p:nvPr>
            <p:ph type="body" idx="1"/>
          </p:nvPr>
        </p:nvSpPr>
        <p:spPr/>
        <p:txBody>
          <a:bodyPr/>
          <a:lstStyle/>
          <a:p>
            <a:pPr lvl="0"/>
            <a:endParaRPr lang="tr-TR" dirty="0"/>
          </a:p>
        </p:txBody>
      </p:sp>
      <p:sp>
        <p:nvSpPr>
          <p:cNvPr id="4" name="Slayt Numarası Yer Tutucusu 3"/>
          <p:cNvSpPr>
            <a:spLocks noGrp="1"/>
          </p:cNvSpPr>
          <p:nvPr>
            <p:ph type="sldNum" sz="quarter" idx="10"/>
          </p:nvPr>
        </p:nvSpPr>
        <p:spPr/>
        <p:txBody>
          <a:bodyPr/>
          <a:lstStyle/>
          <a:p>
            <a:pPr rtl="0"/>
            <a:fld id="{82869989-EB00-4EE7-BCB5-25BDC5BB29F8}" type="slidenum">
              <a:rPr lang="tr-TR" noProof="0" smtClean="0"/>
              <a:pPr rtl="0"/>
              <a:t>76</a:t>
            </a:fld>
            <a:endParaRPr lang="tr-TR" noProof="0" dirty="0"/>
          </a:p>
        </p:txBody>
      </p:sp>
    </p:spTree>
    <p:extLst>
      <p:ext uri="{BB962C8B-B14F-4D97-AF65-F5344CB8AC3E}">
        <p14:creationId xmlns:p14="http://schemas.microsoft.com/office/powerpoint/2010/main" xmlns="" val="1486572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41B4697-8BC6-4EF5-AB18-1AED3E6C83A5}" type="slidenum">
              <a:rPr lang="en-US" altLang="tr-TR" smtClean="0"/>
              <a:pPr/>
              <a:t>16</a:t>
            </a:fld>
            <a:endParaRPr lang="en-US" altLang="tr-TR" dirty="0"/>
          </a:p>
        </p:txBody>
      </p:sp>
    </p:spTree>
    <p:extLst>
      <p:ext uri="{BB962C8B-B14F-4D97-AF65-F5344CB8AC3E}">
        <p14:creationId xmlns:p14="http://schemas.microsoft.com/office/powerpoint/2010/main" xmlns="" val="2747767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914259">
              <a:defRPr/>
            </a:pPr>
            <a:r>
              <a:rPr lang="tr-TR" dirty="0">
                <a:latin typeface="Times New Roman" panose="02020603050405020304" pitchFamily="18" charset="0"/>
                <a:cs typeface="Times New Roman" panose="02020603050405020304" pitchFamily="18" charset="0"/>
              </a:rPr>
              <a:t> </a:t>
            </a:r>
            <a:endParaRPr lang="tr-TR" dirty="0"/>
          </a:p>
        </p:txBody>
      </p:sp>
      <p:sp>
        <p:nvSpPr>
          <p:cNvPr id="4" name="Slayt Numarası Yer Tutucusu 3"/>
          <p:cNvSpPr>
            <a:spLocks noGrp="1"/>
          </p:cNvSpPr>
          <p:nvPr>
            <p:ph type="sldNum" sz="quarter" idx="10"/>
          </p:nvPr>
        </p:nvSpPr>
        <p:spPr/>
        <p:txBody>
          <a:bodyPr/>
          <a:lstStyle/>
          <a:p>
            <a:fld id="{F41B4697-8BC6-4EF5-AB18-1AED3E6C83A5}" type="slidenum">
              <a:rPr lang="en-US" altLang="tr-TR" smtClean="0"/>
              <a:pPr/>
              <a:t>45</a:t>
            </a:fld>
            <a:endParaRPr lang="en-US" altLang="tr-TR" dirty="0"/>
          </a:p>
        </p:txBody>
      </p:sp>
    </p:spTree>
    <p:extLst>
      <p:ext uri="{BB962C8B-B14F-4D97-AF65-F5344CB8AC3E}">
        <p14:creationId xmlns:p14="http://schemas.microsoft.com/office/powerpoint/2010/main" xmlns="" val="421994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914259">
              <a:defRPr/>
            </a:pPr>
            <a:r>
              <a:rPr lang="tr-TR" dirty="0"/>
              <a:t>Yaşlı nüfus olarak tanımlanan 65 yaş ve üzerindeki nüfusun oranının 2018 yılında %8,7, 2023'te %10,2, 2040'da %16,3, 2060'ta %22,6 ve 2080'de %25,6 olacağı öngörülmektedir.</a:t>
            </a:r>
          </a:p>
          <a:p>
            <a:endParaRPr lang="tr-TR" dirty="0"/>
          </a:p>
        </p:txBody>
      </p:sp>
      <p:sp>
        <p:nvSpPr>
          <p:cNvPr id="4" name="Slayt Numarası Yer Tutucusu 3"/>
          <p:cNvSpPr>
            <a:spLocks noGrp="1"/>
          </p:cNvSpPr>
          <p:nvPr>
            <p:ph type="sldNum" sz="quarter" idx="10"/>
          </p:nvPr>
        </p:nvSpPr>
        <p:spPr/>
        <p:txBody>
          <a:bodyPr/>
          <a:lstStyle/>
          <a:p>
            <a:fld id="{F41B4697-8BC6-4EF5-AB18-1AED3E6C83A5}" type="slidenum">
              <a:rPr lang="en-US" altLang="tr-TR" smtClean="0"/>
              <a:pPr/>
              <a:t>46</a:t>
            </a:fld>
            <a:endParaRPr lang="en-US" altLang="tr-TR" dirty="0"/>
          </a:p>
        </p:txBody>
      </p:sp>
    </p:spTree>
    <p:extLst>
      <p:ext uri="{BB962C8B-B14F-4D97-AF65-F5344CB8AC3E}">
        <p14:creationId xmlns:p14="http://schemas.microsoft.com/office/powerpoint/2010/main" xmlns="" val="4139209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914259">
              <a:defRPr/>
            </a:pPr>
            <a:r>
              <a:rPr lang="tr-TR" dirty="0"/>
              <a:t>Yaşlı nüfus olarak tanımlanan 65 yaş ve üzerindeki nüfusun oranının 2018 yılında %8,7, 2023'te %10,2, 2040'da %16,3, 2060'ta %22,6 ve 2080'de %25,6 olacağı öngörülmektedir.</a:t>
            </a:r>
          </a:p>
          <a:p>
            <a:endParaRPr lang="tr-TR" dirty="0"/>
          </a:p>
        </p:txBody>
      </p:sp>
      <p:sp>
        <p:nvSpPr>
          <p:cNvPr id="4" name="Slayt Numarası Yer Tutucusu 3"/>
          <p:cNvSpPr>
            <a:spLocks noGrp="1"/>
          </p:cNvSpPr>
          <p:nvPr>
            <p:ph type="sldNum" sz="quarter" idx="10"/>
          </p:nvPr>
        </p:nvSpPr>
        <p:spPr/>
        <p:txBody>
          <a:bodyPr/>
          <a:lstStyle/>
          <a:p>
            <a:fld id="{F41B4697-8BC6-4EF5-AB18-1AED3E6C83A5}" type="slidenum">
              <a:rPr lang="en-US" altLang="tr-TR" smtClean="0"/>
              <a:pPr/>
              <a:t>47</a:t>
            </a:fld>
            <a:endParaRPr lang="en-US" altLang="tr-TR" dirty="0"/>
          </a:p>
        </p:txBody>
      </p:sp>
    </p:spTree>
    <p:extLst>
      <p:ext uri="{BB962C8B-B14F-4D97-AF65-F5344CB8AC3E}">
        <p14:creationId xmlns:p14="http://schemas.microsoft.com/office/powerpoint/2010/main" xmlns="" val="4139209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835" indent="-285706" eaLnBrk="0" hangingPunct="0">
              <a:spcBef>
                <a:spcPct val="30000"/>
              </a:spcBef>
              <a:defRPr sz="1200">
                <a:solidFill>
                  <a:schemeClr val="tx1"/>
                </a:solidFill>
                <a:latin typeface="Times New Roman" pitchFamily="18" charset="0"/>
              </a:defRPr>
            </a:lvl2pPr>
            <a:lvl3pPr marL="1142824" indent="-228564" eaLnBrk="0" hangingPunct="0">
              <a:spcBef>
                <a:spcPct val="30000"/>
              </a:spcBef>
              <a:defRPr sz="1200">
                <a:solidFill>
                  <a:schemeClr val="tx1"/>
                </a:solidFill>
                <a:latin typeface="Times New Roman" pitchFamily="18" charset="0"/>
              </a:defRPr>
            </a:lvl3pPr>
            <a:lvl4pPr marL="1599954" indent="-228564" eaLnBrk="0" hangingPunct="0">
              <a:spcBef>
                <a:spcPct val="30000"/>
              </a:spcBef>
              <a:defRPr sz="1200">
                <a:solidFill>
                  <a:schemeClr val="tx1"/>
                </a:solidFill>
                <a:latin typeface="Times New Roman" pitchFamily="18" charset="0"/>
              </a:defRPr>
            </a:lvl4pPr>
            <a:lvl5pPr marL="2057083" indent="-228564" eaLnBrk="0" hangingPunct="0">
              <a:spcBef>
                <a:spcPct val="30000"/>
              </a:spcBef>
              <a:defRPr sz="1200">
                <a:solidFill>
                  <a:schemeClr val="tx1"/>
                </a:solidFill>
                <a:latin typeface="Times New Roman" pitchFamily="18" charset="0"/>
              </a:defRPr>
            </a:lvl5pPr>
            <a:lvl6pPr marL="2514213" indent="-228564" eaLnBrk="0" fontAlgn="base" hangingPunct="0">
              <a:spcBef>
                <a:spcPct val="30000"/>
              </a:spcBef>
              <a:spcAft>
                <a:spcPct val="0"/>
              </a:spcAft>
              <a:defRPr sz="1200">
                <a:solidFill>
                  <a:schemeClr val="tx1"/>
                </a:solidFill>
                <a:latin typeface="Times New Roman" pitchFamily="18" charset="0"/>
              </a:defRPr>
            </a:lvl6pPr>
            <a:lvl7pPr marL="2971343" indent="-228564" eaLnBrk="0" fontAlgn="base" hangingPunct="0">
              <a:spcBef>
                <a:spcPct val="30000"/>
              </a:spcBef>
              <a:spcAft>
                <a:spcPct val="0"/>
              </a:spcAft>
              <a:defRPr sz="1200">
                <a:solidFill>
                  <a:schemeClr val="tx1"/>
                </a:solidFill>
                <a:latin typeface="Times New Roman" pitchFamily="18" charset="0"/>
              </a:defRPr>
            </a:lvl7pPr>
            <a:lvl8pPr marL="3428471" indent="-228564" eaLnBrk="0" fontAlgn="base" hangingPunct="0">
              <a:spcBef>
                <a:spcPct val="30000"/>
              </a:spcBef>
              <a:spcAft>
                <a:spcPct val="0"/>
              </a:spcAft>
              <a:defRPr sz="1200">
                <a:solidFill>
                  <a:schemeClr val="tx1"/>
                </a:solidFill>
                <a:latin typeface="Times New Roman" pitchFamily="18" charset="0"/>
              </a:defRPr>
            </a:lvl8pPr>
            <a:lvl9pPr marL="3885601" indent="-228564"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buClr>
                <a:srgbClr val="0000FF"/>
              </a:buClr>
            </a:pPr>
            <a:fld id="{9E29FD52-758B-4E36-BCEF-FAA692B1F3D2}" type="slidenum">
              <a:rPr lang="tr-TR" altLang="tr-TR">
                <a:solidFill>
                  <a:prstClr val="black"/>
                </a:solidFill>
                <a:latin typeface="Calibri" panose="020F0502020204030204" pitchFamily="34" charset="0"/>
              </a:rPr>
              <a:pPr eaLnBrk="1" hangingPunct="1">
                <a:spcBef>
                  <a:spcPct val="0"/>
                </a:spcBef>
                <a:buClr>
                  <a:srgbClr val="0000FF"/>
                </a:buClr>
              </a:pPr>
              <a:t>59</a:t>
            </a:fld>
            <a:endParaRPr lang="tr-TR" altLang="tr-TR" dirty="0">
              <a:solidFill>
                <a:prstClr val="black"/>
              </a:solidFill>
              <a:latin typeface="Calibri" panose="020F0502020204030204"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r-TR" altLang="tr-TR" dirty="0" smtClean="0"/>
          </a:p>
        </p:txBody>
      </p:sp>
    </p:spTree>
    <p:extLst>
      <p:ext uri="{BB962C8B-B14F-4D97-AF65-F5344CB8AC3E}">
        <p14:creationId xmlns:p14="http://schemas.microsoft.com/office/powerpoint/2010/main" xmlns="" val="3109705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835" indent="-285706" eaLnBrk="0" hangingPunct="0">
              <a:spcBef>
                <a:spcPct val="30000"/>
              </a:spcBef>
              <a:defRPr sz="1200">
                <a:solidFill>
                  <a:schemeClr val="tx1"/>
                </a:solidFill>
                <a:latin typeface="Times New Roman" pitchFamily="18" charset="0"/>
              </a:defRPr>
            </a:lvl2pPr>
            <a:lvl3pPr marL="1142824" indent="-228564" eaLnBrk="0" hangingPunct="0">
              <a:spcBef>
                <a:spcPct val="30000"/>
              </a:spcBef>
              <a:defRPr sz="1200">
                <a:solidFill>
                  <a:schemeClr val="tx1"/>
                </a:solidFill>
                <a:latin typeface="Times New Roman" pitchFamily="18" charset="0"/>
              </a:defRPr>
            </a:lvl3pPr>
            <a:lvl4pPr marL="1599954" indent="-228564" eaLnBrk="0" hangingPunct="0">
              <a:spcBef>
                <a:spcPct val="30000"/>
              </a:spcBef>
              <a:defRPr sz="1200">
                <a:solidFill>
                  <a:schemeClr val="tx1"/>
                </a:solidFill>
                <a:latin typeface="Times New Roman" pitchFamily="18" charset="0"/>
              </a:defRPr>
            </a:lvl4pPr>
            <a:lvl5pPr marL="2057083" indent="-228564" eaLnBrk="0" hangingPunct="0">
              <a:spcBef>
                <a:spcPct val="30000"/>
              </a:spcBef>
              <a:defRPr sz="1200">
                <a:solidFill>
                  <a:schemeClr val="tx1"/>
                </a:solidFill>
                <a:latin typeface="Times New Roman" pitchFamily="18" charset="0"/>
              </a:defRPr>
            </a:lvl5pPr>
            <a:lvl6pPr marL="2514213" indent="-228564" eaLnBrk="0" fontAlgn="base" hangingPunct="0">
              <a:spcBef>
                <a:spcPct val="30000"/>
              </a:spcBef>
              <a:spcAft>
                <a:spcPct val="0"/>
              </a:spcAft>
              <a:defRPr sz="1200">
                <a:solidFill>
                  <a:schemeClr val="tx1"/>
                </a:solidFill>
                <a:latin typeface="Times New Roman" pitchFamily="18" charset="0"/>
              </a:defRPr>
            </a:lvl6pPr>
            <a:lvl7pPr marL="2971343" indent="-228564" eaLnBrk="0" fontAlgn="base" hangingPunct="0">
              <a:spcBef>
                <a:spcPct val="30000"/>
              </a:spcBef>
              <a:spcAft>
                <a:spcPct val="0"/>
              </a:spcAft>
              <a:defRPr sz="1200">
                <a:solidFill>
                  <a:schemeClr val="tx1"/>
                </a:solidFill>
                <a:latin typeface="Times New Roman" pitchFamily="18" charset="0"/>
              </a:defRPr>
            </a:lvl7pPr>
            <a:lvl8pPr marL="3428471" indent="-228564" eaLnBrk="0" fontAlgn="base" hangingPunct="0">
              <a:spcBef>
                <a:spcPct val="30000"/>
              </a:spcBef>
              <a:spcAft>
                <a:spcPct val="0"/>
              </a:spcAft>
              <a:defRPr sz="1200">
                <a:solidFill>
                  <a:schemeClr val="tx1"/>
                </a:solidFill>
                <a:latin typeface="Times New Roman" pitchFamily="18" charset="0"/>
              </a:defRPr>
            </a:lvl8pPr>
            <a:lvl9pPr marL="3885601" indent="-228564"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buClr>
                <a:srgbClr val="0000FF"/>
              </a:buClr>
            </a:pPr>
            <a:fld id="{9E29FD52-758B-4E36-BCEF-FAA692B1F3D2}" type="slidenum">
              <a:rPr lang="tr-TR" altLang="tr-TR">
                <a:solidFill>
                  <a:prstClr val="black"/>
                </a:solidFill>
                <a:latin typeface="Calibri" panose="020F0502020204030204" pitchFamily="34" charset="0"/>
              </a:rPr>
              <a:pPr eaLnBrk="1" hangingPunct="1">
                <a:spcBef>
                  <a:spcPct val="0"/>
                </a:spcBef>
                <a:buClr>
                  <a:srgbClr val="0000FF"/>
                </a:buClr>
              </a:pPr>
              <a:t>60</a:t>
            </a:fld>
            <a:endParaRPr lang="tr-TR" altLang="tr-TR" dirty="0">
              <a:solidFill>
                <a:prstClr val="black"/>
              </a:solidFill>
              <a:latin typeface="Calibri" panose="020F0502020204030204"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r-TR" altLang="tr-TR" dirty="0" smtClean="0"/>
          </a:p>
        </p:txBody>
      </p:sp>
    </p:spTree>
    <p:extLst>
      <p:ext uri="{BB962C8B-B14F-4D97-AF65-F5344CB8AC3E}">
        <p14:creationId xmlns:p14="http://schemas.microsoft.com/office/powerpoint/2010/main" xmlns="" val="3871294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7575" y="744538"/>
            <a:ext cx="4962525" cy="3722687"/>
          </a:xfrm>
        </p:spPr>
      </p:sp>
      <p:sp>
        <p:nvSpPr>
          <p:cNvPr id="3" name="Not Yer Tutucusu 2"/>
          <p:cNvSpPr>
            <a:spLocks noGrp="1"/>
          </p:cNvSpPr>
          <p:nvPr>
            <p:ph type="body" idx="1"/>
          </p:nvPr>
        </p:nvSpPr>
        <p:spPr/>
        <p:txBody>
          <a:bodyPr/>
          <a:lstStyle/>
          <a:p>
            <a:pPr lvl="0"/>
            <a:endParaRPr lang="tr-TR" dirty="0"/>
          </a:p>
        </p:txBody>
      </p:sp>
      <p:sp>
        <p:nvSpPr>
          <p:cNvPr id="4" name="Slayt Numarası Yer Tutucusu 3"/>
          <p:cNvSpPr>
            <a:spLocks noGrp="1"/>
          </p:cNvSpPr>
          <p:nvPr>
            <p:ph type="sldNum" sz="quarter" idx="10"/>
          </p:nvPr>
        </p:nvSpPr>
        <p:spPr/>
        <p:txBody>
          <a:bodyPr/>
          <a:lstStyle/>
          <a:p>
            <a:pPr rtl="0"/>
            <a:fld id="{82869989-EB00-4EE7-BCB5-25BDC5BB29F8}" type="slidenum">
              <a:rPr lang="tr-TR" noProof="0" smtClean="0"/>
              <a:pPr rtl="0"/>
              <a:t>71</a:t>
            </a:fld>
            <a:endParaRPr lang="tr-TR" noProof="0" dirty="0"/>
          </a:p>
        </p:txBody>
      </p:sp>
    </p:spTree>
    <p:extLst>
      <p:ext uri="{BB962C8B-B14F-4D97-AF65-F5344CB8AC3E}">
        <p14:creationId xmlns:p14="http://schemas.microsoft.com/office/powerpoint/2010/main" xmlns="" val="3085164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7575" y="744538"/>
            <a:ext cx="496252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2869989-EB00-4EE7-BCB5-25BDC5BB29F8}" type="slidenum">
              <a:rPr lang="tr-TR" noProof="0" smtClean="0"/>
              <a:pPr rtl="0"/>
              <a:t>72</a:t>
            </a:fld>
            <a:endParaRPr lang="tr-TR" noProof="0" dirty="0"/>
          </a:p>
        </p:txBody>
      </p:sp>
    </p:spTree>
    <p:extLst>
      <p:ext uri="{BB962C8B-B14F-4D97-AF65-F5344CB8AC3E}">
        <p14:creationId xmlns:p14="http://schemas.microsoft.com/office/powerpoint/2010/main" xmlns="" val="309122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15E2800B-0AF6-4B9D-9665-34E8CD38B9F6}" type="datetime1">
              <a:rPr lang="tr-TR" smtClean="0"/>
              <a:pPr>
                <a:defRPr/>
              </a:pPr>
              <a:t>28.04.2020</a:t>
            </a:fld>
            <a:endParaRPr lang="tr-TR" dirty="0"/>
          </a:p>
        </p:txBody>
      </p:sp>
      <p:sp>
        <p:nvSpPr>
          <p:cNvPr id="5" name="Altbilgi Yer Tutucusu 4"/>
          <p:cNvSpPr>
            <a:spLocks noGrp="1"/>
          </p:cNvSpPr>
          <p:nvPr>
            <p:ph type="ftr" sz="quarter" idx="11"/>
          </p:nvPr>
        </p:nvSpPr>
        <p:spPr/>
        <p:txBody>
          <a:bodyPr/>
          <a:lstStyle>
            <a:lvl1pPr>
              <a:defRPr/>
            </a:lvl1pPr>
          </a:lstStyle>
          <a:p>
            <a:pPr>
              <a:defRPr/>
            </a:pPr>
            <a:endParaRPr lang="tr-TR" dirty="0"/>
          </a:p>
        </p:txBody>
      </p:sp>
      <p:sp>
        <p:nvSpPr>
          <p:cNvPr id="6" name="Slayt Numarası Yer Tutucusu 5"/>
          <p:cNvSpPr>
            <a:spLocks noGrp="1"/>
          </p:cNvSpPr>
          <p:nvPr>
            <p:ph type="sldNum" sz="quarter" idx="12"/>
          </p:nvPr>
        </p:nvSpPr>
        <p:spPr/>
        <p:txBody>
          <a:bodyPr/>
          <a:lstStyle>
            <a:lvl1pPr>
              <a:defRPr/>
            </a:lvl1pPr>
          </a:lstStyle>
          <a:p>
            <a:fld id="{90B1E0CE-788F-4A47-8984-62180BA243DB}" type="slidenum">
              <a:rPr lang="tr-TR" altLang="tr-TR" smtClean="0"/>
              <a:pPr/>
              <a:t>‹#›</a:t>
            </a:fld>
            <a:endParaRPr lang="tr-TR" altLang="tr-TR" dirty="0"/>
          </a:p>
        </p:txBody>
      </p:sp>
    </p:spTree>
    <p:extLst>
      <p:ext uri="{BB962C8B-B14F-4D97-AF65-F5344CB8AC3E}">
        <p14:creationId xmlns:p14="http://schemas.microsoft.com/office/powerpoint/2010/main" xmlns="" val="37083506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9493FA34-5B00-4C32-954B-AB3C02189B6B}" type="datetime1">
              <a:rPr lang="tr-TR" smtClean="0"/>
              <a:pPr>
                <a:defRPr/>
              </a:pPr>
              <a:t>28.04.2020</a:t>
            </a:fld>
            <a:endParaRPr lang="tr-TR" dirty="0"/>
          </a:p>
        </p:txBody>
      </p:sp>
      <p:sp>
        <p:nvSpPr>
          <p:cNvPr id="5" name="Altbilgi Yer Tutucusu 4"/>
          <p:cNvSpPr>
            <a:spLocks noGrp="1"/>
          </p:cNvSpPr>
          <p:nvPr>
            <p:ph type="ftr" sz="quarter" idx="11"/>
          </p:nvPr>
        </p:nvSpPr>
        <p:spPr/>
        <p:txBody>
          <a:bodyPr/>
          <a:lstStyle>
            <a:lvl1pPr>
              <a:defRPr/>
            </a:lvl1pPr>
          </a:lstStyle>
          <a:p>
            <a:pPr>
              <a:defRPr/>
            </a:pPr>
            <a:endParaRPr lang="tr-TR" dirty="0"/>
          </a:p>
        </p:txBody>
      </p:sp>
      <p:sp>
        <p:nvSpPr>
          <p:cNvPr id="6" name="Slayt Numarası Yer Tutucusu 5"/>
          <p:cNvSpPr>
            <a:spLocks noGrp="1"/>
          </p:cNvSpPr>
          <p:nvPr>
            <p:ph type="sldNum" sz="quarter" idx="12"/>
          </p:nvPr>
        </p:nvSpPr>
        <p:spPr/>
        <p:txBody>
          <a:bodyPr/>
          <a:lstStyle>
            <a:lvl1pPr>
              <a:defRPr/>
            </a:lvl1pPr>
          </a:lstStyle>
          <a:p>
            <a:fld id="{7638EF64-A705-48CA-9FDA-7D88C79101A0}" type="slidenum">
              <a:rPr lang="tr-TR" altLang="tr-TR" smtClean="0"/>
              <a:pPr/>
              <a:t>‹#›</a:t>
            </a:fld>
            <a:endParaRPr lang="tr-TR" altLang="tr-TR" dirty="0"/>
          </a:p>
        </p:txBody>
      </p:sp>
    </p:spTree>
    <p:extLst>
      <p:ext uri="{BB962C8B-B14F-4D97-AF65-F5344CB8AC3E}">
        <p14:creationId xmlns:p14="http://schemas.microsoft.com/office/powerpoint/2010/main" xmlns="" val="137021554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2DCED2FB-0ABB-4779-9413-ECD16F3D5167}" type="datetime1">
              <a:rPr lang="tr-TR" smtClean="0"/>
              <a:pPr>
                <a:defRPr/>
              </a:pPr>
              <a:t>28.04.2020</a:t>
            </a:fld>
            <a:endParaRPr lang="tr-TR" dirty="0"/>
          </a:p>
        </p:txBody>
      </p:sp>
      <p:sp>
        <p:nvSpPr>
          <p:cNvPr id="5" name="Altbilgi Yer Tutucusu 4"/>
          <p:cNvSpPr>
            <a:spLocks noGrp="1"/>
          </p:cNvSpPr>
          <p:nvPr>
            <p:ph type="ftr" sz="quarter" idx="11"/>
          </p:nvPr>
        </p:nvSpPr>
        <p:spPr/>
        <p:txBody>
          <a:bodyPr/>
          <a:lstStyle>
            <a:lvl1pPr>
              <a:defRPr/>
            </a:lvl1pPr>
          </a:lstStyle>
          <a:p>
            <a:pPr>
              <a:defRPr/>
            </a:pPr>
            <a:endParaRPr lang="tr-TR" dirty="0"/>
          </a:p>
        </p:txBody>
      </p:sp>
      <p:sp>
        <p:nvSpPr>
          <p:cNvPr id="6" name="Slayt Numarası Yer Tutucusu 5"/>
          <p:cNvSpPr>
            <a:spLocks noGrp="1"/>
          </p:cNvSpPr>
          <p:nvPr>
            <p:ph type="sldNum" sz="quarter" idx="12"/>
          </p:nvPr>
        </p:nvSpPr>
        <p:spPr/>
        <p:txBody>
          <a:bodyPr/>
          <a:lstStyle>
            <a:lvl1pPr>
              <a:defRPr/>
            </a:lvl1pPr>
          </a:lstStyle>
          <a:p>
            <a:fld id="{2F57C1A0-A26B-4E82-AED7-97828FC4641A}" type="slidenum">
              <a:rPr lang="tr-TR" altLang="tr-TR" smtClean="0"/>
              <a:pPr/>
              <a:t>‹#›</a:t>
            </a:fld>
            <a:endParaRPr lang="tr-TR" altLang="tr-TR" dirty="0"/>
          </a:p>
        </p:txBody>
      </p:sp>
    </p:spTree>
    <p:extLst>
      <p:ext uri="{BB962C8B-B14F-4D97-AF65-F5344CB8AC3E}">
        <p14:creationId xmlns:p14="http://schemas.microsoft.com/office/powerpoint/2010/main" xmlns="" val="100692201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grpSp>
        <p:nvGrpSpPr>
          <p:cNvPr id="2" name="组合 1"/>
          <p:cNvGrpSpPr/>
          <p:nvPr userDrawn="1"/>
        </p:nvGrpSpPr>
        <p:grpSpPr>
          <a:xfrm>
            <a:off x="328927" y="364251"/>
            <a:ext cx="8486147" cy="845814"/>
            <a:chOff x="562641" y="364251"/>
            <a:chExt cx="11314862" cy="845814"/>
          </a:xfrm>
        </p:grpSpPr>
        <p:pic>
          <p:nvPicPr>
            <p:cNvPr id="3" name="图片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562641" y="364251"/>
              <a:ext cx="751794" cy="845814"/>
            </a:xfrm>
            <a:prstGeom prst="rect">
              <a:avLst/>
            </a:prstGeom>
          </p:spPr>
        </p:pic>
        <p:pic>
          <p:nvPicPr>
            <p:cNvPr id="4" name="图片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1125709" y="364251"/>
              <a:ext cx="751794" cy="845814"/>
            </a:xfrm>
            <a:prstGeom prst="rect">
              <a:avLst/>
            </a:prstGeom>
          </p:spPr>
        </p:pic>
      </p:grpSp>
    </p:spTree>
    <p:extLst>
      <p:ext uri="{BB962C8B-B14F-4D97-AF65-F5344CB8AC3E}">
        <p14:creationId xmlns:p14="http://schemas.microsoft.com/office/powerpoint/2010/main" xmlns="" val="16199031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99592" y="125760"/>
            <a:ext cx="7787208" cy="782960"/>
          </a:xfrm>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FC1DAA3A-198D-427F-94F8-F9EF76536347}" type="datetime1">
              <a:rPr lang="tr-TR" smtClean="0"/>
              <a:pPr>
                <a:defRPr/>
              </a:pPr>
              <a:t>28.04.2020</a:t>
            </a:fld>
            <a:endParaRPr lang="tr-TR" dirty="0"/>
          </a:p>
        </p:txBody>
      </p:sp>
      <p:sp>
        <p:nvSpPr>
          <p:cNvPr id="5" name="Altbilgi Yer Tutucusu 4"/>
          <p:cNvSpPr>
            <a:spLocks noGrp="1"/>
          </p:cNvSpPr>
          <p:nvPr>
            <p:ph type="ftr" sz="quarter" idx="11"/>
          </p:nvPr>
        </p:nvSpPr>
        <p:spPr/>
        <p:txBody>
          <a:bodyPr/>
          <a:lstStyle>
            <a:lvl1pPr>
              <a:defRPr/>
            </a:lvl1pPr>
          </a:lstStyle>
          <a:p>
            <a:pPr>
              <a:defRPr/>
            </a:pPr>
            <a:endParaRPr lang="tr-TR" dirty="0"/>
          </a:p>
        </p:txBody>
      </p:sp>
      <p:sp>
        <p:nvSpPr>
          <p:cNvPr id="6" name="Slayt Numarası Yer Tutucusu 5"/>
          <p:cNvSpPr>
            <a:spLocks noGrp="1"/>
          </p:cNvSpPr>
          <p:nvPr>
            <p:ph type="sldNum" sz="quarter" idx="12"/>
          </p:nvPr>
        </p:nvSpPr>
        <p:spPr/>
        <p:txBody>
          <a:bodyPr/>
          <a:lstStyle>
            <a:lvl1pPr>
              <a:defRPr/>
            </a:lvl1pPr>
          </a:lstStyle>
          <a:p>
            <a:fld id="{19929433-9A7A-419A-A9D1-2D5E3ACA1FE6}" type="slidenum">
              <a:rPr lang="tr-TR" altLang="tr-TR" smtClean="0"/>
              <a:pPr/>
              <a:t>‹#›</a:t>
            </a:fld>
            <a:endParaRPr lang="tr-TR" altLang="tr-TR" dirty="0"/>
          </a:p>
        </p:txBody>
      </p:sp>
    </p:spTree>
    <p:extLst>
      <p:ext uri="{BB962C8B-B14F-4D97-AF65-F5344CB8AC3E}">
        <p14:creationId xmlns:p14="http://schemas.microsoft.com/office/powerpoint/2010/main" xmlns="" val="75502975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A6F9E6C1-D75A-43D4-8CBC-9FF77E741870}" type="datetime1">
              <a:rPr lang="tr-TR" smtClean="0"/>
              <a:pPr>
                <a:defRPr/>
              </a:pPr>
              <a:t>28.04.2020</a:t>
            </a:fld>
            <a:endParaRPr lang="tr-TR" dirty="0"/>
          </a:p>
        </p:txBody>
      </p:sp>
      <p:sp>
        <p:nvSpPr>
          <p:cNvPr id="5" name="Altbilgi Yer Tutucusu 4"/>
          <p:cNvSpPr>
            <a:spLocks noGrp="1"/>
          </p:cNvSpPr>
          <p:nvPr>
            <p:ph type="ftr" sz="quarter" idx="11"/>
          </p:nvPr>
        </p:nvSpPr>
        <p:spPr/>
        <p:txBody>
          <a:bodyPr/>
          <a:lstStyle>
            <a:lvl1pPr>
              <a:defRPr/>
            </a:lvl1pPr>
          </a:lstStyle>
          <a:p>
            <a:pPr>
              <a:defRPr/>
            </a:pPr>
            <a:endParaRPr lang="tr-TR" dirty="0"/>
          </a:p>
        </p:txBody>
      </p:sp>
      <p:sp>
        <p:nvSpPr>
          <p:cNvPr id="6" name="Slayt Numarası Yer Tutucusu 5"/>
          <p:cNvSpPr>
            <a:spLocks noGrp="1"/>
          </p:cNvSpPr>
          <p:nvPr>
            <p:ph type="sldNum" sz="quarter" idx="12"/>
          </p:nvPr>
        </p:nvSpPr>
        <p:spPr/>
        <p:txBody>
          <a:bodyPr/>
          <a:lstStyle>
            <a:lvl1pPr>
              <a:defRPr/>
            </a:lvl1pPr>
          </a:lstStyle>
          <a:p>
            <a:fld id="{F2C8395E-9528-4EBA-A87A-B0C99A0C5420}" type="slidenum">
              <a:rPr lang="tr-TR" altLang="tr-TR" smtClean="0"/>
              <a:pPr/>
              <a:t>‹#›</a:t>
            </a:fld>
            <a:endParaRPr lang="tr-TR" altLang="tr-TR" dirty="0"/>
          </a:p>
        </p:txBody>
      </p:sp>
    </p:spTree>
    <p:extLst>
      <p:ext uri="{BB962C8B-B14F-4D97-AF65-F5344CB8AC3E}">
        <p14:creationId xmlns:p14="http://schemas.microsoft.com/office/powerpoint/2010/main" xmlns="" val="144371807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İçerik Yer Tutucusu 3"/>
          <p:cNvSpPr>
            <a:spLocks noGrp="1"/>
          </p:cNvSpPr>
          <p:nvPr>
            <p:ph sz="half" idx="2"/>
          </p:nvPr>
        </p:nvSpPr>
        <p:spPr>
          <a:xfrm>
            <a:off x="4648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5" name="Veri Yer Tutucusu 3"/>
          <p:cNvSpPr>
            <a:spLocks noGrp="1"/>
          </p:cNvSpPr>
          <p:nvPr>
            <p:ph type="dt" sz="half" idx="10"/>
          </p:nvPr>
        </p:nvSpPr>
        <p:spPr/>
        <p:txBody>
          <a:bodyPr/>
          <a:lstStyle>
            <a:lvl1pPr>
              <a:defRPr/>
            </a:lvl1pPr>
          </a:lstStyle>
          <a:p>
            <a:pPr>
              <a:defRPr/>
            </a:pPr>
            <a:fld id="{EF2287B8-6D36-48C3-9262-EE114610EA2C}" type="datetime1">
              <a:rPr lang="tr-TR" smtClean="0"/>
              <a:pPr>
                <a:defRPr/>
              </a:pPr>
              <a:t>28.04.2020</a:t>
            </a:fld>
            <a:endParaRPr lang="tr-TR" dirty="0"/>
          </a:p>
        </p:txBody>
      </p:sp>
      <p:sp>
        <p:nvSpPr>
          <p:cNvPr id="6" name="Altbilgi Yer Tutucusu 4"/>
          <p:cNvSpPr>
            <a:spLocks noGrp="1"/>
          </p:cNvSpPr>
          <p:nvPr>
            <p:ph type="ftr" sz="quarter" idx="11"/>
          </p:nvPr>
        </p:nvSpPr>
        <p:spPr/>
        <p:txBody>
          <a:bodyPr/>
          <a:lstStyle>
            <a:lvl1pPr>
              <a:defRPr/>
            </a:lvl1pPr>
          </a:lstStyle>
          <a:p>
            <a:pPr>
              <a:defRPr/>
            </a:pPr>
            <a:endParaRPr lang="tr-TR" dirty="0"/>
          </a:p>
        </p:txBody>
      </p:sp>
      <p:sp>
        <p:nvSpPr>
          <p:cNvPr id="7" name="Slayt Numarası Yer Tutucusu 5"/>
          <p:cNvSpPr>
            <a:spLocks noGrp="1"/>
          </p:cNvSpPr>
          <p:nvPr>
            <p:ph type="sldNum" sz="quarter" idx="12"/>
          </p:nvPr>
        </p:nvSpPr>
        <p:spPr/>
        <p:txBody>
          <a:bodyPr/>
          <a:lstStyle>
            <a:lvl1pPr>
              <a:defRPr/>
            </a:lvl1pPr>
          </a:lstStyle>
          <a:p>
            <a:fld id="{28B6A500-F0A4-4ECD-BA06-2C4B90C1953C}" type="slidenum">
              <a:rPr lang="tr-TR" altLang="tr-TR" smtClean="0"/>
              <a:pPr/>
              <a:t>‹#›</a:t>
            </a:fld>
            <a:endParaRPr lang="tr-TR" altLang="tr-TR" dirty="0"/>
          </a:p>
        </p:txBody>
      </p:sp>
    </p:spTree>
    <p:extLst>
      <p:ext uri="{BB962C8B-B14F-4D97-AF65-F5344CB8AC3E}">
        <p14:creationId xmlns:p14="http://schemas.microsoft.com/office/powerpoint/2010/main" xmlns="" val="65849511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dirty="0" smtClean="0"/>
              <a:t>Asıl başlık stili için tıklatın</a:t>
            </a:r>
            <a:endParaRPr lang="tr-TR" dirty="0"/>
          </a:p>
        </p:txBody>
      </p:sp>
      <p:sp>
        <p:nvSpPr>
          <p:cNvPr id="3" name="Metin Yer Tutucusu 2"/>
          <p:cNvSpPr>
            <a:spLocks noGrp="1"/>
          </p:cNvSpPr>
          <p:nvPr>
            <p:ph type="body" idx="1"/>
          </p:nvPr>
        </p:nvSpPr>
        <p:spPr>
          <a:xfrm>
            <a:off x="457200" y="1052736"/>
            <a:ext cx="4040188" cy="639762"/>
          </a:xfrm>
        </p:spPr>
        <p:txBody>
          <a:bodyPr anchor="ctr" anchorCtr="1"/>
          <a:lstStyle>
            <a:lvl1pPr marL="0" indent="0">
              <a:buNone/>
              <a:defRPr sz="2800" b="1">
                <a:solidFill>
                  <a:srgbClr val="D50E1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Asıl metin stillerini düzenlemek için tıklatın</a:t>
            </a:r>
          </a:p>
        </p:txBody>
      </p:sp>
      <p:sp>
        <p:nvSpPr>
          <p:cNvPr id="4" name="İçerik Yer Tutucusu 3"/>
          <p:cNvSpPr>
            <a:spLocks noGrp="1"/>
          </p:cNvSpPr>
          <p:nvPr>
            <p:ph sz="half" idx="2"/>
          </p:nvPr>
        </p:nvSpPr>
        <p:spPr>
          <a:xfrm>
            <a:off x="457200" y="1772816"/>
            <a:ext cx="4040188" cy="43533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5" name="Metin Yer Tutucusu 4"/>
          <p:cNvSpPr>
            <a:spLocks noGrp="1"/>
          </p:cNvSpPr>
          <p:nvPr>
            <p:ph type="body" sz="quarter" idx="3"/>
          </p:nvPr>
        </p:nvSpPr>
        <p:spPr>
          <a:xfrm>
            <a:off x="4645025" y="1052736"/>
            <a:ext cx="4041775" cy="639762"/>
          </a:xfrm>
        </p:spPr>
        <p:txBody>
          <a:bodyPr anchor="ctr" anchorCtr="1"/>
          <a:lstStyle>
            <a:lvl1pPr marL="0" indent="0">
              <a:buNone/>
              <a:defRPr sz="2800" b="1">
                <a:solidFill>
                  <a:srgbClr val="D50E1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Asıl metin stillerini düzenlemek için tıklatın</a:t>
            </a:r>
          </a:p>
        </p:txBody>
      </p:sp>
      <p:sp>
        <p:nvSpPr>
          <p:cNvPr id="6" name="İçerik Yer Tutucusu 5"/>
          <p:cNvSpPr>
            <a:spLocks noGrp="1"/>
          </p:cNvSpPr>
          <p:nvPr>
            <p:ph sz="quarter" idx="4"/>
          </p:nvPr>
        </p:nvSpPr>
        <p:spPr>
          <a:xfrm>
            <a:off x="4645025" y="1772816"/>
            <a:ext cx="4041775" cy="43533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7" name="Veri Yer Tutucusu 3"/>
          <p:cNvSpPr>
            <a:spLocks noGrp="1"/>
          </p:cNvSpPr>
          <p:nvPr>
            <p:ph type="dt" sz="half" idx="10"/>
          </p:nvPr>
        </p:nvSpPr>
        <p:spPr/>
        <p:txBody>
          <a:bodyPr/>
          <a:lstStyle>
            <a:lvl1pPr>
              <a:defRPr/>
            </a:lvl1pPr>
          </a:lstStyle>
          <a:p>
            <a:pPr>
              <a:defRPr/>
            </a:pPr>
            <a:fld id="{A580876B-7070-45EC-8CE0-7E634AF5AD26}" type="datetime1">
              <a:rPr lang="tr-TR" smtClean="0"/>
              <a:pPr>
                <a:defRPr/>
              </a:pPr>
              <a:t>28.04.2020</a:t>
            </a:fld>
            <a:endParaRPr lang="tr-TR" dirty="0"/>
          </a:p>
        </p:txBody>
      </p:sp>
      <p:sp>
        <p:nvSpPr>
          <p:cNvPr id="8" name="Altbilgi Yer Tutucusu 4"/>
          <p:cNvSpPr>
            <a:spLocks noGrp="1"/>
          </p:cNvSpPr>
          <p:nvPr>
            <p:ph type="ftr" sz="quarter" idx="11"/>
          </p:nvPr>
        </p:nvSpPr>
        <p:spPr/>
        <p:txBody>
          <a:bodyPr/>
          <a:lstStyle>
            <a:lvl1pPr>
              <a:defRPr/>
            </a:lvl1pPr>
          </a:lstStyle>
          <a:p>
            <a:pPr>
              <a:defRPr/>
            </a:pPr>
            <a:endParaRPr lang="tr-TR" dirty="0"/>
          </a:p>
        </p:txBody>
      </p:sp>
      <p:sp>
        <p:nvSpPr>
          <p:cNvPr id="9" name="Slayt Numarası Yer Tutucusu 5"/>
          <p:cNvSpPr>
            <a:spLocks noGrp="1"/>
          </p:cNvSpPr>
          <p:nvPr>
            <p:ph type="sldNum" sz="quarter" idx="12"/>
          </p:nvPr>
        </p:nvSpPr>
        <p:spPr/>
        <p:txBody>
          <a:bodyPr/>
          <a:lstStyle>
            <a:lvl1pPr>
              <a:defRPr/>
            </a:lvl1pPr>
          </a:lstStyle>
          <a:p>
            <a:fld id="{C9942525-7206-474F-9A9D-1E2507BE0564}" type="slidenum">
              <a:rPr lang="tr-TR" altLang="tr-TR" smtClean="0"/>
              <a:pPr/>
              <a:t>‹#›</a:t>
            </a:fld>
            <a:endParaRPr lang="tr-TR" altLang="tr-TR" dirty="0"/>
          </a:p>
        </p:txBody>
      </p:sp>
    </p:spTree>
    <p:extLst>
      <p:ext uri="{BB962C8B-B14F-4D97-AF65-F5344CB8AC3E}">
        <p14:creationId xmlns:p14="http://schemas.microsoft.com/office/powerpoint/2010/main" xmlns="" val="404827835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36FC0A73-7FA3-448A-9D65-AA9B8566852A}" type="datetime1">
              <a:rPr lang="tr-TR" smtClean="0"/>
              <a:pPr>
                <a:defRPr/>
              </a:pPr>
              <a:t>28.04.2020</a:t>
            </a:fld>
            <a:endParaRPr lang="tr-TR" dirty="0"/>
          </a:p>
        </p:txBody>
      </p:sp>
      <p:sp>
        <p:nvSpPr>
          <p:cNvPr id="4" name="Altbilgi Yer Tutucusu 4"/>
          <p:cNvSpPr>
            <a:spLocks noGrp="1"/>
          </p:cNvSpPr>
          <p:nvPr>
            <p:ph type="ftr" sz="quarter" idx="11"/>
          </p:nvPr>
        </p:nvSpPr>
        <p:spPr/>
        <p:txBody>
          <a:bodyPr/>
          <a:lstStyle>
            <a:lvl1pPr>
              <a:defRPr/>
            </a:lvl1pPr>
          </a:lstStyle>
          <a:p>
            <a:pPr>
              <a:defRPr/>
            </a:pPr>
            <a:endParaRPr lang="tr-TR" dirty="0"/>
          </a:p>
        </p:txBody>
      </p:sp>
      <p:sp>
        <p:nvSpPr>
          <p:cNvPr id="5" name="Slayt Numarası Yer Tutucusu 5"/>
          <p:cNvSpPr>
            <a:spLocks noGrp="1"/>
          </p:cNvSpPr>
          <p:nvPr>
            <p:ph type="sldNum" sz="quarter" idx="12"/>
          </p:nvPr>
        </p:nvSpPr>
        <p:spPr/>
        <p:txBody>
          <a:bodyPr/>
          <a:lstStyle>
            <a:lvl1pPr>
              <a:defRPr/>
            </a:lvl1pPr>
          </a:lstStyle>
          <a:p>
            <a:fld id="{D412136F-5C16-49FD-A6C8-DA3E7A2C7115}" type="slidenum">
              <a:rPr lang="tr-TR" altLang="tr-TR" smtClean="0"/>
              <a:pPr/>
              <a:t>‹#›</a:t>
            </a:fld>
            <a:endParaRPr lang="tr-TR" altLang="tr-TR" dirty="0"/>
          </a:p>
        </p:txBody>
      </p:sp>
    </p:spTree>
    <p:extLst>
      <p:ext uri="{BB962C8B-B14F-4D97-AF65-F5344CB8AC3E}">
        <p14:creationId xmlns:p14="http://schemas.microsoft.com/office/powerpoint/2010/main" xmlns="" val="299887390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B66F6785-2BA1-44A8-B88F-B187710F5448}" type="datetime1">
              <a:rPr lang="tr-TR" smtClean="0"/>
              <a:pPr>
                <a:defRPr/>
              </a:pPr>
              <a:t>28.04.2020</a:t>
            </a:fld>
            <a:endParaRPr lang="tr-TR" dirty="0"/>
          </a:p>
        </p:txBody>
      </p:sp>
      <p:sp>
        <p:nvSpPr>
          <p:cNvPr id="3" name="Altbilgi Yer Tutucusu 4"/>
          <p:cNvSpPr>
            <a:spLocks noGrp="1"/>
          </p:cNvSpPr>
          <p:nvPr>
            <p:ph type="ftr" sz="quarter" idx="11"/>
          </p:nvPr>
        </p:nvSpPr>
        <p:spPr/>
        <p:txBody>
          <a:bodyPr/>
          <a:lstStyle>
            <a:lvl1pPr>
              <a:defRPr/>
            </a:lvl1pPr>
          </a:lstStyle>
          <a:p>
            <a:pPr>
              <a:defRPr/>
            </a:pPr>
            <a:endParaRPr lang="tr-TR" dirty="0"/>
          </a:p>
        </p:txBody>
      </p:sp>
      <p:sp>
        <p:nvSpPr>
          <p:cNvPr id="4" name="Slayt Numarası Yer Tutucusu 5"/>
          <p:cNvSpPr>
            <a:spLocks noGrp="1"/>
          </p:cNvSpPr>
          <p:nvPr>
            <p:ph type="sldNum" sz="quarter" idx="12"/>
          </p:nvPr>
        </p:nvSpPr>
        <p:spPr/>
        <p:txBody>
          <a:bodyPr/>
          <a:lstStyle>
            <a:lvl1pPr>
              <a:defRPr/>
            </a:lvl1pPr>
          </a:lstStyle>
          <a:p>
            <a:fld id="{101A3A0E-DB33-44CC-A0EB-D09F9F0750C3}" type="slidenum">
              <a:rPr lang="tr-TR" altLang="tr-TR" smtClean="0"/>
              <a:pPr/>
              <a:t>‹#›</a:t>
            </a:fld>
            <a:endParaRPr lang="tr-TR" altLang="tr-TR" dirty="0"/>
          </a:p>
        </p:txBody>
      </p:sp>
    </p:spTree>
    <p:extLst>
      <p:ext uri="{BB962C8B-B14F-4D97-AF65-F5344CB8AC3E}">
        <p14:creationId xmlns:p14="http://schemas.microsoft.com/office/powerpoint/2010/main" xmlns="" val="353304838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ABC0D5BC-ECCD-4CA7-B69D-E12B2A139AE6}" type="datetime1">
              <a:rPr lang="tr-TR" smtClean="0"/>
              <a:pPr>
                <a:defRPr/>
              </a:pPr>
              <a:t>28.04.2020</a:t>
            </a:fld>
            <a:endParaRPr lang="tr-TR" dirty="0"/>
          </a:p>
        </p:txBody>
      </p:sp>
      <p:sp>
        <p:nvSpPr>
          <p:cNvPr id="6" name="Altbilgi Yer Tutucusu 4"/>
          <p:cNvSpPr>
            <a:spLocks noGrp="1"/>
          </p:cNvSpPr>
          <p:nvPr>
            <p:ph type="ftr" sz="quarter" idx="11"/>
          </p:nvPr>
        </p:nvSpPr>
        <p:spPr/>
        <p:txBody>
          <a:bodyPr/>
          <a:lstStyle>
            <a:lvl1pPr>
              <a:defRPr/>
            </a:lvl1pPr>
          </a:lstStyle>
          <a:p>
            <a:pPr>
              <a:defRPr/>
            </a:pPr>
            <a:endParaRPr lang="tr-TR" dirty="0"/>
          </a:p>
        </p:txBody>
      </p:sp>
      <p:sp>
        <p:nvSpPr>
          <p:cNvPr id="7" name="Slayt Numarası Yer Tutucusu 5"/>
          <p:cNvSpPr>
            <a:spLocks noGrp="1"/>
          </p:cNvSpPr>
          <p:nvPr>
            <p:ph type="sldNum" sz="quarter" idx="12"/>
          </p:nvPr>
        </p:nvSpPr>
        <p:spPr/>
        <p:txBody>
          <a:bodyPr/>
          <a:lstStyle>
            <a:lvl1pPr>
              <a:defRPr/>
            </a:lvl1pPr>
          </a:lstStyle>
          <a:p>
            <a:fld id="{49756746-AC7B-4A29-AB64-7ADC2841298D}" type="slidenum">
              <a:rPr lang="tr-TR" altLang="tr-TR" smtClean="0"/>
              <a:pPr/>
              <a:t>‹#›</a:t>
            </a:fld>
            <a:endParaRPr lang="tr-TR" altLang="tr-TR" dirty="0"/>
          </a:p>
        </p:txBody>
      </p:sp>
    </p:spTree>
    <p:extLst>
      <p:ext uri="{BB962C8B-B14F-4D97-AF65-F5344CB8AC3E}">
        <p14:creationId xmlns:p14="http://schemas.microsoft.com/office/powerpoint/2010/main" xmlns="" val="75290924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F275DE82-88DE-4446-8CFB-59D1F1A72C1F}" type="datetime1">
              <a:rPr lang="tr-TR" smtClean="0"/>
              <a:pPr>
                <a:defRPr/>
              </a:pPr>
              <a:t>28.04.2020</a:t>
            </a:fld>
            <a:endParaRPr lang="tr-TR" dirty="0"/>
          </a:p>
        </p:txBody>
      </p:sp>
      <p:sp>
        <p:nvSpPr>
          <p:cNvPr id="6" name="Altbilgi Yer Tutucusu 4"/>
          <p:cNvSpPr>
            <a:spLocks noGrp="1"/>
          </p:cNvSpPr>
          <p:nvPr>
            <p:ph type="ftr" sz="quarter" idx="11"/>
          </p:nvPr>
        </p:nvSpPr>
        <p:spPr/>
        <p:txBody>
          <a:bodyPr/>
          <a:lstStyle>
            <a:lvl1pPr>
              <a:defRPr/>
            </a:lvl1pPr>
          </a:lstStyle>
          <a:p>
            <a:pPr>
              <a:defRPr/>
            </a:pPr>
            <a:endParaRPr lang="tr-TR" dirty="0"/>
          </a:p>
        </p:txBody>
      </p:sp>
      <p:sp>
        <p:nvSpPr>
          <p:cNvPr id="7" name="Slayt Numarası Yer Tutucusu 5"/>
          <p:cNvSpPr>
            <a:spLocks noGrp="1"/>
          </p:cNvSpPr>
          <p:nvPr>
            <p:ph type="sldNum" sz="quarter" idx="12"/>
          </p:nvPr>
        </p:nvSpPr>
        <p:spPr/>
        <p:txBody>
          <a:bodyPr/>
          <a:lstStyle>
            <a:lvl1pPr>
              <a:defRPr/>
            </a:lvl1pPr>
          </a:lstStyle>
          <a:p>
            <a:fld id="{B9F74B11-4CC9-4FDC-BD2A-FF291E01A05D}" type="slidenum">
              <a:rPr lang="tr-TR" altLang="tr-TR" smtClean="0"/>
              <a:pPr/>
              <a:t>‹#›</a:t>
            </a:fld>
            <a:endParaRPr lang="tr-TR" altLang="tr-TR" dirty="0"/>
          </a:p>
        </p:txBody>
      </p:sp>
    </p:spTree>
    <p:extLst>
      <p:ext uri="{BB962C8B-B14F-4D97-AF65-F5344CB8AC3E}">
        <p14:creationId xmlns:p14="http://schemas.microsoft.com/office/powerpoint/2010/main" xmlns="" val="86339363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899592" y="125760"/>
            <a:ext cx="7787208" cy="782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dirty="0" smtClean="0"/>
              <a:t>Asıl başlık stili için tıklatın</a:t>
            </a:r>
          </a:p>
        </p:txBody>
      </p:sp>
      <p:sp>
        <p:nvSpPr>
          <p:cNvPr id="1027" name="Metin Yer Tutucusu 2"/>
          <p:cNvSpPr>
            <a:spLocks noGrp="1"/>
          </p:cNvSpPr>
          <p:nvPr>
            <p:ph type="body" idx="1"/>
          </p:nvPr>
        </p:nvSpPr>
        <p:spPr bwMode="auto">
          <a:xfrm>
            <a:off x="457200" y="1052736"/>
            <a:ext cx="8229600" cy="5073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dirty="0" smtClean="0"/>
              <a:t>Asıl metin stillerini düzenlemek için tıklatın</a:t>
            </a:r>
          </a:p>
          <a:p>
            <a:pPr lvl="1"/>
            <a:r>
              <a:rPr lang="tr-TR" altLang="tr-TR" dirty="0" smtClean="0"/>
              <a:t>İkinci düzey</a:t>
            </a:r>
          </a:p>
          <a:p>
            <a:pPr lvl="2"/>
            <a:r>
              <a:rPr lang="tr-TR" altLang="tr-TR" dirty="0" smtClean="0"/>
              <a:t>Üçüncü düzey</a:t>
            </a:r>
          </a:p>
          <a:p>
            <a:pPr lvl="3"/>
            <a:r>
              <a:rPr lang="tr-TR" altLang="tr-TR" dirty="0" smtClean="0"/>
              <a:t>Dördüncü düzey</a:t>
            </a:r>
          </a:p>
          <a:p>
            <a:pPr lvl="4"/>
            <a:r>
              <a:rPr lang="tr-TR" altLang="tr-TR" dirty="0"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018DBF5-E585-498E-ABEA-9EAD14EAA98C}" type="datetime1">
              <a:rPr lang="tr-TR" smtClean="0"/>
              <a:pPr>
                <a:defRPr/>
              </a:pPr>
              <a:t>28.04.2020</a:t>
            </a:fld>
            <a:endParaRPr lang="tr-TR" dirty="0"/>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tr-TR" dirty="0"/>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0ACA372E-014D-4478-9E18-A4159B1DE8F4}" type="slidenum">
              <a:rPr lang="tr-TR" altLang="tr-TR" smtClean="0"/>
              <a:pPr/>
              <a:t>‹#›</a:t>
            </a:fld>
            <a:endParaRPr lang="tr-TR" altLang="tr-TR" dirty="0"/>
          </a:p>
        </p:txBody>
      </p:sp>
    </p:spTree>
  </p:cSld>
  <p:clrMap bg1="lt1" tx1="dk1" bg2="lt2" tx2="dk2" accent1="accent1" accent2="accent2" accent3="accent3" accent4="accent4" accent5="accent5" accent6="accent6" hlink="hlink" folHlink="folHlink"/>
  <p:sldLayoutIdLst>
    <p:sldLayoutId id="2147490151" r:id="rId1"/>
    <p:sldLayoutId id="2147490152" r:id="rId2"/>
    <p:sldLayoutId id="2147490153" r:id="rId3"/>
    <p:sldLayoutId id="2147490154" r:id="rId4"/>
    <p:sldLayoutId id="2147490155" r:id="rId5"/>
    <p:sldLayoutId id="2147490156" r:id="rId6"/>
    <p:sldLayoutId id="2147490157" r:id="rId7"/>
    <p:sldLayoutId id="2147490158" r:id="rId8"/>
    <p:sldLayoutId id="2147490159" r:id="rId9"/>
    <p:sldLayoutId id="2147490160" r:id="rId10"/>
    <p:sldLayoutId id="2147490161" r:id="rId11"/>
    <p:sldLayoutId id="2147490163" r:id="rId12"/>
  </p:sldLayoutIdLst>
  <p:transition>
    <p:fade/>
  </p:transition>
  <p:hf hdr="0" ftr="0" dt="0"/>
  <p:txStyles>
    <p:titleStyle>
      <a:lvl1pPr algn="ctr" rtl="0" eaLnBrk="0" fontAlgn="base" hangingPunct="0">
        <a:spcBef>
          <a:spcPct val="0"/>
        </a:spcBef>
        <a:spcAft>
          <a:spcPct val="0"/>
        </a:spcAft>
        <a:defRPr sz="3800" b="1" kern="1200">
          <a:solidFill>
            <a:srgbClr val="D50E16"/>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7.xml"/><Relationship Id="rId7" Type="http://schemas.openxmlformats.org/officeDocument/2006/relationships/image" Target="../media/image28.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image" Target="../media/image30.jpeg"/><Relationship Id="rId4" Type="http://schemas.openxmlformats.org/officeDocument/2006/relationships/diagramQuickStyle" Target="../diagrams/quickStyle7.xml"/><Relationship Id="rId9"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image" Target="../media/image5.gif"/><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image" Target="../media/image4.png"/><Relationship Id="rId2" Type="http://schemas.openxmlformats.org/officeDocument/2006/relationships/notesSlide" Target="../notesSlides/notesSlide1.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4.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5.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7.jpeg"/></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3.pn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2" Type="http://schemas.openxmlformats.org/officeDocument/2006/relationships/hyperlink" Target="https://www.ailevecalisma.gov.tr/eyhg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9929433-9A7A-419A-A9D1-2D5E3ACA1FE6}" type="slidenum">
              <a:rPr lang="tr-TR" altLang="tr-TR" smtClean="0"/>
              <a:pPr/>
              <a:t>1</a:t>
            </a:fld>
            <a:endParaRPr lang="tr-TR" altLang="tr-TR" dirty="0"/>
          </a:p>
        </p:txBody>
      </p:sp>
      <p:sp>
        <p:nvSpPr>
          <p:cNvPr id="8" name="Dikdörtgen 7"/>
          <p:cNvSpPr/>
          <p:nvPr/>
        </p:nvSpPr>
        <p:spPr>
          <a:xfrm>
            <a:off x="0" y="0"/>
            <a:ext cx="1043608"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descr="C:\Users\habay\Desktop\engelli ve yaşlı hizmetleri g.m.png"/>
          <p:cNvPicPr/>
          <p:nvPr/>
        </p:nvPicPr>
        <p:blipFill rotWithShape="1">
          <a:blip r:embed="rId2" cstate="print">
            <a:extLst>
              <a:ext uri="{28A0092B-C50C-407E-A947-70E740481C1C}">
                <a14:useLocalDpi xmlns:a14="http://schemas.microsoft.com/office/drawing/2010/main" xmlns="" val="0"/>
              </a:ext>
            </a:extLst>
          </a:blip>
          <a:srcRect l="24464" t="10506" r="23883" b="18208"/>
          <a:stretch/>
        </p:blipFill>
        <p:spPr bwMode="auto">
          <a:xfrm>
            <a:off x="510644" y="980728"/>
            <a:ext cx="8226660" cy="4242910"/>
          </a:xfrm>
          <a:prstGeom prst="rect">
            <a:avLst/>
          </a:prstGeom>
          <a:noFill/>
          <a:ln>
            <a:noFill/>
          </a:ln>
        </p:spPr>
      </p:pic>
      <p:sp>
        <p:nvSpPr>
          <p:cNvPr id="3" name="Dikdörtgen 2"/>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14098873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187624" y="1772816"/>
            <a:ext cx="1368152" cy="1080120"/>
          </a:xfrm>
          <a:prstGeom prst="ellipse">
            <a:avLst/>
          </a:prstGeom>
          <a:solidFill>
            <a:schemeClr val="tx2">
              <a:lumMod val="60000"/>
              <a:lumOff val="40000"/>
            </a:schemeClr>
          </a:solidFill>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tr-TR" altLang="tr-TR" sz="1400" b="1" dirty="0">
                <a:solidFill>
                  <a:schemeClr val="bg1"/>
                </a:solidFill>
                <a:cs typeface="Times New Roman" pitchFamily="18" charset="0"/>
              </a:rPr>
              <a:t>Araştırma Geliştirme ve Proje  </a:t>
            </a:r>
          </a:p>
        </p:txBody>
      </p:sp>
      <p:sp>
        <p:nvSpPr>
          <p:cNvPr id="6" name="Oval 5"/>
          <p:cNvSpPr/>
          <p:nvPr/>
        </p:nvSpPr>
        <p:spPr>
          <a:xfrm>
            <a:off x="3223969" y="1272272"/>
            <a:ext cx="1512168" cy="1080120"/>
          </a:xfrm>
          <a:prstGeom prst="ellipse">
            <a:avLst/>
          </a:prstGeom>
          <a:solidFill>
            <a:schemeClr val="accent2">
              <a:lumMod val="60000"/>
              <a:lumOff val="40000"/>
            </a:schemeClr>
          </a:solidFill>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tr-TR" altLang="tr-TR" sz="1400" b="1" dirty="0">
                <a:solidFill>
                  <a:schemeClr val="bg1"/>
                </a:solidFill>
                <a:cs typeface="Times New Roman" pitchFamily="18" charset="0"/>
              </a:rPr>
              <a:t>Engelli Bakım Hizmetleri</a:t>
            </a:r>
          </a:p>
        </p:txBody>
      </p:sp>
      <p:sp>
        <p:nvSpPr>
          <p:cNvPr id="7" name="Oval 6"/>
          <p:cNvSpPr/>
          <p:nvPr/>
        </p:nvSpPr>
        <p:spPr>
          <a:xfrm>
            <a:off x="5220072" y="1450577"/>
            <a:ext cx="1512168" cy="1080120"/>
          </a:xfrm>
          <a:prstGeom prst="ellipse">
            <a:avLst/>
          </a:prstGeom>
          <a:solidFill>
            <a:srgbClr val="4CE653"/>
          </a:solidFill>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tr-TR" altLang="tr-TR" sz="1400" b="1" dirty="0">
                <a:solidFill>
                  <a:schemeClr val="bg1"/>
                </a:solidFill>
                <a:cs typeface="Times New Roman" pitchFamily="18" charset="0"/>
              </a:rPr>
              <a:t>Kalite Geliştirme</a:t>
            </a:r>
          </a:p>
        </p:txBody>
      </p:sp>
      <p:sp>
        <p:nvSpPr>
          <p:cNvPr id="11" name="Oval 10"/>
          <p:cNvSpPr/>
          <p:nvPr/>
        </p:nvSpPr>
        <p:spPr>
          <a:xfrm>
            <a:off x="7308304" y="3501008"/>
            <a:ext cx="1512168" cy="1080120"/>
          </a:xfrm>
          <a:prstGeom prst="ellipse">
            <a:avLst/>
          </a:prstGeom>
          <a:solidFill>
            <a:srgbClr val="0070C0"/>
          </a:solidFill>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tr-TR" altLang="tr-TR" sz="1400" b="1" dirty="0">
                <a:solidFill>
                  <a:schemeClr val="bg1"/>
                </a:solidFill>
                <a:cs typeface="Times New Roman" pitchFamily="18" charset="0"/>
              </a:rPr>
              <a:t>İstihdam ve Sosyal Güvenlik </a:t>
            </a:r>
          </a:p>
        </p:txBody>
      </p:sp>
      <p:sp>
        <p:nvSpPr>
          <p:cNvPr id="12" name="Oval 11"/>
          <p:cNvSpPr/>
          <p:nvPr/>
        </p:nvSpPr>
        <p:spPr>
          <a:xfrm>
            <a:off x="5959698" y="4750133"/>
            <a:ext cx="1672642" cy="1080120"/>
          </a:xfrm>
          <a:prstGeom prst="ellipse">
            <a:avLst/>
          </a:prstGeom>
          <a:solidFill>
            <a:schemeClr val="accent2">
              <a:lumMod val="75000"/>
            </a:schemeClr>
          </a:solidFill>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tr-TR" altLang="tr-TR" sz="1400" b="1" dirty="0">
                <a:solidFill>
                  <a:schemeClr val="bg1"/>
                </a:solidFill>
                <a:cs typeface="Times New Roman" pitchFamily="18" charset="0"/>
              </a:rPr>
              <a:t>Eğitim, Rehabilitasyon ve Sosyal Hayata Katılım </a:t>
            </a:r>
          </a:p>
        </p:txBody>
      </p:sp>
      <p:sp>
        <p:nvSpPr>
          <p:cNvPr id="13" name="Oval 12"/>
          <p:cNvSpPr/>
          <p:nvPr/>
        </p:nvSpPr>
        <p:spPr>
          <a:xfrm>
            <a:off x="3819889" y="5085184"/>
            <a:ext cx="1512168" cy="1080120"/>
          </a:xfrm>
          <a:prstGeom prst="ellipse">
            <a:avLst/>
          </a:prstGeom>
          <a:solidFill>
            <a:srgbClr val="31C5E3"/>
          </a:solidFill>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tr-TR" altLang="tr-TR" sz="1400" b="1" dirty="0">
                <a:solidFill>
                  <a:schemeClr val="bg1"/>
                </a:solidFill>
                <a:cs typeface="Times New Roman" pitchFamily="18" charset="0"/>
              </a:rPr>
              <a:t>Yaşlı Bakım Hizmetleri </a:t>
            </a:r>
          </a:p>
        </p:txBody>
      </p:sp>
      <p:sp>
        <p:nvSpPr>
          <p:cNvPr id="14" name="Oval 13"/>
          <p:cNvSpPr/>
          <p:nvPr/>
        </p:nvSpPr>
        <p:spPr>
          <a:xfrm>
            <a:off x="1763688" y="4725144"/>
            <a:ext cx="1512168" cy="1080120"/>
          </a:xfrm>
          <a:prstGeom prst="ellipse">
            <a:avLst/>
          </a:prstGeom>
          <a:solidFill>
            <a:schemeClr val="accent3"/>
          </a:solidFill>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tr-TR" altLang="tr-TR" sz="1400" b="1" dirty="0">
                <a:solidFill>
                  <a:schemeClr val="bg1"/>
                </a:solidFill>
                <a:cs typeface="Times New Roman" pitchFamily="18" charset="0"/>
              </a:rPr>
              <a:t>Yaşlı Hizmetleri </a:t>
            </a:r>
          </a:p>
        </p:txBody>
      </p:sp>
      <p:sp>
        <p:nvSpPr>
          <p:cNvPr id="15" name="Oval 14"/>
          <p:cNvSpPr/>
          <p:nvPr/>
        </p:nvSpPr>
        <p:spPr>
          <a:xfrm>
            <a:off x="323528" y="3284984"/>
            <a:ext cx="1512168" cy="1080120"/>
          </a:xfrm>
          <a:prstGeom prst="ellipse">
            <a:avLst/>
          </a:prstGeom>
          <a:solidFill>
            <a:schemeClr val="accent6">
              <a:lumMod val="75000"/>
            </a:schemeClr>
          </a:solidFill>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tr-TR" altLang="tr-TR" sz="1400" b="1" dirty="0">
                <a:solidFill>
                  <a:schemeClr val="bg1"/>
                </a:solidFill>
                <a:cs typeface="Times New Roman" pitchFamily="18" charset="0"/>
              </a:rPr>
              <a:t>Yönetim Hizmetleri </a:t>
            </a:r>
          </a:p>
        </p:txBody>
      </p:sp>
      <p:sp>
        <p:nvSpPr>
          <p:cNvPr id="16" name="Oval 15"/>
          <p:cNvSpPr/>
          <p:nvPr/>
        </p:nvSpPr>
        <p:spPr>
          <a:xfrm>
            <a:off x="6876256" y="2024844"/>
            <a:ext cx="1512168" cy="1080120"/>
          </a:xfrm>
          <a:prstGeom prst="ellipse">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tr-TR" altLang="tr-TR" sz="1400" b="1" dirty="0">
                <a:solidFill>
                  <a:schemeClr val="bg1"/>
                </a:solidFill>
                <a:cs typeface="Times New Roman" pitchFamily="18" charset="0"/>
              </a:rPr>
              <a:t>Erişilebilirlik </a:t>
            </a:r>
          </a:p>
        </p:txBody>
      </p:sp>
      <p:cxnSp>
        <p:nvCxnSpPr>
          <p:cNvPr id="20" name="Düz Bağlayıcı 19"/>
          <p:cNvCxnSpPr>
            <a:endCxn id="5" idx="5"/>
          </p:cNvCxnSpPr>
          <p:nvPr/>
        </p:nvCxnSpPr>
        <p:spPr>
          <a:xfrm flipH="1" flipV="1">
            <a:off x="2355415" y="2694756"/>
            <a:ext cx="1075313" cy="400723"/>
          </a:xfrm>
          <a:prstGeom prst="line">
            <a:avLst/>
          </a:prstGeom>
        </p:spPr>
        <p:style>
          <a:lnRef idx="1">
            <a:schemeClr val="accent6"/>
          </a:lnRef>
          <a:fillRef idx="0">
            <a:schemeClr val="accent6"/>
          </a:fillRef>
          <a:effectRef idx="0">
            <a:schemeClr val="accent6"/>
          </a:effectRef>
          <a:fontRef idx="minor">
            <a:schemeClr val="tx1"/>
          </a:fontRef>
        </p:style>
      </p:cxnSp>
      <p:cxnSp>
        <p:nvCxnSpPr>
          <p:cNvPr id="22" name="Düz Bağlayıcı 21"/>
          <p:cNvCxnSpPr>
            <a:endCxn id="15" idx="6"/>
          </p:cNvCxnSpPr>
          <p:nvPr/>
        </p:nvCxnSpPr>
        <p:spPr>
          <a:xfrm flipH="1">
            <a:off x="1835696" y="3681028"/>
            <a:ext cx="1152128" cy="144016"/>
          </a:xfrm>
          <a:prstGeom prst="line">
            <a:avLst/>
          </a:prstGeom>
        </p:spPr>
        <p:style>
          <a:lnRef idx="1">
            <a:schemeClr val="accent6"/>
          </a:lnRef>
          <a:fillRef idx="0">
            <a:schemeClr val="accent6"/>
          </a:fillRef>
          <a:effectRef idx="0">
            <a:schemeClr val="accent6"/>
          </a:effectRef>
          <a:fontRef idx="minor">
            <a:schemeClr val="tx1"/>
          </a:fontRef>
        </p:style>
      </p:cxnSp>
      <p:cxnSp>
        <p:nvCxnSpPr>
          <p:cNvPr id="24" name="Düz Bağlayıcı 23"/>
          <p:cNvCxnSpPr>
            <a:endCxn id="14" idx="7"/>
          </p:cNvCxnSpPr>
          <p:nvPr/>
        </p:nvCxnSpPr>
        <p:spPr>
          <a:xfrm flipH="1">
            <a:off x="3054404" y="4266577"/>
            <a:ext cx="376324" cy="616747"/>
          </a:xfrm>
          <a:prstGeom prst="line">
            <a:avLst/>
          </a:prstGeom>
        </p:spPr>
        <p:style>
          <a:lnRef idx="1">
            <a:schemeClr val="accent6"/>
          </a:lnRef>
          <a:fillRef idx="0">
            <a:schemeClr val="accent6"/>
          </a:fillRef>
          <a:effectRef idx="0">
            <a:schemeClr val="accent6"/>
          </a:effectRef>
          <a:fontRef idx="minor">
            <a:schemeClr val="tx1"/>
          </a:fontRef>
        </p:style>
      </p:cxnSp>
      <p:cxnSp>
        <p:nvCxnSpPr>
          <p:cNvPr id="26" name="Düz Bağlayıcı 25"/>
          <p:cNvCxnSpPr>
            <a:endCxn id="13" idx="0"/>
          </p:cNvCxnSpPr>
          <p:nvPr/>
        </p:nvCxnSpPr>
        <p:spPr>
          <a:xfrm>
            <a:off x="4499992" y="4509120"/>
            <a:ext cx="75981" cy="576064"/>
          </a:xfrm>
          <a:prstGeom prst="line">
            <a:avLst/>
          </a:prstGeom>
        </p:spPr>
        <p:style>
          <a:lnRef idx="1">
            <a:schemeClr val="accent6"/>
          </a:lnRef>
          <a:fillRef idx="0">
            <a:schemeClr val="accent6"/>
          </a:fillRef>
          <a:effectRef idx="0">
            <a:schemeClr val="accent6"/>
          </a:effectRef>
          <a:fontRef idx="minor">
            <a:schemeClr val="tx1"/>
          </a:fontRef>
        </p:style>
      </p:cxnSp>
      <p:cxnSp>
        <p:nvCxnSpPr>
          <p:cNvPr id="28" name="Düz Bağlayıcı 27"/>
          <p:cNvCxnSpPr>
            <a:endCxn id="12" idx="1"/>
          </p:cNvCxnSpPr>
          <p:nvPr/>
        </p:nvCxnSpPr>
        <p:spPr>
          <a:xfrm>
            <a:off x="5569256" y="4266577"/>
            <a:ext cx="635395" cy="641736"/>
          </a:xfrm>
          <a:prstGeom prst="line">
            <a:avLst/>
          </a:prstGeom>
        </p:spPr>
        <p:style>
          <a:lnRef idx="1">
            <a:schemeClr val="accent6"/>
          </a:lnRef>
          <a:fillRef idx="0">
            <a:schemeClr val="accent6"/>
          </a:fillRef>
          <a:effectRef idx="0">
            <a:schemeClr val="accent6"/>
          </a:effectRef>
          <a:fontRef idx="minor">
            <a:schemeClr val="tx1"/>
          </a:fontRef>
        </p:style>
      </p:cxnSp>
      <p:cxnSp>
        <p:nvCxnSpPr>
          <p:cNvPr id="30" name="Düz Bağlayıcı 29"/>
          <p:cNvCxnSpPr>
            <a:endCxn id="11" idx="2"/>
          </p:cNvCxnSpPr>
          <p:nvPr/>
        </p:nvCxnSpPr>
        <p:spPr>
          <a:xfrm>
            <a:off x="6012160" y="3681028"/>
            <a:ext cx="1296144" cy="360040"/>
          </a:xfrm>
          <a:prstGeom prst="line">
            <a:avLst/>
          </a:prstGeom>
        </p:spPr>
        <p:style>
          <a:lnRef idx="1">
            <a:schemeClr val="accent6"/>
          </a:lnRef>
          <a:fillRef idx="0">
            <a:schemeClr val="accent6"/>
          </a:fillRef>
          <a:effectRef idx="0">
            <a:schemeClr val="accent6"/>
          </a:effectRef>
          <a:fontRef idx="minor">
            <a:schemeClr val="tx1"/>
          </a:fontRef>
        </p:style>
      </p:cxnSp>
      <p:cxnSp>
        <p:nvCxnSpPr>
          <p:cNvPr id="32" name="Düz Bağlayıcı 31"/>
          <p:cNvCxnSpPr>
            <a:endCxn id="16" idx="3"/>
          </p:cNvCxnSpPr>
          <p:nvPr/>
        </p:nvCxnSpPr>
        <p:spPr>
          <a:xfrm flipV="1">
            <a:off x="5569256" y="2946784"/>
            <a:ext cx="1528452" cy="148695"/>
          </a:xfrm>
          <a:prstGeom prst="line">
            <a:avLst/>
          </a:prstGeom>
        </p:spPr>
        <p:style>
          <a:lnRef idx="1">
            <a:schemeClr val="accent6"/>
          </a:lnRef>
          <a:fillRef idx="0">
            <a:schemeClr val="accent6"/>
          </a:fillRef>
          <a:effectRef idx="0">
            <a:schemeClr val="accent6"/>
          </a:effectRef>
          <a:fontRef idx="minor">
            <a:schemeClr val="tx1"/>
          </a:fontRef>
        </p:style>
      </p:cxnSp>
      <p:cxnSp>
        <p:nvCxnSpPr>
          <p:cNvPr id="34" name="Düz Bağlayıcı 33"/>
          <p:cNvCxnSpPr>
            <a:endCxn id="7" idx="3"/>
          </p:cNvCxnSpPr>
          <p:nvPr/>
        </p:nvCxnSpPr>
        <p:spPr>
          <a:xfrm flipV="1">
            <a:off x="5148064" y="2372517"/>
            <a:ext cx="293460" cy="590228"/>
          </a:xfrm>
          <a:prstGeom prst="line">
            <a:avLst/>
          </a:prstGeom>
        </p:spPr>
        <p:style>
          <a:lnRef idx="1">
            <a:schemeClr val="accent6"/>
          </a:lnRef>
          <a:fillRef idx="0">
            <a:schemeClr val="accent6"/>
          </a:fillRef>
          <a:effectRef idx="0">
            <a:schemeClr val="accent6"/>
          </a:effectRef>
          <a:fontRef idx="minor">
            <a:schemeClr val="tx1"/>
          </a:fontRef>
        </p:style>
      </p:cxnSp>
      <p:cxnSp>
        <p:nvCxnSpPr>
          <p:cNvPr id="36" name="Düz Bağlayıcı 35"/>
          <p:cNvCxnSpPr>
            <a:endCxn id="6" idx="4"/>
          </p:cNvCxnSpPr>
          <p:nvPr/>
        </p:nvCxnSpPr>
        <p:spPr>
          <a:xfrm flipH="1" flipV="1">
            <a:off x="3980053" y="2352392"/>
            <a:ext cx="519939" cy="500544"/>
          </a:xfrm>
          <a:prstGeom prst="line">
            <a:avLst/>
          </a:prstGeom>
        </p:spPr>
        <p:style>
          <a:lnRef idx="1">
            <a:schemeClr val="accent6"/>
          </a:lnRef>
          <a:fillRef idx="0">
            <a:schemeClr val="accent6"/>
          </a:fillRef>
          <a:effectRef idx="0">
            <a:schemeClr val="accent6"/>
          </a:effectRef>
          <a:fontRef idx="minor">
            <a:schemeClr val="tx1"/>
          </a:fontRef>
        </p:style>
      </p:cxnSp>
      <p:sp>
        <p:nvSpPr>
          <p:cNvPr id="37" name="Başlık 1"/>
          <p:cNvSpPr>
            <a:spLocks noGrp="1"/>
          </p:cNvSpPr>
          <p:nvPr>
            <p:ph type="title"/>
          </p:nvPr>
        </p:nvSpPr>
        <p:spPr>
          <a:xfrm>
            <a:off x="755576" y="269776"/>
            <a:ext cx="8229600" cy="1143000"/>
          </a:xfrm>
        </p:spPr>
        <p:txBody>
          <a:bodyPr/>
          <a:lstStyle/>
          <a:p>
            <a:r>
              <a:rPr lang="tr-TR" altLang="tr-TR" sz="3600" dirty="0">
                <a:latin typeface="Times New Roman" panose="02020603050405020304" pitchFamily="18" charset="0"/>
                <a:cs typeface="Times New Roman" panose="02020603050405020304" pitchFamily="18" charset="0"/>
              </a:rPr>
              <a:t>DAİRE BAŞKANLIKLARI</a:t>
            </a:r>
          </a:p>
        </p:txBody>
      </p:sp>
      <p:sp>
        <p:nvSpPr>
          <p:cNvPr id="8" name="Slayt Numarası Yer Tutucusu 7"/>
          <p:cNvSpPr>
            <a:spLocks noGrp="1"/>
          </p:cNvSpPr>
          <p:nvPr>
            <p:ph type="sldNum" sz="quarter" idx="12"/>
          </p:nvPr>
        </p:nvSpPr>
        <p:spPr/>
        <p:txBody>
          <a:bodyPr/>
          <a:lstStyle/>
          <a:p>
            <a:fld id="{19929433-9A7A-419A-A9D1-2D5E3ACA1FE6}" type="slidenum">
              <a:rPr lang="tr-TR" altLang="tr-TR" smtClean="0"/>
              <a:pPr/>
              <a:t>10</a:t>
            </a:fld>
            <a:endParaRPr lang="tr-TR" altLang="tr-TR" dirty="0"/>
          </a:p>
        </p:txBody>
      </p:sp>
      <p:sp>
        <p:nvSpPr>
          <p:cNvPr id="3" name="Metin kutusu 2"/>
          <p:cNvSpPr txBox="1"/>
          <p:nvPr/>
        </p:nvSpPr>
        <p:spPr>
          <a:xfrm>
            <a:off x="2943096" y="3934060"/>
            <a:ext cx="3078792" cy="646331"/>
          </a:xfrm>
          <a:prstGeom prst="rect">
            <a:avLst/>
          </a:prstGeom>
          <a:noFill/>
        </p:spPr>
        <p:txBody>
          <a:bodyPr wrap="none" rtlCol="0">
            <a:spAutoFit/>
          </a:bodyPr>
          <a:lstStyle/>
          <a:p>
            <a:pPr algn="ctr"/>
            <a:r>
              <a:rPr lang="tr-TR" b="1" dirty="0" smtClean="0"/>
              <a:t>Engelli ve Yaşlı Hizmetleri </a:t>
            </a:r>
          </a:p>
          <a:p>
            <a:pPr algn="ctr"/>
            <a:r>
              <a:rPr lang="tr-TR" b="1" dirty="0" smtClean="0"/>
              <a:t>Genel Müdürlüğü</a:t>
            </a:r>
          </a:p>
        </p:txBody>
      </p:sp>
      <p:sp>
        <p:nvSpPr>
          <p:cNvPr id="29" name="Dikdörtgen 28"/>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7" name="Resim 26" descr="C:\Users\habay\Desktop\PROFIL ORTAK.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35" name="Dikdörtgen 34"/>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8" name="Resim 37" descr="C:\Users\habay\Desktop\PROFIL ORTAK.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97954" y="2925827"/>
            <a:ext cx="1106094" cy="1079237"/>
          </a:xfrm>
          <a:prstGeom prst="rect">
            <a:avLst/>
          </a:prstGeom>
          <a:noFill/>
          <a:ln>
            <a:noFill/>
          </a:ln>
        </p:spPr>
      </p:pic>
    </p:spTree>
    <p:extLst>
      <p:ext uri="{BB962C8B-B14F-4D97-AF65-F5344CB8AC3E}">
        <p14:creationId xmlns:p14="http://schemas.microsoft.com/office/powerpoint/2010/main" xmlns="" val="19155495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50"/>
                                        <p:tgtEl>
                                          <p:spTgt spid="6"/>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50"/>
                                        <p:tgtEl>
                                          <p:spTgt spid="16"/>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50"/>
                                        <p:tgtEl>
                                          <p:spTgt spid="11"/>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50"/>
                                        <p:tgtEl>
                                          <p:spTgt spid="12"/>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50"/>
                                        <p:tgtEl>
                                          <p:spTgt spid="13"/>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50"/>
                                        <p:tgtEl>
                                          <p:spTgt spid="14"/>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2" grpId="0" animBg="1"/>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Başlık 1"/>
          <p:cNvSpPr>
            <a:spLocks noGrp="1"/>
          </p:cNvSpPr>
          <p:nvPr>
            <p:ph type="title"/>
          </p:nvPr>
        </p:nvSpPr>
        <p:spPr>
          <a:xfrm>
            <a:off x="826088" y="371348"/>
            <a:ext cx="8229600" cy="548680"/>
          </a:xfrm>
        </p:spPr>
        <p:txBody>
          <a:bodyPr/>
          <a:lstStyle/>
          <a:p>
            <a:r>
              <a:rPr lang="tr-TR" altLang="tr-TR" sz="3600" dirty="0">
                <a:latin typeface="Times New Roman" panose="02020603050405020304" pitchFamily="18" charset="0"/>
                <a:cs typeface="Times New Roman" panose="02020603050405020304" pitchFamily="18" charset="0"/>
              </a:rPr>
              <a:t>PERSONEL</a:t>
            </a:r>
            <a:r>
              <a:rPr lang="tr-TR" altLang="tr-TR" sz="3600" dirty="0"/>
              <a:t> </a:t>
            </a:r>
            <a:r>
              <a:rPr lang="tr-TR" altLang="tr-TR" dirty="0" smtClean="0">
                <a:solidFill>
                  <a:schemeClr val="tx1"/>
                </a:solidFill>
              </a:rPr>
              <a:t> </a:t>
            </a:r>
          </a:p>
        </p:txBody>
      </p:sp>
      <p:graphicFrame>
        <p:nvGraphicFramePr>
          <p:cNvPr id="5" name="Tablo 4"/>
          <p:cNvGraphicFramePr>
            <a:graphicFrameLocks noGrp="1"/>
          </p:cNvGraphicFramePr>
          <p:nvPr>
            <p:extLst>
              <p:ext uri="{D42A27DB-BD31-4B8C-83A1-F6EECF244321}">
                <p14:modId xmlns:p14="http://schemas.microsoft.com/office/powerpoint/2010/main" xmlns="" val="2341012682"/>
              </p:ext>
            </p:extLst>
          </p:nvPr>
        </p:nvGraphicFramePr>
        <p:xfrm>
          <a:off x="2483768" y="1055787"/>
          <a:ext cx="4609453" cy="1133976"/>
        </p:xfrm>
        <a:graphic>
          <a:graphicData uri="http://schemas.openxmlformats.org/drawingml/2006/table">
            <a:tbl>
              <a:tblPr>
                <a:tableStyleId>{5C22544A-7EE6-4342-B048-85BDC9FD1C3A}</a:tableStyleId>
              </a:tblPr>
              <a:tblGrid>
                <a:gridCol w="3146148">
                  <a:extLst>
                    <a:ext uri="{9D8B030D-6E8A-4147-A177-3AD203B41FA5}">
                      <a16:colId xmlns="" xmlns:a16="http://schemas.microsoft.com/office/drawing/2014/main" val="20000"/>
                    </a:ext>
                  </a:extLst>
                </a:gridCol>
                <a:gridCol w="1463305">
                  <a:extLst>
                    <a:ext uri="{9D8B030D-6E8A-4147-A177-3AD203B41FA5}">
                      <a16:colId xmlns="" xmlns:a16="http://schemas.microsoft.com/office/drawing/2014/main" val="20001"/>
                    </a:ext>
                  </a:extLst>
                </a:gridCol>
              </a:tblGrid>
              <a:tr h="147351">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UNVAN</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16" marR="6116" marT="6116"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tr-TR" sz="1200" b="1" u="none" strike="noStrike" dirty="0">
                          <a:effectLst/>
                        </a:rPr>
                        <a:t>SAYI</a:t>
                      </a:r>
                      <a:endParaRPr lang="tr-TR" sz="1200" b="1" i="0" u="none" strike="noStrike" dirty="0">
                        <a:solidFill>
                          <a:srgbClr val="000000"/>
                        </a:solidFill>
                        <a:effectLst/>
                        <a:latin typeface="Calibri"/>
                      </a:endParaRPr>
                    </a:p>
                  </a:txBody>
                  <a:tcPr marL="6116" marR="6116" marT="6116"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29383">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GENEL MÜDÜR  </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16" marR="6116" marT="6116"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tr-TR" sz="1200" b="0" u="none" strike="noStrike" dirty="0">
                          <a:effectLst/>
                        </a:rPr>
                        <a:t>1</a:t>
                      </a:r>
                      <a:endParaRPr lang="tr-TR" sz="1200" b="0" i="0" u="none" strike="noStrike" dirty="0">
                        <a:solidFill>
                          <a:srgbClr val="000000"/>
                        </a:solidFill>
                        <a:effectLst/>
                        <a:latin typeface="Calibri"/>
                      </a:endParaRPr>
                    </a:p>
                  </a:txBody>
                  <a:tcPr marL="6116" marR="6116" marT="6116"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29383">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GENEL MÜDÜR </a:t>
                      </a:r>
                      <a:r>
                        <a:rPr lang="tr-TR" sz="1200" b="0" u="none" strike="noStrike" dirty="0" smtClean="0">
                          <a:effectLst/>
                          <a:latin typeface="Times New Roman" panose="02020603050405020304" pitchFamily="18" charset="0"/>
                          <a:cs typeface="Times New Roman" panose="02020603050405020304" pitchFamily="18" charset="0"/>
                        </a:rPr>
                        <a:t>YARDIMCISI</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16" marR="6116" marT="6116"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tr-TR" sz="1200" b="0" i="0" u="none" strike="noStrike" dirty="0" smtClean="0">
                          <a:solidFill>
                            <a:schemeClr val="dk1"/>
                          </a:solidFill>
                          <a:effectLst/>
                          <a:latin typeface="+mn-lt"/>
                        </a:rPr>
                        <a:t>2</a:t>
                      </a:r>
                      <a:endParaRPr lang="tr-TR" sz="1200" b="0" i="0" u="none" strike="noStrike" dirty="0">
                        <a:solidFill>
                          <a:srgbClr val="000000"/>
                        </a:solidFill>
                        <a:effectLst/>
                        <a:latin typeface="Calibri"/>
                      </a:endParaRPr>
                    </a:p>
                  </a:txBody>
                  <a:tcPr marL="6116" marR="6116" marT="6116"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2938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0" u="none" strike="noStrike" dirty="0">
                          <a:effectLst/>
                          <a:latin typeface="Times New Roman" panose="02020603050405020304" pitchFamily="18" charset="0"/>
                          <a:cs typeface="Times New Roman" panose="02020603050405020304" pitchFamily="18" charset="0"/>
                        </a:rPr>
                        <a:t>GENEL MÜDÜR YARDIMCISI </a:t>
                      </a:r>
                      <a:r>
                        <a:rPr lang="tr-TR" sz="1200" b="0" u="none" strike="noStrike" dirty="0" smtClean="0">
                          <a:effectLst/>
                          <a:latin typeface="Times New Roman" panose="02020603050405020304" pitchFamily="18" charset="0"/>
                          <a:cs typeface="Times New Roman" panose="02020603050405020304" pitchFamily="18" charset="0"/>
                        </a:rPr>
                        <a:t> V.</a:t>
                      </a:r>
                      <a:endParaRPr lang="tr-TR" sz="12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6116" marR="6116" marT="6116"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tr-TR" sz="1200" b="0" i="0" u="none" strike="noStrike" dirty="0" smtClean="0">
                          <a:solidFill>
                            <a:schemeClr val="dk1"/>
                          </a:solidFill>
                          <a:effectLst/>
                          <a:latin typeface="+mn-lt"/>
                        </a:rPr>
                        <a:t>3</a:t>
                      </a:r>
                      <a:endParaRPr lang="tr-TR" sz="1200" b="0" i="0" u="none" strike="noStrike" dirty="0">
                        <a:solidFill>
                          <a:srgbClr val="000000"/>
                        </a:solidFill>
                        <a:effectLst/>
                        <a:latin typeface="Calibri"/>
                      </a:endParaRPr>
                    </a:p>
                  </a:txBody>
                  <a:tcPr marL="6116" marR="6116" marT="6116"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129383">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DAİRE BAŞKANI (ASİL)</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16" marR="6116" marT="6116"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tr-TR" sz="1200" b="0" i="0" u="none" strike="noStrike" dirty="0" smtClean="0">
                          <a:solidFill>
                            <a:schemeClr val="dk1"/>
                          </a:solidFill>
                          <a:effectLst/>
                          <a:latin typeface="+mn-lt"/>
                        </a:rPr>
                        <a:t>8</a:t>
                      </a:r>
                      <a:endParaRPr lang="tr-TR" sz="1200" b="0" i="0" u="none" strike="noStrike" dirty="0">
                        <a:solidFill>
                          <a:srgbClr val="000000"/>
                        </a:solidFill>
                        <a:effectLst/>
                        <a:latin typeface="Calibri"/>
                      </a:endParaRPr>
                    </a:p>
                  </a:txBody>
                  <a:tcPr marL="6116" marR="6116" marT="6116"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129383">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DAİRE BAŞKANI (VEKİL)</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16" marR="6116" marT="6116"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tr-TR" sz="1200" b="0" u="none" strike="noStrike" dirty="0">
                          <a:effectLst/>
                        </a:rPr>
                        <a:t>4</a:t>
                      </a:r>
                      <a:endParaRPr lang="tr-TR" sz="1200" b="0" i="0" u="none" strike="noStrike" dirty="0">
                        <a:solidFill>
                          <a:srgbClr val="000000"/>
                        </a:solidFill>
                        <a:effectLst/>
                        <a:latin typeface="Calibri"/>
                      </a:endParaRPr>
                    </a:p>
                  </a:txBody>
                  <a:tcPr marL="6116" marR="6116" marT="6116"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xmlns="" val="436496560"/>
              </p:ext>
            </p:extLst>
          </p:nvPr>
        </p:nvGraphicFramePr>
        <p:xfrm>
          <a:off x="1691680" y="2434165"/>
          <a:ext cx="6048672" cy="3144473"/>
        </p:xfrm>
        <a:graphic>
          <a:graphicData uri="http://schemas.openxmlformats.org/drawingml/2006/table">
            <a:tbl>
              <a:tblPr>
                <a:tableStyleId>{5C22544A-7EE6-4342-B048-85BDC9FD1C3A}</a:tableStyleId>
              </a:tblPr>
              <a:tblGrid>
                <a:gridCol w="2129132">
                  <a:extLst>
                    <a:ext uri="{9D8B030D-6E8A-4147-A177-3AD203B41FA5}">
                      <a16:colId xmlns="" xmlns:a16="http://schemas.microsoft.com/office/drawing/2014/main" val="20000"/>
                    </a:ext>
                  </a:extLst>
                </a:gridCol>
                <a:gridCol w="1035725">
                  <a:extLst>
                    <a:ext uri="{9D8B030D-6E8A-4147-A177-3AD203B41FA5}">
                      <a16:colId xmlns="" xmlns:a16="http://schemas.microsoft.com/office/drawing/2014/main" val="20001"/>
                    </a:ext>
                  </a:extLst>
                </a:gridCol>
                <a:gridCol w="1772770">
                  <a:extLst>
                    <a:ext uri="{9D8B030D-6E8A-4147-A177-3AD203B41FA5}">
                      <a16:colId xmlns="" xmlns:a16="http://schemas.microsoft.com/office/drawing/2014/main" val="20002"/>
                    </a:ext>
                  </a:extLst>
                </a:gridCol>
                <a:gridCol w="1111045">
                  <a:extLst>
                    <a:ext uri="{9D8B030D-6E8A-4147-A177-3AD203B41FA5}">
                      <a16:colId xmlns="" xmlns:a16="http://schemas.microsoft.com/office/drawing/2014/main" val="20003"/>
                    </a:ext>
                  </a:extLst>
                </a:gridCol>
              </a:tblGrid>
              <a:tr h="231862">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ASP UZMANI</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tr-TR" sz="1200" b="0" u="none" strike="noStrike" dirty="0" smtClean="0">
                          <a:effectLst/>
                        </a:rPr>
                        <a:t>22</a:t>
                      </a:r>
                      <a:endParaRPr lang="tr-TR" sz="1200" b="0" i="0" u="none" strike="noStrike" dirty="0">
                        <a:solidFill>
                          <a:srgbClr val="000000"/>
                        </a:solidFill>
                        <a:effectLst/>
                        <a:latin typeface="Calibri"/>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MÜHENDİS</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tr-TR" sz="1200" b="0" i="0" u="none" strike="noStrike" dirty="0">
                          <a:solidFill>
                            <a:schemeClr val="dk1"/>
                          </a:solidFill>
                          <a:effectLst/>
                          <a:latin typeface="+mn-lt"/>
                        </a:rPr>
                        <a:t>3</a:t>
                      </a:r>
                      <a:endParaRPr lang="tr-TR" sz="1200" b="0" i="0" u="none" strike="noStrike" dirty="0">
                        <a:solidFill>
                          <a:srgbClr val="000000"/>
                        </a:solidFill>
                        <a:effectLst/>
                        <a:latin typeface="Calibri"/>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31862">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ASP UZMANI YARDIMCISI</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tr-TR" sz="1200" b="0" u="none" strike="noStrike" dirty="0" smtClean="0">
                          <a:effectLst/>
                        </a:rPr>
                        <a:t>15</a:t>
                      </a:r>
                      <a:endParaRPr lang="tr-TR" sz="1200" b="0" i="0" u="none" strike="noStrike" dirty="0">
                        <a:solidFill>
                          <a:srgbClr val="000000"/>
                        </a:solidFill>
                        <a:effectLst/>
                        <a:latin typeface="Calibri"/>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MÜTERCİM</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tr-TR" sz="1200" b="0" u="none" strike="noStrike" dirty="0">
                          <a:effectLst/>
                        </a:rPr>
                        <a:t>1</a:t>
                      </a:r>
                      <a:endParaRPr lang="tr-TR" sz="1200" b="0" i="0" u="none" strike="noStrike" dirty="0">
                        <a:solidFill>
                          <a:srgbClr val="000000"/>
                        </a:solidFill>
                        <a:effectLst/>
                        <a:latin typeface="Calibri"/>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31862">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ARAŞTIRMACI</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tr-TR" sz="1200" b="0" u="none" strike="noStrike" dirty="0" smtClean="0">
                          <a:effectLst/>
                        </a:rPr>
                        <a:t>16</a:t>
                      </a:r>
                      <a:endParaRPr lang="tr-TR" sz="1200" b="0" i="0" u="none" strike="noStrike" dirty="0">
                        <a:solidFill>
                          <a:srgbClr val="000000"/>
                        </a:solidFill>
                        <a:effectLst/>
                        <a:latin typeface="Calibri"/>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TEKNİKER</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tr-TR" sz="1200" b="0" u="none" strike="noStrike" dirty="0">
                          <a:effectLst/>
                        </a:rPr>
                        <a:t>1</a:t>
                      </a:r>
                      <a:endParaRPr lang="tr-TR" sz="1200" b="0" i="0" u="none" strike="noStrike" dirty="0">
                        <a:solidFill>
                          <a:srgbClr val="000000"/>
                        </a:solidFill>
                        <a:effectLst/>
                        <a:latin typeface="Calibri"/>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231862">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AYNİYAT SAYMANI</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tr-TR" sz="1200" b="0" u="none" strike="noStrike" dirty="0">
                          <a:effectLst/>
                        </a:rPr>
                        <a:t>1</a:t>
                      </a:r>
                      <a:endParaRPr lang="tr-TR" sz="1200" b="0" i="0" u="none" strike="noStrike" dirty="0">
                        <a:solidFill>
                          <a:srgbClr val="000000"/>
                        </a:solidFill>
                        <a:effectLst/>
                        <a:latin typeface="Calibri"/>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ÖĞRETMEN</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tr-TR" sz="1200" b="0" i="0" u="none" strike="noStrike" dirty="0">
                          <a:solidFill>
                            <a:schemeClr val="dk1"/>
                          </a:solidFill>
                          <a:effectLst/>
                          <a:latin typeface="+mn-lt"/>
                        </a:rPr>
                        <a:t>6</a:t>
                      </a:r>
                      <a:endParaRPr lang="tr-TR" sz="1200" b="0" i="0" u="none" strike="noStrike" dirty="0">
                        <a:solidFill>
                          <a:srgbClr val="000000"/>
                        </a:solidFill>
                        <a:effectLst/>
                        <a:latin typeface="Calibri"/>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231862">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BİLGİSAYAR İŞLETMENİ</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tr-TR" sz="1200" b="0" u="none" strike="noStrike" dirty="0" smtClean="0">
                          <a:effectLst/>
                        </a:rPr>
                        <a:t>21</a:t>
                      </a:r>
                      <a:endParaRPr lang="tr-TR" sz="1200" b="0" i="0" u="none" strike="noStrike" dirty="0">
                        <a:solidFill>
                          <a:srgbClr val="000000"/>
                        </a:solidFill>
                        <a:effectLst/>
                        <a:latin typeface="Calibri"/>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PSİKOLOG</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tr-TR" sz="1200" b="0" i="0" u="none" strike="noStrike" dirty="0">
                          <a:solidFill>
                            <a:schemeClr val="dk1"/>
                          </a:solidFill>
                          <a:effectLst/>
                          <a:latin typeface="+mn-lt"/>
                        </a:rPr>
                        <a:t>1</a:t>
                      </a:r>
                      <a:endParaRPr lang="tr-TR" sz="1200" b="0" i="0" u="none" strike="noStrike" dirty="0">
                        <a:solidFill>
                          <a:srgbClr val="000000"/>
                        </a:solidFill>
                        <a:effectLst/>
                        <a:latin typeface="Calibri"/>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231862">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ÇOCUK GELİŞİMCİ</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tr-TR" sz="1200" b="0" u="none" strike="noStrike" dirty="0">
                          <a:effectLst/>
                        </a:rPr>
                        <a:t>2</a:t>
                      </a:r>
                      <a:endParaRPr lang="tr-TR" sz="1200" b="0" i="0" u="none" strike="noStrike" dirty="0">
                        <a:solidFill>
                          <a:srgbClr val="000000"/>
                        </a:solidFill>
                        <a:effectLst/>
                        <a:latin typeface="Calibri"/>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SOSYOLOG</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tr-TR" sz="1200" b="0" i="0" u="none" strike="noStrike" dirty="0">
                          <a:solidFill>
                            <a:schemeClr val="dk1"/>
                          </a:solidFill>
                          <a:effectLst/>
                          <a:latin typeface="+mn-lt"/>
                        </a:rPr>
                        <a:t>3</a:t>
                      </a:r>
                      <a:endParaRPr lang="tr-TR" sz="1200" b="0" i="0" u="none" strike="noStrike" dirty="0">
                        <a:solidFill>
                          <a:srgbClr val="000000"/>
                        </a:solidFill>
                        <a:effectLst/>
                        <a:latin typeface="Calibri"/>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231862">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ÇÖZÜMLEYİCİ</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tr-TR" sz="1200" b="0" u="none" strike="noStrike" dirty="0">
                          <a:effectLst/>
                        </a:rPr>
                        <a:t>1</a:t>
                      </a:r>
                      <a:endParaRPr lang="tr-TR" sz="1200" b="0" i="0" u="none" strike="noStrike" dirty="0">
                        <a:solidFill>
                          <a:srgbClr val="000000"/>
                        </a:solidFill>
                        <a:effectLst/>
                        <a:latin typeface="Calibri"/>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SOSYAL ÇALIŞMACI</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tr-TR" sz="1200" b="0" i="0" u="none" strike="noStrike" dirty="0" smtClean="0">
                          <a:solidFill>
                            <a:schemeClr val="dk1"/>
                          </a:solidFill>
                          <a:effectLst/>
                          <a:latin typeface="+mn-lt"/>
                        </a:rPr>
                        <a:t>25</a:t>
                      </a:r>
                      <a:endParaRPr lang="tr-TR" sz="1200" b="0" i="0" u="none" strike="noStrike" dirty="0">
                        <a:solidFill>
                          <a:srgbClr val="000000"/>
                        </a:solidFill>
                        <a:effectLst/>
                        <a:latin typeface="Calibri"/>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3150">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EĞİTİM UZMANI</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tr-TR" sz="1200" b="0" i="0" u="none" strike="noStrike" dirty="0">
                          <a:solidFill>
                            <a:schemeClr val="dk1"/>
                          </a:solidFill>
                          <a:effectLst/>
                          <a:latin typeface="+mn-lt"/>
                        </a:rPr>
                        <a:t>3</a:t>
                      </a:r>
                      <a:endParaRPr lang="tr-TR" sz="1200" b="0" i="0" u="none" strike="noStrike" dirty="0">
                        <a:solidFill>
                          <a:srgbClr val="000000"/>
                        </a:solidFill>
                        <a:effectLst/>
                        <a:latin typeface="Calibri"/>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ŞEF</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tr-TR" sz="1200" b="0" i="0" u="none" strike="noStrike" dirty="0" smtClean="0">
                          <a:solidFill>
                            <a:schemeClr val="dk1"/>
                          </a:solidFill>
                          <a:effectLst/>
                          <a:latin typeface="+mn-lt"/>
                        </a:rPr>
                        <a:t>9</a:t>
                      </a:r>
                      <a:endParaRPr lang="tr-TR" sz="1200" b="0" i="0" u="none" strike="noStrike" dirty="0">
                        <a:solidFill>
                          <a:srgbClr val="000000"/>
                        </a:solidFill>
                        <a:effectLst/>
                        <a:latin typeface="Calibri"/>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231862">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FİZYOTERAPİST</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tr-TR" sz="1200" b="0" i="0" u="none" strike="noStrike" dirty="0">
                          <a:solidFill>
                            <a:schemeClr val="dk1"/>
                          </a:solidFill>
                          <a:effectLst/>
                          <a:latin typeface="+mn-lt"/>
                        </a:rPr>
                        <a:t>4</a:t>
                      </a:r>
                      <a:endParaRPr lang="tr-TR" sz="1200" b="0" i="0" u="none" strike="noStrike" dirty="0">
                        <a:solidFill>
                          <a:srgbClr val="000000"/>
                        </a:solidFill>
                        <a:effectLst/>
                        <a:latin typeface="Calibri"/>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ŞEHİR PLANCISI</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tr-TR" sz="1200" b="0" u="none" strike="noStrike" dirty="0">
                          <a:effectLst/>
                        </a:rPr>
                        <a:t>2</a:t>
                      </a:r>
                      <a:endParaRPr lang="tr-TR" sz="1200" b="0" i="0" u="none" strike="noStrike" dirty="0">
                        <a:solidFill>
                          <a:srgbClr val="000000"/>
                        </a:solidFill>
                        <a:effectLst/>
                        <a:latin typeface="Calibri"/>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231862">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HİZMETLİ</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tr-TR" sz="1200" b="0" u="none" strike="noStrike" dirty="0">
                          <a:effectLst/>
                        </a:rPr>
                        <a:t>2</a:t>
                      </a:r>
                      <a:endParaRPr lang="tr-TR" sz="1200" b="0" i="0" u="none" strike="noStrike" dirty="0">
                        <a:solidFill>
                          <a:srgbClr val="000000"/>
                        </a:solidFill>
                        <a:effectLst/>
                        <a:latin typeface="Calibri"/>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tr-TR" sz="1200" b="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ŞUBE MÜDÜRÜ</a:t>
                      </a:r>
                      <a:endParaRPr lang="tr-TR" sz="1200" b="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tr-TR" sz="1200" b="0" u="none" strike="noStrike" kern="1200" dirty="0" smtClean="0">
                          <a:solidFill>
                            <a:schemeClr val="dk1"/>
                          </a:solidFill>
                          <a:effectLst/>
                          <a:latin typeface="+mn-lt"/>
                          <a:ea typeface="+mn-ea"/>
                          <a:cs typeface="+mn-cs"/>
                        </a:rPr>
                        <a:t>4</a:t>
                      </a:r>
                      <a:endParaRPr lang="tr-TR" sz="1200" b="0" u="none" strike="noStrike" kern="1200" dirty="0">
                        <a:solidFill>
                          <a:schemeClr val="dk1"/>
                        </a:solidFill>
                        <a:effectLst/>
                        <a:latin typeface="+mn-lt"/>
                        <a:ea typeface="+mn-ea"/>
                        <a:cs typeface="+mn-cs"/>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231862">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İSTATİSTİKÇİ</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tr-TR" sz="1200" b="0" u="none" strike="noStrike" dirty="0">
                          <a:effectLst/>
                        </a:rPr>
                        <a:t>2</a:t>
                      </a:r>
                      <a:endParaRPr lang="tr-TR" sz="1200" b="0" i="0" u="none" strike="noStrike" dirty="0">
                        <a:solidFill>
                          <a:srgbClr val="000000"/>
                        </a:solidFill>
                        <a:effectLst/>
                        <a:latin typeface="Calibri"/>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UZMAN</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tr-TR" sz="1200" b="0" i="0" u="none" strike="noStrike" dirty="0">
                          <a:solidFill>
                            <a:schemeClr val="dk1"/>
                          </a:solidFill>
                          <a:effectLst/>
                          <a:latin typeface="+mn-lt"/>
                        </a:rPr>
                        <a:t>3</a:t>
                      </a:r>
                      <a:endParaRPr lang="tr-TR" sz="1200" b="0" i="0" u="none" strike="noStrike" dirty="0">
                        <a:solidFill>
                          <a:srgbClr val="000000"/>
                        </a:solidFill>
                        <a:effectLst/>
                        <a:latin typeface="Calibri"/>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r h="258865">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İŞARET DİLİ TERCÜMANI</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tr-TR" sz="1200" b="0" u="none" strike="noStrike" dirty="0">
                          <a:effectLst/>
                        </a:rPr>
                        <a:t>4</a:t>
                      </a:r>
                      <a:endParaRPr lang="tr-TR" sz="1200" b="0" i="0" u="none" strike="noStrike" dirty="0">
                        <a:solidFill>
                          <a:srgbClr val="000000"/>
                        </a:solidFill>
                        <a:effectLst/>
                        <a:latin typeface="Calibri"/>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VHKİ</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tr-TR" sz="1200" b="0" i="0" u="none" strike="noStrike" dirty="0">
                          <a:solidFill>
                            <a:schemeClr val="dk1"/>
                          </a:solidFill>
                          <a:effectLst/>
                          <a:latin typeface="+mn-lt"/>
                        </a:rPr>
                        <a:t>4</a:t>
                      </a:r>
                      <a:endParaRPr lang="tr-TR" sz="1200" b="0" i="0" u="none" strike="noStrike" dirty="0">
                        <a:solidFill>
                          <a:srgbClr val="000000"/>
                        </a:solidFill>
                        <a:effectLst/>
                        <a:latin typeface="Calibri"/>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1"/>
                  </a:ext>
                </a:extLst>
              </a:tr>
              <a:tr h="0">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MEMUR</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tr-TR" sz="1200" b="0" u="none" strike="noStrike" dirty="0">
                          <a:effectLst/>
                        </a:rPr>
                        <a:t>4</a:t>
                      </a:r>
                      <a:endParaRPr lang="tr-TR" sz="1200" b="0" i="0" u="none" strike="noStrike" dirty="0">
                        <a:solidFill>
                          <a:srgbClr val="000000"/>
                        </a:solidFill>
                        <a:effectLst/>
                        <a:latin typeface="Calibri"/>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tr-TR" sz="1200" b="0" i="0" u="none" strike="noStrike" dirty="0" smtClean="0">
                          <a:solidFill>
                            <a:srgbClr val="000000"/>
                          </a:solidFill>
                          <a:effectLst/>
                          <a:latin typeface="Times New Roman" panose="02020603050405020304" pitchFamily="18" charset="0"/>
                          <a:cs typeface="Times New Roman" panose="02020603050405020304" pitchFamily="18" charset="0"/>
                        </a:rPr>
                        <a:t>KAMU İŞÇİSİ</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tr-TR" sz="1200" b="0" i="0" u="none" strike="noStrike" dirty="0" smtClean="0">
                          <a:solidFill>
                            <a:srgbClr val="000000"/>
                          </a:solidFill>
                          <a:effectLst/>
                          <a:latin typeface="Calibri"/>
                        </a:rPr>
                        <a:t>15</a:t>
                      </a:r>
                      <a:endParaRPr lang="tr-TR" sz="1200" b="0" i="0" u="none" strike="noStrike" dirty="0">
                        <a:solidFill>
                          <a:srgbClr val="000000"/>
                        </a:solidFill>
                        <a:effectLst/>
                        <a:latin typeface="Calibri"/>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2"/>
                  </a:ext>
                </a:extLst>
              </a:tr>
              <a:tr h="0">
                <a:tc>
                  <a:txBody>
                    <a:bodyPr/>
                    <a:lstStyle/>
                    <a:p>
                      <a:r>
                        <a:rPr lang="tr-TR" sz="1200" dirty="0" smtClean="0"/>
                        <a:t>İŞLETME MÜD.YRD.</a:t>
                      </a:r>
                      <a:endParaRPr lang="tr-TR" sz="1200" dirty="0"/>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tr-TR" sz="1200" dirty="0" smtClean="0"/>
                        <a:t>1</a:t>
                      </a:r>
                      <a:endParaRPr lang="tr-TR" sz="1200" dirty="0"/>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tr-TR" sz="1200" b="1" u="none" strike="noStrike" dirty="0">
                          <a:effectLst/>
                          <a:latin typeface="Times New Roman" panose="02020603050405020304" pitchFamily="18" charset="0"/>
                          <a:cs typeface="Times New Roman" panose="02020603050405020304" pitchFamily="18" charset="0"/>
                        </a:rPr>
                        <a:t>TOPLAM </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tr-TR" sz="1200" b="1" u="none" strike="noStrike" dirty="0" smtClean="0">
                          <a:effectLst/>
                        </a:rPr>
                        <a:t>193</a:t>
                      </a:r>
                      <a:endParaRPr lang="tr-TR" sz="1200" b="1" i="0" u="none" strike="noStrike" dirty="0">
                        <a:solidFill>
                          <a:srgbClr val="000000"/>
                        </a:solidFill>
                        <a:effectLst/>
                        <a:latin typeface="Calibri"/>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3"/>
                  </a:ext>
                </a:extLst>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xmlns="" val="2021643370"/>
              </p:ext>
            </p:extLst>
          </p:nvPr>
        </p:nvGraphicFramePr>
        <p:xfrm>
          <a:off x="1691680" y="5662389"/>
          <a:ext cx="6048672" cy="554756"/>
        </p:xfrm>
        <a:graphic>
          <a:graphicData uri="http://schemas.openxmlformats.org/drawingml/2006/table">
            <a:tbl>
              <a:tblPr>
                <a:tableStyleId>{5C22544A-7EE6-4342-B048-85BDC9FD1C3A}</a:tableStyleId>
              </a:tblPr>
              <a:tblGrid>
                <a:gridCol w="6048672">
                  <a:extLst>
                    <a:ext uri="{9D8B030D-6E8A-4147-A177-3AD203B41FA5}">
                      <a16:colId xmlns="" xmlns:a16="http://schemas.microsoft.com/office/drawing/2014/main" val="20000"/>
                    </a:ext>
                  </a:extLst>
                </a:gridCol>
              </a:tblGrid>
              <a:tr h="0">
                <a:tc>
                  <a:txBody>
                    <a:bodyPr/>
                    <a:lstStyle/>
                    <a:p>
                      <a:r>
                        <a:rPr lang="tr-TR" sz="1200" b="1" dirty="0" smtClean="0">
                          <a:solidFill>
                            <a:srgbClr val="C00000"/>
                          </a:solidFill>
                          <a:latin typeface="Times New Roman" panose="02020603050405020304" pitchFamily="18" charset="0"/>
                          <a:cs typeface="Times New Roman" panose="02020603050405020304" pitchFamily="18" charset="0"/>
                        </a:rPr>
                        <a:t>NOT: </a:t>
                      </a:r>
                      <a:r>
                        <a:rPr lang="tr-TR" sz="1200" b="1" u="sng" dirty="0" smtClean="0">
                          <a:solidFill>
                            <a:srgbClr val="C00000"/>
                          </a:solidFill>
                          <a:latin typeface="Times New Roman" panose="02020603050405020304" pitchFamily="18" charset="0"/>
                          <a:cs typeface="Times New Roman" panose="02020603050405020304" pitchFamily="18" charset="0"/>
                        </a:rPr>
                        <a:t>Genel Müdür </a:t>
                      </a:r>
                      <a:r>
                        <a:rPr lang="tr-TR" sz="1200" b="1" u="sng" dirty="0" err="1" smtClean="0">
                          <a:solidFill>
                            <a:srgbClr val="C00000"/>
                          </a:solidFill>
                          <a:latin typeface="Times New Roman" panose="02020603050405020304" pitchFamily="18" charset="0"/>
                          <a:cs typeface="Times New Roman" panose="02020603050405020304" pitchFamily="18" charset="0"/>
                        </a:rPr>
                        <a:t>Yrd.Vekilleri</a:t>
                      </a:r>
                      <a:r>
                        <a:rPr lang="tr-TR" sz="1200" b="1" u="sng" dirty="0" smtClean="0">
                          <a:solidFill>
                            <a:srgbClr val="C00000"/>
                          </a:solidFill>
                          <a:latin typeface="Times New Roman" panose="02020603050405020304" pitchFamily="18" charset="0"/>
                          <a:cs typeface="Times New Roman" panose="02020603050405020304" pitchFamily="18" charset="0"/>
                        </a:rPr>
                        <a:t>:</a:t>
                      </a:r>
                      <a:r>
                        <a:rPr lang="tr-TR" sz="1200" b="1" u="sng" baseline="0" dirty="0" smtClean="0">
                          <a:solidFill>
                            <a:srgbClr val="C00000"/>
                          </a:solidFill>
                          <a:latin typeface="Times New Roman" panose="02020603050405020304" pitchFamily="18" charset="0"/>
                          <a:cs typeface="Times New Roman" panose="02020603050405020304" pitchFamily="18" charset="0"/>
                        </a:rPr>
                        <a:t> </a:t>
                      </a:r>
                      <a:r>
                        <a:rPr lang="tr-TR" sz="1200" b="1" baseline="0" dirty="0" smtClean="0">
                          <a:solidFill>
                            <a:srgbClr val="C00000"/>
                          </a:solidFill>
                          <a:latin typeface="Times New Roman" panose="02020603050405020304" pitchFamily="18" charset="0"/>
                          <a:cs typeface="Times New Roman" panose="02020603050405020304" pitchFamily="18" charset="0"/>
                        </a:rPr>
                        <a:t>Asli </a:t>
                      </a:r>
                      <a:r>
                        <a:rPr lang="tr-TR" sz="1200" b="1" baseline="0" smtClean="0">
                          <a:solidFill>
                            <a:srgbClr val="C00000"/>
                          </a:solidFill>
                          <a:latin typeface="Times New Roman" panose="02020603050405020304" pitchFamily="18" charset="0"/>
                          <a:cs typeface="Times New Roman" panose="02020603050405020304" pitchFamily="18" charset="0"/>
                        </a:rPr>
                        <a:t>kadroları 1 </a:t>
                      </a:r>
                      <a:r>
                        <a:rPr lang="tr-TR" sz="1200" b="1" baseline="0" dirty="0" smtClean="0">
                          <a:solidFill>
                            <a:srgbClr val="C00000"/>
                          </a:solidFill>
                          <a:latin typeface="Times New Roman" panose="02020603050405020304" pitchFamily="18" charset="0"/>
                          <a:cs typeface="Times New Roman" panose="02020603050405020304" pitchFamily="18" charset="0"/>
                        </a:rPr>
                        <a:t>İstanbul  ASP İl Müd.,1 Daire Başkanı, 1 Çocuk </a:t>
                      </a:r>
                      <a:r>
                        <a:rPr lang="tr-TR" sz="1200" b="1" baseline="0" dirty="0" err="1" smtClean="0">
                          <a:solidFill>
                            <a:srgbClr val="C00000"/>
                          </a:solidFill>
                          <a:latin typeface="Times New Roman" panose="02020603050405020304" pitchFamily="18" charset="0"/>
                          <a:cs typeface="Times New Roman" panose="02020603050405020304" pitchFamily="18" charset="0"/>
                        </a:rPr>
                        <a:t>Hiz.Gen.Müd.Gen.Müd.Yrd</a:t>
                      </a:r>
                      <a:r>
                        <a:rPr lang="tr-TR" sz="1200" b="1" baseline="0" dirty="0" smtClean="0">
                          <a:solidFill>
                            <a:srgbClr val="C00000"/>
                          </a:solidFill>
                          <a:latin typeface="Times New Roman" panose="02020603050405020304" pitchFamily="18" charset="0"/>
                          <a:cs typeface="Times New Roman" panose="02020603050405020304" pitchFamily="18" charset="0"/>
                        </a:rPr>
                        <a:t>.</a:t>
                      </a:r>
                    </a:p>
                    <a:p>
                      <a:r>
                        <a:rPr lang="tr-TR" sz="1200" b="1" u="sng" baseline="0" dirty="0" smtClean="0">
                          <a:solidFill>
                            <a:srgbClr val="C00000"/>
                          </a:solidFill>
                          <a:latin typeface="Times New Roman" panose="02020603050405020304" pitchFamily="18" charset="0"/>
                          <a:cs typeface="Times New Roman" panose="02020603050405020304" pitchFamily="18" charset="0"/>
                        </a:rPr>
                        <a:t>Daire Başkan Vekilleri: </a:t>
                      </a:r>
                      <a:r>
                        <a:rPr lang="tr-TR" sz="1200" b="1" baseline="0" dirty="0" smtClean="0">
                          <a:solidFill>
                            <a:srgbClr val="C00000"/>
                          </a:solidFill>
                          <a:latin typeface="Times New Roman" panose="02020603050405020304" pitchFamily="18" charset="0"/>
                          <a:cs typeface="Times New Roman" panose="02020603050405020304" pitchFamily="18" charset="0"/>
                        </a:rPr>
                        <a:t>Asli Kadroları 3 ASP Uzmanı, 1 Şube Müdürü</a:t>
                      </a:r>
                      <a:endParaRPr lang="tr-TR" sz="1200" b="1" dirty="0">
                        <a:solidFill>
                          <a:srgbClr val="C00000"/>
                        </a:solidFill>
                        <a:latin typeface="Times New Roman" panose="02020603050405020304" pitchFamily="18" charset="0"/>
                        <a:cs typeface="Times New Roman" panose="02020603050405020304" pitchFamily="18" charset="0"/>
                      </a:endParaRPr>
                    </a:p>
                  </a:txBody>
                  <a:tcPr marL="6116" marR="6116" marT="6116"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
        <p:nvSpPr>
          <p:cNvPr id="2" name="Slayt Numarası Yer Tutucusu 1"/>
          <p:cNvSpPr>
            <a:spLocks noGrp="1"/>
          </p:cNvSpPr>
          <p:nvPr>
            <p:ph type="sldNum" sz="quarter" idx="12"/>
          </p:nvPr>
        </p:nvSpPr>
        <p:spPr/>
        <p:txBody>
          <a:bodyPr/>
          <a:lstStyle/>
          <a:p>
            <a:fld id="{19929433-9A7A-419A-A9D1-2D5E3ACA1FE6}" type="slidenum">
              <a:rPr lang="tr-TR" altLang="tr-TR" smtClean="0"/>
              <a:pPr/>
              <a:t>11</a:t>
            </a:fld>
            <a:endParaRPr lang="tr-TR" altLang="tr-TR" dirty="0"/>
          </a:p>
        </p:txBody>
      </p:sp>
      <p:sp>
        <p:nvSpPr>
          <p:cNvPr id="11" name="Dikdörtgen 10"/>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descr="C:\Users\habay\Desktop\PROFIL ORTAK.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0" name="Dikdörtgen 9"/>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07094008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Başlık 1"/>
          <p:cNvSpPr>
            <a:spLocks noGrp="1"/>
          </p:cNvSpPr>
          <p:nvPr>
            <p:ph type="title"/>
          </p:nvPr>
        </p:nvSpPr>
        <p:spPr>
          <a:xfrm>
            <a:off x="611188" y="476672"/>
            <a:ext cx="8229600" cy="666328"/>
          </a:xfrm>
        </p:spPr>
        <p:txBody>
          <a:bodyPr/>
          <a:lstStyle/>
          <a:p>
            <a:r>
              <a:rPr lang="tr-TR" altLang="tr-TR" sz="3200" dirty="0">
                <a:latin typeface="Times New Roman" panose="02020603050405020304" pitchFamily="18" charset="0"/>
                <a:cs typeface="Times New Roman" panose="02020603050405020304" pitchFamily="18" charset="0"/>
              </a:rPr>
              <a:t>2017 YILI BÜTÇESİ</a:t>
            </a:r>
          </a:p>
        </p:txBody>
      </p:sp>
      <p:graphicFrame>
        <p:nvGraphicFramePr>
          <p:cNvPr id="4" name="İçerik Yer Tutucusu 3"/>
          <p:cNvGraphicFramePr>
            <a:graphicFrameLocks/>
          </p:cNvGraphicFramePr>
          <p:nvPr>
            <p:extLst>
              <p:ext uri="{D42A27DB-BD31-4B8C-83A1-F6EECF244321}">
                <p14:modId xmlns:p14="http://schemas.microsoft.com/office/powerpoint/2010/main" xmlns="" val="167297608"/>
              </p:ext>
            </p:extLst>
          </p:nvPr>
        </p:nvGraphicFramePr>
        <p:xfrm>
          <a:off x="107503" y="1648064"/>
          <a:ext cx="8928993" cy="4518264"/>
        </p:xfrm>
        <a:graphic>
          <a:graphicData uri="http://schemas.openxmlformats.org/drawingml/2006/table">
            <a:tbl>
              <a:tblPr>
                <a:tableStyleId>{5C22544A-7EE6-4342-B048-85BDC9FD1C3A}</a:tableStyleId>
              </a:tblPr>
              <a:tblGrid>
                <a:gridCol w="6049225">
                  <a:extLst>
                    <a:ext uri="{9D8B030D-6E8A-4147-A177-3AD203B41FA5}">
                      <a16:colId xmlns="" xmlns:a16="http://schemas.microsoft.com/office/drawing/2014/main" val="20000"/>
                    </a:ext>
                  </a:extLst>
                </a:gridCol>
                <a:gridCol w="1583624">
                  <a:extLst>
                    <a:ext uri="{9D8B030D-6E8A-4147-A177-3AD203B41FA5}">
                      <a16:colId xmlns="" xmlns:a16="http://schemas.microsoft.com/office/drawing/2014/main" val="20001"/>
                    </a:ext>
                  </a:extLst>
                </a:gridCol>
                <a:gridCol w="1296144">
                  <a:extLst>
                    <a:ext uri="{9D8B030D-6E8A-4147-A177-3AD203B41FA5}">
                      <a16:colId xmlns="" xmlns:a16="http://schemas.microsoft.com/office/drawing/2014/main" val="20002"/>
                    </a:ext>
                  </a:extLst>
                </a:gridCol>
              </a:tblGrid>
              <a:tr h="259532">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24.01.33.00-10.1.2.00-1-01.1 </a:t>
                      </a:r>
                      <a:r>
                        <a:rPr lang="tr-TR" sz="1400" u="none" strike="noStrike" dirty="0" smtClean="0">
                          <a:effectLst/>
                          <a:latin typeface="Times New Roman" panose="02020603050405020304" pitchFamily="18" charset="0"/>
                          <a:cs typeface="Times New Roman" panose="02020603050405020304" pitchFamily="18" charset="0"/>
                        </a:rPr>
                        <a:t> Personel </a:t>
                      </a:r>
                      <a:r>
                        <a:rPr lang="tr-TR" sz="1400" u="none" strike="noStrike" dirty="0">
                          <a:effectLst/>
                          <a:latin typeface="Times New Roman" panose="02020603050405020304" pitchFamily="18" charset="0"/>
                          <a:cs typeface="Times New Roman" panose="02020603050405020304" pitchFamily="18" charset="0"/>
                        </a:rPr>
                        <a:t>Maaş Giderleri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u="none" strike="noStrike" dirty="0" smtClean="0">
                          <a:effectLst/>
                          <a:latin typeface="+mj-lt"/>
                        </a:rPr>
                        <a:t>8.975.000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smtClean="0">
                          <a:solidFill>
                            <a:srgbClr val="000000"/>
                          </a:solidFill>
                          <a:effectLst/>
                          <a:latin typeface="+mj-lt"/>
                        </a:rPr>
                        <a:t>8.994.770,00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91426">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24.01.33.00-10.1.2.00-1-01.2 </a:t>
                      </a:r>
                      <a:r>
                        <a:rPr lang="tr-TR" sz="1400" u="none" strike="noStrike" dirty="0" smtClean="0">
                          <a:effectLst/>
                          <a:latin typeface="Times New Roman" panose="02020603050405020304" pitchFamily="18" charset="0"/>
                          <a:cs typeface="Times New Roman" panose="02020603050405020304" pitchFamily="18" charset="0"/>
                        </a:rPr>
                        <a:t> S. Personel </a:t>
                      </a:r>
                      <a:r>
                        <a:rPr lang="tr-TR" sz="1400" u="none" strike="noStrike" dirty="0">
                          <a:effectLst/>
                          <a:latin typeface="Times New Roman" panose="02020603050405020304" pitchFamily="18" charset="0"/>
                          <a:cs typeface="Times New Roman" panose="02020603050405020304" pitchFamily="18" charset="0"/>
                        </a:rPr>
                        <a:t>Maaşları</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u="none" strike="noStrike" dirty="0" smtClean="0">
                          <a:effectLst/>
                          <a:latin typeface="+mj-lt"/>
                        </a:rPr>
                        <a:t>230.000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smtClean="0">
                          <a:solidFill>
                            <a:srgbClr val="000000"/>
                          </a:solidFill>
                          <a:effectLst/>
                          <a:latin typeface="+mj-lt"/>
                        </a:rPr>
                        <a:t>324.849,00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91426">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24.01.33.00-10.1.2.00-1-02.1 </a:t>
                      </a:r>
                      <a:r>
                        <a:rPr lang="tr-TR" sz="1400" u="none" strike="noStrike" dirty="0" smtClean="0">
                          <a:effectLst/>
                          <a:latin typeface="Times New Roman" panose="02020603050405020304" pitchFamily="18" charset="0"/>
                          <a:cs typeface="Times New Roman" panose="02020603050405020304" pitchFamily="18" charset="0"/>
                        </a:rPr>
                        <a:t> SGK</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u="none" strike="noStrike" dirty="0" smtClean="0">
                          <a:effectLst/>
                          <a:latin typeface="+mj-lt"/>
                        </a:rPr>
                        <a:t>1.788.000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smtClean="0">
                          <a:solidFill>
                            <a:srgbClr val="000000"/>
                          </a:solidFill>
                          <a:effectLst/>
                          <a:latin typeface="+mj-lt"/>
                        </a:rPr>
                        <a:t>1.552.615,00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291426">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24.01.33.00-10.1.2.00-1-02.2 </a:t>
                      </a:r>
                      <a:r>
                        <a:rPr lang="tr-TR" sz="1400" u="none" strike="noStrike" dirty="0" smtClean="0">
                          <a:effectLst/>
                          <a:latin typeface="Times New Roman" panose="02020603050405020304" pitchFamily="18" charset="0"/>
                          <a:cs typeface="Times New Roman" panose="02020603050405020304" pitchFamily="18" charset="0"/>
                        </a:rPr>
                        <a:t> Sözleşmeli </a:t>
                      </a:r>
                      <a:r>
                        <a:rPr lang="tr-TR" sz="1400" u="none" strike="noStrike" dirty="0">
                          <a:effectLst/>
                          <a:latin typeface="Times New Roman" panose="02020603050405020304" pitchFamily="18" charset="0"/>
                          <a:cs typeface="Times New Roman" panose="02020603050405020304" pitchFamily="18" charset="0"/>
                        </a:rPr>
                        <a:t>SGK</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u="none" strike="noStrike" dirty="0" smtClean="0">
                          <a:effectLst/>
                          <a:latin typeface="+mj-lt"/>
                        </a:rPr>
                        <a:t>32.000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smtClean="0">
                          <a:solidFill>
                            <a:srgbClr val="000000"/>
                          </a:solidFill>
                          <a:effectLst/>
                          <a:latin typeface="+mj-lt"/>
                        </a:rPr>
                        <a:t>54.452,00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48565">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24.01.33.00-10.1.2.00-1-03.2 </a:t>
                      </a:r>
                      <a:r>
                        <a:rPr lang="tr-TR" sz="1400" u="none" strike="noStrike" dirty="0" smtClean="0">
                          <a:effectLst/>
                          <a:latin typeface="Times New Roman" panose="02020603050405020304" pitchFamily="18" charset="0"/>
                          <a:cs typeface="Times New Roman" panose="02020603050405020304" pitchFamily="18" charset="0"/>
                        </a:rPr>
                        <a:t> Tüketime </a:t>
                      </a:r>
                      <a:r>
                        <a:rPr lang="tr-TR" sz="1400" u="none" strike="noStrike" dirty="0">
                          <a:effectLst/>
                          <a:latin typeface="Times New Roman" panose="02020603050405020304" pitchFamily="18" charset="0"/>
                          <a:cs typeface="Times New Roman" panose="02020603050405020304" pitchFamily="18" charset="0"/>
                        </a:rPr>
                        <a:t>Yönelik </a:t>
                      </a:r>
                      <a:r>
                        <a:rPr lang="tr-TR" sz="1400" u="none" strike="noStrike" dirty="0" smtClean="0">
                          <a:effectLst/>
                          <a:latin typeface="Times New Roman" panose="02020603050405020304" pitchFamily="18" charset="0"/>
                          <a:cs typeface="Times New Roman" panose="02020603050405020304" pitchFamily="18" charset="0"/>
                        </a:rPr>
                        <a:t>Mal</a:t>
                      </a:r>
                      <a:r>
                        <a:rPr lang="tr-TR" sz="1400" u="none" strike="noStrike" baseline="0" dirty="0" smtClean="0">
                          <a:effectLst/>
                          <a:latin typeface="Times New Roman" panose="02020603050405020304" pitchFamily="18" charset="0"/>
                          <a:cs typeface="Times New Roman" panose="02020603050405020304" pitchFamily="18" charset="0"/>
                        </a:rPr>
                        <a:t> ve </a:t>
                      </a:r>
                      <a:r>
                        <a:rPr lang="tr-TR" sz="1400" u="none" strike="noStrike" baseline="0" dirty="0" err="1" smtClean="0">
                          <a:effectLst/>
                          <a:latin typeface="Times New Roman" panose="02020603050405020304" pitchFamily="18" charset="0"/>
                          <a:cs typeface="Times New Roman" panose="02020603050405020304" pitchFamily="18" charset="0"/>
                        </a:rPr>
                        <a:t>Malz</a:t>
                      </a:r>
                      <a:r>
                        <a:rPr lang="tr-TR" sz="1400" u="none" strike="noStrike" baseline="0" dirty="0" smtClean="0">
                          <a:effectLst/>
                          <a:latin typeface="Times New Roman" panose="02020603050405020304" pitchFamily="18" charset="0"/>
                          <a:cs typeface="Times New Roman" panose="02020603050405020304" pitchFamily="18" charset="0"/>
                        </a:rPr>
                        <a:t>. Alım.</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u="none" strike="noStrike" dirty="0" smtClean="0">
                          <a:effectLst/>
                          <a:latin typeface="+mj-lt"/>
                        </a:rPr>
                        <a:t>91.000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smtClean="0">
                          <a:solidFill>
                            <a:srgbClr val="000000"/>
                          </a:solidFill>
                          <a:effectLst/>
                          <a:latin typeface="+mj-lt"/>
                        </a:rPr>
                        <a:t>59.106,57</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291426">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24.01.33.00-10.1.2.00-1-03.3 </a:t>
                      </a:r>
                      <a:r>
                        <a:rPr lang="tr-TR" sz="1400" u="none" strike="noStrike" dirty="0" smtClean="0">
                          <a:effectLst/>
                          <a:latin typeface="Times New Roman" panose="02020603050405020304" pitchFamily="18" charset="0"/>
                          <a:cs typeface="Times New Roman" panose="02020603050405020304" pitchFamily="18" charset="0"/>
                        </a:rPr>
                        <a:t> Yolluklar</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u="none" strike="noStrike" dirty="0" smtClean="0">
                          <a:effectLst/>
                          <a:latin typeface="+mj-lt"/>
                        </a:rPr>
                        <a:t>370.000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smtClean="0">
                          <a:solidFill>
                            <a:srgbClr val="000000"/>
                          </a:solidFill>
                          <a:effectLst/>
                          <a:latin typeface="+mj-lt"/>
                        </a:rPr>
                        <a:t>390.799,00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291426">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24.01.33.00-10.1.2.00-1-03.5 </a:t>
                      </a:r>
                      <a:r>
                        <a:rPr lang="tr-TR" sz="1400" u="none" strike="noStrike" dirty="0" smtClean="0">
                          <a:effectLst/>
                          <a:latin typeface="Times New Roman" panose="02020603050405020304" pitchFamily="18" charset="0"/>
                          <a:cs typeface="Times New Roman" panose="02020603050405020304" pitchFamily="18" charset="0"/>
                        </a:rPr>
                        <a:t> Mal </a:t>
                      </a:r>
                      <a:r>
                        <a:rPr lang="tr-TR" sz="1400" u="none" strike="noStrike" dirty="0">
                          <a:effectLst/>
                          <a:latin typeface="Times New Roman" panose="02020603050405020304" pitchFamily="18" charset="0"/>
                          <a:cs typeface="Times New Roman" panose="02020603050405020304" pitchFamily="18" charset="0"/>
                        </a:rPr>
                        <a:t>ve </a:t>
                      </a:r>
                      <a:r>
                        <a:rPr lang="tr-TR" sz="1400" u="none" strike="noStrike" dirty="0" err="1">
                          <a:effectLst/>
                          <a:latin typeface="Times New Roman" panose="02020603050405020304" pitchFamily="18" charset="0"/>
                          <a:cs typeface="Times New Roman" panose="02020603050405020304" pitchFamily="18" charset="0"/>
                        </a:rPr>
                        <a:t>Hiz</a:t>
                      </a:r>
                      <a:r>
                        <a:rPr lang="tr-TR" sz="1400" u="none" strike="noStrike" dirty="0" smtClean="0">
                          <a:effectLst/>
                          <a:latin typeface="Times New Roman" panose="02020603050405020304" pitchFamily="18" charset="0"/>
                          <a:cs typeface="Times New Roman" panose="02020603050405020304" pitchFamily="18" charset="0"/>
                        </a:rPr>
                        <a:t>. Alımı</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u="none" strike="noStrike" dirty="0" smtClean="0">
                          <a:effectLst/>
                          <a:latin typeface="+mj-lt"/>
                        </a:rPr>
                        <a:t>1.111.000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smtClean="0">
                          <a:solidFill>
                            <a:srgbClr val="000000"/>
                          </a:solidFill>
                          <a:effectLst/>
                          <a:latin typeface="+mj-lt"/>
                        </a:rPr>
                        <a:t>1.164.001,00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291426">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24.01.33.00-10.1.2.00-1-03.6 </a:t>
                      </a:r>
                      <a:r>
                        <a:rPr lang="tr-TR" sz="1400" u="none" strike="noStrike" dirty="0" smtClean="0">
                          <a:effectLst/>
                          <a:latin typeface="Times New Roman" panose="02020603050405020304" pitchFamily="18" charset="0"/>
                          <a:cs typeface="Times New Roman" panose="02020603050405020304" pitchFamily="18" charset="0"/>
                        </a:rPr>
                        <a:t> Temsil </a:t>
                      </a:r>
                      <a:r>
                        <a:rPr lang="tr-TR" sz="1400" u="none" strike="noStrike" dirty="0">
                          <a:effectLst/>
                          <a:latin typeface="Times New Roman" panose="02020603050405020304" pitchFamily="18" charset="0"/>
                          <a:cs typeface="Times New Roman" panose="02020603050405020304" pitchFamily="18" charset="0"/>
                        </a:rPr>
                        <a:t>Ağırlama</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u="none" strike="noStrike" dirty="0" smtClean="0">
                          <a:effectLst/>
                          <a:latin typeface="+mj-lt"/>
                        </a:rPr>
                        <a:t>20.000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smtClean="0">
                          <a:solidFill>
                            <a:srgbClr val="000000"/>
                          </a:solidFill>
                          <a:effectLst/>
                          <a:latin typeface="+mj-lt"/>
                        </a:rPr>
                        <a:t>11.392,00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278803">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24.01.33.00-10.1.2.00-1-03.7  Demirbaş </a:t>
                      </a:r>
                      <a:r>
                        <a:rPr lang="tr-TR" sz="1400" u="none" strike="noStrike" dirty="0">
                          <a:effectLst/>
                          <a:latin typeface="Times New Roman" panose="02020603050405020304" pitchFamily="18" charset="0"/>
                          <a:cs typeface="Times New Roman" panose="02020603050405020304" pitchFamily="18" charset="0"/>
                        </a:rPr>
                        <a:t>Alımı</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u="none" strike="noStrike" dirty="0" smtClean="0">
                          <a:effectLst/>
                          <a:latin typeface="+mj-lt"/>
                        </a:rPr>
                        <a:t>70.000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smtClean="0">
                          <a:solidFill>
                            <a:srgbClr val="000000"/>
                          </a:solidFill>
                          <a:effectLst/>
                          <a:latin typeface="+mj-lt"/>
                        </a:rPr>
                        <a:t>10.266,00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259532">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24.01.33.00-10.1.2.00-1-03.8 </a:t>
                      </a:r>
                      <a:r>
                        <a:rPr lang="tr-TR" sz="1400" u="none" strike="noStrike" dirty="0" smtClean="0">
                          <a:effectLst/>
                          <a:latin typeface="Times New Roman" panose="02020603050405020304" pitchFamily="18" charset="0"/>
                          <a:cs typeface="Times New Roman" panose="02020603050405020304" pitchFamily="18" charset="0"/>
                        </a:rPr>
                        <a:t> Bakım </a:t>
                      </a:r>
                      <a:r>
                        <a:rPr lang="tr-TR" sz="1400" u="none" strike="noStrike" dirty="0">
                          <a:effectLst/>
                          <a:latin typeface="Times New Roman" panose="02020603050405020304" pitchFamily="18" charset="0"/>
                          <a:cs typeface="Times New Roman" panose="02020603050405020304" pitchFamily="18" charset="0"/>
                        </a:rPr>
                        <a:t>Onarım</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u="none" strike="noStrike" dirty="0" smtClean="0">
                          <a:effectLst/>
                          <a:latin typeface="+mj-lt"/>
                        </a:rPr>
                        <a:t>10.000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smtClean="0">
                          <a:solidFill>
                            <a:srgbClr val="000000"/>
                          </a:solidFill>
                          <a:effectLst/>
                          <a:latin typeface="+mj-lt"/>
                        </a:rPr>
                        <a:t>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259532">
                <a:tc>
                  <a:txBody>
                    <a:bodyPr/>
                    <a:lstStyle/>
                    <a:p>
                      <a:pPr algn="l" fontAlgn="b"/>
                      <a:r>
                        <a:rPr kumimoji="0" lang="tr-TR" sz="14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24.01.33.00-10.1.2.00-1-06.1</a:t>
                      </a:r>
                      <a:r>
                        <a:rPr kumimoji="0" lang="tr-TR" sz="1400" u="none" strike="noStrike" kern="1200" baseline="0" dirty="0" smtClean="0">
                          <a:solidFill>
                            <a:schemeClr val="dk1"/>
                          </a:solidFill>
                          <a:effectLst/>
                          <a:latin typeface="Times New Roman" panose="02020603050405020304" pitchFamily="18" charset="0"/>
                          <a:ea typeface="+mn-ea"/>
                          <a:cs typeface="Times New Roman" panose="02020603050405020304" pitchFamily="18" charset="0"/>
                        </a:rPr>
                        <a:t>   Mamul Mal Alımları</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smtClean="0">
                          <a:solidFill>
                            <a:srgbClr val="000000"/>
                          </a:solidFill>
                          <a:effectLst/>
                          <a:latin typeface="+mj-lt"/>
                        </a:rPr>
                        <a:t>5.454.000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smtClean="0">
                          <a:solidFill>
                            <a:srgbClr val="000000"/>
                          </a:solidFill>
                          <a:effectLst/>
                          <a:latin typeface="+mj-lt"/>
                        </a:rPr>
                        <a:t>5.242.586,70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r h="237726">
                <a:tc>
                  <a:txBody>
                    <a:bodyPr/>
                    <a:lstStyle/>
                    <a:p>
                      <a:pPr algn="l" fontAlgn="b"/>
                      <a:r>
                        <a:rPr lang="tr-TR" sz="1400" b="0" i="0" u="none" strike="noStrike" dirty="0" smtClean="0">
                          <a:solidFill>
                            <a:srgbClr val="000000"/>
                          </a:solidFill>
                          <a:effectLst/>
                          <a:latin typeface="Times New Roman" panose="02020603050405020304" pitchFamily="18" charset="0"/>
                          <a:cs typeface="Times New Roman" panose="02020603050405020304" pitchFamily="18" charset="0"/>
                        </a:rPr>
                        <a:t>31 Adet</a:t>
                      </a:r>
                      <a:r>
                        <a:rPr lang="tr-TR" sz="1400" b="0" i="0" u="none" strike="noStrike" baseline="0" dirty="0" smtClean="0">
                          <a:solidFill>
                            <a:srgbClr val="000000"/>
                          </a:solidFill>
                          <a:effectLst/>
                          <a:latin typeface="Times New Roman" panose="02020603050405020304" pitchFamily="18" charset="0"/>
                          <a:cs typeface="Times New Roman" panose="02020603050405020304" pitchFamily="18" charset="0"/>
                        </a:rPr>
                        <a:t> Lift Donanımlı Minibüs Alımı</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smtClean="0">
                          <a:solidFill>
                            <a:srgbClr val="000000"/>
                          </a:solidFill>
                          <a:effectLst/>
                          <a:latin typeface="+mj-lt"/>
                        </a:rPr>
                        <a:t>4.671.481,80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tr-TR" sz="1200" b="0" i="0" u="none" strike="noStrike" kern="1200" dirty="0" smtClean="0">
                          <a:solidFill>
                            <a:srgbClr val="000000"/>
                          </a:solidFill>
                          <a:effectLst/>
                          <a:latin typeface="+mj-lt"/>
                          <a:ea typeface="+mn-ea"/>
                          <a:cs typeface="+mn-cs"/>
                        </a:rPr>
                        <a:t>4.671.481,80</a:t>
                      </a:r>
                      <a:endParaRPr kumimoji="0" lang="tr-TR" sz="1200" b="0" i="0" u="none" strike="noStrike" kern="1200" dirty="0">
                        <a:solidFill>
                          <a:srgbClr val="000000"/>
                        </a:solidFill>
                        <a:effectLst/>
                        <a:latin typeface="+mj-lt"/>
                        <a:ea typeface="+mn-ea"/>
                        <a:cs typeface="+mn-cs"/>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1"/>
                  </a:ext>
                </a:extLst>
              </a:tr>
              <a:tr h="571998">
                <a:tc>
                  <a:txBody>
                    <a:bodyPr/>
                    <a:lstStyle/>
                    <a:p>
                      <a:pPr algn="l" fontAlgn="b"/>
                      <a:r>
                        <a:rPr lang="tr-TR" sz="1400" b="0" i="0" u="none" strike="noStrike" dirty="0" smtClean="0">
                          <a:solidFill>
                            <a:srgbClr val="000000"/>
                          </a:solidFill>
                          <a:effectLst/>
                          <a:latin typeface="Times New Roman" panose="02020603050405020304" pitchFamily="18" charset="0"/>
                          <a:cs typeface="Times New Roman" panose="02020603050405020304" pitchFamily="18" charset="0"/>
                        </a:rPr>
                        <a:t>3 Adet Hasta Nakil Ambulansı Alımı</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smtClean="0">
                          <a:solidFill>
                            <a:srgbClr val="000000"/>
                          </a:solidFill>
                          <a:effectLst/>
                          <a:latin typeface="+mj-lt"/>
                        </a:rPr>
                        <a:t>494.000,00</a:t>
                      </a:r>
                    </a:p>
                    <a:p>
                      <a:pPr algn="ctr" fontAlgn="ctr"/>
                      <a:r>
                        <a:rPr lang="tr-TR" sz="1200" b="0" i="0" u="none" strike="noStrike" dirty="0" smtClean="0">
                          <a:solidFill>
                            <a:srgbClr val="000000"/>
                          </a:solidFill>
                          <a:effectLst/>
                          <a:latin typeface="+mj-lt"/>
                        </a:rPr>
                        <a:t>562.732,56(Ambulans)</a:t>
                      </a:r>
                    </a:p>
                    <a:p>
                      <a:pPr algn="ctr" fontAlgn="ctr"/>
                      <a:r>
                        <a:rPr lang="tr-TR" sz="1200" b="0" i="0" u="none" strike="noStrike" dirty="0" smtClean="0">
                          <a:solidFill>
                            <a:srgbClr val="000000"/>
                          </a:solidFill>
                          <a:effectLst/>
                          <a:latin typeface="+mj-lt"/>
                        </a:rPr>
                        <a:t>7.394,34 (</a:t>
                      </a:r>
                      <a:r>
                        <a:rPr lang="tr-TR" sz="1200" b="0" i="0" u="none" strike="noStrike" dirty="0" err="1" smtClean="0">
                          <a:solidFill>
                            <a:srgbClr val="000000"/>
                          </a:solidFill>
                          <a:effectLst/>
                          <a:latin typeface="+mj-lt"/>
                        </a:rPr>
                        <a:t>Trfk</a:t>
                      </a:r>
                      <a:r>
                        <a:rPr lang="tr-TR" sz="1200" b="0" i="0" u="none" strike="noStrike" dirty="0" smtClean="0">
                          <a:solidFill>
                            <a:srgbClr val="000000"/>
                          </a:solidFill>
                          <a:effectLst/>
                          <a:latin typeface="+mj-lt"/>
                        </a:rPr>
                        <a:t> Sigortası)</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tr-TR" sz="1200" b="0" i="0" u="none" strike="noStrike" kern="1200" dirty="0" smtClean="0">
                          <a:solidFill>
                            <a:srgbClr val="000000"/>
                          </a:solidFill>
                          <a:effectLst/>
                          <a:latin typeface="Calibri" panose="020F0502020204030204" pitchFamily="34" charset="0"/>
                          <a:ea typeface="+mn-ea"/>
                          <a:cs typeface="+mn-cs"/>
                        </a:rPr>
                        <a:t>571.104,90</a:t>
                      </a:r>
                      <a:endParaRPr kumimoji="0" lang="tr-TR" sz="1200" b="0" i="0" u="none" strike="noStrike" kern="1200" dirty="0">
                        <a:solidFill>
                          <a:srgbClr val="000000"/>
                        </a:solidFill>
                        <a:effectLst/>
                        <a:latin typeface="Calibri" panose="020F0502020204030204" pitchFamily="34" charset="0"/>
                        <a:ea typeface="+mn-ea"/>
                        <a:cs typeface="+mn-cs"/>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2"/>
                  </a:ext>
                </a:extLst>
              </a:tr>
              <a:tr h="27037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tr-TR" sz="14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24.01.33.00-10.2.0.00-1-07.1  Yurtiçi Sermaye Transferi </a:t>
                      </a:r>
                      <a:r>
                        <a:rPr kumimoji="0" lang="tr-TR"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(YADES)</a:t>
                      </a:r>
                      <a:endParaRPr kumimoji="0" lang="tr-TR" sz="1400" b="1"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smtClean="0">
                          <a:solidFill>
                            <a:srgbClr val="000000"/>
                          </a:solidFill>
                          <a:effectLst/>
                          <a:latin typeface="+mj-lt"/>
                        </a:rPr>
                        <a:t>11.461.000</a:t>
                      </a: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tr-TR" sz="1200" b="0" i="0" u="none" strike="noStrike" kern="1200" dirty="0" smtClean="0">
                          <a:solidFill>
                            <a:srgbClr val="000000"/>
                          </a:solidFill>
                          <a:effectLst/>
                          <a:latin typeface="+mn-lt"/>
                          <a:ea typeface="+mn-ea"/>
                          <a:cs typeface="+mn-cs"/>
                        </a:rPr>
                        <a:t>10.000.000</a:t>
                      </a: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3"/>
                  </a:ext>
                </a:extLst>
              </a:tr>
              <a:tr h="270376">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tr-TR" sz="1800" b="1" i="0" u="none" strike="noStrike" kern="1200" dirty="0" smtClean="0">
                          <a:solidFill>
                            <a:srgbClr val="000000"/>
                          </a:solidFill>
                          <a:effectLst/>
                          <a:latin typeface="+mn-lt"/>
                          <a:ea typeface="+mn-ea"/>
                          <a:cs typeface="+mn-cs"/>
                        </a:rPr>
                        <a:t>GENEL TOPLAM</a:t>
                      </a: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b="1" i="0" u="none" strike="noStrike" kern="1200" dirty="0" smtClean="0">
                          <a:solidFill>
                            <a:srgbClr val="000000"/>
                          </a:solidFill>
                          <a:effectLst/>
                          <a:latin typeface="+mn-lt"/>
                          <a:ea typeface="+mn-ea"/>
                          <a:cs typeface="+mn-cs"/>
                        </a:rPr>
                        <a:t>29.612.000</a:t>
                      </a: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b="1" i="0" u="none" strike="noStrike" kern="1200" dirty="0" smtClean="0">
                          <a:solidFill>
                            <a:srgbClr val="000000"/>
                          </a:solidFill>
                          <a:effectLst/>
                          <a:latin typeface="+mn-lt"/>
                          <a:ea typeface="+mn-ea"/>
                          <a:cs typeface="+mn-cs"/>
                        </a:rPr>
                        <a:t>27.804.837,27</a:t>
                      </a: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4"/>
                  </a:ext>
                </a:extLst>
              </a:tr>
            </a:tbl>
          </a:graphicData>
        </a:graphic>
      </p:graphicFrame>
      <p:graphicFrame>
        <p:nvGraphicFramePr>
          <p:cNvPr id="2" name="Tablo 1"/>
          <p:cNvGraphicFramePr>
            <a:graphicFrameLocks noGrp="1"/>
          </p:cNvGraphicFramePr>
          <p:nvPr>
            <p:extLst>
              <p:ext uri="{D42A27DB-BD31-4B8C-83A1-F6EECF244321}">
                <p14:modId xmlns:p14="http://schemas.microsoft.com/office/powerpoint/2010/main" xmlns="" val="646852897"/>
              </p:ext>
            </p:extLst>
          </p:nvPr>
        </p:nvGraphicFramePr>
        <p:xfrm>
          <a:off x="6155886" y="1216016"/>
          <a:ext cx="2880610" cy="436044"/>
        </p:xfrm>
        <a:graphic>
          <a:graphicData uri="http://schemas.openxmlformats.org/drawingml/2006/table">
            <a:tbl>
              <a:tblPr>
                <a:tableStyleId>{5C22544A-7EE6-4342-B048-85BDC9FD1C3A}</a:tableStyleId>
              </a:tblPr>
              <a:tblGrid>
                <a:gridCol w="1584466">
                  <a:extLst>
                    <a:ext uri="{9D8B030D-6E8A-4147-A177-3AD203B41FA5}">
                      <a16:colId xmlns="" xmlns:a16="http://schemas.microsoft.com/office/drawing/2014/main" val="20000"/>
                    </a:ext>
                  </a:extLst>
                </a:gridCol>
                <a:gridCol w="1296144">
                  <a:extLst>
                    <a:ext uri="{9D8B030D-6E8A-4147-A177-3AD203B41FA5}">
                      <a16:colId xmlns="" xmlns:a16="http://schemas.microsoft.com/office/drawing/2014/main" val="20001"/>
                    </a:ext>
                  </a:extLst>
                </a:gridCol>
              </a:tblGrid>
              <a:tr h="282973">
                <a:tc>
                  <a:txBody>
                    <a:bodyPr/>
                    <a:lstStyle/>
                    <a:p>
                      <a:pPr algn="l" fontAlgn="ctr"/>
                      <a:r>
                        <a:rPr lang="tr-TR" sz="1600" b="1" i="0" u="none" strike="noStrike" dirty="0" smtClean="0">
                          <a:solidFill>
                            <a:srgbClr val="000000"/>
                          </a:solidFill>
                          <a:effectLst/>
                          <a:latin typeface="+mj-lt"/>
                        </a:rPr>
                        <a:t>TOPL.BÜTÇE</a:t>
                      </a:r>
                      <a:endParaRPr lang="tr-TR" sz="1600" b="1"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400" b="1" i="0" u="none" strike="noStrike" dirty="0" smtClean="0">
                          <a:solidFill>
                            <a:srgbClr val="000000"/>
                          </a:solidFill>
                          <a:effectLst/>
                          <a:latin typeface="+mj-lt"/>
                        </a:rPr>
                        <a:t>31.12.2017 sonu HARCAMA</a:t>
                      </a:r>
                      <a:endParaRPr lang="tr-TR" sz="1400" b="1"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
        <p:nvSpPr>
          <p:cNvPr id="3" name="Slayt Numarası Yer Tutucusu 2"/>
          <p:cNvSpPr>
            <a:spLocks noGrp="1"/>
          </p:cNvSpPr>
          <p:nvPr>
            <p:ph type="sldNum" sz="quarter" idx="12"/>
          </p:nvPr>
        </p:nvSpPr>
        <p:spPr/>
        <p:txBody>
          <a:bodyPr/>
          <a:lstStyle/>
          <a:p>
            <a:fld id="{D412136F-5C16-49FD-A6C8-DA3E7A2C7115}" type="slidenum">
              <a:rPr lang="tr-TR" altLang="tr-TR" smtClean="0"/>
              <a:pPr/>
              <a:t>12</a:t>
            </a:fld>
            <a:endParaRPr lang="tr-TR" altLang="tr-TR" dirty="0"/>
          </a:p>
        </p:txBody>
      </p:sp>
      <p:sp>
        <p:nvSpPr>
          <p:cNvPr id="8" name="Dikdörtgen 7"/>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descr="C:\Users\habay\Desktop\PROFIL ORTAK.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1" name="Dikdörtgen 10"/>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7993652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Başlık 1"/>
          <p:cNvSpPr>
            <a:spLocks noGrp="1"/>
          </p:cNvSpPr>
          <p:nvPr>
            <p:ph type="title"/>
          </p:nvPr>
        </p:nvSpPr>
        <p:spPr>
          <a:xfrm>
            <a:off x="611188" y="397968"/>
            <a:ext cx="7561212" cy="810344"/>
          </a:xfrm>
        </p:spPr>
        <p:txBody>
          <a:bodyPr/>
          <a:lstStyle/>
          <a:p>
            <a:r>
              <a:rPr lang="tr-TR" altLang="tr-TR" sz="3200" dirty="0">
                <a:latin typeface="Times New Roman" panose="02020603050405020304" pitchFamily="18" charset="0"/>
                <a:cs typeface="Times New Roman" panose="02020603050405020304" pitchFamily="18" charset="0"/>
              </a:rPr>
              <a:t>2018 YILI BÜTÇESİ</a:t>
            </a:r>
          </a:p>
        </p:txBody>
      </p:sp>
      <p:graphicFrame>
        <p:nvGraphicFramePr>
          <p:cNvPr id="2" name="Tablo 1"/>
          <p:cNvGraphicFramePr>
            <a:graphicFrameLocks noGrp="1"/>
          </p:cNvGraphicFramePr>
          <p:nvPr>
            <p:extLst>
              <p:ext uri="{D42A27DB-BD31-4B8C-83A1-F6EECF244321}">
                <p14:modId xmlns:p14="http://schemas.microsoft.com/office/powerpoint/2010/main" xmlns="" val="2979256788"/>
              </p:ext>
            </p:extLst>
          </p:nvPr>
        </p:nvGraphicFramePr>
        <p:xfrm>
          <a:off x="6444208" y="1047508"/>
          <a:ext cx="1152128" cy="422112"/>
        </p:xfrm>
        <a:graphic>
          <a:graphicData uri="http://schemas.openxmlformats.org/drawingml/2006/table">
            <a:tbl>
              <a:tblPr>
                <a:tableStyleId>{5C22544A-7EE6-4342-B048-85BDC9FD1C3A}</a:tableStyleId>
              </a:tblPr>
              <a:tblGrid>
                <a:gridCol w="1152128">
                  <a:extLst>
                    <a:ext uri="{9D8B030D-6E8A-4147-A177-3AD203B41FA5}">
                      <a16:colId xmlns="" xmlns:a16="http://schemas.microsoft.com/office/drawing/2014/main" val="20000"/>
                    </a:ext>
                  </a:extLst>
                </a:gridCol>
              </a:tblGrid>
              <a:tr h="422112">
                <a:tc>
                  <a:txBody>
                    <a:bodyPr/>
                    <a:lstStyle/>
                    <a:p>
                      <a:pPr algn="ctr" fontAlgn="ctr"/>
                      <a:r>
                        <a:rPr lang="tr-TR" sz="1200" b="1" i="0" u="none" strike="noStrike" dirty="0" smtClean="0">
                          <a:solidFill>
                            <a:srgbClr val="000000"/>
                          </a:solidFill>
                          <a:effectLst/>
                          <a:latin typeface="Times New Roman" panose="02020603050405020304" pitchFamily="18" charset="0"/>
                          <a:cs typeface="Times New Roman" panose="02020603050405020304" pitchFamily="18" charset="0"/>
                        </a:rPr>
                        <a:t>TOPLAM</a:t>
                      </a:r>
                      <a:r>
                        <a:rPr lang="tr-TR" sz="1200" b="1" i="0" u="none" strike="noStrike" baseline="0" dirty="0" smtClean="0">
                          <a:solidFill>
                            <a:srgbClr val="000000"/>
                          </a:solidFill>
                          <a:effectLst/>
                          <a:latin typeface="Times New Roman" panose="02020603050405020304" pitchFamily="18" charset="0"/>
                          <a:cs typeface="Times New Roman" panose="02020603050405020304" pitchFamily="18" charset="0"/>
                        </a:rPr>
                        <a:t> </a:t>
                      </a:r>
                      <a:r>
                        <a:rPr lang="tr-TR" sz="1200" b="1" i="0" u="none" strike="noStrike" dirty="0" smtClean="0">
                          <a:solidFill>
                            <a:srgbClr val="000000"/>
                          </a:solidFill>
                          <a:effectLst/>
                          <a:latin typeface="Times New Roman" panose="02020603050405020304" pitchFamily="18" charset="0"/>
                          <a:cs typeface="Times New Roman" panose="02020603050405020304" pitchFamily="18" charset="0"/>
                        </a:rPr>
                        <a:t>BÜTÇE</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5" name="İçerik Yer Tutucusu 3"/>
          <p:cNvGraphicFramePr>
            <a:graphicFrameLocks/>
          </p:cNvGraphicFramePr>
          <p:nvPr>
            <p:extLst>
              <p:ext uri="{D42A27DB-BD31-4B8C-83A1-F6EECF244321}">
                <p14:modId xmlns:p14="http://schemas.microsoft.com/office/powerpoint/2010/main" xmlns="" val="1030891018"/>
              </p:ext>
            </p:extLst>
          </p:nvPr>
        </p:nvGraphicFramePr>
        <p:xfrm>
          <a:off x="251520" y="1464696"/>
          <a:ext cx="7344816" cy="4791650"/>
        </p:xfrm>
        <a:graphic>
          <a:graphicData uri="http://schemas.openxmlformats.org/drawingml/2006/table">
            <a:tbl>
              <a:tblPr>
                <a:tableStyleId>{5C22544A-7EE6-4342-B048-85BDC9FD1C3A}</a:tableStyleId>
              </a:tblPr>
              <a:tblGrid>
                <a:gridCol w="6192688">
                  <a:extLst>
                    <a:ext uri="{9D8B030D-6E8A-4147-A177-3AD203B41FA5}">
                      <a16:colId xmlns="" xmlns:a16="http://schemas.microsoft.com/office/drawing/2014/main" val="20000"/>
                    </a:ext>
                  </a:extLst>
                </a:gridCol>
                <a:gridCol w="1152128">
                  <a:extLst>
                    <a:ext uri="{9D8B030D-6E8A-4147-A177-3AD203B41FA5}">
                      <a16:colId xmlns="" xmlns:a16="http://schemas.microsoft.com/office/drawing/2014/main" val="20001"/>
                    </a:ext>
                  </a:extLst>
                </a:gridCol>
              </a:tblGrid>
              <a:tr h="29272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24.01.33.00-10.1.2.00-1-01.1 </a:t>
                      </a:r>
                      <a:r>
                        <a:rPr lang="tr-TR" sz="1400" u="none" strike="noStrike" dirty="0" smtClean="0">
                          <a:effectLst/>
                          <a:latin typeface="Times New Roman" panose="02020603050405020304" pitchFamily="18" charset="0"/>
                          <a:cs typeface="Times New Roman" panose="02020603050405020304" pitchFamily="18" charset="0"/>
                        </a:rPr>
                        <a:t> Personel </a:t>
                      </a:r>
                      <a:r>
                        <a:rPr lang="tr-TR" sz="1400" u="none" strike="noStrike" dirty="0">
                          <a:effectLst/>
                          <a:latin typeface="Times New Roman" panose="02020603050405020304" pitchFamily="18" charset="0"/>
                          <a:cs typeface="Times New Roman" panose="02020603050405020304" pitchFamily="18" charset="0"/>
                        </a:rPr>
                        <a:t>Maaş Giderleri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200" u="none" strike="noStrike" dirty="0" smtClean="0">
                          <a:effectLst/>
                          <a:latin typeface="+mj-lt"/>
                        </a:rPr>
                        <a:t>10.033.000,00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58847">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24.01.33.00-10.1.2.00-1-01.2 </a:t>
                      </a:r>
                      <a:r>
                        <a:rPr lang="tr-TR" sz="1400" u="none" strike="noStrike" dirty="0" smtClean="0">
                          <a:effectLst/>
                          <a:latin typeface="Times New Roman" panose="02020603050405020304" pitchFamily="18" charset="0"/>
                          <a:cs typeface="Times New Roman" panose="02020603050405020304" pitchFamily="18" charset="0"/>
                        </a:rPr>
                        <a:t> S. Personel </a:t>
                      </a:r>
                      <a:r>
                        <a:rPr lang="tr-TR" sz="1400" u="none" strike="noStrike" dirty="0">
                          <a:effectLst/>
                          <a:latin typeface="Times New Roman" panose="02020603050405020304" pitchFamily="18" charset="0"/>
                          <a:cs typeface="Times New Roman" panose="02020603050405020304" pitchFamily="18" charset="0"/>
                        </a:rPr>
                        <a:t>Maaşları</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200" u="none" strike="noStrike" dirty="0" smtClean="0">
                          <a:effectLst/>
                          <a:latin typeface="+mj-lt"/>
                        </a:rPr>
                        <a:t>255.000,00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58847">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24.01.33.00-10.1.2.00-1-02.1 </a:t>
                      </a:r>
                      <a:r>
                        <a:rPr lang="tr-TR" sz="1400" u="none" strike="noStrike" dirty="0" smtClean="0">
                          <a:effectLst/>
                          <a:latin typeface="Times New Roman" panose="02020603050405020304" pitchFamily="18" charset="0"/>
                          <a:cs typeface="Times New Roman" panose="02020603050405020304" pitchFamily="18" charset="0"/>
                        </a:rPr>
                        <a:t> SGK</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200" u="none" strike="noStrike" dirty="0" smtClean="0">
                          <a:effectLst/>
                          <a:latin typeface="+mj-lt"/>
                        </a:rPr>
                        <a:t>2.024.000,00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58847">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24.01.33.00-10.1.2.00-1-02.2 </a:t>
                      </a:r>
                      <a:r>
                        <a:rPr lang="tr-TR" sz="1400" u="none" strike="noStrike" dirty="0" smtClean="0">
                          <a:effectLst/>
                          <a:latin typeface="Times New Roman" panose="02020603050405020304" pitchFamily="18" charset="0"/>
                          <a:cs typeface="Times New Roman" panose="02020603050405020304" pitchFamily="18" charset="0"/>
                        </a:rPr>
                        <a:t> Sözleşmeli </a:t>
                      </a:r>
                      <a:r>
                        <a:rPr lang="tr-TR" sz="1400" u="none" strike="noStrike" dirty="0">
                          <a:effectLst/>
                          <a:latin typeface="Times New Roman" panose="02020603050405020304" pitchFamily="18" charset="0"/>
                          <a:cs typeface="Times New Roman" panose="02020603050405020304" pitchFamily="18" charset="0"/>
                        </a:rPr>
                        <a:t>SGK</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200" u="none" strike="noStrike" dirty="0" smtClean="0">
                          <a:effectLst/>
                          <a:latin typeface="+mj-lt"/>
                        </a:rPr>
                        <a:t>33.000,00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58928">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24.01.33.00-10.1.2.00-1-03.2 </a:t>
                      </a:r>
                      <a:r>
                        <a:rPr lang="tr-TR" sz="1400" u="none" strike="noStrike" dirty="0" smtClean="0">
                          <a:effectLst/>
                          <a:latin typeface="Times New Roman" panose="02020603050405020304" pitchFamily="18" charset="0"/>
                          <a:cs typeface="Times New Roman" panose="02020603050405020304" pitchFamily="18" charset="0"/>
                        </a:rPr>
                        <a:t> Tüketime </a:t>
                      </a:r>
                      <a:r>
                        <a:rPr lang="tr-TR" sz="1400" u="none" strike="noStrike" dirty="0">
                          <a:effectLst/>
                          <a:latin typeface="Times New Roman" panose="02020603050405020304" pitchFamily="18" charset="0"/>
                          <a:cs typeface="Times New Roman" panose="02020603050405020304" pitchFamily="18" charset="0"/>
                        </a:rPr>
                        <a:t>Yönelik </a:t>
                      </a:r>
                      <a:r>
                        <a:rPr lang="tr-TR" sz="1400" u="none" strike="noStrike" dirty="0" smtClean="0">
                          <a:effectLst/>
                          <a:latin typeface="Times New Roman" panose="02020603050405020304" pitchFamily="18" charset="0"/>
                          <a:cs typeface="Times New Roman" panose="02020603050405020304" pitchFamily="18" charset="0"/>
                        </a:rPr>
                        <a:t>Mal</a:t>
                      </a:r>
                      <a:r>
                        <a:rPr lang="tr-TR" sz="1400" u="none" strike="noStrike" baseline="0" dirty="0" smtClean="0">
                          <a:effectLst/>
                          <a:latin typeface="Times New Roman" panose="02020603050405020304" pitchFamily="18" charset="0"/>
                          <a:cs typeface="Times New Roman" panose="02020603050405020304" pitchFamily="18" charset="0"/>
                        </a:rPr>
                        <a:t> ve </a:t>
                      </a:r>
                      <a:r>
                        <a:rPr lang="tr-TR" sz="1400" u="none" strike="noStrike" baseline="0" dirty="0" err="1" smtClean="0">
                          <a:effectLst/>
                          <a:latin typeface="Times New Roman" panose="02020603050405020304" pitchFamily="18" charset="0"/>
                          <a:cs typeface="Times New Roman" panose="02020603050405020304" pitchFamily="18" charset="0"/>
                        </a:rPr>
                        <a:t>Malz</a:t>
                      </a:r>
                      <a:r>
                        <a:rPr lang="tr-TR" sz="1400" u="none" strike="noStrike" baseline="0" dirty="0" smtClean="0">
                          <a:effectLst/>
                          <a:latin typeface="Times New Roman" panose="02020603050405020304" pitchFamily="18" charset="0"/>
                          <a:cs typeface="Times New Roman" panose="02020603050405020304" pitchFamily="18" charset="0"/>
                        </a:rPr>
                        <a:t>. Alım.</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200" u="none" strike="noStrike" dirty="0" smtClean="0">
                          <a:effectLst/>
                          <a:latin typeface="+mj-lt"/>
                        </a:rPr>
                        <a:t>80.000,00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58847">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24.01.33.00-10.1.2.00-1-03.3 </a:t>
                      </a:r>
                      <a:r>
                        <a:rPr lang="tr-TR" sz="1400" u="none" strike="noStrike" dirty="0" smtClean="0">
                          <a:effectLst/>
                          <a:latin typeface="Times New Roman" panose="02020603050405020304" pitchFamily="18" charset="0"/>
                          <a:cs typeface="Times New Roman" panose="02020603050405020304" pitchFamily="18" charset="0"/>
                        </a:rPr>
                        <a:t> Yolluklar</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200" u="none" strike="noStrike" dirty="0" smtClean="0">
                          <a:effectLst/>
                          <a:latin typeface="+mj-lt"/>
                        </a:rPr>
                        <a:t>353.000,00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6123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24.01.33.00-10.1.2.00-1-03.5 </a:t>
                      </a:r>
                      <a:r>
                        <a:rPr lang="tr-TR" sz="1400" u="none" strike="noStrike" dirty="0" smtClean="0">
                          <a:effectLst/>
                          <a:latin typeface="Times New Roman" panose="02020603050405020304" pitchFamily="18" charset="0"/>
                          <a:cs typeface="Times New Roman" panose="02020603050405020304" pitchFamily="18" charset="0"/>
                        </a:rPr>
                        <a:t> Mal </a:t>
                      </a:r>
                      <a:r>
                        <a:rPr lang="tr-TR" sz="1400" u="none" strike="noStrike" dirty="0">
                          <a:effectLst/>
                          <a:latin typeface="Times New Roman" panose="02020603050405020304" pitchFamily="18" charset="0"/>
                          <a:cs typeface="Times New Roman" panose="02020603050405020304" pitchFamily="18" charset="0"/>
                        </a:rPr>
                        <a:t>ve </a:t>
                      </a:r>
                      <a:r>
                        <a:rPr lang="tr-TR" sz="1400" u="none" strike="noStrike" dirty="0" err="1">
                          <a:effectLst/>
                          <a:latin typeface="Times New Roman" panose="02020603050405020304" pitchFamily="18" charset="0"/>
                          <a:cs typeface="Times New Roman" panose="02020603050405020304" pitchFamily="18" charset="0"/>
                        </a:rPr>
                        <a:t>Hiz</a:t>
                      </a:r>
                      <a:r>
                        <a:rPr lang="tr-TR" sz="1400" u="none" strike="noStrike" dirty="0" smtClean="0">
                          <a:effectLst/>
                          <a:latin typeface="Times New Roman" panose="02020603050405020304" pitchFamily="18" charset="0"/>
                          <a:cs typeface="Times New Roman" panose="02020603050405020304" pitchFamily="18" charset="0"/>
                        </a:rPr>
                        <a:t>. Alımı</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200" u="none" strike="noStrike" dirty="0" smtClean="0">
                          <a:effectLst/>
                          <a:latin typeface="+mj-lt"/>
                        </a:rPr>
                        <a:t>7.485.000,00</a:t>
                      </a:r>
                    </a:p>
                    <a:p>
                      <a:pPr algn="r" fontAlgn="ct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46189">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24.01.33.00-10.1.2.00-1-03.6 </a:t>
                      </a:r>
                      <a:r>
                        <a:rPr lang="tr-TR" sz="1400" u="none" strike="noStrike" dirty="0" smtClean="0">
                          <a:effectLst/>
                          <a:latin typeface="Times New Roman" panose="02020603050405020304" pitchFamily="18" charset="0"/>
                          <a:cs typeface="Times New Roman" panose="02020603050405020304" pitchFamily="18" charset="0"/>
                        </a:rPr>
                        <a:t> Temsil </a:t>
                      </a:r>
                      <a:r>
                        <a:rPr lang="tr-TR" sz="1400" u="none" strike="noStrike" dirty="0">
                          <a:effectLst/>
                          <a:latin typeface="Times New Roman" panose="02020603050405020304" pitchFamily="18" charset="0"/>
                          <a:cs typeface="Times New Roman" panose="02020603050405020304" pitchFamily="18" charset="0"/>
                        </a:rPr>
                        <a:t>Ağırlama</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200" u="none" strike="noStrike" dirty="0" smtClean="0">
                          <a:effectLst/>
                          <a:latin typeface="+mj-lt"/>
                        </a:rPr>
                        <a:t>20.000,00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343304">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24.01.33.00-10.1.2.00-1-03.7  Demirbaş </a:t>
                      </a:r>
                      <a:r>
                        <a:rPr lang="tr-TR" sz="1400" u="none" strike="noStrike" dirty="0">
                          <a:effectLst/>
                          <a:latin typeface="Times New Roman" panose="02020603050405020304" pitchFamily="18" charset="0"/>
                          <a:cs typeface="Times New Roman" panose="02020603050405020304" pitchFamily="18" charset="0"/>
                        </a:rPr>
                        <a:t>Alımı</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200" u="none" strike="noStrike" dirty="0" smtClean="0">
                          <a:effectLst/>
                          <a:latin typeface="+mj-lt"/>
                        </a:rPr>
                        <a:t>69.000,00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29272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24.01.33.00-10.1.2.00-1-03.8 </a:t>
                      </a:r>
                      <a:r>
                        <a:rPr lang="tr-TR" sz="1400" u="none" strike="noStrike" dirty="0" smtClean="0">
                          <a:effectLst/>
                          <a:latin typeface="Times New Roman" panose="02020603050405020304" pitchFamily="18" charset="0"/>
                          <a:cs typeface="Times New Roman" panose="02020603050405020304" pitchFamily="18" charset="0"/>
                        </a:rPr>
                        <a:t> Bakım </a:t>
                      </a:r>
                      <a:r>
                        <a:rPr lang="tr-TR" sz="1400" u="none" strike="noStrike" dirty="0">
                          <a:effectLst/>
                          <a:latin typeface="Times New Roman" panose="02020603050405020304" pitchFamily="18" charset="0"/>
                          <a:cs typeface="Times New Roman" panose="02020603050405020304" pitchFamily="18" charset="0"/>
                        </a:rPr>
                        <a:t>Onarım</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200" u="none" strike="noStrike" dirty="0" smtClean="0">
                          <a:effectLst/>
                          <a:latin typeface="+mj-lt"/>
                        </a:rPr>
                        <a:t>10.000,00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292723">
                <a:tc>
                  <a:txBody>
                    <a:bodyPr/>
                    <a:lstStyle/>
                    <a:p>
                      <a:pPr algn="l" fontAlgn="b"/>
                      <a:r>
                        <a:rPr kumimoji="0" lang="tr-TR" sz="14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24.01.33.00-10.1.2.00-1-05.4</a:t>
                      </a:r>
                      <a:r>
                        <a:rPr kumimoji="0" lang="tr-TR" sz="1400" u="none" strike="noStrike" kern="1200" baseline="0" dirty="0" smtClean="0">
                          <a:solidFill>
                            <a:schemeClr val="dk1"/>
                          </a:solidFill>
                          <a:effectLst/>
                          <a:latin typeface="Times New Roman" panose="02020603050405020304" pitchFamily="18" charset="0"/>
                          <a:ea typeface="+mn-ea"/>
                          <a:cs typeface="Times New Roman" panose="02020603050405020304" pitchFamily="18" charset="0"/>
                        </a:rPr>
                        <a:t>  Cari Transferler(Korumalı İşyerleri)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200" b="0" i="0" u="none" strike="noStrike" dirty="0" smtClean="0">
                          <a:solidFill>
                            <a:srgbClr val="000000"/>
                          </a:solidFill>
                          <a:effectLst/>
                          <a:latin typeface="+mj-lt"/>
                        </a:rPr>
                        <a:t>316.000,00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r h="36739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tr-TR" sz="14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24.01.33.00-10.1.2.05-1-03.3</a:t>
                      </a:r>
                      <a:r>
                        <a:rPr kumimoji="0" lang="tr-TR" sz="1400" u="none" strike="noStrike" kern="1200" baseline="0" dirty="0" smtClean="0">
                          <a:solidFill>
                            <a:schemeClr val="dk1"/>
                          </a:solidFill>
                          <a:effectLst/>
                          <a:latin typeface="Times New Roman" panose="02020603050405020304" pitchFamily="18" charset="0"/>
                          <a:ea typeface="+mn-ea"/>
                          <a:cs typeface="Times New Roman" panose="02020603050405020304" pitchFamily="18" charset="0"/>
                        </a:rPr>
                        <a:t>  Yolluklar (Erişilebilirlik)</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200" b="0" i="0" u="none" strike="noStrike" dirty="0" smtClean="0">
                          <a:solidFill>
                            <a:srgbClr val="000000"/>
                          </a:solidFill>
                          <a:effectLst/>
                          <a:latin typeface="+mj-lt"/>
                        </a:rPr>
                        <a:t>200.000,00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1"/>
                  </a:ext>
                </a:extLst>
              </a:tr>
              <a:tr h="36004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tr-TR" sz="14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24.01.33.00-10.2.0.00-1-07.1  Yurtiçi Sermaye Transferi </a:t>
                      </a:r>
                      <a:r>
                        <a:rPr kumimoji="0" lang="tr-TR"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(YADES)</a:t>
                      </a:r>
                      <a:endParaRPr kumimoji="0" lang="tr-TR" sz="1400" b="1"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200" b="0" i="0" u="none" strike="noStrike" dirty="0" smtClean="0">
                          <a:solidFill>
                            <a:srgbClr val="000000"/>
                          </a:solidFill>
                          <a:effectLst/>
                          <a:latin typeface="+mj-lt"/>
                        </a:rPr>
                        <a:t>17.650.000,00</a:t>
                      </a: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2"/>
                  </a:ext>
                </a:extLst>
              </a:tr>
              <a:tr h="327154">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kumimoji="0" lang="tr-TR" sz="1400" b="1"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GENEL TOPLAM</a:t>
                      </a: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0" lang="tr-TR" sz="1200" b="1" i="0" u="none" strike="noStrike" kern="1200" dirty="0" smtClean="0">
                          <a:solidFill>
                            <a:srgbClr val="000000"/>
                          </a:solidFill>
                          <a:effectLst/>
                          <a:latin typeface="+mj-lt"/>
                          <a:ea typeface="+mn-ea"/>
                          <a:cs typeface="+mn-cs"/>
                        </a:rPr>
                        <a:t>38.412.000</a:t>
                      </a:r>
                      <a:endParaRPr lang="tr-TR" sz="1200" b="1" i="0" u="none" strike="noStrike" dirty="0" smtClean="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3"/>
                  </a:ext>
                </a:extLst>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xmlns="" val="3871573509"/>
              </p:ext>
            </p:extLst>
          </p:nvPr>
        </p:nvGraphicFramePr>
        <p:xfrm>
          <a:off x="7596336" y="1464696"/>
          <a:ext cx="1296144" cy="4791650"/>
        </p:xfrm>
        <a:graphic>
          <a:graphicData uri="http://schemas.openxmlformats.org/drawingml/2006/table">
            <a:tbl>
              <a:tblPr>
                <a:tableStyleId>{5C22544A-7EE6-4342-B048-85BDC9FD1C3A}</a:tableStyleId>
              </a:tblPr>
              <a:tblGrid>
                <a:gridCol w="1296144">
                  <a:extLst>
                    <a:ext uri="{9D8B030D-6E8A-4147-A177-3AD203B41FA5}">
                      <a16:colId xmlns="" xmlns:a16="http://schemas.microsoft.com/office/drawing/2014/main" val="20000"/>
                    </a:ext>
                  </a:extLst>
                </a:gridCol>
              </a:tblGrid>
              <a:tr h="292723">
                <a:tc>
                  <a:txBody>
                    <a:bodyPr/>
                    <a:lstStyle/>
                    <a:p>
                      <a:pPr algn="r" fontAlgn="ctr"/>
                      <a:r>
                        <a:rPr lang="tr-TR" sz="1200" u="none" strike="noStrike" dirty="0" smtClean="0">
                          <a:effectLst/>
                          <a:latin typeface="+mj-lt"/>
                        </a:rPr>
                        <a:t>9.273.773,11</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58847">
                <a:tc>
                  <a:txBody>
                    <a:bodyPr/>
                    <a:lstStyle/>
                    <a:p>
                      <a:pPr algn="r" fontAlgn="ctr"/>
                      <a:r>
                        <a:rPr lang="tr-TR" sz="1200" u="none" strike="noStrike" dirty="0" smtClean="0">
                          <a:effectLst/>
                          <a:latin typeface="+mj-lt"/>
                        </a:rPr>
                        <a:t>500.971,90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58847">
                <a:tc>
                  <a:txBody>
                    <a:bodyPr/>
                    <a:lstStyle/>
                    <a:p>
                      <a:pPr algn="r" fontAlgn="ctr"/>
                      <a:r>
                        <a:rPr lang="tr-TR" sz="1200" b="0" i="0" u="none" strike="noStrike" dirty="0" smtClean="0">
                          <a:solidFill>
                            <a:schemeClr val="dk1"/>
                          </a:solidFill>
                          <a:effectLst/>
                          <a:latin typeface="+mj-lt"/>
                        </a:rPr>
                        <a:t>1.518.417,50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58847">
                <a:tc>
                  <a:txBody>
                    <a:bodyPr/>
                    <a:lstStyle/>
                    <a:p>
                      <a:pPr algn="r" fontAlgn="ctr"/>
                      <a:r>
                        <a:rPr lang="tr-TR" sz="1200" b="0" i="0" u="none" strike="noStrike" dirty="0" smtClean="0">
                          <a:solidFill>
                            <a:schemeClr val="dk1"/>
                          </a:solidFill>
                          <a:effectLst/>
                          <a:latin typeface="+mj-lt"/>
                        </a:rPr>
                        <a:t>92.080,27</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58928">
                <a:tc>
                  <a:txBody>
                    <a:bodyPr/>
                    <a:lstStyle/>
                    <a:p>
                      <a:pPr algn="r" fontAlgn="ctr"/>
                      <a:r>
                        <a:rPr lang="tr-TR" sz="1000" u="none" strike="noStrike" dirty="0" smtClean="0">
                          <a:effectLst/>
                          <a:latin typeface="+mj-lt"/>
                        </a:rPr>
                        <a:t>65.000,00</a:t>
                      </a:r>
                      <a:endParaRPr lang="tr-TR" sz="10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58847">
                <a:tc>
                  <a:txBody>
                    <a:bodyPr/>
                    <a:lstStyle/>
                    <a:p>
                      <a:pPr algn="r" fontAlgn="ctr"/>
                      <a:r>
                        <a:rPr lang="tr-TR" sz="1200" b="0" i="0" u="none" strike="noStrike" dirty="0" smtClean="0">
                          <a:solidFill>
                            <a:schemeClr val="dk1"/>
                          </a:solidFill>
                          <a:effectLst/>
                          <a:latin typeface="+mj-lt"/>
                        </a:rPr>
                        <a:t>343.023,07</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61233">
                <a:tc>
                  <a:txBody>
                    <a:bodyPr/>
                    <a:lstStyle/>
                    <a:p>
                      <a:pPr algn="r" fontAlgn="ctr"/>
                      <a:r>
                        <a:rPr lang="tr-TR" sz="1000" b="0" i="0" u="none" strike="noStrike" dirty="0" smtClean="0">
                          <a:solidFill>
                            <a:schemeClr val="dk1"/>
                          </a:solidFill>
                          <a:effectLst/>
                          <a:latin typeface="+mj-lt"/>
                        </a:rPr>
                        <a:t>7.423.745,51</a:t>
                      </a:r>
                      <a:endParaRPr lang="tr-TR" sz="10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58847">
                <a:tc>
                  <a:txBody>
                    <a:bodyPr/>
                    <a:lstStyle/>
                    <a:p>
                      <a:pPr algn="r" fontAlgn="ctr"/>
                      <a:r>
                        <a:rPr lang="tr-TR" sz="1200" b="0" i="0" u="none" strike="noStrike" dirty="0" smtClean="0">
                          <a:solidFill>
                            <a:schemeClr val="dk1"/>
                          </a:solidFill>
                          <a:effectLst/>
                          <a:latin typeface="+mj-lt"/>
                        </a:rPr>
                        <a:t>9.405,84</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343304">
                <a:tc>
                  <a:txBody>
                    <a:bodyPr/>
                    <a:lstStyle/>
                    <a:p>
                      <a:pPr algn="r" fontAlgn="ctr"/>
                      <a:r>
                        <a:rPr lang="tr-TR" sz="1000" b="0" i="0" u="none" strike="noStrike" dirty="0" smtClean="0">
                          <a:solidFill>
                            <a:schemeClr val="dk1"/>
                          </a:solidFill>
                          <a:effectLst/>
                          <a:latin typeface="+mj-lt"/>
                        </a:rPr>
                        <a:t>5.192,00</a:t>
                      </a:r>
                      <a:r>
                        <a:rPr lang="tr-TR" sz="1000" b="0" i="0" u="none" strike="noStrike" baseline="0" dirty="0" smtClean="0">
                          <a:solidFill>
                            <a:schemeClr val="dk1"/>
                          </a:solidFill>
                          <a:effectLst/>
                          <a:latin typeface="+mj-lt"/>
                        </a:rPr>
                        <a:t> </a:t>
                      </a:r>
                      <a:endParaRPr lang="tr-TR" sz="10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292723">
                <a:tc>
                  <a:txBody>
                    <a:bodyPr/>
                    <a:lstStyle/>
                    <a:p>
                      <a:pPr algn="r" fontAlgn="ctr"/>
                      <a:r>
                        <a:rPr lang="tr-TR" sz="1200" b="0" i="0" u="none" strike="noStrike" dirty="0" smtClean="0">
                          <a:solidFill>
                            <a:schemeClr val="dk1"/>
                          </a:solidFill>
                          <a:effectLst/>
                          <a:latin typeface="+mj-lt"/>
                        </a:rPr>
                        <a:t>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301270">
                <a:tc>
                  <a:txBody>
                    <a:bodyPr/>
                    <a:lstStyle/>
                    <a:p>
                      <a:pPr algn="r" fontAlgn="ctr"/>
                      <a:r>
                        <a:rPr lang="tr-TR" sz="1000" b="0" i="0" u="none" strike="noStrike" dirty="0" smtClean="0">
                          <a:solidFill>
                            <a:srgbClr val="000000"/>
                          </a:solidFill>
                          <a:effectLst/>
                          <a:latin typeface="+mj-lt"/>
                        </a:rPr>
                        <a:t>207.511,14</a:t>
                      </a:r>
                      <a:endParaRPr lang="tr-TR" sz="10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r h="347186">
                <a:tc>
                  <a:txBody>
                    <a:bodyPr/>
                    <a:lstStyle/>
                    <a:p>
                      <a:pPr algn="r" fontAlgn="ctr"/>
                      <a:r>
                        <a:rPr lang="tr-TR" sz="1200" b="0" i="0" u="none" strike="noStrike" dirty="0" smtClean="0">
                          <a:solidFill>
                            <a:srgbClr val="000000"/>
                          </a:solidFill>
                          <a:effectLst/>
                          <a:latin typeface="+mj-lt"/>
                        </a:rPr>
                        <a:t>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1"/>
                  </a:ext>
                </a:extLst>
              </a:tr>
              <a:tr h="372894">
                <a:tc>
                  <a:txBody>
                    <a:bodyPr/>
                    <a:lstStyle/>
                    <a:p>
                      <a:pPr algn="r" fontAlgn="ctr"/>
                      <a:r>
                        <a:rPr lang="tr-TR" sz="1200" b="0" i="0" u="none" strike="noStrike" dirty="0" smtClean="0">
                          <a:solidFill>
                            <a:srgbClr val="000000"/>
                          </a:solidFill>
                          <a:effectLst/>
                          <a:latin typeface="+mj-lt"/>
                        </a:rPr>
                        <a:t>0</a:t>
                      </a: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2"/>
                  </a:ext>
                </a:extLst>
              </a:tr>
              <a:tr h="327154">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0" lang="tr-TR" sz="1200" b="1" i="0" u="none" strike="noStrike" kern="1200" dirty="0" smtClean="0">
                          <a:solidFill>
                            <a:srgbClr val="000000"/>
                          </a:solidFill>
                          <a:effectLst/>
                          <a:latin typeface="+mj-lt"/>
                          <a:ea typeface="+mn-ea"/>
                          <a:cs typeface="+mn-cs"/>
                        </a:rPr>
                        <a:t>19.439.033,52</a:t>
                      </a:r>
                      <a:endParaRPr lang="tr-TR" sz="1200" b="1" i="0" u="none" strike="noStrike" dirty="0" smtClean="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3"/>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xmlns="" val="3407178452"/>
              </p:ext>
            </p:extLst>
          </p:nvPr>
        </p:nvGraphicFramePr>
        <p:xfrm>
          <a:off x="7596336" y="1052736"/>
          <a:ext cx="1296144" cy="409109"/>
        </p:xfrm>
        <a:graphic>
          <a:graphicData uri="http://schemas.openxmlformats.org/drawingml/2006/table">
            <a:tbl>
              <a:tblPr>
                <a:tableStyleId>{5C22544A-7EE6-4342-B048-85BDC9FD1C3A}</a:tableStyleId>
              </a:tblPr>
              <a:tblGrid>
                <a:gridCol w="1296144">
                  <a:extLst>
                    <a:ext uri="{9D8B030D-6E8A-4147-A177-3AD203B41FA5}">
                      <a16:colId xmlns="" xmlns:a16="http://schemas.microsoft.com/office/drawing/2014/main" val="20000"/>
                    </a:ext>
                  </a:extLst>
                </a:gridCol>
              </a:tblGrid>
              <a:tr h="409109">
                <a:tc>
                  <a:txBody>
                    <a:bodyPr/>
                    <a:lstStyle/>
                    <a:p>
                      <a:pPr algn="ctr" fontAlgn="ctr"/>
                      <a:r>
                        <a:rPr lang="tr-TR" sz="1200" b="1" i="0" u="none" strike="noStrike" dirty="0" smtClean="0">
                          <a:solidFill>
                            <a:srgbClr val="000000"/>
                          </a:solidFill>
                          <a:effectLst/>
                          <a:latin typeface="Times New Roman" panose="02020603050405020304" pitchFamily="18" charset="0"/>
                          <a:cs typeface="Times New Roman" panose="02020603050405020304" pitchFamily="18" charset="0"/>
                        </a:rPr>
                        <a:t>HARCAMA</a:t>
                      </a:r>
                    </a:p>
                    <a:p>
                      <a:pPr algn="ctr" fontAlgn="ctr"/>
                      <a:r>
                        <a:rPr lang="tr-TR" sz="1200" b="1" i="0" u="none" strike="noStrike" dirty="0" smtClean="0">
                          <a:solidFill>
                            <a:srgbClr val="000000"/>
                          </a:solidFill>
                          <a:effectLst/>
                          <a:latin typeface="Times New Roman" panose="02020603050405020304" pitchFamily="18" charset="0"/>
                          <a:cs typeface="Times New Roman" panose="02020603050405020304" pitchFamily="18" charset="0"/>
                        </a:rPr>
                        <a:t>26.10.2018</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
        <p:nvSpPr>
          <p:cNvPr id="4" name="Slayt Numarası Yer Tutucusu 3"/>
          <p:cNvSpPr>
            <a:spLocks noGrp="1"/>
          </p:cNvSpPr>
          <p:nvPr>
            <p:ph type="sldNum" sz="quarter" idx="12"/>
          </p:nvPr>
        </p:nvSpPr>
        <p:spPr/>
        <p:txBody>
          <a:bodyPr/>
          <a:lstStyle/>
          <a:p>
            <a:fld id="{D412136F-5C16-49FD-A6C8-DA3E7A2C7115}" type="slidenum">
              <a:rPr lang="tr-TR" altLang="tr-TR" smtClean="0"/>
              <a:pPr/>
              <a:t>13</a:t>
            </a:fld>
            <a:endParaRPr lang="tr-TR" altLang="tr-TR" dirty="0"/>
          </a:p>
        </p:txBody>
      </p:sp>
      <p:sp>
        <p:nvSpPr>
          <p:cNvPr id="10" name="Dikdörtgen 9"/>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descr="C:\Users\habay\Desktop\PROFIL ORTAK.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3" name="Dikdörtgen 12"/>
          <p:cNvSpPr/>
          <p:nvPr/>
        </p:nvSpPr>
        <p:spPr>
          <a:xfrm>
            <a:off x="0" y="6309320"/>
            <a:ext cx="914400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421297349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
          <p:cNvSpPr txBox="1">
            <a:spLocks/>
          </p:cNvSpPr>
          <p:nvPr/>
        </p:nvSpPr>
        <p:spPr>
          <a:xfrm>
            <a:off x="6516216" y="620688"/>
            <a:ext cx="1152128" cy="36004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3200" dirty="0">
              <a:latin typeface="Times New Roman" panose="02020603050405020304" pitchFamily="18" charset="0"/>
              <a:cs typeface="Times New Roman" panose="02020603050405020304" pitchFamily="18" charset="0"/>
            </a:endParaRPr>
          </a:p>
        </p:txBody>
      </p:sp>
      <p:sp>
        <p:nvSpPr>
          <p:cNvPr id="14" name="Başlık 1"/>
          <p:cNvSpPr txBox="1">
            <a:spLocks/>
          </p:cNvSpPr>
          <p:nvPr/>
        </p:nvSpPr>
        <p:spPr>
          <a:xfrm>
            <a:off x="7686778" y="476672"/>
            <a:ext cx="1152128" cy="36004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altLang="tr-TR" sz="3200" dirty="0">
              <a:latin typeface="Times New Roman" panose="02020603050405020304" pitchFamily="18" charset="0"/>
              <a:cs typeface="Times New Roman" panose="02020603050405020304" pitchFamily="18" charset="0"/>
            </a:endParaRPr>
          </a:p>
        </p:txBody>
      </p:sp>
      <p:sp>
        <p:nvSpPr>
          <p:cNvPr id="6" name="Dikdörtgen 5"/>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5" name="İçerik Yer Tutucusu 3"/>
          <p:cNvGraphicFramePr>
            <a:graphicFrameLocks/>
          </p:cNvGraphicFramePr>
          <p:nvPr>
            <p:extLst>
              <p:ext uri="{D42A27DB-BD31-4B8C-83A1-F6EECF244321}">
                <p14:modId xmlns:p14="http://schemas.microsoft.com/office/powerpoint/2010/main" xmlns="" val="3427724912"/>
              </p:ext>
            </p:extLst>
          </p:nvPr>
        </p:nvGraphicFramePr>
        <p:xfrm>
          <a:off x="683568" y="1176051"/>
          <a:ext cx="8208912" cy="5295673"/>
        </p:xfrm>
        <a:graphic>
          <a:graphicData uri="http://schemas.openxmlformats.org/drawingml/2006/table">
            <a:tbl>
              <a:tblPr>
                <a:tableStyleId>{5C22544A-7EE6-4342-B048-85BDC9FD1C3A}</a:tableStyleId>
              </a:tblPr>
              <a:tblGrid>
                <a:gridCol w="5842379">
                  <a:extLst>
                    <a:ext uri="{9D8B030D-6E8A-4147-A177-3AD203B41FA5}">
                      <a16:colId xmlns="" xmlns:a16="http://schemas.microsoft.com/office/drawing/2014/main" val="20000"/>
                    </a:ext>
                  </a:extLst>
                </a:gridCol>
                <a:gridCol w="1331175">
                  <a:extLst>
                    <a:ext uri="{9D8B030D-6E8A-4147-A177-3AD203B41FA5}">
                      <a16:colId xmlns="" xmlns:a16="http://schemas.microsoft.com/office/drawing/2014/main" val="20001"/>
                    </a:ext>
                  </a:extLst>
                </a:gridCol>
                <a:gridCol w="1035358">
                  <a:extLst>
                    <a:ext uri="{9D8B030D-6E8A-4147-A177-3AD203B41FA5}">
                      <a16:colId xmlns="" xmlns:a16="http://schemas.microsoft.com/office/drawing/2014/main" val="20002"/>
                    </a:ext>
                  </a:extLst>
                </a:gridCol>
              </a:tblGrid>
              <a:tr h="546343">
                <a:tc>
                  <a:txBody>
                    <a:bodyPr/>
                    <a:lstStyle/>
                    <a:p>
                      <a:pPr algn="l" fontAlgn="b"/>
                      <a:r>
                        <a:rPr lang="tr-TR" altLang="tr-TR" sz="1400" b="0" dirty="0" smtClean="0">
                          <a:latin typeface="Times New Roman" panose="02020603050405020304" pitchFamily="18" charset="0"/>
                          <a:cs typeface="Times New Roman" panose="02020603050405020304" pitchFamily="18" charset="0"/>
                        </a:rPr>
                        <a:t>2019 YILI BÜTÇESİ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1" i="0" u="none" strike="noStrike" dirty="0" smtClean="0">
                          <a:solidFill>
                            <a:srgbClr val="000000"/>
                          </a:solidFill>
                          <a:effectLst/>
                          <a:latin typeface="+mj-lt"/>
                        </a:rPr>
                        <a:t>TEEKLİF EDİLEN</a:t>
                      </a:r>
                      <a:endParaRPr lang="tr-TR" sz="1200" b="1"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200" b="1" i="0" u="none" strike="noStrike" kern="1200" dirty="0" smtClean="0">
                        <a:solidFill>
                          <a:srgbClr val="000000"/>
                        </a:solidFill>
                        <a:effectLst/>
                        <a:latin typeface="+mn-lt"/>
                        <a:ea typeface="+mn-ea"/>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lang="tr-TR" sz="1200" b="1" i="0" u="none" strike="noStrike" kern="1200" dirty="0" smtClean="0">
                          <a:solidFill>
                            <a:srgbClr val="000000"/>
                          </a:solidFill>
                          <a:effectLst/>
                          <a:latin typeface="+mn-lt"/>
                          <a:ea typeface="+mn-ea"/>
                          <a:cs typeface="+mn-cs"/>
                        </a:rPr>
                        <a:t>VERİLEN</a:t>
                      </a:r>
                    </a:p>
                    <a:p>
                      <a:pPr algn="ctr" fontAlgn="ctr"/>
                      <a:endParaRPr lang="tr-TR" sz="1200" b="1"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4"/>
                  </a:ext>
                </a:extLst>
              </a:tr>
              <a:tr h="232152">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24.01.33.00-10.1.2.00-1-01.1 </a:t>
                      </a:r>
                      <a:r>
                        <a:rPr lang="tr-TR" sz="1400" u="none" strike="noStrike" dirty="0" smtClean="0">
                          <a:effectLst/>
                          <a:latin typeface="Times New Roman" panose="02020603050405020304" pitchFamily="18" charset="0"/>
                          <a:cs typeface="Times New Roman" panose="02020603050405020304" pitchFamily="18" charset="0"/>
                        </a:rPr>
                        <a:t> Personel </a:t>
                      </a:r>
                      <a:r>
                        <a:rPr lang="tr-TR" sz="1400" u="none" strike="noStrike" dirty="0">
                          <a:effectLst/>
                          <a:latin typeface="Times New Roman" panose="02020603050405020304" pitchFamily="18" charset="0"/>
                          <a:cs typeface="Times New Roman" panose="02020603050405020304" pitchFamily="18" charset="0"/>
                        </a:rPr>
                        <a:t>Maaş Giderleri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200" b="0" i="0" u="none" strike="noStrike" dirty="0" smtClean="0">
                          <a:solidFill>
                            <a:srgbClr val="000000"/>
                          </a:solidFill>
                          <a:effectLst/>
                          <a:latin typeface="+mj-lt"/>
                        </a:rPr>
                        <a:t>12.853.000,00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tr-TR" sz="1200" u="none" strike="noStrike" kern="1200" dirty="0" smtClean="0">
                          <a:solidFill>
                            <a:schemeClr val="dk1"/>
                          </a:solidFill>
                          <a:effectLst/>
                          <a:latin typeface="+mn-lt"/>
                          <a:ea typeface="+mn-ea"/>
                          <a:cs typeface="+mn-cs"/>
                        </a:rPr>
                        <a:t>12.853.000,00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84594">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24.01.33.00-10.1.2.00-1-01.2 </a:t>
                      </a:r>
                      <a:r>
                        <a:rPr lang="tr-TR" sz="1400" u="none" strike="noStrike" dirty="0" smtClean="0">
                          <a:effectLst/>
                          <a:latin typeface="Times New Roman" panose="02020603050405020304" pitchFamily="18" charset="0"/>
                          <a:cs typeface="Times New Roman" panose="02020603050405020304" pitchFamily="18" charset="0"/>
                        </a:rPr>
                        <a:t> S. Personel </a:t>
                      </a:r>
                      <a:r>
                        <a:rPr lang="tr-TR" sz="1400" u="none" strike="noStrike" dirty="0">
                          <a:effectLst/>
                          <a:latin typeface="Times New Roman" panose="02020603050405020304" pitchFamily="18" charset="0"/>
                          <a:cs typeface="Times New Roman" panose="02020603050405020304" pitchFamily="18" charset="0"/>
                        </a:rPr>
                        <a:t>Maaşları</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200" b="0" i="0" u="none" strike="noStrike" dirty="0" smtClean="0">
                          <a:solidFill>
                            <a:srgbClr val="000000"/>
                          </a:solidFill>
                          <a:effectLst/>
                          <a:latin typeface="+mj-lt"/>
                        </a:rPr>
                        <a:t>298.000,00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chemeClr val="dk1"/>
                          </a:solidFill>
                          <a:effectLst/>
                          <a:latin typeface="+mn-lt"/>
                          <a:ea typeface="+mn-ea"/>
                          <a:cs typeface="+mn-cs"/>
                        </a:rPr>
                        <a:t>298.000,00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33919">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24.01.33.00-10.1.2.00-1-02.1 </a:t>
                      </a:r>
                      <a:r>
                        <a:rPr lang="tr-TR" sz="1400" u="none" strike="noStrike" dirty="0" smtClean="0">
                          <a:effectLst/>
                          <a:latin typeface="Times New Roman" panose="02020603050405020304" pitchFamily="18" charset="0"/>
                          <a:cs typeface="Times New Roman" panose="02020603050405020304" pitchFamily="18" charset="0"/>
                        </a:rPr>
                        <a:t> SGK</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200" b="0" i="0" u="none" strike="noStrike" dirty="0" smtClean="0">
                          <a:solidFill>
                            <a:srgbClr val="000000"/>
                          </a:solidFill>
                          <a:effectLst/>
                          <a:latin typeface="+mj-lt"/>
                        </a:rPr>
                        <a:t>2.439.000,00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chemeClr val="dk1"/>
                          </a:solidFill>
                          <a:effectLst/>
                          <a:latin typeface="+mn-lt"/>
                          <a:ea typeface="+mn-ea"/>
                          <a:cs typeface="+mn-cs"/>
                        </a:rPr>
                        <a:t>2.439.000,00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284594">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24.01.33.00-10.1.2.00-1-02.2 </a:t>
                      </a:r>
                      <a:r>
                        <a:rPr lang="tr-TR" sz="1400" u="none" strike="noStrike" dirty="0" smtClean="0">
                          <a:effectLst/>
                          <a:latin typeface="Times New Roman" panose="02020603050405020304" pitchFamily="18" charset="0"/>
                          <a:cs typeface="Times New Roman" panose="02020603050405020304" pitchFamily="18" charset="0"/>
                        </a:rPr>
                        <a:t> Sözleşmeli </a:t>
                      </a:r>
                      <a:r>
                        <a:rPr lang="tr-TR" sz="1400" u="none" strike="noStrike" dirty="0">
                          <a:effectLst/>
                          <a:latin typeface="Times New Roman" panose="02020603050405020304" pitchFamily="18" charset="0"/>
                          <a:cs typeface="Times New Roman" panose="02020603050405020304" pitchFamily="18" charset="0"/>
                        </a:rPr>
                        <a:t>SGK</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200" b="0" i="0" u="none" strike="noStrike" dirty="0" smtClean="0">
                          <a:solidFill>
                            <a:srgbClr val="000000"/>
                          </a:solidFill>
                          <a:effectLst/>
                          <a:latin typeface="+mj-lt"/>
                        </a:rPr>
                        <a:t>47.000,00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chemeClr val="dk1"/>
                          </a:solidFill>
                          <a:effectLst/>
                          <a:latin typeface="+mn-lt"/>
                          <a:ea typeface="+mn-ea"/>
                          <a:cs typeface="+mn-cs"/>
                        </a:rPr>
                        <a:t>47.000,00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284657">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24.01.33.00-10.1.2.00-1-03.2 </a:t>
                      </a:r>
                      <a:r>
                        <a:rPr lang="tr-TR" sz="1400" u="none" strike="noStrike" dirty="0" smtClean="0">
                          <a:effectLst/>
                          <a:latin typeface="Times New Roman" panose="02020603050405020304" pitchFamily="18" charset="0"/>
                          <a:cs typeface="Times New Roman" panose="02020603050405020304" pitchFamily="18" charset="0"/>
                        </a:rPr>
                        <a:t> Tüketime </a:t>
                      </a:r>
                      <a:r>
                        <a:rPr lang="tr-TR" sz="1400" u="none" strike="noStrike" dirty="0">
                          <a:effectLst/>
                          <a:latin typeface="Times New Roman" panose="02020603050405020304" pitchFamily="18" charset="0"/>
                          <a:cs typeface="Times New Roman" panose="02020603050405020304" pitchFamily="18" charset="0"/>
                        </a:rPr>
                        <a:t>Yönelik </a:t>
                      </a:r>
                      <a:r>
                        <a:rPr lang="tr-TR" sz="1400" u="none" strike="noStrike" dirty="0" smtClean="0">
                          <a:effectLst/>
                          <a:latin typeface="Times New Roman" panose="02020603050405020304" pitchFamily="18" charset="0"/>
                          <a:cs typeface="Times New Roman" panose="02020603050405020304" pitchFamily="18" charset="0"/>
                        </a:rPr>
                        <a:t>Mal</a:t>
                      </a:r>
                      <a:r>
                        <a:rPr lang="tr-TR" sz="1400" u="none" strike="noStrike" baseline="0" dirty="0" smtClean="0">
                          <a:effectLst/>
                          <a:latin typeface="Times New Roman" panose="02020603050405020304" pitchFamily="18" charset="0"/>
                          <a:cs typeface="Times New Roman" panose="02020603050405020304" pitchFamily="18" charset="0"/>
                        </a:rPr>
                        <a:t> ve </a:t>
                      </a:r>
                      <a:r>
                        <a:rPr lang="tr-TR" sz="1400" u="none" strike="noStrike" baseline="0" dirty="0" err="1" smtClean="0">
                          <a:effectLst/>
                          <a:latin typeface="Times New Roman" panose="02020603050405020304" pitchFamily="18" charset="0"/>
                          <a:cs typeface="Times New Roman" panose="02020603050405020304" pitchFamily="18" charset="0"/>
                        </a:rPr>
                        <a:t>Malz</a:t>
                      </a:r>
                      <a:r>
                        <a:rPr lang="tr-TR" sz="1400" u="none" strike="noStrike" baseline="0" dirty="0" smtClean="0">
                          <a:effectLst/>
                          <a:latin typeface="Times New Roman" panose="02020603050405020304" pitchFamily="18" charset="0"/>
                          <a:cs typeface="Times New Roman" panose="02020603050405020304" pitchFamily="18" charset="0"/>
                        </a:rPr>
                        <a:t>. Alım.</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200" u="none" strike="noStrike" dirty="0" smtClean="0">
                          <a:effectLst/>
                          <a:latin typeface="+mj-lt"/>
                        </a:rPr>
                        <a:t>870.000,00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tr-TR" sz="1200" u="none" strike="noStrike" kern="1200" dirty="0" smtClean="0">
                          <a:solidFill>
                            <a:schemeClr val="dk1"/>
                          </a:solidFill>
                          <a:effectLst/>
                          <a:latin typeface="+mn-lt"/>
                          <a:ea typeface="+mn-ea"/>
                          <a:cs typeface="+mn-cs"/>
                        </a:rPr>
                        <a:t>84.000,00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284594">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24.01.33.00-10.1.2.00-1-03.3 </a:t>
                      </a:r>
                      <a:r>
                        <a:rPr lang="tr-TR" sz="1400" u="none" strike="noStrike" dirty="0" smtClean="0">
                          <a:effectLst/>
                          <a:latin typeface="Times New Roman" panose="02020603050405020304" pitchFamily="18" charset="0"/>
                          <a:cs typeface="Times New Roman" panose="02020603050405020304" pitchFamily="18" charset="0"/>
                        </a:rPr>
                        <a:t> Yolluklar</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200" b="0" i="0" u="none" strike="noStrike" dirty="0" smtClean="0">
                          <a:solidFill>
                            <a:schemeClr val="dk1"/>
                          </a:solidFill>
                          <a:effectLst/>
                          <a:latin typeface="+mj-lt"/>
                        </a:rPr>
                        <a:t>454.400,00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chemeClr val="dk1"/>
                          </a:solidFill>
                          <a:effectLst/>
                          <a:latin typeface="+mn-lt"/>
                          <a:ea typeface="+mn-ea"/>
                          <a:cs typeface="+mn-cs"/>
                        </a:rPr>
                        <a:t>301.000,00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278579">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24.01.33.00-10.1.2.00-1-03.5 </a:t>
                      </a:r>
                      <a:r>
                        <a:rPr lang="tr-TR" sz="1400" u="none" strike="noStrike" dirty="0" smtClean="0">
                          <a:effectLst/>
                          <a:latin typeface="Times New Roman" panose="02020603050405020304" pitchFamily="18" charset="0"/>
                          <a:cs typeface="Times New Roman" panose="02020603050405020304" pitchFamily="18" charset="0"/>
                        </a:rPr>
                        <a:t> Mal </a:t>
                      </a:r>
                      <a:r>
                        <a:rPr lang="tr-TR" sz="1400" u="none" strike="noStrike" dirty="0">
                          <a:effectLst/>
                          <a:latin typeface="Times New Roman" panose="02020603050405020304" pitchFamily="18" charset="0"/>
                          <a:cs typeface="Times New Roman" panose="02020603050405020304" pitchFamily="18" charset="0"/>
                        </a:rPr>
                        <a:t>ve </a:t>
                      </a:r>
                      <a:r>
                        <a:rPr lang="tr-TR" sz="1400" u="none" strike="noStrike" dirty="0" err="1">
                          <a:effectLst/>
                          <a:latin typeface="Times New Roman" panose="02020603050405020304" pitchFamily="18" charset="0"/>
                          <a:cs typeface="Times New Roman" panose="02020603050405020304" pitchFamily="18" charset="0"/>
                        </a:rPr>
                        <a:t>Hiz</a:t>
                      </a:r>
                      <a:r>
                        <a:rPr lang="tr-TR" sz="1400" u="none" strike="noStrike" dirty="0" smtClean="0">
                          <a:effectLst/>
                          <a:latin typeface="Times New Roman" panose="02020603050405020304" pitchFamily="18" charset="0"/>
                          <a:cs typeface="Times New Roman" panose="02020603050405020304" pitchFamily="18" charset="0"/>
                        </a:rPr>
                        <a:t>. Alımı</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200" b="1" u="none" strike="noStrike" dirty="0" smtClean="0">
                          <a:effectLst/>
                          <a:latin typeface="+mj-lt"/>
                        </a:rPr>
                        <a:t>7.600.000,00</a:t>
                      </a:r>
                      <a:endParaRPr lang="tr-TR" sz="1200" b="1"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tr-TR" sz="1200" b="1" i="0" u="none" strike="noStrike" kern="1200" dirty="0" smtClean="0">
                          <a:solidFill>
                            <a:schemeClr val="dk1"/>
                          </a:solidFill>
                          <a:effectLst/>
                          <a:latin typeface="+mn-lt"/>
                          <a:ea typeface="+mn-ea"/>
                          <a:cs typeface="+mn-cs"/>
                        </a:rPr>
                        <a:t>6.007.000,00</a:t>
                      </a:r>
                      <a:endParaRPr lang="tr-TR" sz="1200" b="1"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274554">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24.01.33.00-10.1.2.00-1-03.6 </a:t>
                      </a:r>
                      <a:r>
                        <a:rPr lang="tr-TR" sz="1400" u="none" strike="noStrike" dirty="0" smtClean="0">
                          <a:effectLst/>
                          <a:latin typeface="Times New Roman" panose="02020603050405020304" pitchFamily="18" charset="0"/>
                          <a:cs typeface="Times New Roman" panose="02020603050405020304" pitchFamily="18" charset="0"/>
                        </a:rPr>
                        <a:t> Temsil </a:t>
                      </a:r>
                      <a:r>
                        <a:rPr lang="tr-TR" sz="1400" u="none" strike="noStrike" dirty="0">
                          <a:effectLst/>
                          <a:latin typeface="Times New Roman" panose="02020603050405020304" pitchFamily="18" charset="0"/>
                          <a:cs typeface="Times New Roman" panose="02020603050405020304" pitchFamily="18" charset="0"/>
                        </a:rPr>
                        <a:t>Ağırlama</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200" u="none" strike="noStrike" dirty="0" smtClean="0">
                          <a:effectLst/>
                          <a:latin typeface="+mj-lt"/>
                        </a:rPr>
                        <a:t>21.000,00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chemeClr val="dk1"/>
                          </a:solidFill>
                          <a:effectLst/>
                          <a:latin typeface="+mn-lt"/>
                          <a:ea typeface="+mn-ea"/>
                          <a:cs typeface="+mn-cs"/>
                        </a:rPr>
                        <a:t>14.000,00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272268">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24.01.33.00-10.1.2.00-1-03.7  Demirbaş </a:t>
                      </a:r>
                      <a:r>
                        <a:rPr lang="tr-TR" sz="1400" u="none" strike="noStrike" dirty="0">
                          <a:effectLst/>
                          <a:latin typeface="Times New Roman" panose="02020603050405020304" pitchFamily="18" charset="0"/>
                          <a:cs typeface="Times New Roman" panose="02020603050405020304" pitchFamily="18" charset="0"/>
                        </a:rPr>
                        <a:t>Alımı</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200" u="none" strike="noStrike" dirty="0" smtClean="0">
                          <a:effectLst/>
                          <a:latin typeface="+mj-lt"/>
                        </a:rPr>
                        <a:t>270.000,00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chemeClr val="dk1"/>
                          </a:solidFill>
                          <a:effectLst/>
                          <a:latin typeface="+mn-lt"/>
                          <a:ea typeface="+mn-ea"/>
                          <a:cs typeface="+mn-cs"/>
                        </a:rPr>
                        <a:t>59.000,00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232152">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24.01.33.00-10.1.2.00-1-03.8 </a:t>
                      </a:r>
                      <a:r>
                        <a:rPr lang="tr-TR" sz="1400" u="none" strike="noStrike" dirty="0" smtClean="0">
                          <a:effectLst/>
                          <a:latin typeface="Times New Roman" panose="02020603050405020304" pitchFamily="18" charset="0"/>
                          <a:cs typeface="Times New Roman" panose="02020603050405020304" pitchFamily="18" charset="0"/>
                        </a:rPr>
                        <a:t> Bakım </a:t>
                      </a:r>
                      <a:r>
                        <a:rPr lang="tr-TR" sz="1400" u="none" strike="noStrike" dirty="0">
                          <a:effectLst/>
                          <a:latin typeface="Times New Roman" panose="02020603050405020304" pitchFamily="18" charset="0"/>
                          <a:cs typeface="Times New Roman" panose="02020603050405020304" pitchFamily="18" charset="0"/>
                        </a:rPr>
                        <a:t>Onarım</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200" u="none" strike="noStrike" dirty="0" smtClean="0">
                          <a:effectLst/>
                          <a:latin typeface="+mj-lt"/>
                        </a:rPr>
                        <a:t>20.000,00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chemeClr val="dk1"/>
                          </a:solidFill>
                          <a:effectLst/>
                          <a:latin typeface="+mn-lt"/>
                          <a:ea typeface="+mn-ea"/>
                          <a:cs typeface="+mn-cs"/>
                        </a:rPr>
                        <a:t>9.000,00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232152">
                <a:tc>
                  <a:txBody>
                    <a:bodyPr/>
                    <a:lstStyle/>
                    <a:p>
                      <a:pPr algn="l" fontAlgn="b"/>
                      <a:r>
                        <a:rPr kumimoji="0" lang="tr-TR" sz="14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24.01.33.00-10.1.2.00-1-05.4</a:t>
                      </a:r>
                      <a:r>
                        <a:rPr kumimoji="0" lang="tr-TR" sz="1400" u="none" strike="noStrike" kern="1200" baseline="0" dirty="0" smtClean="0">
                          <a:solidFill>
                            <a:schemeClr val="dk1"/>
                          </a:solidFill>
                          <a:effectLst/>
                          <a:latin typeface="Times New Roman" panose="02020603050405020304" pitchFamily="18" charset="0"/>
                          <a:ea typeface="+mn-ea"/>
                          <a:cs typeface="Times New Roman" panose="02020603050405020304" pitchFamily="18" charset="0"/>
                        </a:rPr>
                        <a:t>  Cari Transferler(Korumalı İşyerleri)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200" b="0" i="0" u="none" strike="noStrike" dirty="0" smtClean="0">
                          <a:solidFill>
                            <a:srgbClr val="000000"/>
                          </a:solidFill>
                          <a:effectLst/>
                          <a:latin typeface="+mj-lt"/>
                        </a:rPr>
                        <a:t>650.000,00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232.000,00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r h="29137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tr-TR" sz="14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24.01.33.00-10.1.2.05-1-03.3</a:t>
                      </a:r>
                      <a:r>
                        <a:rPr kumimoji="0" lang="tr-TR" sz="1400" u="none" strike="noStrike" kern="1200" baseline="0" dirty="0" smtClean="0">
                          <a:solidFill>
                            <a:schemeClr val="dk1"/>
                          </a:solidFill>
                          <a:effectLst/>
                          <a:latin typeface="Times New Roman" panose="02020603050405020304" pitchFamily="18" charset="0"/>
                          <a:ea typeface="+mn-ea"/>
                          <a:cs typeface="Times New Roman" panose="02020603050405020304" pitchFamily="18" charset="0"/>
                        </a:rPr>
                        <a:t>  Yolluklar (Erişilebilirlik)</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200" b="0" i="0" u="none" strike="noStrike" dirty="0" smtClean="0">
                          <a:solidFill>
                            <a:srgbClr val="000000"/>
                          </a:solidFill>
                          <a:effectLst/>
                          <a:latin typeface="+mj-lt"/>
                        </a:rPr>
                        <a:t>200.000,00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170.000,00</a:t>
                      </a:r>
                      <a:endParaRPr lang="tr-TR" sz="1200" b="0" i="0" u="none" strike="noStrike" dirty="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1"/>
                  </a:ext>
                </a:extLst>
              </a:tr>
              <a:tr h="28554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tr-TR" sz="14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24.01.33.00-10.2.0.00-1-06.1  Sermaye</a:t>
                      </a:r>
                      <a:r>
                        <a:rPr kumimoji="0" lang="tr-TR" sz="1400" u="none" strike="noStrike" kern="1200" baseline="0" dirty="0" smtClean="0">
                          <a:solidFill>
                            <a:schemeClr val="dk1"/>
                          </a:solidFill>
                          <a:effectLst/>
                          <a:latin typeface="Times New Roman" panose="02020603050405020304" pitchFamily="18" charset="0"/>
                          <a:ea typeface="+mn-ea"/>
                          <a:cs typeface="Times New Roman" panose="02020603050405020304" pitchFamily="18" charset="0"/>
                        </a:rPr>
                        <a:t> Gideri</a:t>
                      </a:r>
                      <a:r>
                        <a:rPr kumimoji="0" lang="tr-TR" sz="14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tr-TR" sz="1400" b="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(Mamul Mal Alımı Erişilebilirlik)</a:t>
                      </a:r>
                      <a:endParaRPr kumimoji="0" lang="tr-TR"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200" b="0" i="0" u="none" strike="noStrike" dirty="0" smtClean="0">
                          <a:solidFill>
                            <a:srgbClr val="000000"/>
                          </a:solidFill>
                          <a:effectLst/>
                          <a:latin typeface="+mj-lt"/>
                        </a:rPr>
                        <a:t>0</a:t>
                      </a: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170.000,00</a:t>
                      </a:r>
                      <a:endParaRPr lang="tr-TR" sz="1200" b="0" i="0" u="none" strike="noStrike" dirty="0" smtClean="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5"/>
                  </a:ext>
                </a:extLst>
              </a:tr>
              <a:tr h="426962">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kumimoji="0" lang="tr-TR" sz="1400" u="none" strike="noStrike"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b" latinLnBrk="0" hangingPunct="1">
                        <a:lnSpc>
                          <a:spcPct val="100000"/>
                        </a:lnSpc>
                        <a:spcBef>
                          <a:spcPts val="0"/>
                        </a:spcBef>
                        <a:spcAft>
                          <a:spcPts val="0"/>
                        </a:spcAft>
                        <a:buClrTx/>
                        <a:buSzTx/>
                        <a:buFontTx/>
                        <a:buNone/>
                        <a:tabLst/>
                        <a:defRPr/>
                      </a:pPr>
                      <a:r>
                        <a:rPr kumimoji="0" lang="tr-TR" sz="14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24.01.33.00-10.2.0.00-1-06.2  Sermaye</a:t>
                      </a:r>
                      <a:r>
                        <a:rPr kumimoji="0" lang="tr-TR" sz="1400" u="none" strike="noStrike" kern="1200" baseline="0" dirty="0" smtClean="0">
                          <a:solidFill>
                            <a:schemeClr val="dk1"/>
                          </a:solidFill>
                          <a:effectLst/>
                          <a:latin typeface="Times New Roman" panose="02020603050405020304" pitchFamily="18" charset="0"/>
                          <a:ea typeface="+mn-ea"/>
                          <a:cs typeface="Times New Roman" panose="02020603050405020304" pitchFamily="18" charset="0"/>
                        </a:rPr>
                        <a:t> Gideri</a:t>
                      </a:r>
                      <a:r>
                        <a:rPr kumimoji="0" lang="tr-TR" sz="14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tr-TR" sz="1400" b="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(Araştırma</a:t>
                      </a:r>
                      <a:r>
                        <a:rPr kumimoji="0" lang="tr-TR" sz="1400" b="0" u="none" strike="noStrike" kern="1200" baseline="0" dirty="0" smtClean="0">
                          <a:solidFill>
                            <a:schemeClr val="dk1"/>
                          </a:solidFill>
                          <a:effectLst/>
                          <a:latin typeface="Times New Roman" panose="02020603050405020304" pitchFamily="18" charset="0"/>
                          <a:ea typeface="+mn-ea"/>
                          <a:cs typeface="Times New Roman" panose="02020603050405020304" pitchFamily="18" charset="0"/>
                        </a:rPr>
                        <a:t> Projesi </a:t>
                      </a:r>
                      <a:r>
                        <a:rPr kumimoji="0" lang="tr-TR"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AR-GE</a:t>
                      </a:r>
                      <a:r>
                        <a:rPr kumimoji="0" lang="tr-TR" sz="1400" b="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a:t>
                      </a:r>
                      <a:endParaRPr kumimoji="0" lang="tr-TR" sz="1400" b="1"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200" b="0" i="0" u="none" strike="noStrike" dirty="0" smtClean="0">
                          <a:solidFill>
                            <a:srgbClr val="000000"/>
                          </a:solidFill>
                          <a:effectLst/>
                          <a:latin typeface="+mj-lt"/>
                        </a:rPr>
                        <a:t>6.000.000,00</a:t>
                      </a: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tr-TR" sz="1200" b="0" i="0" u="none" strike="noStrike" dirty="0" smtClean="0">
                          <a:solidFill>
                            <a:srgbClr val="000000"/>
                          </a:solidFill>
                          <a:effectLst/>
                          <a:latin typeface="+mj-lt"/>
                        </a:rPr>
                        <a:t>0</a:t>
                      </a: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6"/>
                  </a:ext>
                </a:extLst>
              </a:tr>
              <a:tr h="28554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tr-TR" sz="14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24.01.33.00-10.2.0.00-1-07.1  Yurtiçi Sermaye Transferi </a:t>
                      </a:r>
                      <a:r>
                        <a:rPr kumimoji="0" lang="tr-TR"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(YADES)</a:t>
                      </a:r>
                      <a:endParaRPr kumimoji="0" lang="tr-TR" sz="1400" b="1"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200" b="1" i="0" u="none" strike="noStrike" dirty="0" smtClean="0">
                          <a:solidFill>
                            <a:srgbClr val="000000"/>
                          </a:solidFill>
                          <a:effectLst/>
                          <a:latin typeface="+mj-lt"/>
                        </a:rPr>
                        <a:t>17.938.000,00</a:t>
                      </a: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tr-TR" sz="1200" b="1" i="0" u="none" strike="noStrike" kern="1200" dirty="0" smtClean="0">
                          <a:solidFill>
                            <a:srgbClr val="000000"/>
                          </a:solidFill>
                          <a:effectLst/>
                          <a:latin typeface="+mn-lt"/>
                          <a:ea typeface="+mn-ea"/>
                          <a:cs typeface="+mn-cs"/>
                        </a:rPr>
                        <a:t>4.416.000,00</a:t>
                      </a:r>
                      <a:endParaRPr lang="tr-TR" sz="1200" b="1" i="0" u="none" strike="noStrike" dirty="0" smtClean="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7"/>
                  </a:ext>
                </a:extLst>
              </a:tr>
              <a:tr h="28554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tr-TR" sz="14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24.01.00.62-10.9.9.73-1-05.4.8.1  Ücretsiz </a:t>
                      </a:r>
                      <a:r>
                        <a:rPr kumimoji="0" lang="tr-TR" sz="1400" u="none" strike="noStrike" kern="1200" dirty="0" err="1" smtClean="0">
                          <a:solidFill>
                            <a:schemeClr val="dk1"/>
                          </a:solidFill>
                          <a:effectLst/>
                          <a:latin typeface="Times New Roman" panose="02020603050405020304" pitchFamily="18" charset="0"/>
                          <a:ea typeface="+mn-ea"/>
                          <a:cs typeface="Times New Roman" panose="02020603050405020304" pitchFamily="18" charset="0"/>
                        </a:rPr>
                        <a:t>Seyehat</a:t>
                      </a:r>
                      <a:r>
                        <a:rPr kumimoji="0" lang="tr-TR" sz="14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tr-TR"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(Kalite)</a:t>
                      </a:r>
                      <a:endParaRPr kumimoji="0" lang="tr-TR" sz="1400" b="1"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endParaRP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200" b="1" i="0" u="none" strike="noStrike" dirty="0" smtClean="0">
                          <a:solidFill>
                            <a:srgbClr val="000000"/>
                          </a:solidFill>
                          <a:effectLst/>
                          <a:latin typeface="+mj-lt"/>
                        </a:rPr>
                        <a:t>205.000.000,00</a:t>
                      </a: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tr-TR" sz="1200" b="1" i="0" u="none" strike="noStrike" kern="1200" dirty="0" smtClean="0">
                          <a:solidFill>
                            <a:srgbClr val="000000"/>
                          </a:solidFill>
                          <a:effectLst/>
                          <a:latin typeface="+mn-lt"/>
                          <a:ea typeface="+mn-ea"/>
                          <a:cs typeface="+mn-cs"/>
                        </a:rPr>
                        <a:t>227.000.000,00</a:t>
                      </a:r>
                      <a:endParaRPr lang="tr-TR" sz="1200" b="1" i="0" u="none" strike="noStrike" dirty="0" smtClean="0">
                        <a:solidFill>
                          <a:srgbClr val="000000"/>
                        </a:solidFill>
                        <a:effectLst/>
                        <a:latin typeface="+mj-lt"/>
                      </a:endParaRP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2"/>
                  </a:ext>
                </a:extLst>
              </a:tr>
              <a:tr h="259458">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kumimoji="0" lang="tr-TR" sz="1400" b="1"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GENEL TOPLAM</a:t>
                      </a:r>
                    </a:p>
                  </a:txBody>
                  <a:tcPr marL="9324" marR="9324" marT="9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tr-TR" sz="1200" b="1" i="0" u="none" strike="noStrike" dirty="0" smtClean="0">
                          <a:solidFill>
                            <a:srgbClr val="000000"/>
                          </a:solidFill>
                          <a:effectLst/>
                          <a:latin typeface="+mj-lt"/>
                        </a:rPr>
                        <a:t>254.660.400,00</a:t>
                      </a: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tr-TR" sz="1200" b="1" i="0" u="none" strike="noStrike" dirty="0" smtClean="0">
                          <a:solidFill>
                            <a:srgbClr val="000000"/>
                          </a:solidFill>
                          <a:effectLst/>
                          <a:latin typeface="+mj-lt"/>
                        </a:rPr>
                        <a:t>254.099.000,00</a:t>
                      </a:r>
                    </a:p>
                  </a:txBody>
                  <a:tcPr marL="9324" marR="9324" marT="9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3"/>
                  </a:ext>
                </a:extLst>
              </a:tr>
            </a:tbl>
          </a:graphicData>
        </a:graphic>
      </p:graphicFrame>
      <p:sp>
        <p:nvSpPr>
          <p:cNvPr id="8" name="Başlık 1"/>
          <p:cNvSpPr>
            <a:spLocks noGrp="1"/>
          </p:cNvSpPr>
          <p:nvPr>
            <p:ph type="title"/>
          </p:nvPr>
        </p:nvSpPr>
        <p:spPr>
          <a:xfrm>
            <a:off x="611188" y="397968"/>
            <a:ext cx="7561212" cy="810344"/>
          </a:xfrm>
        </p:spPr>
        <p:txBody>
          <a:bodyPr/>
          <a:lstStyle/>
          <a:p>
            <a:r>
              <a:rPr lang="tr-TR" altLang="tr-TR" sz="3200" dirty="0" smtClean="0">
                <a:latin typeface="Times New Roman" panose="02020603050405020304" pitchFamily="18" charset="0"/>
                <a:cs typeface="Times New Roman" panose="02020603050405020304" pitchFamily="18" charset="0"/>
              </a:rPr>
              <a:t>2019 </a:t>
            </a:r>
            <a:r>
              <a:rPr lang="tr-TR" altLang="tr-TR" sz="3200" dirty="0">
                <a:latin typeface="Times New Roman" panose="02020603050405020304" pitchFamily="18" charset="0"/>
                <a:cs typeface="Times New Roman" panose="02020603050405020304" pitchFamily="18" charset="0"/>
              </a:rPr>
              <a:t>YILI </a:t>
            </a:r>
            <a:r>
              <a:rPr lang="tr-TR" altLang="tr-TR" sz="3200" dirty="0" smtClean="0">
                <a:latin typeface="Times New Roman" panose="02020603050405020304" pitchFamily="18" charset="0"/>
                <a:cs typeface="Times New Roman" panose="02020603050405020304" pitchFamily="18" charset="0"/>
              </a:rPr>
              <a:t>BÜTÇE TEKLİFİ</a:t>
            </a:r>
            <a:endParaRPr lang="tr-TR" altLang="tr-TR" sz="3200" dirty="0">
              <a:latin typeface="Times New Roman" panose="02020603050405020304" pitchFamily="18" charset="0"/>
              <a:cs typeface="Times New Roman" panose="02020603050405020304" pitchFamily="18" charset="0"/>
            </a:endParaRPr>
          </a:p>
        </p:txBody>
      </p:sp>
      <p:sp>
        <p:nvSpPr>
          <p:cNvPr id="2" name="Dikdörtgen 1"/>
          <p:cNvSpPr/>
          <p:nvPr/>
        </p:nvSpPr>
        <p:spPr>
          <a:xfrm>
            <a:off x="0" y="0"/>
            <a:ext cx="971600"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Resim 6" descr="C:\Users\habay\Desktop\PROFIL ORTAK.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88640"/>
            <a:ext cx="1034086" cy="896309"/>
          </a:xfrm>
          <a:prstGeom prst="rect">
            <a:avLst/>
          </a:prstGeom>
          <a:noFill/>
          <a:ln>
            <a:noFill/>
          </a:ln>
        </p:spPr>
      </p:pic>
    </p:spTree>
    <p:extLst>
      <p:ext uri="{BB962C8B-B14F-4D97-AF65-F5344CB8AC3E}">
        <p14:creationId xmlns:p14="http://schemas.microsoft.com/office/powerpoint/2010/main" xmlns="" val="4663176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Başlık 1"/>
          <p:cNvSpPr>
            <a:spLocks noGrp="1"/>
          </p:cNvSpPr>
          <p:nvPr>
            <p:ph type="title"/>
          </p:nvPr>
        </p:nvSpPr>
        <p:spPr>
          <a:xfrm>
            <a:off x="668708" y="362376"/>
            <a:ext cx="8013576" cy="846674"/>
          </a:xfrm>
        </p:spPr>
        <p:txBody>
          <a:bodyPr/>
          <a:lstStyle/>
          <a:p>
            <a:r>
              <a:rPr lang="tr-TR" altLang="tr-TR" sz="3200" b="1" dirty="0" smtClean="0">
                <a:latin typeface="Times New Roman" panose="02020603050405020304" pitchFamily="18" charset="0"/>
                <a:cs typeface="Times New Roman" panose="02020603050405020304" pitchFamily="18" charset="0"/>
              </a:rPr>
              <a:t>ENGELLİ HİZMETLERİ</a:t>
            </a:r>
          </a:p>
        </p:txBody>
      </p:sp>
      <p:pic>
        <p:nvPicPr>
          <p:cNvPr id="2" name="Picture 2" descr="C:\Users\OYHGM\Desktop\cumhurbaşkanı fotolar\erdogan_engelli_kizin_derdini_dinledi_1402183630_452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648" y="1230312"/>
            <a:ext cx="6457488" cy="493499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ayt Numarası Yer Tutucusu 2"/>
          <p:cNvSpPr>
            <a:spLocks noGrp="1"/>
          </p:cNvSpPr>
          <p:nvPr>
            <p:ph type="sldNum" sz="quarter" idx="12"/>
          </p:nvPr>
        </p:nvSpPr>
        <p:spPr/>
        <p:txBody>
          <a:bodyPr/>
          <a:lstStyle/>
          <a:p>
            <a:fld id="{19929433-9A7A-419A-A9D1-2D5E3ACA1FE6}" type="slidenum">
              <a:rPr lang="tr-TR" altLang="tr-TR" smtClean="0"/>
              <a:pPr/>
              <a:t>15</a:t>
            </a:fld>
            <a:endParaRPr lang="tr-TR" altLang="tr-TR" dirty="0"/>
          </a:p>
        </p:txBody>
      </p:sp>
      <p:sp>
        <p:nvSpPr>
          <p:cNvPr id="7" name="Dikdörtgen 6"/>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descr="C:\Users\habay\Desktop\PROFIL ORTAK.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0" name="Dikdörtgen 9"/>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118939803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Başlık 1"/>
          <p:cNvSpPr txBox="1">
            <a:spLocks/>
          </p:cNvSpPr>
          <p:nvPr/>
        </p:nvSpPr>
        <p:spPr bwMode="auto">
          <a:xfrm>
            <a:off x="662880" y="548680"/>
            <a:ext cx="8229600" cy="1008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altLang="tr-TR" sz="3200" b="1" dirty="0">
                <a:solidFill>
                  <a:srgbClr val="D50E16"/>
                </a:solidFill>
                <a:latin typeface="Times New Roman" panose="02020603050405020304" pitchFamily="18" charset="0"/>
                <a:ea typeface="+mj-ea"/>
                <a:cs typeface="Times New Roman" panose="02020603050405020304" pitchFamily="18" charset="0"/>
              </a:rPr>
              <a:t>ENGELLİ İSTATİSTİKLERİ</a:t>
            </a:r>
          </a:p>
        </p:txBody>
      </p:sp>
      <p:graphicFrame>
        <p:nvGraphicFramePr>
          <p:cNvPr id="3" name="Tablo 2"/>
          <p:cNvGraphicFramePr>
            <a:graphicFrameLocks noGrp="1"/>
          </p:cNvGraphicFramePr>
          <p:nvPr>
            <p:extLst>
              <p:ext uri="{D42A27DB-BD31-4B8C-83A1-F6EECF244321}">
                <p14:modId xmlns:p14="http://schemas.microsoft.com/office/powerpoint/2010/main" xmlns="" val="3829274916"/>
              </p:ext>
            </p:extLst>
          </p:nvPr>
        </p:nvGraphicFramePr>
        <p:xfrm>
          <a:off x="167831" y="1114445"/>
          <a:ext cx="8868665" cy="2676608"/>
        </p:xfrm>
        <a:graphic>
          <a:graphicData uri="http://schemas.openxmlformats.org/drawingml/2006/table">
            <a:tbl>
              <a:tblPr firstRow="1" firstCol="1" bandRow="1">
                <a:tableStyleId>{5C22544A-7EE6-4342-B048-85BDC9FD1C3A}</a:tableStyleId>
              </a:tblPr>
              <a:tblGrid>
                <a:gridCol w="1368153">
                  <a:extLst>
                    <a:ext uri="{9D8B030D-6E8A-4147-A177-3AD203B41FA5}">
                      <a16:colId xmlns="" xmlns:a16="http://schemas.microsoft.com/office/drawing/2014/main" val="20000"/>
                    </a:ext>
                  </a:extLst>
                </a:gridCol>
                <a:gridCol w="1152128">
                  <a:extLst>
                    <a:ext uri="{9D8B030D-6E8A-4147-A177-3AD203B41FA5}">
                      <a16:colId xmlns="" xmlns:a16="http://schemas.microsoft.com/office/drawing/2014/main" val="20001"/>
                    </a:ext>
                  </a:extLst>
                </a:gridCol>
                <a:gridCol w="1224136">
                  <a:extLst>
                    <a:ext uri="{9D8B030D-6E8A-4147-A177-3AD203B41FA5}">
                      <a16:colId xmlns="" xmlns:a16="http://schemas.microsoft.com/office/drawing/2014/main" val="20002"/>
                    </a:ext>
                  </a:extLst>
                </a:gridCol>
                <a:gridCol w="1008112">
                  <a:extLst>
                    <a:ext uri="{9D8B030D-6E8A-4147-A177-3AD203B41FA5}">
                      <a16:colId xmlns="" xmlns:a16="http://schemas.microsoft.com/office/drawing/2014/main" val="20003"/>
                    </a:ext>
                  </a:extLst>
                </a:gridCol>
                <a:gridCol w="2016224">
                  <a:extLst>
                    <a:ext uri="{9D8B030D-6E8A-4147-A177-3AD203B41FA5}">
                      <a16:colId xmlns="" xmlns:a16="http://schemas.microsoft.com/office/drawing/2014/main" val="20004"/>
                    </a:ext>
                  </a:extLst>
                </a:gridCol>
                <a:gridCol w="1080120">
                  <a:extLst>
                    <a:ext uri="{9D8B030D-6E8A-4147-A177-3AD203B41FA5}">
                      <a16:colId xmlns="" xmlns:a16="http://schemas.microsoft.com/office/drawing/2014/main" val="20005"/>
                    </a:ext>
                  </a:extLst>
                </a:gridCol>
                <a:gridCol w="1019792">
                  <a:extLst>
                    <a:ext uri="{9D8B030D-6E8A-4147-A177-3AD203B41FA5}">
                      <a16:colId xmlns="" xmlns:a16="http://schemas.microsoft.com/office/drawing/2014/main" val="20006"/>
                    </a:ext>
                  </a:extLst>
                </a:gridCol>
              </a:tblGrid>
              <a:tr h="504055">
                <a:tc gridSpan="7">
                  <a:txBody>
                    <a:bodyPr/>
                    <a:lstStyle/>
                    <a:p>
                      <a:pPr algn="ctr">
                        <a:lnSpc>
                          <a:spcPct val="115000"/>
                        </a:lnSpc>
                        <a:spcAft>
                          <a:spcPts val="0"/>
                        </a:spcAft>
                      </a:pPr>
                      <a:r>
                        <a:rPr lang="tr-TR" sz="2200" b="1" dirty="0">
                          <a:solidFill>
                            <a:schemeClr val="bg1"/>
                          </a:solidFill>
                          <a:effectLst/>
                          <a:latin typeface="Times New Roman" panose="02020603050405020304" pitchFamily="18" charset="0"/>
                          <a:cs typeface="Times New Roman" panose="02020603050405020304" pitchFamily="18" charset="0"/>
                        </a:rPr>
                        <a:t>2011 Nüfus ve Konut Araştırması (2.2 Milyon Hane / 9 Milyon Kişi)</a:t>
                      </a:r>
                      <a:endParaRPr lang="tr-TR" sz="22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1512168">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cs typeface="Times New Roman" panose="02020603050405020304" pitchFamily="18" charset="0"/>
                        </a:rPr>
                        <a:t>Yürümede, merdiven </a:t>
                      </a:r>
                      <a:r>
                        <a:rPr lang="tr-TR" sz="1400" b="1" dirty="0" smtClean="0">
                          <a:solidFill>
                            <a:schemeClr val="tx1"/>
                          </a:solidFill>
                          <a:effectLst/>
                          <a:latin typeface="Times New Roman" panose="02020603050405020304" pitchFamily="18" charset="0"/>
                          <a:cs typeface="Times New Roman" panose="02020603050405020304" pitchFamily="18" charset="0"/>
                        </a:rPr>
                        <a:t>çıkmada/</a:t>
                      </a:r>
                    </a:p>
                    <a:p>
                      <a:pPr algn="ctr">
                        <a:lnSpc>
                          <a:spcPct val="115000"/>
                        </a:lnSpc>
                        <a:spcAft>
                          <a:spcPts val="0"/>
                        </a:spcAft>
                      </a:pPr>
                      <a:r>
                        <a:rPr lang="tr-TR" sz="1400" b="1" dirty="0" smtClean="0">
                          <a:solidFill>
                            <a:schemeClr val="tx1"/>
                          </a:solidFill>
                          <a:effectLst/>
                          <a:latin typeface="Times New Roman" panose="02020603050405020304" pitchFamily="18" charset="0"/>
                          <a:cs typeface="Times New Roman" panose="02020603050405020304" pitchFamily="18" charset="0"/>
                        </a:rPr>
                        <a:t>inmede </a:t>
                      </a:r>
                      <a:r>
                        <a:rPr lang="tr-TR" sz="1400" b="1" dirty="0">
                          <a:solidFill>
                            <a:schemeClr val="tx1"/>
                          </a:solidFill>
                          <a:effectLst/>
                          <a:latin typeface="Times New Roman" panose="02020603050405020304" pitchFamily="18" charset="0"/>
                          <a:cs typeface="Times New Roman" panose="02020603050405020304" pitchFamily="18" charset="0"/>
                        </a:rPr>
                        <a:t>zorluk yaşayanlar</a:t>
                      </a:r>
                      <a:endParaRPr lang="tr-TR" sz="105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cs typeface="Times New Roman" panose="02020603050405020304" pitchFamily="18" charset="0"/>
                        </a:rPr>
                        <a:t>Görmede zorluk yaşayanlar</a:t>
                      </a:r>
                      <a:endParaRPr lang="tr-TR" sz="105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cs typeface="Times New Roman" panose="02020603050405020304" pitchFamily="18" charset="0"/>
                        </a:rPr>
                        <a:t>Duymada zorluk yaşayanlar</a:t>
                      </a:r>
                      <a:endParaRPr lang="tr-TR" sz="105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spcAft>
                          <a:spcPts val="0"/>
                        </a:spcAft>
                      </a:pPr>
                      <a:r>
                        <a:rPr lang="tr-TR" sz="1400" b="1" dirty="0" smtClean="0">
                          <a:solidFill>
                            <a:schemeClr val="tx1"/>
                          </a:solidFill>
                          <a:effectLst/>
                          <a:latin typeface="Times New Roman" panose="02020603050405020304" pitchFamily="18" charset="0"/>
                          <a:cs typeface="Times New Roman" panose="02020603050405020304" pitchFamily="18" charset="0"/>
                        </a:rPr>
                        <a:t>Konuşmada </a:t>
                      </a:r>
                      <a:r>
                        <a:rPr lang="tr-TR" sz="1400" b="1" dirty="0">
                          <a:solidFill>
                            <a:schemeClr val="tx1"/>
                          </a:solidFill>
                          <a:effectLst/>
                          <a:latin typeface="Times New Roman" panose="02020603050405020304" pitchFamily="18" charset="0"/>
                          <a:cs typeface="Times New Roman" panose="02020603050405020304" pitchFamily="18" charset="0"/>
                        </a:rPr>
                        <a:t>zorluk yaşayanlar</a:t>
                      </a:r>
                      <a:endParaRPr lang="tr-TR" sz="105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cs typeface="Times New Roman" panose="02020603050405020304" pitchFamily="18" charset="0"/>
                        </a:rPr>
                        <a:t>Yaşıtlarına göre </a:t>
                      </a:r>
                      <a:r>
                        <a:rPr lang="tr-TR" sz="1400" b="1" dirty="0" smtClean="0">
                          <a:solidFill>
                            <a:schemeClr val="tx1"/>
                          </a:solidFill>
                          <a:effectLst/>
                          <a:latin typeface="Times New Roman" panose="02020603050405020304" pitchFamily="18" charset="0"/>
                          <a:cs typeface="Times New Roman" panose="02020603050405020304" pitchFamily="18" charset="0"/>
                        </a:rPr>
                        <a:t>öğrenmede/basit </a:t>
                      </a:r>
                      <a:r>
                        <a:rPr lang="tr-TR" sz="1400" b="1" dirty="0">
                          <a:solidFill>
                            <a:schemeClr val="tx1"/>
                          </a:solidFill>
                          <a:effectLst/>
                          <a:latin typeface="Times New Roman" panose="02020603050405020304" pitchFamily="18" charset="0"/>
                          <a:cs typeface="Times New Roman" panose="02020603050405020304" pitchFamily="18" charset="0"/>
                        </a:rPr>
                        <a:t>dört işlem </a:t>
                      </a:r>
                      <a:r>
                        <a:rPr lang="tr-TR" sz="1400" b="1" dirty="0" smtClean="0">
                          <a:solidFill>
                            <a:schemeClr val="tx1"/>
                          </a:solidFill>
                          <a:effectLst/>
                          <a:latin typeface="Times New Roman" panose="02020603050405020304" pitchFamily="18" charset="0"/>
                          <a:cs typeface="Times New Roman" panose="02020603050405020304" pitchFamily="18" charset="0"/>
                        </a:rPr>
                        <a:t>yapmada/hatırlamada </a:t>
                      </a:r>
                      <a:r>
                        <a:rPr lang="tr-TR" sz="1400" b="1" dirty="0">
                          <a:solidFill>
                            <a:schemeClr val="tx1"/>
                          </a:solidFill>
                          <a:effectLst/>
                          <a:latin typeface="Times New Roman" panose="02020603050405020304" pitchFamily="18" charset="0"/>
                          <a:cs typeface="Times New Roman" panose="02020603050405020304" pitchFamily="18" charset="0"/>
                        </a:rPr>
                        <a:t>dikkatini toplamada zorluk yaşayanlar</a:t>
                      </a:r>
                      <a:endParaRPr lang="tr-TR" sz="105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spcAft>
                          <a:spcPts val="0"/>
                        </a:spcAft>
                      </a:pPr>
                      <a:r>
                        <a:rPr lang="tr-TR" sz="1400" b="1" dirty="0" smtClean="0">
                          <a:solidFill>
                            <a:schemeClr val="tx1"/>
                          </a:solidFill>
                          <a:effectLst/>
                          <a:latin typeface="Times New Roman" panose="02020603050405020304" pitchFamily="18" charset="0"/>
                          <a:cs typeface="Times New Roman" panose="02020603050405020304" pitchFamily="18" charset="0"/>
                        </a:rPr>
                        <a:t>Taşımada/</a:t>
                      </a:r>
                    </a:p>
                    <a:p>
                      <a:pPr algn="ctr">
                        <a:lnSpc>
                          <a:spcPct val="115000"/>
                        </a:lnSpc>
                        <a:spcAft>
                          <a:spcPts val="0"/>
                        </a:spcAft>
                      </a:pPr>
                      <a:r>
                        <a:rPr lang="tr-TR" sz="1400" b="1" dirty="0" smtClean="0">
                          <a:solidFill>
                            <a:schemeClr val="tx1"/>
                          </a:solidFill>
                          <a:effectLst/>
                          <a:latin typeface="Times New Roman" panose="02020603050405020304" pitchFamily="18" charset="0"/>
                          <a:cs typeface="Times New Roman" panose="02020603050405020304" pitchFamily="18" charset="0"/>
                        </a:rPr>
                        <a:t>tutmada </a:t>
                      </a:r>
                      <a:r>
                        <a:rPr lang="tr-TR" sz="1400" b="1" dirty="0">
                          <a:solidFill>
                            <a:schemeClr val="tx1"/>
                          </a:solidFill>
                          <a:effectLst/>
                          <a:latin typeface="Times New Roman" panose="02020603050405020304" pitchFamily="18" charset="0"/>
                          <a:cs typeface="Times New Roman" panose="02020603050405020304" pitchFamily="18" charset="0"/>
                        </a:rPr>
                        <a:t>zorluk yaşayanlar</a:t>
                      </a:r>
                      <a:endParaRPr lang="tr-TR" sz="105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cs typeface="Times New Roman" panose="02020603050405020304" pitchFamily="18" charset="0"/>
                        </a:rPr>
                        <a:t>TOPLAM</a:t>
                      </a:r>
                      <a:endParaRPr lang="tr-TR"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 xmlns:a16="http://schemas.microsoft.com/office/drawing/2014/main" val="10001"/>
                  </a:ext>
                </a:extLst>
              </a:tr>
              <a:tr h="660385">
                <a:tc>
                  <a:txBody>
                    <a:bodyPr/>
                    <a:lstStyle/>
                    <a:p>
                      <a:pPr marL="0" algn="ctr" defTabSz="914400" rtl="0" eaLnBrk="1" latinLnBrk="0" hangingPunct="1">
                        <a:lnSpc>
                          <a:spcPct val="115000"/>
                        </a:lnSpc>
                        <a:spcAft>
                          <a:spcPts val="0"/>
                        </a:spcAft>
                      </a:pPr>
                      <a:r>
                        <a:rPr lang="tr-TR" sz="1600" b="1" kern="1200" dirty="0">
                          <a:solidFill>
                            <a:schemeClr val="tx1"/>
                          </a:solidFill>
                          <a:effectLst/>
                          <a:latin typeface="Times New Roman" panose="02020603050405020304" pitchFamily="18" charset="0"/>
                          <a:ea typeface="+mn-ea"/>
                          <a:cs typeface="Times New Roman" panose="02020603050405020304" pitchFamily="18" charset="0"/>
                        </a:rPr>
                        <a:t>% 3,3</a:t>
                      </a:r>
                    </a:p>
                    <a:p>
                      <a:pPr marL="0" algn="ctr" defTabSz="914400" rtl="0" eaLnBrk="1" latinLnBrk="0" hangingPunct="1">
                        <a:lnSpc>
                          <a:spcPct val="115000"/>
                        </a:lnSpc>
                        <a:spcAft>
                          <a:spcPts val="0"/>
                        </a:spcAft>
                      </a:pPr>
                      <a:r>
                        <a:rPr lang="tr-TR" sz="1600" b="1" kern="1200" dirty="0" smtClean="0">
                          <a:solidFill>
                            <a:schemeClr val="tx1"/>
                          </a:solidFill>
                          <a:effectLst/>
                          <a:latin typeface="Times New Roman" panose="02020603050405020304" pitchFamily="18" charset="0"/>
                          <a:ea typeface="+mn-ea"/>
                          <a:cs typeface="Times New Roman" panose="02020603050405020304" pitchFamily="18" charset="0"/>
                        </a:rPr>
                        <a:t>2.313.000</a:t>
                      </a:r>
                      <a:endParaRPr lang="tr-TR" sz="16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lnSpc>
                          <a:spcPct val="115000"/>
                        </a:lnSpc>
                        <a:spcAft>
                          <a:spcPts val="0"/>
                        </a:spcAft>
                      </a:pPr>
                      <a:r>
                        <a:rPr lang="tr-TR" sz="1600" b="1" kern="1200" dirty="0">
                          <a:solidFill>
                            <a:schemeClr val="tx1"/>
                          </a:solidFill>
                          <a:effectLst/>
                          <a:latin typeface="Times New Roman" panose="02020603050405020304" pitchFamily="18" charset="0"/>
                          <a:ea typeface="+mn-ea"/>
                          <a:cs typeface="Times New Roman" panose="02020603050405020304" pitchFamily="18" charset="0"/>
                        </a:rPr>
                        <a:t>% 1,4</a:t>
                      </a:r>
                    </a:p>
                    <a:p>
                      <a:pPr marL="0" algn="ctr" defTabSz="914400" rtl="0" eaLnBrk="1" latinLnBrk="0" hangingPunct="1">
                        <a:lnSpc>
                          <a:spcPct val="115000"/>
                        </a:lnSpc>
                        <a:spcAft>
                          <a:spcPts val="0"/>
                        </a:spcAft>
                      </a:pPr>
                      <a:r>
                        <a:rPr lang="tr-TR" sz="1600" b="1" kern="1200" dirty="0" smtClean="0">
                          <a:solidFill>
                            <a:schemeClr val="tx1"/>
                          </a:solidFill>
                          <a:effectLst/>
                          <a:latin typeface="Times New Roman" panose="02020603050405020304" pitchFamily="18" charset="0"/>
                          <a:ea typeface="+mn-ea"/>
                          <a:cs typeface="Times New Roman" panose="02020603050405020304" pitchFamily="18" charset="0"/>
                        </a:rPr>
                        <a:t>1.039.000</a:t>
                      </a:r>
                      <a:endParaRPr lang="tr-TR" sz="16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lnSpc>
                          <a:spcPct val="115000"/>
                        </a:lnSpc>
                        <a:spcAft>
                          <a:spcPts val="0"/>
                        </a:spcAft>
                      </a:pPr>
                      <a:r>
                        <a:rPr lang="tr-TR" sz="1600" b="1" kern="1200" dirty="0">
                          <a:solidFill>
                            <a:schemeClr val="tx1"/>
                          </a:solidFill>
                          <a:effectLst/>
                          <a:latin typeface="Times New Roman" panose="02020603050405020304" pitchFamily="18" charset="0"/>
                          <a:ea typeface="+mn-ea"/>
                          <a:cs typeface="Times New Roman" panose="02020603050405020304" pitchFamily="18" charset="0"/>
                        </a:rPr>
                        <a:t>% 1,1</a:t>
                      </a:r>
                    </a:p>
                    <a:p>
                      <a:pPr marL="0" algn="ctr" defTabSz="914400" rtl="0" eaLnBrk="1" latinLnBrk="0" hangingPunct="1">
                        <a:lnSpc>
                          <a:spcPct val="115000"/>
                        </a:lnSpc>
                        <a:spcAft>
                          <a:spcPts val="0"/>
                        </a:spcAft>
                      </a:pPr>
                      <a:r>
                        <a:rPr lang="tr-TR" sz="1600" b="1" kern="1200" dirty="0" smtClean="0">
                          <a:solidFill>
                            <a:schemeClr val="tx1"/>
                          </a:solidFill>
                          <a:effectLst/>
                          <a:latin typeface="Times New Roman" panose="02020603050405020304" pitchFamily="18" charset="0"/>
                          <a:ea typeface="+mn-ea"/>
                          <a:cs typeface="Times New Roman" panose="02020603050405020304" pitchFamily="18" charset="0"/>
                        </a:rPr>
                        <a:t>836.000</a:t>
                      </a:r>
                      <a:endParaRPr lang="tr-TR" sz="16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spcAft>
                          <a:spcPts val="0"/>
                        </a:spcAft>
                      </a:pPr>
                      <a:r>
                        <a:rPr lang="tr-TR" sz="1600" b="1" dirty="0">
                          <a:solidFill>
                            <a:schemeClr val="tx1"/>
                          </a:solidFill>
                          <a:effectLst/>
                          <a:latin typeface="Times New Roman" panose="02020603050405020304" pitchFamily="18" charset="0"/>
                          <a:cs typeface="Times New Roman" panose="02020603050405020304" pitchFamily="18" charset="0"/>
                        </a:rPr>
                        <a:t>% 0,7</a:t>
                      </a:r>
                    </a:p>
                    <a:p>
                      <a:pPr algn="ctr">
                        <a:lnSpc>
                          <a:spcPct val="115000"/>
                        </a:lnSpc>
                        <a:spcAft>
                          <a:spcPts val="0"/>
                        </a:spcAft>
                      </a:pPr>
                      <a:r>
                        <a:rPr lang="tr-TR" sz="1600" b="1" dirty="0" smtClean="0">
                          <a:solidFill>
                            <a:schemeClr val="tx1"/>
                          </a:solidFill>
                          <a:effectLst/>
                          <a:latin typeface="Times New Roman" panose="02020603050405020304" pitchFamily="18" charset="0"/>
                          <a:cs typeface="Times New Roman" panose="02020603050405020304" pitchFamily="18" charset="0"/>
                        </a:rPr>
                        <a:t>507.000</a:t>
                      </a:r>
                      <a:endParaRPr lang="tr-TR"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spcAft>
                          <a:spcPts val="0"/>
                        </a:spcAft>
                      </a:pPr>
                      <a:r>
                        <a:rPr lang="tr-TR" sz="1600" b="1" dirty="0">
                          <a:solidFill>
                            <a:schemeClr val="tx1"/>
                          </a:solidFill>
                          <a:effectLst/>
                          <a:latin typeface="Times New Roman" panose="02020603050405020304" pitchFamily="18" charset="0"/>
                          <a:cs typeface="Times New Roman" panose="02020603050405020304" pitchFamily="18" charset="0"/>
                        </a:rPr>
                        <a:t>% 2</a:t>
                      </a:r>
                    </a:p>
                    <a:p>
                      <a:pPr algn="ctr">
                        <a:lnSpc>
                          <a:spcPct val="115000"/>
                        </a:lnSpc>
                        <a:spcAft>
                          <a:spcPts val="0"/>
                        </a:spcAft>
                      </a:pPr>
                      <a:r>
                        <a:rPr lang="tr-TR" sz="1600" b="1" dirty="0" smtClean="0">
                          <a:solidFill>
                            <a:schemeClr val="tx1"/>
                          </a:solidFill>
                          <a:effectLst/>
                          <a:latin typeface="Times New Roman" panose="02020603050405020304" pitchFamily="18" charset="0"/>
                          <a:cs typeface="Times New Roman" panose="02020603050405020304" pitchFamily="18" charset="0"/>
                        </a:rPr>
                        <a:t>1.412.000</a:t>
                      </a:r>
                      <a:endParaRPr lang="tr-TR"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spcAft>
                          <a:spcPts val="0"/>
                        </a:spcAft>
                      </a:pPr>
                      <a:r>
                        <a:rPr lang="tr-TR" sz="1600" b="1" dirty="0">
                          <a:solidFill>
                            <a:schemeClr val="tx1"/>
                          </a:solidFill>
                          <a:effectLst/>
                          <a:latin typeface="Times New Roman" panose="02020603050405020304" pitchFamily="18" charset="0"/>
                          <a:cs typeface="Times New Roman" panose="02020603050405020304" pitchFamily="18" charset="0"/>
                        </a:rPr>
                        <a:t>% 4,1</a:t>
                      </a:r>
                    </a:p>
                    <a:p>
                      <a:pPr algn="ctr">
                        <a:lnSpc>
                          <a:spcPct val="115000"/>
                        </a:lnSpc>
                        <a:spcAft>
                          <a:spcPts val="0"/>
                        </a:spcAft>
                      </a:pPr>
                      <a:r>
                        <a:rPr lang="tr-TR" sz="1600" b="1" dirty="0" smtClean="0">
                          <a:solidFill>
                            <a:schemeClr val="tx1"/>
                          </a:solidFill>
                          <a:effectLst/>
                          <a:latin typeface="Times New Roman" panose="02020603050405020304" pitchFamily="18" charset="0"/>
                          <a:cs typeface="Times New Roman" panose="02020603050405020304" pitchFamily="18" charset="0"/>
                        </a:rPr>
                        <a:t>2.923.000</a:t>
                      </a:r>
                      <a:endParaRPr lang="tr-TR"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spcAft>
                          <a:spcPts val="0"/>
                        </a:spcAft>
                      </a:pPr>
                      <a:r>
                        <a:rPr lang="tr-TR" sz="1600" b="1" dirty="0">
                          <a:solidFill>
                            <a:schemeClr val="tx1"/>
                          </a:solidFill>
                          <a:effectLst/>
                          <a:latin typeface="Times New Roman" panose="02020603050405020304" pitchFamily="18" charset="0"/>
                          <a:cs typeface="Times New Roman" panose="02020603050405020304" pitchFamily="18" charset="0"/>
                        </a:rPr>
                        <a:t>% 6,9</a:t>
                      </a:r>
                    </a:p>
                    <a:p>
                      <a:pPr algn="ctr">
                        <a:lnSpc>
                          <a:spcPct val="115000"/>
                        </a:lnSpc>
                        <a:spcAft>
                          <a:spcPts val="0"/>
                        </a:spcAft>
                      </a:pPr>
                      <a:r>
                        <a:rPr lang="tr-TR" sz="1600" b="1" dirty="0" smtClean="0">
                          <a:solidFill>
                            <a:schemeClr val="tx1"/>
                          </a:solidFill>
                          <a:effectLst/>
                          <a:latin typeface="Times New Roman" panose="02020603050405020304" pitchFamily="18" charset="0"/>
                          <a:cs typeface="Times New Roman" panose="02020603050405020304" pitchFamily="18" charset="0"/>
                        </a:rPr>
                        <a:t>4.876.000</a:t>
                      </a:r>
                      <a:endParaRPr lang="tr-TR"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 xmlns:a16="http://schemas.microsoft.com/office/drawing/2014/main" val="10002"/>
                  </a:ext>
                </a:extLst>
              </a:tr>
            </a:tbl>
          </a:graphicData>
        </a:graphic>
      </p:graphicFrame>
      <p:pic>
        <p:nvPicPr>
          <p:cNvPr id="6" name="Picture 2" descr="C:\Users\OYHGM\Desktop\cumhurbaşkanı fotolar\sektor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455" y="4077071"/>
            <a:ext cx="3900488" cy="2232247"/>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Grafik 1" descr="image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67943" y="4077072"/>
            <a:ext cx="4968553" cy="2232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19929433-9A7A-419A-A9D1-2D5E3ACA1FE6}" type="slidenum">
              <a:rPr lang="tr-TR" altLang="tr-TR" smtClean="0"/>
              <a:pPr/>
              <a:t>16</a:t>
            </a:fld>
            <a:endParaRPr lang="tr-TR" altLang="tr-TR" dirty="0"/>
          </a:p>
        </p:txBody>
      </p:sp>
      <p:sp>
        <p:nvSpPr>
          <p:cNvPr id="9" name="Dikdörtgen 8"/>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descr="C:\Users\habay\Desktop\PROFIL ORTAK.pn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1520" y="188640"/>
            <a:ext cx="1008112" cy="863212"/>
          </a:xfrm>
          <a:prstGeom prst="rect">
            <a:avLst/>
          </a:prstGeom>
          <a:noFill/>
          <a:ln>
            <a:noFill/>
          </a:ln>
        </p:spPr>
      </p:pic>
      <p:sp>
        <p:nvSpPr>
          <p:cNvPr id="12" name="Dikdörtgen 11"/>
          <p:cNvSpPr/>
          <p:nvPr/>
        </p:nvSpPr>
        <p:spPr>
          <a:xfrm>
            <a:off x="0" y="6309318"/>
            <a:ext cx="9144000" cy="548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6735635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53877" y="548680"/>
            <a:ext cx="7787208" cy="504056"/>
          </a:xfrm>
        </p:spPr>
        <p:txBody>
          <a:bodyPr/>
          <a:lstStyle/>
          <a:p>
            <a:r>
              <a:rPr lang="tr-TR" dirty="0" smtClean="0">
                <a:latin typeface="Times New Roman" panose="02020603050405020304" pitchFamily="18" charset="0"/>
                <a:cs typeface="Times New Roman" panose="02020603050405020304" pitchFamily="18" charset="0"/>
              </a:rPr>
              <a:t>NKA Engelli Sıklığı</a:t>
            </a:r>
            <a:endParaRPr lang="tr-TR"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124744"/>
            <a:ext cx="9152241" cy="5068640"/>
          </a:xfrm>
        </p:spPr>
      </p:pic>
      <p:sp>
        <p:nvSpPr>
          <p:cNvPr id="3" name="Slayt Numarası Yer Tutucusu 2"/>
          <p:cNvSpPr>
            <a:spLocks noGrp="1"/>
          </p:cNvSpPr>
          <p:nvPr>
            <p:ph type="sldNum" sz="quarter" idx="12"/>
          </p:nvPr>
        </p:nvSpPr>
        <p:spPr/>
        <p:txBody>
          <a:bodyPr/>
          <a:lstStyle/>
          <a:p>
            <a:fld id="{19929433-9A7A-419A-A9D1-2D5E3ACA1FE6}" type="slidenum">
              <a:rPr lang="tr-TR" altLang="tr-TR" smtClean="0"/>
              <a:pPr/>
              <a:t>17</a:t>
            </a:fld>
            <a:endParaRPr lang="tr-TR" altLang="tr-TR" dirty="0"/>
          </a:p>
        </p:txBody>
      </p:sp>
      <p:sp>
        <p:nvSpPr>
          <p:cNvPr id="7" name="Dikdörtgen 6"/>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descr="C:\Users\habay\Desktop\PROFIL ORTAK.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0" name="Dikdörtgen 9"/>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129956984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5508104" y="2065227"/>
            <a:ext cx="2082845" cy="276999"/>
          </a:xfrm>
          <a:prstGeom prst="rect">
            <a:avLst/>
          </a:prstGeom>
          <a:noFill/>
        </p:spPr>
        <p:txBody>
          <a:bodyPr wrap="square" rtlCol="0">
            <a:spAutoFit/>
          </a:bodyPr>
          <a:lstStyle/>
          <a:p>
            <a:pPr algn="ctr"/>
            <a:r>
              <a:rPr lang="tr-TR" sz="1200" b="1" i="1" dirty="0" smtClean="0"/>
              <a:t>İşitme</a:t>
            </a:r>
            <a:endParaRPr lang="tr-TR" sz="1200" b="1" i="1" dirty="0"/>
          </a:p>
        </p:txBody>
      </p:sp>
      <p:pic>
        <p:nvPicPr>
          <p:cNvPr id="1029" name="Resim 4" descr="image004"/>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231" t="8507" r="-725" b="1565"/>
          <a:stretch/>
        </p:blipFill>
        <p:spPr bwMode="auto">
          <a:xfrm>
            <a:off x="4583423" y="2250225"/>
            <a:ext cx="4345007" cy="2283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Metin kutusu 4"/>
          <p:cNvSpPr txBox="1"/>
          <p:nvPr/>
        </p:nvSpPr>
        <p:spPr>
          <a:xfrm>
            <a:off x="827584" y="1952217"/>
            <a:ext cx="2082845" cy="276999"/>
          </a:xfrm>
          <a:prstGeom prst="rect">
            <a:avLst/>
          </a:prstGeom>
          <a:noFill/>
        </p:spPr>
        <p:txBody>
          <a:bodyPr wrap="square" rtlCol="0">
            <a:spAutoFit/>
          </a:bodyPr>
          <a:lstStyle/>
          <a:p>
            <a:pPr algn="ctr"/>
            <a:r>
              <a:rPr lang="tr-TR" sz="1200" b="1" i="1" dirty="0" smtClean="0"/>
              <a:t>Görme </a:t>
            </a:r>
            <a:endParaRPr lang="tr-TR" sz="1200" b="1" i="1" dirty="0"/>
          </a:p>
        </p:txBody>
      </p:sp>
      <p:pic>
        <p:nvPicPr>
          <p:cNvPr id="1027" name="Resim 2" descr="image00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8656"/>
          <a:stretch/>
        </p:blipFill>
        <p:spPr bwMode="auto">
          <a:xfrm>
            <a:off x="4583423" y="20515"/>
            <a:ext cx="4334040" cy="22297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Resim 1" descr="image001"/>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8935"/>
          <a:stretch/>
        </p:blipFill>
        <p:spPr bwMode="auto">
          <a:xfrm>
            <a:off x="157576" y="-52189"/>
            <a:ext cx="4270408" cy="21535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Resim 5" descr="image00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7607" y="4095145"/>
            <a:ext cx="4583423" cy="2664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Resim 3" descr="image003"/>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9582"/>
          <a:stretch/>
        </p:blipFill>
        <p:spPr bwMode="auto">
          <a:xfrm>
            <a:off x="45055" y="2065227"/>
            <a:ext cx="4360811" cy="2244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Resim 6" descr="image006"/>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1279" t="14946" r="-1"/>
          <a:stretch/>
        </p:blipFill>
        <p:spPr bwMode="auto">
          <a:xfrm>
            <a:off x="4671030" y="4588637"/>
            <a:ext cx="4384191" cy="2195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Metin kutusu 16"/>
          <p:cNvSpPr txBox="1"/>
          <p:nvPr/>
        </p:nvSpPr>
        <p:spPr>
          <a:xfrm>
            <a:off x="5267255" y="6414767"/>
            <a:ext cx="2765975" cy="369332"/>
          </a:xfrm>
          <a:prstGeom prst="rect">
            <a:avLst/>
          </a:prstGeom>
          <a:noFill/>
        </p:spPr>
        <p:txBody>
          <a:bodyPr wrap="square" rtlCol="0">
            <a:spAutoFit/>
          </a:bodyPr>
          <a:lstStyle/>
          <a:p>
            <a:pPr algn="ctr"/>
            <a:r>
              <a:rPr lang="tr-TR" b="1" i="1" dirty="0" smtClean="0"/>
              <a:t>Öğrenme, hatırlama</a:t>
            </a:r>
            <a:endParaRPr lang="tr-TR" b="1" i="1" dirty="0"/>
          </a:p>
        </p:txBody>
      </p:sp>
      <p:sp>
        <p:nvSpPr>
          <p:cNvPr id="18" name="Metin kutusu 17"/>
          <p:cNvSpPr txBox="1"/>
          <p:nvPr/>
        </p:nvSpPr>
        <p:spPr>
          <a:xfrm>
            <a:off x="652008" y="6361341"/>
            <a:ext cx="2925567" cy="369332"/>
          </a:xfrm>
          <a:prstGeom prst="rect">
            <a:avLst/>
          </a:prstGeom>
          <a:noFill/>
        </p:spPr>
        <p:txBody>
          <a:bodyPr wrap="square" rtlCol="0">
            <a:spAutoFit/>
          </a:bodyPr>
          <a:lstStyle/>
          <a:p>
            <a:pPr algn="ctr"/>
            <a:r>
              <a:rPr lang="tr-TR" b="1" i="1" dirty="0" smtClean="0"/>
              <a:t>Bir şeyler taşıma/tutma</a:t>
            </a:r>
            <a:r>
              <a:rPr lang="tr-TR" i="1" dirty="0" smtClean="0"/>
              <a:t> </a:t>
            </a:r>
            <a:endParaRPr lang="tr-TR" i="1" dirty="0"/>
          </a:p>
        </p:txBody>
      </p:sp>
      <p:sp>
        <p:nvSpPr>
          <p:cNvPr id="19" name="Metin kutusu 18"/>
          <p:cNvSpPr txBox="1"/>
          <p:nvPr/>
        </p:nvSpPr>
        <p:spPr>
          <a:xfrm>
            <a:off x="858369" y="3998261"/>
            <a:ext cx="2082845" cy="369332"/>
          </a:xfrm>
          <a:prstGeom prst="rect">
            <a:avLst/>
          </a:prstGeom>
          <a:noFill/>
        </p:spPr>
        <p:txBody>
          <a:bodyPr wrap="square" rtlCol="0">
            <a:spAutoFit/>
          </a:bodyPr>
          <a:lstStyle/>
          <a:p>
            <a:pPr algn="ctr"/>
            <a:r>
              <a:rPr lang="tr-TR" b="1" i="1" dirty="0" smtClean="0"/>
              <a:t>Konuşma</a:t>
            </a:r>
            <a:endParaRPr lang="tr-TR" i="1" dirty="0"/>
          </a:p>
        </p:txBody>
      </p:sp>
      <p:sp>
        <p:nvSpPr>
          <p:cNvPr id="20" name="Metin kutusu 19"/>
          <p:cNvSpPr txBox="1"/>
          <p:nvPr/>
        </p:nvSpPr>
        <p:spPr>
          <a:xfrm>
            <a:off x="5495250" y="1926894"/>
            <a:ext cx="2082845" cy="369332"/>
          </a:xfrm>
          <a:prstGeom prst="rect">
            <a:avLst/>
          </a:prstGeom>
          <a:noFill/>
        </p:spPr>
        <p:txBody>
          <a:bodyPr wrap="square" rtlCol="0">
            <a:spAutoFit/>
          </a:bodyPr>
          <a:lstStyle/>
          <a:p>
            <a:pPr algn="ctr"/>
            <a:r>
              <a:rPr lang="tr-TR" b="1" i="1" dirty="0" smtClean="0"/>
              <a:t>İşitme</a:t>
            </a:r>
            <a:endParaRPr lang="tr-TR" i="1" dirty="0"/>
          </a:p>
        </p:txBody>
      </p:sp>
      <p:sp>
        <p:nvSpPr>
          <p:cNvPr id="21" name="Metin kutusu 20"/>
          <p:cNvSpPr txBox="1"/>
          <p:nvPr/>
        </p:nvSpPr>
        <p:spPr>
          <a:xfrm>
            <a:off x="816617" y="1781203"/>
            <a:ext cx="2082845" cy="369332"/>
          </a:xfrm>
          <a:prstGeom prst="rect">
            <a:avLst/>
          </a:prstGeom>
          <a:noFill/>
        </p:spPr>
        <p:txBody>
          <a:bodyPr wrap="square" rtlCol="0">
            <a:spAutoFit/>
          </a:bodyPr>
          <a:lstStyle/>
          <a:p>
            <a:pPr algn="ctr"/>
            <a:r>
              <a:rPr lang="tr-TR" b="1" i="1" dirty="0" smtClean="0"/>
              <a:t>Görme</a:t>
            </a:r>
            <a:endParaRPr lang="tr-TR" i="1" dirty="0"/>
          </a:p>
        </p:txBody>
      </p:sp>
      <p:sp>
        <p:nvSpPr>
          <p:cNvPr id="22" name="Metin kutusu 21"/>
          <p:cNvSpPr txBox="1"/>
          <p:nvPr/>
        </p:nvSpPr>
        <p:spPr>
          <a:xfrm>
            <a:off x="4783457" y="4202272"/>
            <a:ext cx="3733572" cy="369332"/>
          </a:xfrm>
          <a:prstGeom prst="rect">
            <a:avLst/>
          </a:prstGeom>
          <a:noFill/>
        </p:spPr>
        <p:txBody>
          <a:bodyPr wrap="square" rtlCol="0">
            <a:spAutoFit/>
          </a:bodyPr>
          <a:lstStyle/>
          <a:p>
            <a:pPr algn="ctr"/>
            <a:r>
              <a:rPr lang="tr-TR" b="1" i="1" dirty="0" smtClean="0"/>
              <a:t>Yürüme, merdiven inme/çıkma</a:t>
            </a:r>
            <a:endParaRPr lang="tr-TR" b="1" i="1" dirty="0"/>
          </a:p>
        </p:txBody>
      </p:sp>
      <p:sp>
        <p:nvSpPr>
          <p:cNvPr id="2" name="Slayt Numarası Yer Tutucusu 1"/>
          <p:cNvSpPr>
            <a:spLocks noGrp="1"/>
          </p:cNvSpPr>
          <p:nvPr>
            <p:ph type="sldNum" sz="quarter" idx="12"/>
          </p:nvPr>
        </p:nvSpPr>
        <p:spPr/>
        <p:txBody>
          <a:bodyPr/>
          <a:lstStyle/>
          <a:p>
            <a:fld id="{19929433-9A7A-419A-A9D1-2D5E3ACA1FE6}" type="slidenum">
              <a:rPr lang="tr-TR" altLang="tr-TR" smtClean="0"/>
              <a:pPr/>
              <a:t>18</a:t>
            </a:fld>
            <a:endParaRPr lang="tr-TR" altLang="tr-TR" dirty="0"/>
          </a:p>
        </p:txBody>
      </p:sp>
    </p:spTree>
    <p:extLst>
      <p:ext uri="{BB962C8B-B14F-4D97-AF65-F5344CB8AC3E}">
        <p14:creationId xmlns:p14="http://schemas.microsoft.com/office/powerpoint/2010/main" xmlns="" val="95317731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noGrp="1"/>
          </p:cNvSpPr>
          <p:nvPr>
            <p:ph type="title"/>
          </p:nvPr>
        </p:nvSpPr>
        <p:spPr bwMode="auto">
          <a:xfrm>
            <a:off x="1259632" y="620688"/>
            <a:ext cx="7427168" cy="504056"/>
          </a:xfrm>
          <a:prstGeom prst="rect">
            <a:avLst/>
          </a:prstGeom>
          <a:noFill/>
          <a:ln>
            <a:noFill/>
          </a:ln>
          <a:effectLst>
            <a:outerShdw blurRad="152400" dist="317500" dir="5400000" sx="90000" sy="-19000" rotWithShape="0">
              <a:prstClr val="black">
                <a:alpha val="15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3000" dirty="0">
                <a:solidFill>
                  <a:srgbClr val="D50E16"/>
                </a:solidFill>
                <a:latin typeface="Times New Roman" panose="02020603050405020304" pitchFamily="18" charset="0"/>
                <a:cs typeface="Times New Roman" panose="02020603050405020304" pitchFamily="18" charset="0"/>
              </a:rPr>
              <a:t>ARGE VE PROJE ÇALIŞMALARI</a:t>
            </a:r>
          </a:p>
        </p:txBody>
      </p:sp>
      <p:graphicFrame>
        <p:nvGraphicFramePr>
          <p:cNvPr id="13" name="Diyagram 12"/>
          <p:cNvGraphicFramePr/>
          <p:nvPr>
            <p:extLst>
              <p:ext uri="{D42A27DB-BD31-4B8C-83A1-F6EECF244321}">
                <p14:modId xmlns:p14="http://schemas.microsoft.com/office/powerpoint/2010/main" xmlns="" val="2342162908"/>
              </p:ext>
            </p:extLst>
          </p:nvPr>
        </p:nvGraphicFramePr>
        <p:xfrm>
          <a:off x="-727696" y="2132856"/>
          <a:ext cx="7053929"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Dikdörtgen 13"/>
          <p:cNvSpPr/>
          <p:nvPr/>
        </p:nvSpPr>
        <p:spPr>
          <a:xfrm>
            <a:off x="457200" y="1196752"/>
            <a:ext cx="4618856" cy="1200329"/>
          </a:xfrm>
          <a:prstGeom prst="rect">
            <a:avLst/>
          </a:prstGeom>
        </p:spPr>
        <p:txBody>
          <a:bodyPr wrap="square">
            <a:spAutoFit/>
          </a:bodyPr>
          <a:lstStyle/>
          <a:p>
            <a:pPr marL="285750" indent="-285750">
              <a:buFont typeface="Wingdings" panose="05000000000000000000" pitchFamily="2" charset="2"/>
              <a:buChar char="Ø"/>
              <a:defRPr/>
            </a:pPr>
            <a:r>
              <a:rPr lang="tr-TR" altLang="tr-TR" b="1" dirty="0">
                <a:solidFill>
                  <a:srgbClr val="002060"/>
                </a:solidFill>
                <a:latin typeface="Times New Roman" panose="02020603050405020304" pitchFamily="18" charset="0"/>
                <a:cs typeface="Times New Roman" panose="02020603050405020304" pitchFamily="18" charset="0"/>
              </a:rPr>
              <a:t>BM Engelli Hakları Sözleşmesi Çalışmaları </a:t>
            </a:r>
            <a:r>
              <a:rPr lang="tr-TR" altLang="tr-TR" b="1" dirty="0" smtClean="0">
                <a:solidFill>
                  <a:srgbClr val="002060"/>
                </a:solidFill>
                <a:latin typeface="Times New Roman" panose="02020603050405020304" pitchFamily="18" charset="0"/>
                <a:cs typeface="Times New Roman" panose="02020603050405020304" pitchFamily="18" charset="0"/>
              </a:rPr>
              <a:t>2009, Sözleşmeye </a:t>
            </a:r>
            <a:r>
              <a:rPr lang="tr-TR" altLang="tr-TR" b="1" dirty="0">
                <a:solidFill>
                  <a:srgbClr val="002060"/>
                </a:solidFill>
                <a:latin typeface="Times New Roman" panose="02020603050405020304" pitchFamily="18" charset="0"/>
                <a:cs typeface="Times New Roman" panose="02020603050405020304" pitchFamily="18" charset="0"/>
              </a:rPr>
              <a:t>Ek  İhtiyari Protokol Çalışmaları Ocak 2015</a:t>
            </a:r>
          </a:p>
          <a:p>
            <a:pPr algn="just">
              <a:defRPr/>
            </a:pPr>
            <a:endParaRPr lang="tr-TR" altLang="tr-TR" b="1" dirty="0">
              <a:cs typeface="Times New Roman" pitchFamily="18" charset="0"/>
            </a:endParaRPr>
          </a:p>
        </p:txBody>
      </p:sp>
      <p:pic>
        <p:nvPicPr>
          <p:cNvPr id="17" name="Resim 8" descr="C:\Users\eilter\Desktop\Yeni klasör\2017-06-19-PHOTO-00001270.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5545221" y="1575248"/>
            <a:ext cx="3419267" cy="1925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19929433-9A7A-419A-A9D1-2D5E3ACA1FE6}" type="slidenum">
              <a:rPr lang="tr-TR" altLang="tr-TR" smtClean="0"/>
              <a:pPr/>
              <a:t>19</a:t>
            </a:fld>
            <a:endParaRPr lang="tr-TR" altLang="tr-TR" dirty="0"/>
          </a:p>
        </p:txBody>
      </p:sp>
      <p:sp>
        <p:nvSpPr>
          <p:cNvPr id="10" name="Dikdörtgen 9"/>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descr="C:\Users\habay\Desktop\PROFIL ORTAK.png"/>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1520" y="44624"/>
            <a:ext cx="1106094" cy="1079237"/>
          </a:xfrm>
          <a:prstGeom prst="rect">
            <a:avLst/>
          </a:prstGeom>
          <a:noFill/>
          <a:ln>
            <a:noFill/>
          </a:ln>
        </p:spPr>
      </p:pic>
      <p:sp>
        <p:nvSpPr>
          <p:cNvPr id="15" name="Dikdörtgen 14"/>
          <p:cNvSpPr/>
          <p:nvPr/>
        </p:nvSpPr>
        <p:spPr>
          <a:xfrm>
            <a:off x="0" y="6264696"/>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descr="https://encrypted-tbn0.gstatic.com/images?q=tbn:ANd9GcRDbncCdGBb7vy-05Nn-576pn-wNarihVvGHsuru99ihVeLiUIi"/>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888502" y="2998469"/>
            <a:ext cx="2466975" cy="2085197"/>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Resim 4"/>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5668507" y="4526026"/>
            <a:ext cx="2906966" cy="2093015"/>
          </a:xfrm>
          <a:prstGeom prst="rect">
            <a:avLst/>
          </a:prstGeom>
        </p:spPr>
      </p:pic>
    </p:spTree>
    <p:extLst>
      <p:ext uri="{BB962C8B-B14F-4D97-AF65-F5344CB8AC3E}">
        <p14:creationId xmlns:p14="http://schemas.microsoft.com/office/powerpoint/2010/main" xmlns="" val="238395268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19929433-9A7A-419A-A9D1-2D5E3ACA1FE6}" type="slidenum">
              <a:rPr lang="tr-TR" altLang="tr-TR" smtClean="0"/>
              <a:pPr/>
              <a:t>2</a:t>
            </a:fld>
            <a:endParaRPr lang="tr-TR" altLang="tr-TR" dirty="0"/>
          </a:p>
        </p:txBody>
      </p:sp>
      <p:sp>
        <p:nvSpPr>
          <p:cNvPr id="6" name="Metin kutusu 5"/>
          <p:cNvSpPr txBox="1"/>
          <p:nvPr/>
        </p:nvSpPr>
        <p:spPr>
          <a:xfrm>
            <a:off x="3467288" y="165616"/>
            <a:ext cx="2292615" cy="1077218"/>
          </a:xfrm>
          <a:prstGeom prst="rect">
            <a:avLst/>
          </a:prstGeom>
          <a:noFill/>
        </p:spPr>
        <p:txBody>
          <a:bodyPr wrap="none" rtlCol="0">
            <a:spAutoFit/>
          </a:bodyPr>
          <a:lstStyle/>
          <a:p>
            <a:pPr algn="ctr"/>
            <a:r>
              <a:rPr lang="tr-TR" sz="3200" dirty="0">
                <a:latin typeface="Times New Roman" panose="02020603050405020304" pitchFamily="18" charset="0"/>
                <a:cs typeface="Times New Roman" panose="02020603050405020304" pitchFamily="18" charset="0"/>
              </a:rPr>
              <a:t>Sunum Planı</a:t>
            </a:r>
          </a:p>
          <a:p>
            <a:pPr algn="ctr"/>
            <a:endParaRPr lang="tr-TR" sz="3200" b="1" dirty="0" smtClean="0"/>
          </a:p>
        </p:txBody>
      </p:sp>
      <p:grpSp>
        <p:nvGrpSpPr>
          <p:cNvPr id="8" name="Grup 7"/>
          <p:cNvGrpSpPr/>
          <p:nvPr/>
        </p:nvGrpSpPr>
        <p:grpSpPr>
          <a:xfrm>
            <a:off x="1583907" y="884759"/>
            <a:ext cx="6330874" cy="348113"/>
            <a:chOff x="0" y="403859"/>
            <a:chExt cx="6757092" cy="348113"/>
          </a:xfrm>
        </p:grpSpPr>
        <p:sp>
          <p:nvSpPr>
            <p:cNvPr id="12" name="Dikdörtgen 11"/>
            <p:cNvSpPr/>
            <p:nvPr/>
          </p:nvSpPr>
          <p:spPr>
            <a:xfrm>
              <a:off x="0" y="403859"/>
              <a:ext cx="6757092" cy="348113"/>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Dikdörtgen 12"/>
            <p:cNvSpPr/>
            <p:nvPr/>
          </p:nvSpPr>
          <p:spPr>
            <a:xfrm>
              <a:off x="0" y="403859"/>
              <a:ext cx="6757092" cy="3481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24425" tIns="164124" rIns="524425" bIns="85344" numCol="1" spcCol="1270" anchor="t" anchorCtr="0">
              <a:noAutofit/>
            </a:bodyPr>
            <a:lstStyle/>
            <a:p>
              <a:pPr marL="114300" lvl="1" indent="-114300" algn="l" defTabSz="533400" rtl="0">
                <a:lnSpc>
                  <a:spcPct val="90000"/>
                </a:lnSpc>
                <a:spcBef>
                  <a:spcPct val="0"/>
                </a:spcBef>
                <a:spcAft>
                  <a:spcPct val="15000"/>
                </a:spcAft>
                <a:buChar char="••"/>
              </a:pPr>
              <a:r>
                <a:rPr lang="tr-TR" sz="1200" b="1" kern="1200" dirty="0" smtClean="0">
                  <a:solidFill>
                    <a:schemeClr val="tx1"/>
                  </a:solidFill>
                </a:rPr>
                <a:t>Tarihçe, Misyon/Vizyon, Görevler, Personel, Bütçe</a:t>
              </a:r>
              <a:endParaRPr lang="tr-TR" sz="1200" b="1" kern="1200" dirty="0">
                <a:solidFill>
                  <a:schemeClr val="tx1"/>
                </a:solidFill>
              </a:endParaRPr>
            </a:p>
          </p:txBody>
        </p:sp>
      </p:grpSp>
      <p:grpSp>
        <p:nvGrpSpPr>
          <p:cNvPr id="9" name="Grup 8"/>
          <p:cNvGrpSpPr/>
          <p:nvPr/>
        </p:nvGrpSpPr>
        <p:grpSpPr>
          <a:xfrm>
            <a:off x="1921431" y="673432"/>
            <a:ext cx="4725345" cy="361963"/>
            <a:chOff x="337524" y="102728"/>
            <a:chExt cx="4725345" cy="442188"/>
          </a:xfrm>
        </p:grpSpPr>
        <p:sp>
          <p:nvSpPr>
            <p:cNvPr id="10" name="Yuvarlatılmış Dikdörtgen 9"/>
            <p:cNvSpPr/>
            <p:nvPr/>
          </p:nvSpPr>
          <p:spPr>
            <a:xfrm>
              <a:off x="337524" y="102728"/>
              <a:ext cx="4725345" cy="442188"/>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Yuvarlatılmış Dikdörtgen 6"/>
            <p:cNvSpPr/>
            <p:nvPr/>
          </p:nvSpPr>
          <p:spPr>
            <a:xfrm>
              <a:off x="359110" y="124314"/>
              <a:ext cx="4682173" cy="3990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8781" tIns="0" rIns="178781" bIns="0" numCol="1" spcCol="1270" anchor="ctr" anchorCtr="0">
              <a:noAutofit/>
            </a:bodyPr>
            <a:lstStyle/>
            <a:p>
              <a:pPr lvl="0" algn="l" defTabSz="889000" rtl="0">
                <a:lnSpc>
                  <a:spcPct val="90000"/>
                </a:lnSpc>
                <a:spcBef>
                  <a:spcPct val="0"/>
                </a:spcBef>
                <a:spcAft>
                  <a:spcPct val="35000"/>
                </a:spcAft>
              </a:pPr>
              <a:r>
                <a:rPr lang="tr-TR" sz="2000" b="1" kern="1200" dirty="0" smtClean="0">
                  <a:solidFill>
                    <a:schemeClr val="bg1"/>
                  </a:solidFill>
                </a:rPr>
                <a:t>KURUMSAL YAPI</a:t>
              </a:r>
              <a:endParaRPr lang="tr-TR" sz="2000" b="1" kern="1200" dirty="0">
                <a:solidFill>
                  <a:schemeClr val="bg1"/>
                </a:solidFill>
              </a:endParaRPr>
            </a:p>
          </p:txBody>
        </p:sp>
      </p:grpSp>
      <p:sp>
        <p:nvSpPr>
          <p:cNvPr id="14" name="Metin kutusu 13"/>
          <p:cNvSpPr txBox="1"/>
          <p:nvPr/>
        </p:nvSpPr>
        <p:spPr>
          <a:xfrm>
            <a:off x="1691680" y="2348880"/>
            <a:ext cx="184731" cy="584775"/>
          </a:xfrm>
          <a:prstGeom prst="rect">
            <a:avLst/>
          </a:prstGeom>
          <a:noFill/>
        </p:spPr>
        <p:txBody>
          <a:bodyPr wrap="none" rtlCol="0">
            <a:spAutoFit/>
          </a:bodyPr>
          <a:lstStyle/>
          <a:p>
            <a:pPr algn="ctr"/>
            <a:endParaRPr lang="tr-TR" sz="3200" b="1" dirty="0" smtClean="0"/>
          </a:p>
        </p:txBody>
      </p:sp>
      <p:grpSp>
        <p:nvGrpSpPr>
          <p:cNvPr id="19" name="Grup 18"/>
          <p:cNvGrpSpPr/>
          <p:nvPr/>
        </p:nvGrpSpPr>
        <p:grpSpPr>
          <a:xfrm>
            <a:off x="1617829" y="1405904"/>
            <a:ext cx="6330874" cy="1488675"/>
            <a:chOff x="0" y="417295"/>
            <a:chExt cx="6757092" cy="360129"/>
          </a:xfrm>
        </p:grpSpPr>
        <p:sp>
          <p:nvSpPr>
            <p:cNvPr id="23" name="Dikdörtgen 22"/>
            <p:cNvSpPr/>
            <p:nvPr/>
          </p:nvSpPr>
          <p:spPr>
            <a:xfrm>
              <a:off x="0" y="417295"/>
              <a:ext cx="6757092" cy="360129"/>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Dikdörtgen 23"/>
            <p:cNvSpPr/>
            <p:nvPr/>
          </p:nvSpPr>
          <p:spPr>
            <a:xfrm>
              <a:off x="0" y="417295"/>
              <a:ext cx="6757092" cy="3601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24425" tIns="169790" rIns="524425" bIns="85344" numCol="1" spcCol="1270" anchor="t" anchorCtr="0">
              <a:noAutofit/>
            </a:bodyPr>
            <a:lstStyle/>
            <a:p>
              <a:pPr lvl="0">
                <a:spcAft>
                  <a:spcPts val="0"/>
                </a:spcAft>
              </a:pPr>
              <a:r>
                <a:rPr lang="tr-TR" sz="1200" b="1" dirty="0">
                  <a:solidFill>
                    <a:schemeClr val="tx1"/>
                  </a:solidFill>
                </a:rPr>
                <a:t>Engelli istatistikleri </a:t>
              </a:r>
            </a:p>
            <a:p>
              <a:pPr lvl="0">
                <a:spcAft>
                  <a:spcPts val="0"/>
                </a:spcAft>
              </a:pPr>
              <a:r>
                <a:rPr lang="tr-TR" sz="1200" b="1" dirty="0">
                  <a:solidFill>
                    <a:schemeClr val="tx1"/>
                  </a:solidFill>
                </a:rPr>
                <a:t>ARGE ve Proje Çalışmaları</a:t>
              </a:r>
            </a:p>
            <a:p>
              <a:pPr lvl="0">
                <a:spcAft>
                  <a:spcPts val="0"/>
                </a:spcAft>
              </a:pPr>
              <a:r>
                <a:rPr lang="tr-TR" sz="1200" b="1" dirty="0">
                  <a:solidFill>
                    <a:schemeClr val="tx1"/>
                  </a:solidFill>
                </a:rPr>
                <a:t>Eğitim, Rehabilitasyon ve Sosyal Hayata Katılım Çalışmaları </a:t>
              </a:r>
            </a:p>
            <a:p>
              <a:pPr lvl="0">
                <a:spcAft>
                  <a:spcPts val="0"/>
                </a:spcAft>
              </a:pPr>
              <a:r>
                <a:rPr lang="tr-TR" sz="1200" b="1" dirty="0">
                  <a:solidFill>
                    <a:schemeClr val="tx1"/>
                  </a:solidFill>
                </a:rPr>
                <a:t>Engelli İstihdamı Çalışmaları</a:t>
              </a:r>
            </a:p>
            <a:p>
              <a:pPr lvl="0">
                <a:spcAft>
                  <a:spcPts val="0"/>
                </a:spcAft>
              </a:pPr>
              <a:r>
                <a:rPr lang="tr-TR" sz="1200" b="1" dirty="0">
                  <a:solidFill>
                    <a:schemeClr val="tx1"/>
                  </a:solidFill>
                </a:rPr>
                <a:t>Erişilebilirlik Çalışmaları</a:t>
              </a:r>
            </a:p>
            <a:p>
              <a:pPr lvl="0">
                <a:spcAft>
                  <a:spcPts val="0"/>
                </a:spcAft>
              </a:pPr>
              <a:r>
                <a:rPr lang="tr-TR" sz="1200" b="1" dirty="0">
                  <a:solidFill>
                    <a:schemeClr val="tx1"/>
                  </a:solidFill>
                </a:rPr>
                <a:t>Engelli Bakım Hizmetleri</a:t>
              </a:r>
            </a:p>
            <a:p>
              <a:pPr lvl="0">
                <a:spcAft>
                  <a:spcPts val="0"/>
                </a:spcAft>
              </a:pPr>
              <a:r>
                <a:rPr lang="tr-TR" sz="1200" b="1" dirty="0">
                  <a:solidFill>
                    <a:schemeClr val="tx1"/>
                  </a:solidFill>
                </a:rPr>
                <a:t>Kalite Geliştirme Çalışmaları</a:t>
              </a:r>
            </a:p>
          </p:txBody>
        </p:sp>
      </p:grpSp>
      <p:grpSp>
        <p:nvGrpSpPr>
          <p:cNvPr id="20" name="Grup 19"/>
          <p:cNvGrpSpPr/>
          <p:nvPr/>
        </p:nvGrpSpPr>
        <p:grpSpPr>
          <a:xfrm>
            <a:off x="1921431" y="1248028"/>
            <a:ext cx="4725345" cy="337016"/>
            <a:chOff x="337524" y="105771"/>
            <a:chExt cx="4725345" cy="435119"/>
          </a:xfrm>
        </p:grpSpPr>
        <p:sp>
          <p:nvSpPr>
            <p:cNvPr id="21" name="Yuvarlatılmış Dikdörtgen 20"/>
            <p:cNvSpPr/>
            <p:nvPr/>
          </p:nvSpPr>
          <p:spPr>
            <a:xfrm>
              <a:off x="337524" y="105771"/>
              <a:ext cx="4725345" cy="435119"/>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Yuvarlatılmış Dikdörtgen 6"/>
            <p:cNvSpPr/>
            <p:nvPr/>
          </p:nvSpPr>
          <p:spPr>
            <a:xfrm>
              <a:off x="359855" y="128101"/>
              <a:ext cx="4680683" cy="412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8781" tIns="0" rIns="178781" bIns="0" numCol="1" spcCol="1270" anchor="ctr" anchorCtr="0">
              <a:noAutofit/>
            </a:bodyPr>
            <a:lstStyle/>
            <a:p>
              <a:pPr lvl="0" algn="l" defTabSz="889000" rtl="0">
                <a:lnSpc>
                  <a:spcPct val="90000"/>
                </a:lnSpc>
                <a:spcBef>
                  <a:spcPct val="0"/>
                </a:spcBef>
                <a:spcAft>
                  <a:spcPct val="35000"/>
                </a:spcAft>
              </a:pPr>
              <a:r>
                <a:rPr lang="tr-TR" sz="2000" b="1" kern="1200" dirty="0" smtClean="0">
                  <a:solidFill>
                    <a:schemeClr val="bg1"/>
                  </a:solidFill>
                </a:rPr>
                <a:t>ENGELLİ HİZMETLERİ</a:t>
              </a:r>
              <a:endParaRPr lang="tr-TR" sz="2000" b="1" kern="1200" dirty="0">
                <a:solidFill>
                  <a:schemeClr val="bg1"/>
                </a:solidFill>
              </a:endParaRPr>
            </a:p>
          </p:txBody>
        </p:sp>
      </p:grpSp>
      <p:grpSp>
        <p:nvGrpSpPr>
          <p:cNvPr id="25" name="Grup 24"/>
          <p:cNvGrpSpPr/>
          <p:nvPr/>
        </p:nvGrpSpPr>
        <p:grpSpPr>
          <a:xfrm>
            <a:off x="1625502" y="3127401"/>
            <a:ext cx="6330874" cy="817579"/>
            <a:chOff x="0" y="417295"/>
            <a:chExt cx="6757092" cy="360129"/>
          </a:xfrm>
        </p:grpSpPr>
        <p:sp>
          <p:nvSpPr>
            <p:cNvPr id="29" name="Dikdörtgen 28"/>
            <p:cNvSpPr/>
            <p:nvPr/>
          </p:nvSpPr>
          <p:spPr>
            <a:xfrm>
              <a:off x="0" y="417295"/>
              <a:ext cx="6757092" cy="360129"/>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Dikdörtgen 29"/>
            <p:cNvSpPr/>
            <p:nvPr/>
          </p:nvSpPr>
          <p:spPr>
            <a:xfrm>
              <a:off x="0" y="417295"/>
              <a:ext cx="6757092" cy="2148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24425" tIns="169790" rIns="524425" bIns="85344" numCol="1" spcCol="1270" anchor="t" anchorCtr="0">
              <a:noAutofit/>
            </a:bodyPr>
            <a:lstStyle/>
            <a:p>
              <a:pPr lvl="0">
                <a:spcAft>
                  <a:spcPts val="0"/>
                </a:spcAft>
              </a:pPr>
              <a:r>
                <a:rPr lang="tr-TR" sz="1200" b="1" dirty="0">
                  <a:solidFill>
                    <a:schemeClr val="tx1"/>
                  </a:solidFill>
                </a:rPr>
                <a:t>Yaşlı istatistikleri</a:t>
              </a:r>
            </a:p>
            <a:p>
              <a:pPr lvl="0">
                <a:spcAft>
                  <a:spcPts val="0"/>
                </a:spcAft>
              </a:pPr>
              <a:r>
                <a:rPr lang="tr-TR" sz="1200" b="1" dirty="0">
                  <a:solidFill>
                    <a:schemeClr val="tx1"/>
                  </a:solidFill>
                </a:rPr>
                <a:t>Yaşlı Hizmetleri Çalışmaları</a:t>
              </a:r>
            </a:p>
            <a:p>
              <a:pPr lvl="0">
                <a:spcAft>
                  <a:spcPts val="0"/>
                </a:spcAft>
              </a:pPr>
              <a:r>
                <a:rPr lang="tr-TR" sz="1200" b="1" dirty="0">
                  <a:solidFill>
                    <a:schemeClr val="tx1"/>
                  </a:solidFill>
                </a:rPr>
                <a:t>Yaşlı Bakım Hizmetleri</a:t>
              </a:r>
            </a:p>
          </p:txBody>
        </p:sp>
      </p:grpSp>
      <p:grpSp>
        <p:nvGrpSpPr>
          <p:cNvPr id="26" name="Grup 25"/>
          <p:cNvGrpSpPr/>
          <p:nvPr/>
        </p:nvGrpSpPr>
        <p:grpSpPr>
          <a:xfrm>
            <a:off x="1963026" y="2919849"/>
            <a:ext cx="4725345" cy="374458"/>
            <a:chOff x="337524" y="105770"/>
            <a:chExt cx="4725345" cy="457451"/>
          </a:xfrm>
        </p:grpSpPr>
        <p:sp>
          <p:nvSpPr>
            <p:cNvPr id="27" name="Yuvarlatılmış Dikdörtgen 26"/>
            <p:cNvSpPr/>
            <p:nvPr/>
          </p:nvSpPr>
          <p:spPr>
            <a:xfrm>
              <a:off x="337524" y="105770"/>
              <a:ext cx="4725345" cy="457451"/>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8" name="Yuvarlatılmış Dikdörtgen 6"/>
            <p:cNvSpPr/>
            <p:nvPr/>
          </p:nvSpPr>
          <p:spPr>
            <a:xfrm>
              <a:off x="359855" y="128101"/>
              <a:ext cx="4680683" cy="412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8781" tIns="0" rIns="178781" bIns="0" numCol="1" spcCol="1270" anchor="ctr" anchorCtr="0">
              <a:noAutofit/>
            </a:bodyPr>
            <a:lstStyle/>
            <a:p>
              <a:pPr lvl="0" algn="l" defTabSz="889000" rtl="0">
                <a:lnSpc>
                  <a:spcPct val="90000"/>
                </a:lnSpc>
                <a:spcBef>
                  <a:spcPct val="0"/>
                </a:spcBef>
                <a:spcAft>
                  <a:spcPct val="35000"/>
                </a:spcAft>
              </a:pPr>
              <a:r>
                <a:rPr lang="tr-TR" sz="2000" b="1" kern="1200" dirty="0" smtClean="0">
                  <a:solidFill>
                    <a:schemeClr val="bg1"/>
                  </a:solidFill>
                </a:rPr>
                <a:t>YAŞLI HİZMETLERİ</a:t>
              </a:r>
              <a:endParaRPr lang="tr-TR" sz="2000" b="1" kern="1200" dirty="0">
                <a:solidFill>
                  <a:schemeClr val="bg1"/>
                </a:solidFill>
              </a:endParaRPr>
            </a:p>
          </p:txBody>
        </p:sp>
      </p:grpSp>
      <p:grpSp>
        <p:nvGrpSpPr>
          <p:cNvPr id="37" name="Grup 36"/>
          <p:cNvGrpSpPr/>
          <p:nvPr/>
        </p:nvGrpSpPr>
        <p:grpSpPr>
          <a:xfrm>
            <a:off x="1620925" y="4131109"/>
            <a:ext cx="6330874" cy="1169802"/>
            <a:chOff x="0" y="417295"/>
            <a:chExt cx="6757092" cy="360129"/>
          </a:xfrm>
        </p:grpSpPr>
        <p:sp>
          <p:nvSpPr>
            <p:cNvPr id="38" name="Dikdörtgen 37"/>
            <p:cNvSpPr/>
            <p:nvPr/>
          </p:nvSpPr>
          <p:spPr>
            <a:xfrm>
              <a:off x="0" y="417295"/>
              <a:ext cx="6757092" cy="360129"/>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9" name="Dikdörtgen 38"/>
            <p:cNvSpPr/>
            <p:nvPr/>
          </p:nvSpPr>
          <p:spPr>
            <a:xfrm>
              <a:off x="0" y="417295"/>
              <a:ext cx="6757092" cy="2148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24425" tIns="169790" rIns="524425" bIns="85344" numCol="1" spcCol="1270" anchor="t" anchorCtr="0">
              <a:noAutofit/>
            </a:bodyPr>
            <a:lstStyle/>
            <a:p>
              <a:pPr lvl="0">
                <a:spcAft>
                  <a:spcPts val="0"/>
                </a:spcAft>
              </a:pPr>
              <a:r>
                <a:rPr lang="tr-TR" sz="1200" b="1" dirty="0">
                  <a:solidFill>
                    <a:schemeClr val="tx1"/>
                  </a:solidFill>
                </a:rPr>
                <a:t>Yapısal Sorunlar</a:t>
              </a:r>
            </a:p>
            <a:p>
              <a:pPr lvl="0">
                <a:spcAft>
                  <a:spcPts val="0"/>
                </a:spcAft>
              </a:pPr>
              <a:r>
                <a:rPr lang="tr-TR" sz="1200" b="1" dirty="0">
                  <a:solidFill>
                    <a:schemeClr val="tx1"/>
                  </a:solidFill>
                </a:rPr>
                <a:t>Mevzuata İlişkin Sorunlar</a:t>
              </a:r>
            </a:p>
            <a:p>
              <a:pPr lvl="0">
                <a:spcAft>
                  <a:spcPts val="0"/>
                </a:spcAft>
              </a:pPr>
              <a:r>
                <a:rPr lang="tr-TR" sz="1200" b="1" dirty="0">
                  <a:solidFill>
                    <a:schemeClr val="tx1"/>
                  </a:solidFill>
                </a:rPr>
                <a:t>Uygulamaya İlişkin Sorunlar</a:t>
              </a:r>
            </a:p>
            <a:p>
              <a:pPr lvl="0">
                <a:spcAft>
                  <a:spcPts val="0"/>
                </a:spcAft>
              </a:pPr>
              <a:r>
                <a:rPr lang="tr-TR" sz="1200" b="1" dirty="0">
                  <a:solidFill>
                    <a:schemeClr val="tx1"/>
                  </a:solidFill>
                </a:rPr>
                <a:t>Üst Düzey Temas Gerektiren Konular</a:t>
              </a:r>
            </a:p>
            <a:p>
              <a:pPr lvl="0">
                <a:spcAft>
                  <a:spcPts val="0"/>
                </a:spcAft>
              </a:pPr>
              <a:r>
                <a:rPr lang="tr-TR" sz="1200" b="1" dirty="0">
                  <a:solidFill>
                    <a:schemeClr val="tx1"/>
                  </a:solidFill>
                </a:rPr>
                <a:t>Yoğun Gelen Talepler ve Çözüm Önerileri</a:t>
              </a:r>
            </a:p>
          </p:txBody>
        </p:sp>
      </p:grpSp>
      <p:grpSp>
        <p:nvGrpSpPr>
          <p:cNvPr id="40" name="Grup 39"/>
          <p:cNvGrpSpPr/>
          <p:nvPr/>
        </p:nvGrpSpPr>
        <p:grpSpPr>
          <a:xfrm>
            <a:off x="1958449" y="3966536"/>
            <a:ext cx="4725345" cy="311525"/>
            <a:chOff x="337524" y="105770"/>
            <a:chExt cx="4725345" cy="457451"/>
          </a:xfrm>
        </p:grpSpPr>
        <p:sp>
          <p:nvSpPr>
            <p:cNvPr id="41" name="Yuvarlatılmış Dikdörtgen 40"/>
            <p:cNvSpPr/>
            <p:nvPr/>
          </p:nvSpPr>
          <p:spPr>
            <a:xfrm>
              <a:off x="337524" y="105770"/>
              <a:ext cx="4725345" cy="457451"/>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2" name="Yuvarlatılmış Dikdörtgen 6"/>
            <p:cNvSpPr/>
            <p:nvPr/>
          </p:nvSpPr>
          <p:spPr>
            <a:xfrm>
              <a:off x="359855" y="128101"/>
              <a:ext cx="4680683" cy="412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8781" tIns="0" rIns="178781" bIns="0" numCol="1" spcCol="1270" anchor="ctr" anchorCtr="0">
              <a:noAutofit/>
            </a:bodyPr>
            <a:lstStyle/>
            <a:p>
              <a:pPr lvl="0"/>
              <a:r>
                <a:rPr lang="tr-TR" sz="2000" b="1" dirty="0" smtClean="0"/>
                <a:t>SORUNLAR VE ÇÖZÜM ÖNERİLERİ</a:t>
              </a:r>
              <a:endParaRPr lang="tr-TR" sz="2000" b="1" dirty="0"/>
            </a:p>
          </p:txBody>
        </p:sp>
      </p:grpSp>
      <p:grpSp>
        <p:nvGrpSpPr>
          <p:cNvPr id="50" name="Grup 49"/>
          <p:cNvGrpSpPr/>
          <p:nvPr/>
        </p:nvGrpSpPr>
        <p:grpSpPr>
          <a:xfrm>
            <a:off x="1632547" y="5517429"/>
            <a:ext cx="6330874" cy="563384"/>
            <a:chOff x="0" y="417295"/>
            <a:chExt cx="6757092" cy="214866"/>
          </a:xfrm>
        </p:grpSpPr>
        <p:sp>
          <p:nvSpPr>
            <p:cNvPr id="51" name="Dikdörtgen 50"/>
            <p:cNvSpPr/>
            <p:nvPr/>
          </p:nvSpPr>
          <p:spPr>
            <a:xfrm>
              <a:off x="0" y="417295"/>
              <a:ext cx="6757092" cy="214866"/>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2" name="Dikdörtgen 51"/>
            <p:cNvSpPr/>
            <p:nvPr/>
          </p:nvSpPr>
          <p:spPr>
            <a:xfrm>
              <a:off x="0" y="417295"/>
              <a:ext cx="6757092" cy="2148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24425" tIns="169790" rIns="524425" bIns="85344" numCol="1" spcCol="1270" anchor="t" anchorCtr="0">
              <a:noAutofit/>
            </a:bodyPr>
            <a:lstStyle/>
            <a:p>
              <a:pPr lvl="0"/>
              <a:r>
                <a:rPr lang="tr-TR" sz="1200" b="1" dirty="0">
                  <a:solidFill>
                    <a:schemeClr val="tx1"/>
                  </a:solidFill>
                </a:rPr>
                <a:t>Güçlü </a:t>
              </a:r>
              <a:r>
                <a:rPr lang="tr-TR" sz="1200" b="1" dirty="0" smtClean="0">
                  <a:solidFill>
                    <a:schemeClr val="tx1"/>
                  </a:solidFill>
                </a:rPr>
                <a:t>Yönler-Zayıf </a:t>
              </a:r>
              <a:r>
                <a:rPr lang="tr-TR" sz="1200" b="1" dirty="0">
                  <a:solidFill>
                    <a:schemeClr val="tx1"/>
                  </a:solidFill>
                </a:rPr>
                <a:t>Yönler </a:t>
              </a:r>
            </a:p>
            <a:p>
              <a:pPr lvl="0"/>
              <a:r>
                <a:rPr lang="tr-TR" sz="1200" b="1" dirty="0" smtClean="0">
                  <a:solidFill>
                    <a:schemeClr val="tx1"/>
                  </a:solidFill>
                </a:rPr>
                <a:t>Fırsatlar-Tehditler </a:t>
              </a:r>
              <a:endParaRPr lang="tr-TR" sz="1200" b="1" dirty="0">
                <a:solidFill>
                  <a:schemeClr val="tx1"/>
                </a:solidFill>
              </a:endParaRPr>
            </a:p>
          </p:txBody>
        </p:sp>
      </p:grpSp>
      <p:grpSp>
        <p:nvGrpSpPr>
          <p:cNvPr id="53" name="Grup 52"/>
          <p:cNvGrpSpPr/>
          <p:nvPr/>
        </p:nvGrpSpPr>
        <p:grpSpPr>
          <a:xfrm>
            <a:off x="1982600" y="5317399"/>
            <a:ext cx="4725345" cy="311525"/>
            <a:chOff x="337524" y="105770"/>
            <a:chExt cx="4725345" cy="457451"/>
          </a:xfrm>
        </p:grpSpPr>
        <p:sp>
          <p:nvSpPr>
            <p:cNvPr id="54" name="Yuvarlatılmış Dikdörtgen 53"/>
            <p:cNvSpPr/>
            <p:nvPr/>
          </p:nvSpPr>
          <p:spPr>
            <a:xfrm>
              <a:off x="337524" y="105770"/>
              <a:ext cx="4725345" cy="457451"/>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5" name="Yuvarlatılmış Dikdörtgen 6"/>
            <p:cNvSpPr/>
            <p:nvPr/>
          </p:nvSpPr>
          <p:spPr>
            <a:xfrm>
              <a:off x="359855" y="128101"/>
              <a:ext cx="4680683" cy="412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8781" tIns="0" rIns="178781" bIns="0" numCol="1" spcCol="1270" anchor="ctr" anchorCtr="0">
              <a:noAutofit/>
            </a:bodyPr>
            <a:lstStyle/>
            <a:p>
              <a:pPr lvl="0"/>
              <a:r>
                <a:rPr lang="tr-TR" sz="2000" b="1" dirty="0" smtClean="0"/>
                <a:t>GZFT ANALİZİ</a:t>
              </a:r>
              <a:endParaRPr lang="tr-TR" sz="2000" b="1" dirty="0"/>
            </a:p>
          </p:txBody>
        </p:sp>
      </p:grpSp>
      <p:sp>
        <p:nvSpPr>
          <p:cNvPr id="2" name="Dikdörtgen 1"/>
          <p:cNvSpPr/>
          <p:nvPr/>
        </p:nvSpPr>
        <p:spPr>
          <a:xfrm>
            <a:off x="0" y="0"/>
            <a:ext cx="971600" cy="88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3" name="Resim 42" descr="C:\Users\habay\Desktop\PROFIL ORTAK.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44" name="Dikdörtgen 43"/>
          <p:cNvSpPr/>
          <p:nvPr/>
        </p:nvSpPr>
        <p:spPr>
          <a:xfrm>
            <a:off x="0" y="6659848"/>
            <a:ext cx="9144000" cy="198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Dikdörtgen 44"/>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19683379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Başlık 1"/>
          <p:cNvSpPr txBox="1">
            <a:spLocks/>
          </p:cNvSpPr>
          <p:nvPr/>
        </p:nvSpPr>
        <p:spPr bwMode="auto">
          <a:xfrm>
            <a:off x="1094928" y="554046"/>
            <a:ext cx="7725544" cy="580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3000" b="1" dirty="0">
                <a:solidFill>
                  <a:srgbClr val="D50E16"/>
                </a:solidFill>
                <a:latin typeface="Times New Roman" panose="02020603050405020304" pitchFamily="18" charset="0"/>
                <a:ea typeface="+mj-ea"/>
                <a:cs typeface="Times New Roman" panose="02020603050405020304" pitchFamily="18" charset="0"/>
              </a:rPr>
              <a:t>ARGE VE PROJE ÇALIŞMALARI</a:t>
            </a:r>
          </a:p>
        </p:txBody>
      </p:sp>
      <p:sp>
        <p:nvSpPr>
          <p:cNvPr id="22531" name="İçerik Yer Tutucusu 2"/>
          <p:cNvSpPr>
            <a:spLocks noGrp="1"/>
          </p:cNvSpPr>
          <p:nvPr>
            <p:ph idx="1"/>
          </p:nvPr>
        </p:nvSpPr>
        <p:spPr>
          <a:xfrm>
            <a:off x="251520" y="1179030"/>
            <a:ext cx="7358924" cy="5274306"/>
          </a:xfrm>
        </p:spPr>
        <p:txBody>
          <a:bodyPr/>
          <a:lstStyle/>
          <a:p>
            <a:pPr algn="just" eaLnBrk="1" hangingPunct="1">
              <a:spcBef>
                <a:spcPct val="0"/>
              </a:spcBef>
              <a:defRPr/>
            </a:pPr>
            <a:r>
              <a:rPr lang="tr-TR" altLang="tr-TR" sz="1800" b="1" dirty="0" smtClean="0">
                <a:latin typeface="Times New Roman" panose="02020603050405020304" pitchFamily="18" charset="0"/>
                <a:cs typeface="Times New Roman" panose="02020603050405020304" pitchFamily="18" charset="0"/>
              </a:rPr>
              <a:t>BM Engellilerin Haklarına İlişkin Sözleşme’nin Odak Kurumu</a:t>
            </a:r>
          </a:p>
          <a:p>
            <a:pPr algn="just" eaLnBrk="1" hangingPunct="1">
              <a:spcBef>
                <a:spcPct val="0"/>
              </a:spcBef>
              <a:defRPr/>
            </a:pPr>
            <a:r>
              <a:rPr lang="tr-TR" altLang="tr-TR" sz="1800" b="1" dirty="0" smtClean="0">
                <a:latin typeface="Times New Roman" panose="02020603050405020304" pitchFamily="18" charset="0"/>
                <a:cs typeface="Times New Roman" panose="02020603050405020304" pitchFamily="18" charset="0"/>
              </a:rPr>
              <a:t>Ulusal </a:t>
            </a:r>
            <a:r>
              <a:rPr lang="tr-TR" altLang="tr-TR" sz="1800" b="1" dirty="0">
                <a:latin typeface="Times New Roman" panose="02020603050405020304" pitchFamily="18" charset="0"/>
                <a:cs typeface="Times New Roman" panose="02020603050405020304" pitchFamily="18" charset="0"/>
              </a:rPr>
              <a:t>Engelli Hakları Strateji ve Eylem Planı </a:t>
            </a:r>
            <a:r>
              <a:rPr lang="tr-TR" altLang="tr-TR" sz="1800" b="1" dirty="0" smtClean="0">
                <a:latin typeface="Times New Roman" panose="02020603050405020304" pitchFamily="18" charset="0"/>
                <a:cs typeface="Times New Roman" panose="02020603050405020304" pitchFamily="18" charset="0"/>
              </a:rPr>
              <a:t>Oluşturulması</a:t>
            </a:r>
          </a:p>
          <a:p>
            <a:pPr algn="just" eaLnBrk="1" hangingPunct="1">
              <a:spcBef>
                <a:spcPct val="0"/>
              </a:spcBef>
              <a:defRPr/>
            </a:pPr>
            <a:r>
              <a:rPr lang="tr-TR" altLang="tr-TR" sz="1800" b="1" dirty="0">
                <a:latin typeface="Times New Roman" panose="02020603050405020304" pitchFamily="18" charset="0"/>
                <a:cs typeface="Times New Roman" panose="02020603050405020304" pitchFamily="18" charset="0"/>
              </a:rPr>
              <a:t>Engellilik Alanını </a:t>
            </a:r>
            <a:r>
              <a:rPr lang="tr-TR" altLang="tr-TR" sz="1800" b="1" dirty="0" smtClean="0">
                <a:latin typeface="Times New Roman" panose="02020603050405020304" pitchFamily="18" charset="0"/>
                <a:cs typeface="Times New Roman" panose="02020603050405020304" pitchFamily="18" charset="0"/>
              </a:rPr>
              <a:t>Göstergeler ile İzleme</a:t>
            </a:r>
            <a:endParaRPr lang="tr-TR" altLang="tr-TR" sz="1800" b="1" dirty="0">
              <a:latin typeface="Times New Roman" panose="02020603050405020304" pitchFamily="18" charset="0"/>
              <a:cs typeface="Times New Roman" panose="02020603050405020304" pitchFamily="18" charset="0"/>
            </a:endParaRPr>
          </a:p>
          <a:p>
            <a:pPr algn="just" eaLnBrk="1" hangingPunct="1">
              <a:spcBef>
                <a:spcPct val="0"/>
              </a:spcBef>
              <a:defRPr/>
            </a:pPr>
            <a:r>
              <a:rPr lang="tr-TR" altLang="tr-TR" sz="1800" b="1" dirty="0" smtClean="0">
                <a:latin typeface="Times New Roman" panose="02020603050405020304" pitchFamily="18" charset="0"/>
                <a:cs typeface="Times New Roman" panose="02020603050405020304" pitchFamily="18" charset="0"/>
              </a:rPr>
              <a:t>Ulusal Engelli Hakları İzleme ve Değerlendirme Kurulu</a:t>
            </a:r>
          </a:p>
          <a:p>
            <a:pPr algn="just" eaLnBrk="1" hangingPunct="1">
              <a:spcBef>
                <a:spcPct val="0"/>
              </a:spcBef>
              <a:defRPr/>
            </a:pPr>
            <a:r>
              <a:rPr lang="tr-TR" altLang="tr-TR" sz="1800" b="1" dirty="0">
                <a:latin typeface="Times New Roman" panose="02020603050405020304" pitchFamily="18" charset="0"/>
                <a:cs typeface="Times New Roman" panose="02020603050405020304" pitchFamily="18" charset="0"/>
              </a:rPr>
              <a:t>Türkiye Bakım ve Yaşlılık Araştırması 2020</a:t>
            </a:r>
          </a:p>
          <a:p>
            <a:pPr algn="just" eaLnBrk="1" hangingPunct="1">
              <a:spcBef>
                <a:spcPct val="0"/>
              </a:spcBef>
              <a:defRPr/>
            </a:pPr>
            <a:r>
              <a:rPr lang="tr-TR" altLang="tr-TR" sz="1800" b="1" dirty="0" smtClean="0">
                <a:latin typeface="Times New Roman" panose="02020603050405020304" pitchFamily="18" charset="0"/>
                <a:cs typeface="Times New Roman" panose="02020603050405020304" pitchFamily="18" charset="0"/>
              </a:rPr>
              <a:t>STK Buluşmaları (Spesifik engel grupları ihtiyaç ve sorun analizi çalışmaları)</a:t>
            </a:r>
          </a:p>
          <a:p>
            <a:pPr algn="just" eaLnBrk="1" hangingPunct="1">
              <a:spcBef>
                <a:spcPct val="0"/>
              </a:spcBef>
              <a:defRPr/>
            </a:pPr>
            <a:r>
              <a:rPr lang="tr-TR" altLang="tr-TR" sz="1800" b="1" dirty="0" smtClean="0">
                <a:latin typeface="Times New Roman" panose="02020603050405020304" pitchFamily="18" charset="0"/>
                <a:cs typeface="Times New Roman" panose="02020603050405020304" pitchFamily="18" charset="0"/>
              </a:rPr>
              <a:t>Dış İlişkiler Koordinasyon</a:t>
            </a:r>
          </a:p>
          <a:p>
            <a:pPr algn="just" eaLnBrk="1" hangingPunct="1">
              <a:spcBef>
                <a:spcPct val="0"/>
              </a:spcBef>
              <a:defRPr/>
            </a:pPr>
            <a:r>
              <a:rPr lang="tr-TR" altLang="tr-TR" sz="1800" b="1" dirty="0" smtClean="0">
                <a:latin typeface="Times New Roman" panose="02020603050405020304" pitchFamily="18" charset="0"/>
                <a:cs typeface="Times New Roman" panose="02020603050405020304" pitchFamily="18" charset="0"/>
              </a:rPr>
              <a:t>Uluslararası kurum kuruluşlarla işbirliği, </a:t>
            </a:r>
            <a:r>
              <a:rPr lang="tr-TR" altLang="tr-TR" sz="1800" b="1" dirty="0" err="1" smtClean="0">
                <a:latin typeface="Times New Roman" panose="02020603050405020304" pitchFamily="18" charset="0"/>
                <a:cs typeface="Times New Roman" panose="02020603050405020304" pitchFamily="18" charset="0"/>
              </a:rPr>
              <a:t>sualname</a:t>
            </a:r>
            <a:r>
              <a:rPr lang="tr-TR" altLang="tr-TR" sz="1800" b="1" dirty="0" smtClean="0">
                <a:latin typeface="Times New Roman" panose="02020603050405020304" pitchFamily="18" charset="0"/>
                <a:cs typeface="Times New Roman" panose="02020603050405020304" pitchFamily="18" charset="0"/>
              </a:rPr>
              <a:t>, </a:t>
            </a:r>
          </a:p>
          <a:p>
            <a:pPr marL="0" indent="0" algn="just" eaLnBrk="1" hangingPunct="1">
              <a:spcBef>
                <a:spcPct val="0"/>
              </a:spcBef>
              <a:buNone/>
              <a:defRPr/>
            </a:pPr>
            <a:r>
              <a:rPr lang="tr-TR" altLang="tr-TR" sz="1800" b="1" dirty="0" smtClean="0">
                <a:latin typeface="Times New Roman" panose="02020603050405020304" pitchFamily="18" charset="0"/>
                <a:cs typeface="Times New Roman" panose="02020603050405020304" pitchFamily="18" charset="0"/>
              </a:rPr>
              <a:t>      ilerleme raporları, çalışma ziyaretleri</a:t>
            </a:r>
          </a:p>
          <a:p>
            <a:pPr marL="0" indent="0" algn="just" eaLnBrk="1" hangingPunct="1">
              <a:spcBef>
                <a:spcPct val="0"/>
              </a:spcBef>
              <a:buNone/>
              <a:defRPr/>
            </a:pPr>
            <a:r>
              <a:rPr lang="tr-TR" altLang="tr-TR" sz="1800" b="1" dirty="0">
                <a:latin typeface="Times New Roman" panose="02020603050405020304" pitchFamily="18" charset="0"/>
                <a:cs typeface="Times New Roman" panose="02020603050405020304" pitchFamily="18" charset="0"/>
              </a:rPr>
              <a:t> </a:t>
            </a:r>
            <a:r>
              <a:rPr lang="tr-TR" altLang="tr-TR" sz="1800" b="1" dirty="0" smtClean="0">
                <a:latin typeface="Times New Roman" panose="02020603050405020304" pitchFamily="18" charset="0"/>
                <a:cs typeface="Times New Roman" panose="02020603050405020304" pitchFamily="18" charset="0"/>
              </a:rPr>
              <a:t>     toplantı, uluslararası sözleşmelerin </a:t>
            </a:r>
            <a:r>
              <a:rPr lang="tr-TR" altLang="tr-TR" sz="1800" b="1" dirty="0">
                <a:latin typeface="Times New Roman" panose="02020603050405020304" pitchFamily="18" charset="0"/>
                <a:cs typeface="Times New Roman" panose="02020603050405020304" pitchFamily="18" charset="0"/>
              </a:rPr>
              <a:t>raporlama çalışmaları</a:t>
            </a:r>
          </a:p>
          <a:p>
            <a:pPr algn="just" eaLnBrk="1" hangingPunct="1">
              <a:spcBef>
                <a:spcPct val="0"/>
              </a:spcBef>
              <a:defRPr/>
            </a:pPr>
            <a:r>
              <a:rPr lang="tr-TR" altLang="tr-TR" sz="1800" b="1" dirty="0" smtClean="0">
                <a:latin typeface="Times New Roman" panose="02020603050405020304" pitchFamily="18" charset="0"/>
                <a:cs typeface="Times New Roman" panose="02020603050405020304" pitchFamily="18" charset="0"/>
              </a:rPr>
              <a:t>İstatistik </a:t>
            </a:r>
            <a:r>
              <a:rPr lang="tr-TR" altLang="tr-TR" sz="1800" b="1" dirty="0">
                <a:latin typeface="Times New Roman" panose="02020603050405020304" pitchFamily="18" charset="0"/>
                <a:cs typeface="Times New Roman" panose="02020603050405020304" pitchFamily="18" charset="0"/>
              </a:rPr>
              <a:t>ve Veri </a:t>
            </a:r>
            <a:r>
              <a:rPr lang="tr-TR" altLang="tr-TR" sz="1800" b="1" dirty="0" smtClean="0">
                <a:latin typeface="Times New Roman" panose="02020603050405020304" pitchFamily="18" charset="0"/>
                <a:cs typeface="Times New Roman" panose="02020603050405020304" pitchFamily="18" charset="0"/>
              </a:rPr>
              <a:t>Çalışmaları (Ulusal ve uluslararası alanda)</a:t>
            </a:r>
          </a:p>
          <a:p>
            <a:pPr algn="just" eaLnBrk="1" hangingPunct="1">
              <a:spcBef>
                <a:spcPct val="0"/>
              </a:spcBef>
              <a:defRPr/>
            </a:pPr>
            <a:r>
              <a:rPr lang="tr-TR" altLang="tr-TR" sz="1800" b="1" dirty="0" smtClean="0">
                <a:latin typeface="Times New Roman" panose="02020603050405020304" pitchFamily="18" charset="0"/>
                <a:cs typeface="Times New Roman" panose="02020603050405020304" pitchFamily="18" charset="0"/>
              </a:rPr>
              <a:t>Genel Müdürlük Aylık İstatistik Bülteni</a:t>
            </a:r>
            <a:endParaRPr lang="tr-TR" altLang="tr-TR" sz="1800" b="1" dirty="0">
              <a:latin typeface="Times New Roman" panose="02020603050405020304" pitchFamily="18" charset="0"/>
              <a:cs typeface="Times New Roman" panose="02020603050405020304" pitchFamily="18" charset="0"/>
            </a:endParaRPr>
          </a:p>
          <a:p>
            <a:pPr algn="just" eaLnBrk="1" hangingPunct="1">
              <a:spcBef>
                <a:spcPct val="0"/>
              </a:spcBef>
              <a:defRPr/>
            </a:pPr>
            <a:r>
              <a:rPr lang="tr-TR" altLang="tr-TR" sz="1800" b="1" dirty="0" smtClean="0">
                <a:latin typeface="Times New Roman" panose="02020603050405020304" pitchFamily="18" charset="0"/>
                <a:cs typeface="Times New Roman" panose="02020603050405020304" pitchFamily="18" charset="0"/>
              </a:rPr>
              <a:t>Engelli </a:t>
            </a:r>
            <a:r>
              <a:rPr lang="tr-TR" altLang="tr-TR" sz="1800" b="1" dirty="0">
                <a:latin typeface="Times New Roman" panose="02020603050405020304" pitchFamily="18" charset="0"/>
                <a:cs typeface="Times New Roman" panose="02020603050405020304" pitchFamily="18" charset="0"/>
              </a:rPr>
              <a:t>Kimlik </a:t>
            </a:r>
            <a:r>
              <a:rPr lang="tr-TR" altLang="tr-TR" sz="1800" b="1" dirty="0" smtClean="0">
                <a:latin typeface="Times New Roman" panose="02020603050405020304" pitchFamily="18" charset="0"/>
                <a:cs typeface="Times New Roman" panose="02020603050405020304" pitchFamily="18" charset="0"/>
              </a:rPr>
              <a:t>Kartı</a:t>
            </a:r>
            <a:endParaRPr lang="tr-TR" altLang="tr-TR" sz="1800" b="1" dirty="0">
              <a:latin typeface="Times New Roman" panose="02020603050405020304" pitchFamily="18" charset="0"/>
              <a:cs typeface="Times New Roman" panose="02020603050405020304" pitchFamily="18" charset="0"/>
            </a:endParaRPr>
          </a:p>
          <a:p>
            <a:pPr lvl="0" algn="just" eaLnBrk="1" hangingPunct="1">
              <a:spcBef>
                <a:spcPct val="0"/>
              </a:spcBef>
              <a:defRPr/>
            </a:pPr>
            <a:r>
              <a:rPr lang="tr-TR" sz="1800" b="1" dirty="0">
                <a:latin typeface="Times New Roman" panose="02020603050405020304" pitchFamily="18" charset="0"/>
                <a:cs typeface="Times New Roman" panose="02020603050405020304" pitchFamily="18" charset="0"/>
              </a:rPr>
              <a:t>Engelli ve Yaşlı Bireyler Açısından Vesayet Sistemi</a:t>
            </a:r>
          </a:p>
          <a:p>
            <a:pPr lvl="0" algn="just" eaLnBrk="1" hangingPunct="1">
              <a:spcBef>
                <a:spcPct val="0"/>
              </a:spcBef>
              <a:defRPr/>
            </a:pPr>
            <a:r>
              <a:rPr lang="tr-TR" sz="1800" b="1" dirty="0" smtClean="0">
                <a:latin typeface="Times New Roman" panose="02020603050405020304" pitchFamily="18" charset="0"/>
                <a:cs typeface="Times New Roman" panose="02020603050405020304" pitchFamily="18" charset="0"/>
              </a:rPr>
              <a:t>Bakım kuruluşlarında </a:t>
            </a:r>
            <a:r>
              <a:rPr lang="en-US" sz="1800" b="1" dirty="0" err="1" smtClean="0">
                <a:latin typeface="Times New Roman" panose="02020603050405020304" pitchFamily="18" charset="0"/>
                <a:cs typeface="Times New Roman" panose="02020603050405020304" pitchFamily="18" charset="0"/>
              </a:rPr>
              <a:t>Sosyal</a:t>
            </a:r>
            <a:r>
              <a:rPr lang="en-US" sz="1800" b="1" dirty="0" smtClean="0">
                <a:latin typeface="Times New Roman" panose="02020603050405020304" pitchFamily="18" charset="0"/>
                <a:cs typeface="Times New Roman" panose="02020603050405020304" pitchFamily="18" charset="0"/>
              </a:rPr>
              <a:t>, </a:t>
            </a:r>
            <a:r>
              <a:rPr lang="tr-TR" sz="1800" b="1" dirty="0" smtClean="0">
                <a:latin typeface="Times New Roman" panose="02020603050405020304" pitchFamily="18" charset="0"/>
                <a:cs typeface="Times New Roman" panose="02020603050405020304" pitchFamily="18" charset="0"/>
              </a:rPr>
              <a:t>Kültürel</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ve</a:t>
            </a:r>
            <a:r>
              <a:rPr lang="en-US" sz="1800" b="1" dirty="0" smtClean="0">
                <a:latin typeface="Times New Roman" panose="02020603050405020304" pitchFamily="18" charset="0"/>
                <a:cs typeface="Times New Roman" panose="02020603050405020304" pitchFamily="18" charset="0"/>
              </a:rPr>
              <a:t> </a:t>
            </a:r>
            <a:r>
              <a:rPr lang="tr-TR" sz="1800" b="1" dirty="0" smtClean="0">
                <a:latin typeface="Times New Roman" panose="02020603050405020304" pitchFamily="18" charset="0"/>
                <a:cs typeface="Times New Roman" panose="02020603050405020304" pitchFamily="18" charset="0"/>
              </a:rPr>
              <a:t>Fiziksel</a:t>
            </a:r>
            <a:r>
              <a:rPr lang="en-US" sz="1800" b="1" dirty="0" smtClean="0">
                <a:latin typeface="Times New Roman" panose="02020603050405020304" pitchFamily="18" charset="0"/>
                <a:cs typeface="Times New Roman" panose="02020603050405020304" pitchFamily="18" charset="0"/>
              </a:rPr>
              <a:t> </a:t>
            </a:r>
            <a:r>
              <a:rPr lang="tr-TR" sz="1800" b="1" dirty="0" smtClean="0">
                <a:latin typeface="Times New Roman" panose="02020603050405020304" pitchFamily="18" charset="0"/>
                <a:cs typeface="Times New Roman" panose="02020603050405020304" pitchFamily="18" charset="0"/>
              </a:rPr>
              <a:t>Aktivitelerin</a:t>
            </a:r>
            <a:r>
              <a:rPr lang="en-US" sz="1800" b="1" dirty="0" smtClean="0">
                <a:latin typeface="Times New Roman" panose="02020603050405020304" pitchFamily="18" charset="0"/>
                <a:cs typeface="Times New Roman" panose="02020603050405020304" pitchFamily="18" charset="0"/>
              </a:rPr>
              <a:t> </a:t>
            </a:r>
            <a:r>
              <a:rPr lang="tr-TR" sz="1800" b="1" dirty="0" smtClean="0">
                <a:latin typeface="Times New Roman" panose="02020603050405020304" pitchFamily="18" charset="0"/>
                <a:cs typeface="Times New Roman" panose="02020603050405020304" pitchFamily="18" charset="0"/>
              </a:rPr>
              <a:t>Değerlendirilmesi, Geliştirilmesi</a:t>
            </a:r>
            <a:r>
              <a:rPr lang="en-US" sz="1800" b="1" dirty="0" smtClean="0">
                <a:latin typeface="Times New Roman" panose="02020603050405020304" pitchFamily="18" charset="0"/>
                <a:cs typeface="Times New Roman" panose="02020603050405020304" pitchFamily="18" charset="0"/>
              </a:rPr>
              <a:t> </a:t>
            </a:r>
            <a:r>
              <a:rPr lang="tr-TR" sz="1800" b="1" dirty="0" smtClean="0">
                <a:latin typeface="Times New Roman" panose="02020603050405020304" pitchFamily="18" charset="0"/>
                <a:cs typeface="Times New Roman" panose="02020603050405020304" pitchFamily="18" charset="0"/>
              </a:rPr>
              <a:t>Projesi</a:t>
            </a:r>
          </a:p>
          <a:p>
            <a:pPr algn="just" eaLnBrk="1" hangingPunct="1">
              <a:spcBef>
                <a:spcPct val="0"/>
              </a:spcBef>
              <a:defRPr/>
            </a:pPr>
            <a:r>
              <a:rPr lang="tr-TR" sz="1800" b="1" dirty="0" smtClean="0">
                <a:latin typeface="Times New Roman" panose="02020603050405020304" pitchFamily="18" charset="0"/>
                <a:cs typeface="Times New Roman" panose="02020603050405020304" pitchFamily="18" charset="0"/>
              </a:rPr>
              <a:t>Bakım </a:t>
            </a:r>
            <a:r>
              <a:rPr lang="tr-TR" sz="1800" b="1" dirty="0">
                <a:latin typeface="Times New Roman" panose="02020603050405020304" pitchFamily="18" charset="0"/>
                <a:cs typeface="Times New Roman" panose="02020603050405020304" pitchFamily="18" charset="0"/>
              </a:rPr>
              <a:t>Sigortası </a:t>
            </a:r>
            <a:r>
              <a:rPr lang="tr-TR" sz="1800" b="1" dirty="0" err="1">
                <a:latin typeface="Times New Roman" panose="02020603050405020304" pitchFamily="18" charset="0"/>
                <a:cs typeface="Times New Roman" panose="02020603050405020304" pitchFamily="18" charset="0"/>
              </a:rPr>
              <a:t>Çalıştayı</a:t>
            </a:r>
            <a:r>
              <a:rPr lang="tr-TR" sz="1800" b="1" dirty="0">
                <a:latin typeface="Times New Roman" panose="02020603050405020304" pitchFamily="18" charset="0"/>
                <a:cs typeface="Times New Roman" panose="02020603050405020304" pitchFamily="18" charset="0"/>
              </a:rPr>
              <a:t>  "</a:t>
            </a:r>
            <a:r>
              <a:rPr lang="tr-TR" sz="1800" i="1" dirty="0" err="1">
                <a:latin typeface="Times New Roman" panose="02020603050405020304" pitchFamily="18" charset="0"/>
                <a:cs typeface="Times New Roman" panose="02020603050405020304" pitchFamily="18" charset="0"/>
              </a:rPr>
              <a:t>Care</a:t>
            </a:r>
            <a:r>
              <a:rPr lang="tr-TR" sz="1800" i="1" dirty="0">
                <a:latin typeface="Times New Roman" panose="02020603050405020304" pitchFamily="18" charset="0"/>
                <a:cs typeface="Times New Roman" panose="02020603050405020304" pitchFamily="18" charset="0"/>
              </a:rPr>
              <a:t> </a:t>
            </a:r>
            <a:r>
              <a:rPr lang="tr-TR" sz="1800" i="1" dirty="0" err="1">
                <a:latin typeface="Times New Roman" panose="02020603050405020304" pitchFamily="18" charset="0"/>
                <a:cs typeface="Times New Roman" panose="02020603050405020304" pitchFamily="18" charset="0"/>
              </a:rPr>
              <a:t>Insurance</a:t>
            </a:r>
            <a:r>
              <a:rPr lang="tr-TR" sz="1800" i="1" dirty="0">
                <a:latin typeface="Times New Roman" panose="02020603050405020304" pitchFamily="18" charset="0"/>
                <a:cs typeface="Times New Roman" panose="02020603050405020304" pitchFamily="18" charset="0"/>
              </a:rPr>
              <a:t> </a:t>
            </a:r>
            <a:r>
              <a:rPr lang="tr-TR" sz="1800" i="1" dirty="0" err="1">
                <a:latin typeface="Times New Roman" panose="02020603050405020304" pitchFamily="18" charset="0"/>
                <a:cs typeface="Times New Roman" panose="02020603050405020304" pitchFamily="18" charset="0"/>
              </a:rPr>
              <a:t>for</a:t>
            </a:r>
            <a:r>
              <a:rPr lang="tr-TR" sz="1800" i="1" dirty="0">
                <a:latin typeface="Times New Roman" panose="02020603050405020304" pitchFamily="18" charset="0"/>
                <a:cs typeface="Times New Roman" panose="02020603050405020304" pitchFamily="18" charset="0"/>
              </a:rPr>
              <a:t> </a:t>
            </a:r>
            <a:r>
              <a:rPr lang="tr-TR" sz="1800" i="1" dirty="0" err="1">
                <a:latin typeface="Times New Roman" panose="02020603050405020304" pitchFamily="18" charset="0"/>
                <a:cs typeface="Times New Roman" panose="02020603050405020304" pitchFamily="18" charset="0"/>
              </a:rPr>
              <a:t>Pwd</a:t>
            </a:r>
            <a:r>
              <a:rPr lang="tr-TR" sz="1800" i="1" dirty="0">
                <a:latin typeface="Times New Roman" panose="02020603050405020304" pitchFamily="18" charset="0"/>
                <a:cs typeface="Times New Roman" panose="02020603050405020304" pitchFamily="18" charset="0"/>
              </a:rPr>
              <a:t> </a:t>
            </a:r>
            <a:r>
              <a:rPr lang="tr-TR" sz="1800" i="1" dirty="0" err="1">
                <a:latin typeface="Times New Roman" panose="02020603050405020304" pitchFamily="18" charset="0"/>
                <a:cs typeface="Times New Roman" panose="02020603050405020304" pitchFamily="18" charset="0"/>
              </a:rPr>
              <a:t>and</a:t>
            </a:r>
            <a:r>
              <a:rPr lang="tr-TR" sz="1800" i="1" dirty="0">
                <a:latin typeface="Times New Roman" panose="02020603050405020304" pitchFamily="18" charset="0"/>
                <a:cs typeface="Times New Roman" panose="02020603050405020304" pitchFamily="18" charset="0"/>
              </a:rPr>
              <a:t> </a:t>
            </a:r>
            <a:r>
              <a:rPr lang="tr-TR" sz="1800" i="1" dirty="0" err="1">
                <a:latin typeface="Times New Roman" panose="02020603050405020304" pitchFamily="18" charset="0"/>
                <a:cs typeface="Times New Roman" panose="02020603050405020304" pitchFamily="18" charset="0"/>
              </a:rPr>
              <a:t>the</a:t>
            </a:r>
            <a:r>
              <a:rPr lang="tr-TR" sz="1800" i="1" dirty="0">
                <a:latin typeface="Times New Roman" panose="02020603050405020304" pitchFamily="18" charset="0"/>
                <a:cs typeface="Times New Roman" panose="02020603050405020304" pitchFamily="18" charset="0"/>
              </a:rPr>
              <a:t> </a:t>
            </a:r>
            <a:r>
              <a:rPr lang="tr-TR" sz="1800" i="1" dirty="0" err="1" smtClean="0">
                <a:latin typeface="Times New Roman" panose="02020603050405020304" pitchFamily="18" charset="0"/>
                <a:cs typeface="Times New Roman" panose="02020603050405020304" pitchFamily="18" charset="0"/>
              </a:rPr>
              <a:t>Elderly</a:t>
            </a:r>
            <a:r>
              <a:rPr lang="tr-TR" sz="1800" b="1" dirty="0" smtClean="0">
                <a:latin typeface="Times New Roman" panose="02020603050405020304" pitchFamily="18" charset="0"/>
                <a:cs typeface="Times New Roman" panose="02020603050405020304" pitchFamily="18" charset="0"/>
              </a:rPr>
              <a:t>«</a:t>
            </a:r>
          </a:p>
          <a:p>
            <a:pPr algn="just" eaLnBrk="1" hangingPunct="1">
              <a:spcBef>
                <a:spcPct val="0"/>
              </a:spcBef>
              <a:defRPr/>
            </a:pPr>
            <a:r>
              <a:rPr lang="tr-TR" sz="1800" b="1" dirty="0" smtClean="0">
                <a:latin typeface="Times New Roman" panose="02020603050405020304" pitchFamily="18" charset="0"/>
                <a:cs typeface="Times New Roman" panose="02020603050405020304" pitchFamily="18" charset="0"/>
              </a:rPr>
              <a:t>Proje İşleri, Mevzuat</a:t>
            </a:r>
            <a:endParaRPr lang="tr-TR" sz="1800" b="1" dirty="0">
              <a:latin typeface="Times New Roman" panose="02020603050405020304" pitchFamily="18" charset="0"/>
              <a:cs typeface="Times New Roman" panose="02020603050405020304" pitchFamily="18" charset="0"/>
            </a:endParaRPr>
          </a:p>
        </p:txBody>
      </p:sp>
      <p:pic>
        <p:nvPicPr>
          <p:cNvPr id="8194" name="Picture 2" descr="un-disabled"/>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544" r="15138"/>
          <a:stretch/>
        </p:blipFill>
        <p:spPr bwMode="auto">
          <a:xfrm>
            <a:off x="7209509" y="5013176"/>
            <a:ext cx="1610963" cy="144016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5" descr="C:\Users\Administrator\Desktop\fft64_mf139907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04803" y="2780928"/>
            <a:ext cx="2123728" cy="1820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19929433-9A7A-419A-A9D1-2D5E3ACA1FE6}" type="slidenum">
              <a:rPr lang="tr-TR" altLang="tr-TR" smtClean="0"/>
              <a:pPr/>
              <a:t>20</a:t>
            </a:fld>
            <a:endParaRPr lang="tr-TR" altLang="tr-TR" dirty="0"/>
          </a:p>
        </p:txBody>
      </p:sp>
      <p:sp>
        <p:nvSpPr>
          <p:cNvPr id="9" name="Dikdörtgen 8"/>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descr="C:\Users\habay\Desktop\PROFIL ORTAK.pn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2773" y="55462"/>
            <a:ext cx="1106094" cy="1079237"/>
          </a:xfrm>
          <a:prstGeom prst="rect">
            <a:avLst/>
          </a:prstGeom>
          <a:noFill/>
          <a:ln>
            <a:noFill/>
          </a:ln>
        </p:spPr>
      </p:pic>
    </p:spTree>
    <p:extLst>
      <p:ext uri="{BB962C8B-B14F-4D97-AF65-F5344CB8AC3E}">
        <p14:creationId xmlns:p14="http://schemas.microsoft.com/office/powerpoint/2010/main" xmlns="" val="389560649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Başlık 1"/>
          <p:cNvSpPr txBox="1">
            <a:spLocks/>
          </p:cNvSpPr>
          <p:nvPr/>
        </p:nvSpPr>
        <p:spPr bwMode="auto">
          <a:xfrm>
            <a:off x="1187624" y="832123"/>
            <a:ext cx="7725544" cy="580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tr-TR" altLang="tr-TR" sz="2000" b="1" dirty="0">
                <a:solidFill>
                  <a:srgbClr val="C00000"/>
                </a:solidFill>
                <a:latin typeface="Times New Roman" panose="02020603050405020304" pitchFamily="18" charset="0"/>
                <a:cs typeface="Times New Roman" panose="02020603050405020304" pitchFamily="18" charset="0"/>
              </a:rPr>
              <a:t>EĞİTİM, REHABİLİTASYON VE SOSYAL HAYATA KATILIM</a:t>
            </a:r>
          </a:p>
        </p:txBody>
      </p:sp>
      <p:sp>
        <p:nvSpPr>
          <p:cNvPr id="5" name="İçerik Yer Tutucusu 2"/>
          <p:cNvSpPr>
            <a:spLocks noGrp="1"/>
          </p:cNvSpPr>
          <p:nvPr>
            <p:ph idx="1"/>
          </p:nvPr>
        </p:nvSpPr>
        <p:spPr>
          <a:xfrm>
            <a:off x="467991" y="1196752"/>
            <a:ext cx="6120233" cy="5071657"/>
          </a:xfrm>
        </p:spPr>
        <p:txBody>
          <a:bodyPr rtlCol="0">
            <a:normAutofit fontScale="92500" lnSpcReduction="10000"/>
          </a:bodyPr>
          <a:lstStyle/>
          <a:p>
            <a:pPr algn="just" eaLnBrk="1" fontAlgn="auto" hangingPunct="1">
              <a:spcBef>
                <a:spcPts val="600"/>
              </a:spcBef>
              <a:spcAft>
                <a:spcPts val="0"/>
              </a:spcAft>
              <a:defRPr/>
            </a:pPr>
            <a:r>
              <a:rPr lang="tr-TR" sz="1600" b="1" dirty="0" smtClean="0">
                <a:latin typeface="Times New Roman" panose="02020603050405020304" pitchFamily="18" charset="0"/>
                <a:cs typeface="Times New Roman" panose="02020603050405020304" pitchFamily="18" charset="0"/>
              </a:rPr>
              <a:t>Kurum </a:t>
            </a:r>
            <a:r>
              <a:rPr lang="tr-TR" sz="1600" b="1" dirty="0">
                <a:latin typeface="Times New Roman" panose="02020603050405020304" pitchFamily="18" charset="0"/>
                <a:cs typeface="Times New Roman" panose="02020603050405020304" pitchFamily="18" charset="0"/>
              </a:rPr>
              <a:t>Bakımında İhtisaslaşma çalışmaları</a:t>
            </a:r>
          </a:p>
          <a:p>
            <a:pPr algn="just" eaLnBrk="1" fontAlgn="auto" hangingPunct="1">
              <a:spcBef>
                <a:spcPts val="600"/>
              </a:spcBef>
              <a:spcAft>
                <a:spcPts val="0"/>
              </a:spcAft>
              <a:defRPr/>
            </a:pPr>
            <a:r>
              <a:rPr lang="tr-TR" sz="1600" b="1" dirty="0">
                <a:latin typeface="Times New Roman" panose="02020603050405020304" pitchFamily="18" charset="0"/>
                <a:cs typeface="Times New Roman" panose="02020603050405020304" pitchFamily="18" charset="0"/>
              </a:rPr>
              <a:t>Kurum bakımında çalışan personele yönelik mesleki gelişim çalışmaları </a:t>
            </a:r>
          </a:p>
          <a:p>
            <a:pPr algn="just" eaLnBrk="1" fontAlgn="auto" hangingPunct="1">
              <a:spcBef>
                <a:spcPts val="600"/>
              </a:spcBef>
              <a:spcAft>
                <a:spcPts val="0"/>
              </a:spcAft>
              <a:defRPr/>
            </a:pPr>
            <a:r>
              <a:rPr lang="tr-TR" sz="1600" b="1" dirty="0">
                <a:latin typeface="Times New Roman" panose="02020603050405020304" pitchFamily="18" charset="0"/>
                <a:cs typeface="Times New Roman" panose="02020603050405020304" pitchFamily="18" charset="0"/>
              </a:rPr>
              <a:t>Ulusal Otizm Eylem Planı koordinasyon ve </a:t>
            </a:r>
            <a:r>
              <a:rPr lang="tr-TR" sz="1600" b="1" dirty="0" smtClean="0">
                <a:latin typeface="Times New Roman" panose="02020603050405020304" pitchFamily="18" charset="0"/>
                <a:cs typeface="Times New Roman" panose="02020603050405020304" pitchFamily="18" charset="0"/>
              </a:rPr>
              <a:t>izleme çalışmaları</a:t>
            </a:r>
            <a:endParaRPr lang="tr-TR" sz="1600" b="1" dirty="0">
              <a:latin typeface="Times New Roman" panose="02020603050405020304" pitchFamily="18" charset="0"/>
              <a:cs typeface="Times New Roman" panose="02020603050405020304" pitchFamily="18" charset="0"/>
            </a:endParaRPr>
          </a:p>
          <a:p>
            <a:pPr algn="just" eaLnBrk="1" fontAlgn="auto" hangingPunct="1">
              <a:spcBef>
                <a:spcPts val="600"/>
              </a:spcBef>
              <a:spcAft>
                <a:spcPts val="0"/>
              </a:spcAft>
              <a:defRPr/>
            </a:pPr>
            <a:r>
              <a:rPr lang="tr-TR" sz="1600" b="1" dirty="0">
                <a:latin typeface="Times New Roman" panose="02020603050405020304" pitchFamily="18" charset="0"/>
                <a:cs typeface="Times New Roman" panose="02020603050405020304" pitchFamily="18" charset="0"/>
              </a:rPr>
              <a:t>Türk İşaret Dili Dilbilgisi Kitabı ve Sözlük Projesi </a:t>
            </a:r>
          </a:p>
          <a:p>
            <a:pPr algn="just" eaLnBrk="1" fontAlgn="auto" hangingPunct="1">
              <a:spcBef>
                <a:spcPts val="600"/>
              </a:spcBef>
              <a:spcAft>
                <a:spcPts val="0"/>
              </a:spcAft>
              <a:defRPr/>
            </a:pPr>
            <a:r>
              <a:rPr lang="tr-TR" sz="1600" b="1" dirty="0">
                <a:latin typeface="Times New Roman" panose="02020603050405020304" pitchFamily="18" charset="0"/>
                <a:cs typeface="Times New Roman" panose="02020603050405020304" pitchFamily="18" charset="0"/>
              </a:rPr>
              <a:t>Türki İşaret Dili Mevzuat çalışmaları</a:t>
            </a:r>
          </a:p>
          <a:p>
            <a:pPr algn="just" eaLnBrk="1" fontAlgn="auto" hangingPunct="1">
              <a:spcBef>
                <a:spcPts val="600"/>
              </a:spcBef>
              <a:spcAft>
                <a:spcPts val="0"/>
              </a:spcAft>
              <a:defRPr/>
            </a:pPr>
            <a:r>
              <a:rPr lang="tr-TR" sz="1600" b="1" dirty="0">
                <a:latin typeface="Times New Roman" panose="02020603050405020304" pitchFamily="18" charset="0"/>
                <a:cs typeface="Times New Roman" panose="02020603050405020304" pitchFamily="18" charset="0"/>
              </a:rPr>
              <a:t>Türk İşaret Dili Tercümanları eğitim sistemi ve çalışmaları</a:t>
            </a:r>
          </a:p>
          <a:p>
            <a:pPr algn="just" eaLnBrk="1" fontAlgn="auto" hangingPunct="1">
              <a:spcBef>
                <a:spcPts val="600"/>
              </a:spcBef>
              <a:spcAft>
                <a:spcPts val="0"/>
              </a:spcAft>
              <a:defRPr/>
            </a:pPr>
            <a:r>
              <a:rPr lang="tr-TR" sz="1600" b="1" dirty="0">
                <a:latin typeface="Times New Roman" panose="02020603050405020304" pitchFamily="18" charset="0"/>
                <a:cs typeface="Times New Roman" panose="02020603050405020304" pitchFamily="18" charset="0"/>
              </a:rPr>
              <a:t>Sağlık Kurulu Raporlama Sistemi</a:t>
            </a:r>
          </a:p>
          <a:p>
            <a:pPr algn="just" eaLnBrk="1" fontAlgn="auto" hangingPunct="1">
              <a:spcBef>
                <a:spcPts val="600"/>
              </a:spcBef>
              <a:spcAft>
                <a:spcPts val="0"/>
              </a:spcAft>
              <a:defRPr/>
            </a:pPr>
            <a:r>
              <a:rPr lang="tr-TR" sz="1600" b="1" dirty="0">
                <a:latin typeface="Times New Roman" panose="02020603050405020304" pitchFamily="18" charset="0"/>
                <a:cs typeface="Times New Roman" panose="02020603050405020304" pitchFamily="18" charset="0"/>
              </a:rPr>
              <a:t>Çocuklar için Sağlık Kurulu Raporu (ÇÖZGER)</a:t>
            </a:r>
          </a:p>
          <a:p>
            <a:pPr algn="just" eaLnBrk="1" fontAlgn="auto" hangingPunct="1">
              <a:spcBef>
                <a:spcPts val="600"/>
              </a:spcBef>
              <a:spcAft>
                <a:spcPts val="0"/>
              </a:spcAft>
              <a:defRPr/>
            </a:pPr>
            <a:r>
              <a:rPr lang="tr-TR" sz="1600" b="1" dirty="0">
                <a:latin typeface="Times New Roman" panose="02020603050405020304" pitchFamily="18" charset="0"/>
                <a:cs typeface="Times New Roman" panose="02020603050405020304" pitchFamily="18" charset="0"/>
              </a:rPr>
              <a:t>Özel eğitim hizmetleri mevzuat çalışmaları</a:t>
            </a:r>
          </a:p>
          <a:p>
            <a:pPr algn="just" eaLnBrk="1" fontAlgn="auto" hangingPunct="1">
              <a:spcBef>
                <a:spcPts val="600"/>
              </a:spcBef>
              <a:spcAft>
                <a:spcPts val="0"/>
              </a:spcAft>
              <a:defRPr/>
            </a:pPr>
            <a:r>
              <a:rPr lang="tr-TR" sz="1600" b="1" dirty="0">
                <a:latin typeface="Times New Roman" panose="02020603050405020304" pitchFamily="18" charset="0"/>
                <a:cs typeface="Times New Roman" panose="02020603050405020304" pitchFamily="18" charset="0"/>
              </a:rPr>
              <a:t>Engelli Gençlik Kampları </a:t>
            </a:r>
          </a:p>
          <a:p>
            <a:pPr algn="just" eaLnBrk="1" fontAlgn="auto" hangingPunct="1">
              <a:spcBef>
                <a:spcPts val="600"/>
              </a:spcBef>
              <a:spcAft>
                <a:spcPts val="0"/>
              </a:spcAft>
              <a:defRPr/>
            </a:pPr>
            <a:r>
              <a:rPr lang="tr-TR" sz="1600" b="1" dirty="0">
                <a:latin typeface="Times New Roman" panose="02020603050405020304" pitchFamily="18" charset="0"/>
                <a:cs typeface="Times New Roman" panose="02020603050405020304" pitchFamily="18" charset="0"/>
              </a:rPr>
              <a:t>Destek teknolojileri ve SUT çalışmaları</a:t>
            </a:r>
          </a:p>
          <a:p>
            <a:pPr algn="just" eaLnBrk="1" fontAlgn="auto" hangingPunct="1">
              <a:spcBef>
                <a:spcPts val="600"/>
              </a:spcBef>
              <a:spcAft>
                <a:spcPts val="0"/>
              </a:spcAft>
              <a:defRPr/>
            </a:pPr>
            <a:r>
              <a:rPr lang="tr-TR" sz="1600" b="1" dirty="0">
                <a:latin typeface="Times New Roman" panose="02020603050405020304" pitchFamily="18" charset="0"/>
                <a:cs typeface="Times New Roman" panose="02020603050405020304" pitchFamily="18" charset="0"/>
              </a:rPr>
              <a:t>Sivil toplum kuruluşları işbirliği çalışmaları,</a:t>
            </a:r>
          </a:p>
          <a:p>
            <a:pPr algn="just" eaLnBrk="1" fontAlgn="auto" hangingPunct="1">
              <a:spcBef>
                <a:spcPts val="600"/>
              </a:spcBef>
              <a:spcAft>
                <a:spcPts val="0"/>
              </a:spcAft>
              <a:defRPr/>
            </a:pPr>
            <a:r>
              <a:rPr lang="tr-TR" sz="1600" b="1" dirty="0">
                <a:latin typeface="Times New Roman" panose="02020603050405020304" pitchFamily="18" charset="0"/>
                <a:cs typeface="Times New Roman" panose="02020603050405020304" pitchFamily="18" charset="0"/>
              </a:rPr>
              <a:t>Sivil Toplum Hizmetleri işbirliği protokol çalışmaları,</a:t>
            </a:r>
          </a:p>
          <a:p>
            <a:pPr algn="just" eaLnBrk="1" fontAlgn="auto" hangingPunct="1">
              <a:spcBef>
                <a:spcPts val="600"/>
              </a:spcBef>
              <a:spcAft>
                <a:spcPts val="0"/>
              </a:spcAft>
              <a:defRPr/>
            </a:pPr>
            <a:r>
              <a:rPr lang="tr-TR" sz="1600" b="1" dirty="0">
                <a:latin typeface="Times New Roman" panose="02020603050405020304" pitchFamily="18" charset="0"/>
                <a:cs typeface="Times New Roman" panose="02020603050405020304" pitchFamily="18" charset="0"/>
              </a:rPr>
              <a:t>Meclis komisyon çalışmaları</a:t>
            </a:r>
          </a:p>
          <a:p>
            <a:pPr algn="just" eaLnBrk="1" fontAlgn="auto" hangingPunct="1">
              <a:spcBef>
                <a:spcPts val="600"/>
              </a:spcBef>
              <a:spcAft>
                <a:spcPts val="0"/>
              </a:spcAft>
              <a:defRPr/>
            </a:pPr>
            <a:r>
              <a:rPr lang="tr-TR" sz="1600" b="1" dirty="0">
                <a:latin typeface="Times New Roman" panose="02020603050405020304" pitchFamily="18" charset="0"/>
                <a:cs typeface="Times New Roman" panose="02020603050405020304" pitchFamily="18" charset="0"/>
              </a:rPr>
              <a:t>Farkındalık çalışmaları, </a:t>
            </a:r>
          </a:p>
          <a:p>
            <a:pPr algn="just" eaLnBrk="1" fontAlgn="auto" hangingPunct="1">
              <a:spcBef>
                <a:spcPts val="600"/>
              </a:spcBef>
              <a:spcAft>
                <a:spcPts val="0"/>
              </a:spcAft>
              <a:defRPr/>
            </a:pPr>
            <a:r>
              <a:rPr lang="tr-TR" sz="1600" b="1" dirty="0">
                <a:latin typeface="Times New Roman" panose="02020603050405020304" pitchFamily="18" charset="0"/>
                <a:cs typeface="Times New Roman" panose="02020603050405020304" pitchFamily="18" charset="0"/>
              </a:rPr>
              <a:t>Tematik kısa film yarışmaları</a:t>
            </a:r>
          </a:p>
          <a:p>
            <a:pPr algn="just" eaLnBrk="1" fontAlgn="auto" hangingPunct="1">
              <a:spcBef>
                <a:spcPts val="600"/>
              </a:spcBef>
              <a:spcAft>
                <a:spcPts val="0"/>
              </a:spcAft>
              <a:defRPr/>
            </a:pPr>
            <a:r>
              <a:rPr lang="tr-TR" sz="1600" b="1" dirty="0">
                <a:latin typeface="Times New Roman" panose="02020603050405020304" pitchFamily="18" charset="0"/>
                <a:cs typeface="Times New Roman" panose="02020603050405020304" pitchFamily="18" charset="0"/>
              </a:rPr>
              <a:t>Kamu kurum ve kuruluşlar işbirliği engellilik eğitimleri</a:t>
            </a:r>
          </a:p>
          <a:p>
            <a:pPr algn="just" eaLnBrk="1" fontAlgn="auto" hangingPunct="1">
              <a:spcBef>
                <a:spcPts val="600"/>
              </a:spcBef>
              <a:spcAft>
                <a:spcPts val="0"/>
              </a:spcAft>
              <a:buFont typeface="Arial" pitchFamily="34" charset="0"/>
              <a:buChar char="•"/>
              <a:defRPr/>
            </a:pPr>
            <a:endParaRPr lang="tr-TR" sz="2000" b="1" dirty="0">
              <a:cs typeface="Times New Roman" pitchFamily="18" charset="0"/>
            </a:endParaRPr>
          </a:p>
          <a:p>
            <a:pPr marL="0" indent="0" algn="just" eaLnBrk="1" fontAlgn="auto" hangingPunct="1">
              <a:spcBef>
                <a:spcPts val="600"/>
              </a:spcBef>
              <a:spcAft>
                <a:spcPts val="0"/>
              </a:spcAft>
              <a:buFont typeface="Arial" charset="0"/>
              <a:buNone/>
              <a:defRPr/>
            </a:pPr>
            <a:endParaRPr lang="tr-TR" sz="2400" b="1" dirty="0">
              <a:latin typeface="Times New Roman" pitchFamily="18" charset="0"/>
              <a:cs typeface="Times New Roman" pitchFamily="18" charset="0"/>
            </a:endParaRPr>
          </a:p>
          <a:p>
            <a:pPr algn="just" eaLnBrk="1" fontAlgn="auto" hangingPunct="1">
              <a:spcBef>
                <a:spcPts val="600"/>
              </a:spcBef>
              <a:spcAft>
                <a:spcPts val="0"/>
              </a:spcAft>
              <a:buFont typeface="Arial" pitchFamily="34" charset="0"/>
              <a:buChar char="•"/>
              <a:defRPr/>
            </a:pPr>
            <a:endParaRPr lang="tr-TR" sz="2000" dirty="0" smtClean="0">
              <a:latin typeface="Times New Roman" pitchFamily="18" charset="0"/>
              <a:cs typeface="Times New Roman" pitchFamily="18" charset="0"/>
            </a:endParaRPr>
          </a:p>
          <a:p>
            <a:pPr algn="just" eaLnBrk="1" fontAlgn="auto" hangingPunct="1">
              <a:spcBef>
                <a:spcPts val="0"/>
              </a:spcBef>
              <a:spcAft>
                <a:spcPts val="0"/>
              </a:spcAft>
              <a:buFont typeface="Arial" pitchFamily="34" charset="0"/>
              <a:buChar char="•"/>
              <a:defRPr/>
            </a:pPr>
            <a:endParaRPr lang="tr-TR" sz="1900" dirty="0" smtClean="0">
              <a:latin typeface="Times New Roman" pitchFamily="18" charset="0"/>
              <a:cs typeface="Times New Roman" pitchFamily="18" charset="0"/>
            </a:endParaRPr>
          </a:p>
          <a:p>
            <a:pPr algn="just" eaLnBrk="1" fontAlgn="auto" hangingPunct="1">
              <a:spcBef>
                <a:spcPts val="0"/>
              </a:spcBef>
              <a:spcAft>
                <a:spcPts val="0"/>
              </a:spcAft>
              <a:buFont typeface="Arial" pitchFamily="34" charset="0"/>
              <a:buChar char="•"/>
              <a:defRPr/>
            </a:pPr>
            <a:endParaRPr lang="tr-TR" sz="1900" dirty="0" smtClean="0">
              <a:latin typeface="Times New Roman" pitchFamily="18" charset="0"/>
              <a:cs typeface="Times New Roman" pitchFamily="18" charset="0"/>
            </a:endParaRPr>
          </a:p>
          <a:p>
            <a:pPr algn="just" eaLnBrk="1" fontAlgn="auto" hangingPunct="1">
              <a:spcBef>
                <a:spcPts val="0"/>
              </a:spcBef>
              <a:spcAft>
                <a:spcPts val="0"/>
              </a:spcAft>
              <a:buFont typeface="Arial" pitchFamily="34" charset="0"/>
              <a:buChar char="•"/>
              <a:defRPr/>
            </a:pPr>
            <a:endParaRPr lang="tr-TR" sz="2300" dirty="0" smtClean="0">
              <a:latin typeface="Times New Roman" pitchFamily="18" charset="0"/>
              <a:cs typeface="Times New Roman" pitchFamily="18" charset="0"/>
            </a:endParaRPr>
          </a:p>
          <a:p>
            <a:pPr algn="just" eaLnBrk="1" fontAlgn="auto" hangingPunct="1">
              <a:spcAft>
                <a:spcPts val="0"/>
              </a:spcAft>
              <a:buFont typeface="Arial" pitchFamily="34" charset="0"/>
              <a:buChar char="•"/>
              <a:defRPr/>
            </a:pPr>
            <a:endParaRPr lang="tr-TR" sz="2300" dirty="0" smtClean="0">
              <a:latin typeface="Times New Roman" pitchFamily="18" charset="0"/>
              <a:cs typeface="Times New Roman" pitchFamily="18" charset="0"/>
            </a:endParaRPr>
          </a:p>
          <a:p>
            <a:pPr algn="just" eaLnBrk="1" fontAlgn="auto" hangingPunct="1">
              <a:spcAft>
                <a:spcPts val="0"/>
              </a:spcAft>
              <a:buFont typeface="Arial" pitchFamily="34" charset="0"/>
              <a:buChar char="•"/>
              <a:defRPr/>
            </a:pPr>
            <a:endParaRPr lang="tr-TR" sz="2300" dirty="0" smtClean="0">
              <a:latin typeface="Times New Roman" pitchFamily="18" charset="0"/>
              <a:cs typeface="Times New Roman" pitchFamily="18" charset="0"/>
            </a:endParaRPr>
          </a:p>
          <a:p>
            <a:pPr algn="just" eaLnBrk="1" fontAlgn="auto" hangingPunct="1">
              <a:spcAft>
                <a:spcPts val="0"/>
              </a:spcAft>
              <a:buFont typeface="Arial" pitchFamily="34" charset="0"/>
              <a:buChar char="•"/>
              <a:defRPr/>
            </a:pPr>
            <a:endParaRPr lang="tr-TR" sz="2400" dirty="0" smtClean="0">
              <a:latin typeface="Times New Roman" pitchFamily="18" charset="0"/>
              <a:cs typeface="Times New Roman" pitchFamily="18" charset="0"/>
            </a:endParaRPr>
          </a:p>
          <a:p>
            <a:pPr marL="0" indent="0" eaLnBrk="1" fontAlgn="auto" hangingPunct="1">
              <a:spcAft>
                <a:spcPts val="0"/>
              </a:spcAft>
              <a:buFont typeface="Arial" pitchFamily="34" charset="0"/>
              <a:buNone/>
              <a:defRPr/>
            </a:pPr>
            <a:endParaRPr lang="tr-TR" dirty="0"/>
          </a:p>
        </p:txBody>
      </p:sp>
      <p:pic>
        <p:nvPicPr>
          <p:cNvPr id="10245" name="Picture 5" descr="C:\Users\Administrator\Desktop\ScreenShot004.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1487" t="15321" r="37502" b="30473"/>
          <a:stretch/>
        </p:blipFill>
        <p:spPr bwMode="auto">
          <a:xfrm>
            <a:off x="6705345" y="4203292"/>
            <a:ext cx="2052750" cy="181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2" descr="C:\Users\OYHGM\Desktop\cumhurbaşkanı fotolar\1743728_1_14833643204AE7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05345" y="1551627"/>
            <a:ext cx="2052750" cy="237265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ayt Numarası Yer Tutucusu 2"/>
          <p:cNvSpPr>
            <a:spLocks noGrp="1"/>
          </p:cNvSpPr>
          <p:nvPr>
            <p:ph type="sldNum" sz="quarter" idx="12"/>
          </p:nvPr>
        </p:nvSpPr>
        <p:spPr/>
        <p:txBody>
          <a:bodyPr/>
          <a:lstStyle/>
          <a:p>
            <a:fld id="{19929433-9A7A-419A-A9D1-2D5E3ACA1FE6}" type="slidenum">
              <a:rPr lang="tr-TR" altLang="tr-TR" smtClean="0"/>
              <a:pPr/>
              <a:t>21</a:t>
            </a:fld>
            <a:endParaRPr lang="tr-TR" altLang="tr-TR" dirty="0"/>
          </a:p>
        </p:txBody>
      </p:sp>
      <p:sp>
        <p:nvSpPr>
          <p:cNvPr id="9" name="Dikdörtgen 8"/>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descr="C:\Users\habay\Desktop\PROFIL ORTAK.pn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4" y="167212"/>
            <a:ext cx="864096" cy="813516"/>
          </a:xfrm>
          <a:prstGeom prst="rect">
            <a:avLst/>
          </a:prstGeom>
          <a:noFill/>
          <a:ln>
            <a:noFill/>
          </a:ln>
        </p:spPr>
      </p:pic>
      <p:sp>
        <p:nvSpPr>
          <p:cNvPr id="12" name="Dikdörtgen 11"/>
          <p:cNvSpPr/>
          <p:nvPr/>
        </p:nvSpPr>
        <p:spPr>
          <a:xfrm>
            <a:off x="0" y="6309320"/>
            <a:ext cx="914400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05339510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Başlık 1"/>
          <p:cNvSpPr txBox="1">
            <a:spLocks/>
          </p:cNvSpPr>
          <p:nvPr/>
        </p:nvSpPr>
        <p:spPr bwMode="auto">
          <a:xfrm>
            <a:off x="611188" y="548680"/>
            <a:ext cx="8229600" cy="868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3200" b="1" dirty="0">
                <a:solidFill>
                  <a:srgbClr val="C00000"/>
                </a:solidFill>
                <a:latin typeface="Times New Roman" panose="02020603050405020304" pitchFamily="18" charset="0"/>
                <a:cs typeface="Times New Roman" panose="02020603050405020304" pitchFamily="18" charset="0"/>
              </a:rPr>
              <a:t>ENGELLİ İSTİHDAMI</a:t>
            </a:r>
          </a:p>
        </p:txBody>
      </p:sp>
      <p:sp>
        <p:nvSpPr>
          <p:cNvPr id="5" name="İçerik Yer Tutucusu 2"/>
          <p:cNvSpPr>
            <a:spLocks noGrp="1"/>
          </p:cNvSpPr>
          <p:nvPr>
            <p:ph idx="1"/>
          </p:nvPr>
        </p:nvSpPr>
        <p:spPr>
          <a:xfrm>
            <a:off x="330547" y="1340991"/>
            <a:ext cx="6689725" cy="5040337"/>
          </a:xfrm>
        </p:spPr>
        <p:txBody>
          <a:bodyPr rtlCol="0">
            <a:normAutofit fontScale="77500" lnSpcReduction="20000"/>
          </a:bodyPr>
          <a:lstStyle/>
          <a:p>
            <a:pPr marL="0" indent="0" algn="just" eaLnBrk="1" fontAlgn="auto" hangingPunct="1">
              <a:spcBef>
                <a:spcPts val="600"/>
              </a:spcBef>
              <a:spcAft>
                <a:spcPts val="0"/>
              </a:spcAft>
              <a:buFont typeface="Arial" charset="0"/>
              <a:buNone/>
              <a:defRPr/>
            </a:pPr>
            <a:r>
              <a:rPr lang="tr-TR" sz="2100" b="1" u="sng" dirty="0" smtClean="0">
                <a:latin typeface="Times New Roman" panose="02020603050405020304" pitchFamily="18" charset="0"/>
                <a:cs typeface="Times New Roman" panose="02020603050405020304" pitchFamily="18" charset="0"/>
              </a:rPr>
              <a:t>Kamuda İstihdam (EKPSS/KURA)</a:t>
            </a:r>
          </a:p>
          <a:p>
            <a:pPr algn="just" eaLnBrk="1" fontAlgn="auto" hangingPunct="1">
              <a:spcBef>
                <a:spcPts val="600"/>
              </a:spcBef>
              <a:spcAft>
                <a:spcPts val="0"/>
              </a:spcAft>
              <a:buFont typeface="Arial" pitchFamily="34" charset="0"/>
              <a:buChar char="•"/>
              <a:defRPr/>
            </a:pPr>
            <a:r>
              <a:rPr lang="tr-TR" sz="2100" dirty="0" smtClean="0">
                <a:solidFill>
                  <a:prstClr val="black"/>
                </a:solidFill>
                <a:latin typeface="Times New Roman" panose="02020603050405020304" pitchFamily="18" charset="0"/>
                <a:cs typeface="Times New Roman" panose="02020603050405020304" pitchFamily="18" charset="0"/>
              </a:rPr>
              <a:t>2002 </a:t>
            </a:r>
            <a:r>
              <a:rPr lang="tr-TR" sz="2100" dirty="0">
                <a:solidFill>
                  <a:prstClr val="black"/>
                </a:solidFill>
                <a:latin typeface="Times New Roman" panose="02020603050405020304" pitchFamily="18" charset="0"/>
                <a:cs typeface="Times New Roman" panose="02020603050405020304" pitchFamily="18" charset="0"/>
              </a:rPr>
              <a:t>yılı </a:t>
            </a:r>
            <a:r>
              <a:rPr lang="tr-TR" sz="2100" dirty="0">
                <a:latin typeface="Times New Roman" panose="02020603050405020304" pitchFamily="18" charset="0"/>
                <a:cs typeface="Times New Roman" panose="02020603050405020304" pitchFamily="18" charset="0"/>
              </a:rPr>
              <a:t>5.777 → </a:t>
            </a:r>
            <a:r>
              <a:rPr lang="tr-TR" sz="2100" dirty="0" smtClean="0">
                <a:latin typeface="Times New Roman" panose="02020603050405020304" pitchFamily="18" charset="0"/>
                <a:cs typeface="Times New Roman" panose="02020603050405020304" pitchFamily="18" charset="0"/>
              </a:rPr>
              <a:t>2020 yılı  </a:t>
            </a:r>
            <a:r>
              <a:rPr lang="tr-TR" sz="2100" b="1" dirty="0" smtClean="0">
                <a:latin typeface="Times New Roman" panose="02020603050405020304" pitchFamily="18" charset="0"/>
                <a:cs typeface="Times New Roman" panose="02020603050405020304" pitchFamily="18" charset="0"/>
              </a:rPr>
              <a:t>64.964 </a:t>
            </a:r>
          </a:p>
          <a:p>
            <a:pPr marL="0" indent="0" algn="just" eaLnBrk="1" fontAlgn="auto" hangingPunct="1">
              <a:spcBef>
                <a:spcPts val="600"/>
              </a:spcBef>
              <a:spcAft>
                <a:spcPts val="0"/>
              </a:spcAft>
              <a:buFont typeface="Arial" charset="0"/>
              <a:buNone/>
              <a:defRPr/>
            </a:pPr>
            <a:endParaRPr lang="tr-TR" sz="2100" b="1" u="sng" dirty="0">
              <a:latin typeface="Times New Roman" panose="02020603050405020304" pitchFamily="18" charset="0"/>
              <a:cs typeface="Times New Roman" panose="02020603050405020304" pitchFamily="18" charset="0"/>
            </a:endParaRPr>
          </a:p>
          <a:p>
            <a:pPr marL="0" indent="0" algn="just" eaLnBrk="1" fontAlgn="auto" hangingPunct="1">
              <a:spcBef>
                <a:spcPts val="600"/>
              </a:spcBef>
              <a:spcAft>
                <a:spcPts val="0"/>
              </a:spcAft>
              <a:buFont typeface="Arial" charset="0"/>
              <a:buNone/>
              <a:defRPr/>
            </a:pPr>
            <a:r>
              <a:rPr lang="tr-TR" sz="2100" b="1" u="sng" dirty="0" smtClean="0">
                <a:latin typeface="Times New Roman" panose="02020603050405020304" pitchFamily="18" charset="0"/>
                <a:cs typeface="Times New Roman" panose="02020603050405020304" pitchFamily="18" charset="0"/>
              </a:rPr>
              <a:t>Özel </a:t>
            </a:r>
            <a:r>
              <a:rPr lang="tr-TR" sz="2100" b="1" u="sng" dirty="0">
                <a:latin typeface="Times New Roman" panose="02020603050405020304" pitchFamily="18" charset="0"/>
                <a:cs typeface="Times New Roman" panose="02020603050405020304" pitchFamily="18" charset="0"/>
              </a:rPr>
              <a:t>Sektörde İstihdam </a:t>
            </a:r>
          </a:p>
          <a:p>
            <a:pPr algn="just" eaLnBrk="1" fontAlgn="auto" hangingPunct="1">
              <a:spcBef>
                <a:spcPts val="600"/>
              </a:spcBef>
              <a:spcAft>
                <a:spcPts val="0"/>
              </a:spcAft>
              <a:defRPr/>
            </a:pPr>
            <a:r>
              <a:rPr lang="tr-TR" sz="2100" b="1" dirty="0" smtClean="0">
                <a:latin typeface="Times New Roman" panose="02020603050405020304" pitchFamily="18" charset="0"/>
                <a:cs typeface="Times New Roman" panose="02020603050405020304" pitchFamily="18" charset="0"/>
              </a:rPr>
              <a:t>91.722 </a:t>
            </a:r>
            <a:r>
              <a:rPr lang="tr-TR" sz="2100" b="1" dirty="0">
                <a:latin typeface="Times New Roman" panose="02020603050405020304" pitchFamily="18" charset="0"/>
                <a:cs typeface="Times New Roman" panose="02020603050405020304" pitchFamily="18" charset="0"/>
              </a:rPr>
              <a:t>çalışan </a:t>
            </a:r>
            <a:r>
              <a:rPr lang="tr-TR" sz="2100" b="1" dirty="0" smtClean="0">
                <a:latin typeface="Times New Roman" panose="02020603050405020304" pitchFamily="18" charset="0"/>
                <a:cs typeface="Times New Roman" panose="02020603050405020304" pitchFamily="18" charset="0"/>
              </a:rPr>
              <a:t>(11.580 </a:t>
            </a:r>
            <a:r>
              <a:rPr lang="tr-TR" sz="2100" b="1" dirty="0">
                <a:latin typeface="Times New Roman" panose="02020603050405020304" pitchFamily="18" charset="0"/>
                <a:cs typeface="Times New Roman" panose="02020603050405020304" pitchFamily="18" charset="0"/>
              </a:rPr>
              <a:t>kamu işçisi) </a:t>
            </a:r>
          </a:p>
          <a:p>
            <a:pPr algn="just" eaLnBrk="1" fontAlgn="auto" hangingPunct="1">
              <a:spcBef>
                <a:spcPts val="600"/>
              </a:spcBef>
              <a:spcAft>
                <a:spcPts val="0"/>
              </a:spcAft>
              <a:defRPr/>
            </a:pPr>
            <a:r>
              <a:rPr lang="tr-TR" sz="2100" dirty="0">
                <a:latin typeface="Times New Roman" panose="02020603050405020304" pitchFamily="18" charset="0"/>
                <a:cs typeface="Times New Roman" panose="02020603050405020304" pitchFamily="18" charset="0"/>
              </a:rPr>
              <a:t>Açık Kontenjan: Kamuda </a:t>
            </a:r>
            <a:r>
              <a:rPr lang="tr-TR" sz="2100" b="1" dirty="0" smtClean="0">
                <a:latin typeface="Times New Roman" panose="02020603050405020304" pitchFamily="18" charset="0"/>
                <a:cs typeface="Times New Roman" panose="02020603050405020304" pitchFamily="18" charset="0"/>
              </a:rPr>
              <a:t>6.033, </a:t>
            </a:r>
            <a:r>
              <a:rPr lang="tr-TR" sz="2100" dirty="0">
                <a:latin typeface="Times New Roman" panose="02020603050405020304" pitchFamily="18" charset="0"/>
                <a:cs typeface="Times New Roman" panose="02020603050405020304" pitchFamily="18" charset="0"/>
              </a:rPr>
              <a:t>Özel Sektörde </a:t>
            </a:r>
            <a:r>
              <a:rPr lang="tr-TR" sz="2100" b="1" dirty="0" smtClean="0">
                <a:latin typeface="Times New Roman" panose="02020603050405020304" pitchFamily="18" charset="0"/>
                <a:cs typeface="Times New Roman" panose="02020603050405020304" pitchFamily="18" charset="0"/>
              </a:rPr>
              <a:t>21.850</a:t>
            </a:r>
            <a:endParaRPr lang="tr-TR" sz="2100" b="1" dirty="0">
              <a:latin typeface="Times New Roman" panose="02020603050405020304" pitchFamily="18" charset="0"/>
              <a:cs typeface="Times New Roman" panose="02020603050405020304" pitchFamily="18" charset="0"/>
            </a:endParaRPr>
          </a:p>
          <a:p>
            <a:pPr marL="0" indent="0" algn="just" eaLnBrk="1" fontAlgn="auto" hangingPunct="1">
              <a:spcBef>
                <a:spcPts val="600"/>
              </a:spcBef>
              <a:spcAft>
                <a:spcPts val="0"/>
              </a:spcAft>
              <a:buFont typeface="Arial" charset="0"/>
              <a:buNone/>
              <a:defRPr/>
            </a:pPr>
            <a:r>
              <a:rPr lang="tr-TR" sz="2100" b="1" dirty="0" smtClean="0">
                <a:latin typeface="Times New Roman" panose="02020603050405020304" pitchFamily="18" charset="0"/>
                <a:cs typeface="Times New Roman" panose="02020603050405020304" pitchFamily="18" charset="0"/>
              </a:rPr>
              <a:t>( </a:t>
            </a:r>
            <a:r>
              <a:rPr lang="tr-TR" sz="2100" b="1" dirty="0">
                <a:latin typeface="Times New Roman" panose="02020603050405020304" pitchFamily="18" charset="0"/>
                <a:cs typeface="Times New Roman" panose="02020603050405020304" pitchFamily="18" charset="0"/>
              </a:rPr>
              <a:t>İŞKUR </a:t>
            </a:r>
            <a:r>
              <a:rPr lang="tr-TR" sz="2100" b="1" dirty="0" smtClean="0">
                <a:latin typeface="Times New Roman" panose="02020603050405020304" pitchFamily="18" charset="0"/>
                <a:cs typeface="Times New Roman" panose="02020603050405020304" pitchFamily="18" charset="0"/>
              </a:rPr>
              <a:t>2018 Mayıs)</a:t>
            </a:r>
            <a:endParaRPr lang="tr-TR" sz="2100" b="1" dirty="0" smtClean="0">
              <a:solidFill>
                <a:srgbClr val="00B0F0"/>
              </a:solidFill>
              <a:latin typeface="Times New Roman" panose="02020603050405020304" pitchFamily="18" charset="0"/>
              <a:cs typeface="Times New Roman" panose="02020603050405020304" pitchFamily="18" charset="0"/>
            </a:endParaRPr>
          </a:p>
          <a:p>
            <a:pPr marL="0" indent="0" algn="just" eaLnBrk="1" fontAlgn="auto" hangingPunct="1">
              <a:spcBef>
                <a:spcPts val="600"/>
              </a:spcBef>
              <a:spcAft>
                <a:spcPts val="0"/>
              </a:spcAft>
              <a:buFont typeface="Arial" charset="0"/>
              <a:buNone/>
              <a:defRPr/>
            </a:pPr>
            <a:endParaRPr lang="tr-TR" sz="2100" b="1" u="sng" dirty="0" smtClean="0">
              <a:latin typeface="Times New Roman" panose="02020603050405020304" pitchFamily="18" charset="0"/>
              <a:cs typeface="Times New Roman" panose="02020603050405020304" pitchFamily="18" charset="0"/>
            </a:endParaRPr>
          </a:p>
          <a:p>
            <a:pPr marL="0" indent="0" algn="just" eaLnBrk="1" fontAlgn="auto" hangingPunct="1">
              <a:spcBef>
                <a:spcPts val="600"/>
              </a:spcBef>
              <a:spcAft>
                <a:spcPts val="0"/>
              </a:spcAft>
              <a:buFont typeface="Arial" charset="0"/>
              <a:buNone/>
              <a:defRPr/>
            </a:pPr>
            <a:r>
              <a:rPr lang="tr-TR" sz="2100" b="1" u="sng" dirty="0" smtClean="0">
                <a:latin typeface="Times New Roman" panose="02020603050405020304" pitchFamily="18" charset="0"/>
                <a:cs typeface="Times New Roman" panose="02020603050405020304" pitchFamily="18" charset="0"/>
              </a:rPr>
              <a:t>"İşe Katıl Hayata Atıl" Projesi </a:t>
            </a:r>
          </a:p>
          <a:p>
            <a:pPr marL="0" indent="0" algn="just" eaLnBrk="1" fontAlgn="auto" hangingPunct="1">
              <a:spcBef>
                <a:spcPts val="600"/>
              </a:spcBef>
              <a:spcAft>
                <a:spcPts val="0"/>
              </a:spcAft>
              <a:buNone/>
              <a:defRPr/>
            </a:pPr>
            <a:r>
              <a:rPr lang="tr-TR" sz="2100" dirty="0" smtClean="0">
                <a:latin typeface="Times New Roman" panose="02020603050405020304" pitchFamily="18" charset="0"/>
                <a:cs typeface="Times New Roman" panose="02020603050405020304" pitchFamily="18" charset="0"/>
              </a:rPr>
              <a:t>(Projenin ilk aşaması tamamlanmış olup 447 engellinin istihdamı sağlanmıştır. Projenin ikinci aşaması Ankara İstanbul ve İzmir'de saha ayağı tamamlanmış olup 448 engellinin istihdamı sağlanmıştır. Projenin ikinci ayağına ilişkin raporlama çalışmaları devam etmektedir</a:t>
            </a:r>
            <a:r>
              <a:rPr lang="tr-TR" altLang="tr-TR" sz="2100" dirty="0" smtClean="0">
                <a:latin typeface="Times New Roman" panose="02020603050405020304" pitchFamily="18" charset="0"/>
                <a:cs typeface="Times New Roman" panose="02020603050405020304" pitchFamily="18" charset="0"/>
              </a:rPr>
              <a:t>.</a:t>
            </a:r>
            <a:r>
              <a:rPr lang="tr-TR" sz="2100" dirty="0" smtClean="0">
                <a:latin typeface="Times New Roman" panose="02020603050405020304" pitchFamily="18" charset="0"/>
                <a:cs typeface="Times New Roman" panose="02020603050405020304" pitchFamily="18" charset="0"/>
              </a:rPr>
              <a:t>)</a:t>
            </a:r>
          </a:p>
          <a:p>
            <a:pPr algn="just" eaLnBrk="1" fontAlgn="auto" hangingPunct="1">
              <a:spcBef>
                <a:spcPts val="600"/>
              </a:spcBef>
              <a:spcAft>
                <a:spcPts val="0"/>
              </a:spcAft>
              <a:buFont typeface="Arial" pitchFamily="34" charset="0"/>
              <a:buChar char="•"/>
              <a:defRPr/>
            </a:pPr>
            <a:r>
              <a:rPr lang="tr-TR" sz="2100" b="1" dirty="0" smtClean="0">
                <a:latin typeface="Times New Roman" panose="02020603050405020304" pitchFamily="18" charset="0"/>
                <a:cs typeface="Times New Roman" panose="02020603050405020304" pitchFamily="18" charset="0"/>
              </a:rPr>
              <a:t>Korumalı işyerlerinde istihdam edilen engelli bireylere yönelik ücret teşviki kapsamında 2018 yılı ikinci altı ayında her engelli ve her ay için 650,52 TL ödeme yapılacaktır.</a:t>
            </a:r>
          </a:p>
          <a:p>
            <a:pPr algn="just" eaLnBrk="1" fontAlgn="auto" hangingPunct="1">
              <a:spcBef>
                <a:spcPts val="600"/>
              </a:spcBef>
              <a:spcAft>
                <a:spcPts val="0"/>
              </a:spcAft>
              <a:defRPr/>
            </a:pPr>
            <a:r>
              <a:rPr lang="tr-TR" sz="2100" b="1" dirty="0" smtClean="0">
                <a:latin typeface="Times New Roman" panose="02020603050405020304" pitchFamily="18" charset="0"/>
                <a:cs typeface="Times New Roman" panose="02020603050405020304" pitchFamily="18" charset="0"/>
              </a:rPr>
              <a:t>Belediyeler, STK’lar ile korumalı işyeri ve destekli istihdam yaygınlaştırma faaliyetleri devam etmektedir.</a:t>
            </a:r>
          </a:p>
          <a:p>
            <a:pPr algn="just" eaLnBrk="1" fontAlgn="auto" hangingPunct="1">
              <a:spcBef>
                <a:spcPts val="600"/>
              </a:spcBef>
              <a:spcAft>
                <a:spcPts val="0"/>
              </a:spcAft>
              <a:defRPr/>
            </a:pPr>
            <a:r>
              <a:rPr lang="tr-TR" sz="2100" b="1" dirty="0" smtClean="0">
                <a:latin typeface="Times New Roman" panose="02020603050405020304" pitchFamily="18" charset="0"/>
                <a:cs typeface="Times New Roman" panose="02020603050405020304" pitchFamily="18" charset="0"/>
              </a:rPr>
              <a:t>ÇSGB ile Destekli istihdam teknik işbirliği programı ve Ulusal İstihdam Stratejisi çalışmaları</a:t>
            </a:r>
          </a:p>
          <a:p>
            <a:pPr algn="just" eaLnBrk="1" fontAlgn="auto" hangingPunct="1">
              <a:spcBef>
                <a:spcPts val="600"/>
              </a:spcBef>
              <a:spcAft>
                <a:spcPts val="0"/>
              </a:spcAft>
              <a:defRPr/>
            </a:pPr>
            <a:endParaRPr lang="tr-TR" sz="2000" b="1" dirty="0">
              <a:latin typeface="Times New Roman" panose="02020603050405020304" pitchFamily="18" charset="0"/>
              <a:cs typeface="Times New Roman" panose="02020603050405020304" pitchFamily="18" charset="0"/>
            </a:endParaRPr>
          </a:p>
          <a:p>
            <a:pPr marL="0" indent="0" algn="just" eaLnBrk="1" fontAlgn="auto" hangingPunct="1">
              <a:spcBef>
                <a:spcPts val="600"/>
              </a:spcBef>
              <a:spcAft>
                <a:spcPts val="0"/>
              </a:spcAft>
              <a:buFont typeface="Arial" charset="0"/>
              <a:buNone/>
              <a:defRPr/>
            </a:pPr>
            <a:endParaRPr lang="tr-TR" sz="2400" b="1" dirty="0" smtClean="0">
              <a:latin typeface="+mj-lt"/>
              <a:cs typeface="Times New Roman" pitchFamily="18" charset="0"/>
            </a:endParaRPr>
          </a:p>
          <a:p>
            <a:pPr algn="just" eaLnBrk="1" fontAlgn="auto" hangingPunct="1">
              <a:spcBef>
                <a:spcPts val="0"/>
              </a:spcBef>
              <a:spcAft>
                <a:spcPts val="0"/>
              </a:spcAft>
              <a:buFont typeface="Arial" pitchFamily="34" charset="0"/>
              <a:buChar char="•"/>
              <a:defRPr/>
            </a:pPr>
            <a:endParaRPr lang="tr-TR" sz="1900" dirty="0" smtClean="0">
              <a:latin typeface="+mj-lt"/>
              <a:cs typeface="Times New Roman" pitchFamily="18" charset="0"/>
            </a:endParaRPr>
          </a:p>
          <a:p>
            <a:pPr algn="just" eaLnBrk="1" fontAlgn="auto" hangingPunct="1">
              <a:spcBef>
                <a:spcPts val="0"/>
              </a:spcBef>
              <a:spcAft>
                <a:spcPts val="0"/>
              </a:spcAft>
              <a:buFont typeface="Arial" pitchFamily="34" charset="0"/>
              <a:buChar char="•"/>
              <a:defRPr/>
            </a:pPr>
            <a:endParaRPr lang="tr-TR" sz="2300" dirty="0" smtClean="0">
              <a:latin typeface="+mj-lt"/>
              <a:cs typeface="Times New Roman" pitchFamily="18" charset="0"/>
            </a:endParaRPr>
          </a:p>
          <a:p>
            <a:pPr algn="just" eaLnBrk="1" fontAlgn="auto" hangingPunct="1">
              <a:spcAft>
                <a:spcPts val="0"/>
              </a:spcAft>
              <a:buFont typeface="Arial" pitchFamily="34" charset="0"/>
              <a:buChar char="•"/>
              <a:defRPr/>
            </a:pPr>
            <a:endParaRPr lang="tr-TR" sz="2300" dirty="0" smtClean="0">
              <a:latin typeface="+mj-lt"/>
              <a:cs typeface="Times New Roman" pitchFamily="18" charset="0"/>
            </a:endParaRPr>
          </a:p>
          <a:p>
            <a:pPr algn="just" eaLnBrk="1" fontAlgn="auto" hangingPunct="1">
              <a:spcAft>
                <a:spcPts val="0"/>
              </a:spcAft>
              <a:buFont typeface="Arial" pitchFamily="34" charset="0"/>
              <a:buChar char="•"/>
              <a:defRPr/>
            </a:pPr>
            <a:endParaRPr lang="tr-TR" sz="2300" dirty="0" smtClean="0">
              <a:latin typeface="+mj-lt"/>
              <a:cs typeface="Times New Roman" pitchFamily="18" charset="0"/>
            </a:endParaRPr>
          </a:p>
          <a:p>
            <a:pPr algn="just" eaLnBrk="1" fontAlgn="auto" hangingPunct="1">
              <a:spcAft>
                <a:spcPts val="0"/>
              </a:spcAft>
              <a:buFont typeface="Arial" pitchFamily="34" charset="0"/>
              <a:buChar char="•"/>
              <a:defRPr/>
            </a:pPr>
            <a:endParaRPr lang="tr-TR" sz="2400" dirty="0" smtClean="0">
              <a:latin typeface="+mj-lt"/>
              <a:cs typeface="Times New Roman" pitchFamily="18" charset="0"/>
            </a:endParaRPr>
          </a:p>
          <a:p>
            <a:pPr marL="0" indent="0" eaLnBrk="1" fontAlgn="auto" hangingPunct="1">
              <a:spcAft>
                <a:spcPts val="0"/>
              </a:spcAft>
              <a:buFont typeface="Arial" pitchFamily="34" charset="0"/>
              <a:buNone/>
              <a:defRPr/>
            </a:pPr>
            <a:endParaRPr lang="tr-TR" dirty="0">
              <a:latin typeface="+mj-lt"/>
            </a:endParaRPr>
          </a:p>
        </p:txBody>
      </p:sp>
      <p:pic>
        <p:nvPicPr>
          <p:cNvPr id="3076" name="Picture 4" descr="C:\Users\Muzaffer Göçen\Desktop\Yeni klasör\ozurlu_kur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51764" y="3878978"/>
            <a:ext cx="1820820" cy="1926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 name="Tablo 2"/>
          <p:cNvGraphicFramePr>
            <a:graphicFrameLocks noGrp="1"/>
          </p:cNvGraphicFramePr>
          <p:nvPr>
            <p:extLst>
              <p:ext uri="{D42A27DB-BD31-4B8C-83A1-F6EECF244321}">
                <p14:modId xmlns:p14="http://schemas.microsoft.com/office/powerpoint/2010/main" xmlns="" val="3574165611"/>
              </p:ext>
            </p:extLst>
          </p:nvPr>
        </p:nvGraphicFramePr>
        <p:xfrm>
          <a:off x="6012160" y="1411358"/>
          <a:ext cx="2859087" cy="1430989"/>
        </p:xfrm>
        <a:graphic>
          <a:graphicData uri="http://schemas.openxmlformats.org/drawingml/2006/table">
            <a:tbl>
              <a:tblPr>
                <a:tableStyleId>{5C22544A-7EE6-4342-B048-85BDC9FD1C3A}</a:tableStyleId>
              </a:tblPr>
              <a:tblGrid>
                <a:gridCol w="1896540">
                  <a:extLst>
                    <a:ext uri="{9D8B030D-6E8A-4147-A177-3AD203B41FA5}">
                      <a16:colId xmlns="" xmlns:a16="http://schemas.microsoft.com/office/drawing/2014/main" val="20000"/>
                    </a:ext>
                  </a:extLst>
                </a:gridCol>
                <a:gridCol w="962547">
                  <a:extLst>
                    <a:ext uri="{9D8B030D-6E8A-4147-A177-3AD203B41FA5}">
                      <a16:colId xmlns="" xmlns:a16="http://schemas.microsoft.com/office/drawing/2014/main" val="20001"/>
                    </a:ext>
                  </a:extLst>
                </a:gridCol>
              </a:tblGrid>
              <a:tr h="210311">
                <a:tc>
                  <a:txBody>
                    <a:bodyPr/>
                    <a:lstStyle/>
                    <a:p>
                      <a:pPr>
                        <a:lnSpc>
                          <a:spcPct val="115000"/>
                        </a:lnSpc>
                        <a:spcAft>
                          <a:spcPts val="0"/>
                        </a:spcAft>
                      </a:pPr>
                      <a:r>
                        <a:rPr lang="en-US" sz="1200" dirty="0">
                          <a:solidFill>
                            <a:schemeClr val="tx1"/>
                          </a:solidFill>
                          <a:effectLst/>
                        </a:rPr>
                        <a:t> </a:t>
                      </a:r>
                      <a:endParaRPr lang="en-US" sz="1200" dirty="0">
                        <a:solidFill>
                          <a:schemeClr val="tx1"/>
                        </a:solidFill>
                        <a:effectLst/>
                        <a:latin typeface="Tahoma"/>
                        <a:ea typeface="Calibri"/>
                      </a:endParaRPr>
                    </a:p>
                  </a:txBody>
                  <a:tcPr marL="68557" marR="68557"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tr-TR" sz="1200" noProof="0" dirty="0" smtClean="0">
                          <a:solidFill>
                            <a:schemeClr val="tx1"/>
                          </a:solidFill>
                          <a:effectLst/>
                          <a:latin typeface="Times New Roman" panose="02020603050405020304" pitchFamily="18" charset="0"/>
                          <a:cs typeface="Times New Roman" panose="02020603050405020304" pitchFamily="18" charset="0"/>
                        </a:rPr>
                        <a:t>Sayı</a:t>
                      </a:r>
                      <a:endParaRPr lang="tr-TR" sz="1200" noProof="0" dirty="0">
                        <a:solidFill>
                          <a:schemeClr val="tx1"/>
                        </a:solidFill>
                        <a:effectLst/>
                        <a:latin typeface="Times New Roman" panose="02020603050405020304" pitchFamily="18" charset="0"/>
                        <a:ea typeface="Calibri"/>
                        <a:cs typeface="Times New Roman" panose="02020603050405020304" pitchFamily="18" charset="0"/>
                      </a:endParaRPr>
                    </a:p>
                  </a:txBody>
                  <a:tcPr marL="68557" marR="68557"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09325">
                <a:tc>
                  <a:txBody>
                    <a:bodyPr/>
                    <a:lstStyle/>
                    <a:p>
                      <a:pPr>
                        <a:lnSpc>
                          <a:spcPct val="115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Mevcut Memur Sayısı</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57" marR="68557"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tr-TR" sz="1400" b="1" dirty="0" smtClean="0">
                          <a:solidFill>
                            <a:schemeClr val="tx1"/>
                          </a:solidFill>
                          <a:effectLst/>
                          <a:latin typeface="Times New Roman" panose="02020603050405020304" pitchFamily="18" charset="0"/>
                          <a:cs typeface="Times New Roman" panose="02020603050405020304" pitchFamily="18" charset="0"/>
                        </a:rPr>
                        <a:t>2.051.578</a:t>
                      </a:r>
                      <a:endParaRPr lang="en-US"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8557" marR="68557"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45363">
                <a:tc>
                  <a:txBody>
                    <a:bodyPr/>
                    <a:lstStyle/>
                    <a:p>
                      <a:pPr>
                        <a:lnSpc>
                          <a:spcPct val="115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Engelli Kontenjanı </a:t>
                      </a:r>
                      <a:r>
                        <a:rPr lang="tr-TR" sz="1200" dirty="0" smtClean="0">
                          <a:solidFill>
                            <a:schemeClr val="tx1"/>
                          </a:solidFill>
                          <a:effectLst/>
                          <a:latin typeface="Times New Roman" panose="02020603050405020304" pitchFamily="18" charset="0"/>
                          <a:cs typeface="Times New Roman" panose="02020603050405020304" pitchFamily="18" charset="0"/>
                        </a:rPr>
                        <a:t>(</a:t>
                      </a:r>
                      <a:r>
                        <a:rPr lang="en-US" sz="1200" dirty="0" smtClean="0">
                          <a:solidFill>
                            <a:schemeClr val="tx1"/>
                          </a:solidFill>
                          <a:effectLst/>
                          <a:latin typeface="Times New Roman" panose="02020603050405020304" pitchFamily="18" charset="0"/>
                          <a:cs typeface="Times New Roman" panose="02020603050405020304" pitchFamily="18" charset="0"/>
                        </a:rPr>
                        <a:t>% 3</a:t>
                      </a:r>
                      <a:r>
                        <a:rPr lang="tr-TR" sz="1200" dirty="0" smtClean="0">
                          <a:solidFill>
                            <a:schemeClr val="tx1"/>
                          </a:solidFill>
                          <a:effectLst/>
                          <a:latin typeface="Times New Roman" panose="02020603050405020304" pitchFamily="18" charset="0"/>
                          <a:cs typeface="Times New Roman" panose="02020603050405020304" pitchFamily="18" charset="0"/>
                        </a:rPr>
                        <a:t>)</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57" marR="68557"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tr-TR" sz="1400" b="1" dirty="0" smtClean="0">
                          <a:solidFill>
                            <a:schemeClr val="tx1"/>
                          </a:solidFill>
                          <a:effectLst/>
                          <a:latin typeface="Times New Roman" panose="02020603050405020304" pitchFamily="18" charset="0"/>
                          <a:ea typeface="+mn-ea"/>
                          <a:cs typeface="Times New Roman" panose="02020603050405020304" pitchFamily="18" charset="0"/>
                        </a:rPr>
                        <a:t>61.728</a:t>
                      </a:r>
                      <a:endParaRPr lang="en-US"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8557" marR="68557"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272337">
                <a:tc>
                  <a:txBody>
                    <a:bodyPr/>
                    <a:lstStyle/>
                    <a:p>
                      <a:pPr>
                        <a:lnSpc>
                          <a:spcPct val="115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Çalışan Engelli Memur Sayısı</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57" marR="68557"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tr-TR" sz="1400" b="1" dirty="0" smtClean="0">
                          <a:solidFill>
                            <a:schemeClr val="tx1"/>
                          </a:solidFill>
                          <a:effectLst/>
                          <a:latin typeface="Times New Roman" panose="02020603050405020304" pitchFamily="18" charset="0"/>
                          <a:cs typeface="Times New Roman" panose="02020603050405020304" pitchFamily="18" charset="0"/>
                        </a:rPr>
                        <a:t>53.964</a:t>
                      </a:r>
                      <a:endParaRPr lang="en-US"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8557" marR="68557"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245363">
                <a:tc>
                  <a:txBody>
                    <a:bodyPr/>
                    <a:lstStyle/>
                    <a:p>
                      <a:pPr>
                        <a:lnSpc>
                          <a:spcPct val="115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Açık Engelli Kontenjanı</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57" marR="68557"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tr-TR" sz="1400" b="1" dirty="0" smtClean="0">
                          <a:solidFill>
                            <a:schemeClr val="tx1"/>
                          </a:solidFill>
                          <a:effectLst/>
                          <a:latin typeface="Times New Roman" panose="02020603050405020304" pitchFamily="18" charset="0"/>
                          <a:cs typeface="Times New Roman" panose="02020603050405020304" pitchFamily="18" charset="0"/>
                        </a:rPr>
                        <a:t>7.764</a:t>
                      </a:r>
                      <a:endParaRPr lang="en-US"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8557" marR="68557"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bl>
          </a:graphicData>
        </a:graphic>
      </p:graphicFrame>
      <p:sp>
        <p:nvSpPr>
          <p:cNvPr id="2" name="Slayt Numarası Yer Tutucusu 1"/>
          <p:cNvSpPr>
            <a:spLocks noGrp="1"/>
          </p:cNvSpPr>
          <p:nvPr>
            <p:ph type="sldNum" sz="quarter" idx="12"/>
          </p:nvPr>
        </p:nvSpPr>
        <p:spPr/>
        <p:txBody>
          <a:bodyPr/>
          <a:lstStyle/>
          <a:p>
            <a:fld id="{19929433-9A7A-419A-A9D1-2D5E3ACA1FE6}" type="slidenum">
              <a:rPr lang="tr-TR" altLang="tr-TR" smtClean="0"/>
              <a:pPr/>
              <a:t>22</a:t>
            </a:fld>
            <a:endParaRPr lang="tr-TR" altLang="tr-TR" dirty="0"/>
          </a:p>
        </p:txBody>
      </p:sp>
      <p:sp>
        <p:nvSpPr>
          <p:cNvPr id="8" name="Dikdörtgen 7"/>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descr="C:\Users\habay\Desktop\PROFIL ORTAK.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116632"/>
            <a:ext cx="1106094" cy="1079237"/>
          </a:xfrm>
          <a:prstGeom prst="rect">
            <a:avLst/>
          </a:prstGeom>
          <a:noFill/>
          <a:ln>
            <a:noFill/>
          </a:ln>
        </p:spPr>
      </p:pic>
      <p:sp>
        <p:nvSpPr>
          <p:cNvPr id="11" name="Dikdörtgen 10"/>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48058649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1" descr="image00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7113" y="1735830"/>
            <a:ext cx="8568951" cy="3603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Başlık 1"/>
          <p:cNvSpPr txBox="1">
            <a:spLocks/>
          </p:cNvSpPr>
          <p:nvPr/>
        </p:nvSpPr>
        <p:spPr bwMode="auto">
          <a:xfrm>
            <a:off x="611188" y="803275"/>
            <a:ext cx="8229600" cy="61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3200" b="1" dirty="0">
                <a:solidFill>
                  <a:srgbClr val="C00000"/>
                </a:solidFill>
                <a:latin typeface="Times New Roman" panose="02020603050405020304" pitchFamily="18" charset="0"/>
                <a:cs typeface="Times New Roman" panose="02020603050405020304" pitchFamily="18" charset="0"/>
              </a:rPr>
              <a:t>ENGELLİ İSTİHDAMI</a:t>
            </a:r>
          </a:p>
        </p:txBody>
      </p:sp>
      <p:sp>
        <p:nvSpPr>
          <p:cNvPr id="2" name="Slayt Numarası Yer Tutucusu 1"/>
          <p:cNvSpPr>
            <a:spLocks noGrp="1"/>
          </p:cNvSpPr>
          <p:nvPr>
            <p:ph type="sldNum" sz="quarter" idx="12"/>
          </p:nvPr>
        </p:nvSpPr>
        <p:spPr/>
        <p:txBody>
          <a:bodyPr/>
          <a:lstStyle/>
          <a:p>
            <a:fld id="{19929433-9A7A-419A-A9D1-2D5E3ACA1FE6}" type="slidenum">
              <a:rPr lang="tr-TR" altLang="tr-TR" smtClean="0"/>
              <a:pPr/>
              <a:t>23</a:t>
            </a:fld>
            <a:endParaRPr lang="tr-TR" altLang="tr-TR" dirty="0"/>
          </a:p>
        </p:txBody>
      </p:sp>
      <p:sp>
        <p:nvSpPr>
          <p:cNvPr id="7" name="Dikdörtgen 6"/>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descr="C:\Users\habay\Desktop\PROFIL ORTAK.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0" name="Dikdörtgen 9"/>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71913211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Başlık 1"/>
          <p:cNvSpPr txBox="1">
            <a:spLocks/>
          </p:cNvSpPr>
          <p:nvPr/>
        </p:nvSpPr>
        <p:spPr bwMode="auto">
          <a:xfrm>
            <a:off x="1547664" y="548680"/>
            <a:ext cx="6984776" cy="5086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3000" b="1" dirty="0">
                <a:solidFill>
                  <a:srgbClr val="C00000"/>
                </a:solidFill>
                <a:latin typeface="Times New Roman" panose="02020603050405020304" pitchFamily="18" charset="0"/>
                <a:cs typeface="Times New Roman" panose="02020603050405020304" pitchFamily="18" charset="0"/>
              </a:rPr>
              <a:t>ERİŞİLEBİLİRLİK ÇALIŞMALARI</a:t>
            </a:r>
          </a:p>
        </p:txBody>
      </p:sp>
      <p:sp>
        <p:nvSpPr>
          <p:cNvPr id="5" name="İçerik Yer Tutucusu 2"/>
          <p:cNvSpPr>
            <a:spLocks noGrp="1"/>
          </p:cNvSpPr>
          <p:nvPr>
            <p:ph idx="1"/>
          </p:nvPr>
        </p:nvSpPr>
        <p:spPr>
          <a:xfrm>
            <a:off x="635765" y="1258483"/>
            <a:ext cx="6749379" cy="4838377"/>
          </a:xfrm>
        </p:spPr>
        <p:txBody>
          <a:bodyPr rtlCol="0">
            <a:noAutofit/>
          </a:bodyPr>
          <a:lstStyle/>
          <a:p>
            <a:pPr algn="just">
              <a:spcBef>
                <a:spcPts val="0"/>
              </a:spcBef>
              <a:defRPr/>
            </a:pPr>
            <a:r>
              <a:rPr lang="tr-TR" sz="1500" b="1" dirty="0">
                <a:latin typeface="Times New Roman" panose="02020603050405020304" pitchFamily="18" charset="0"/>
                <a:cs typeface="Times New Roman" panose="02020603050405020304" pitchFamily="18" charset="0"/>
              </a:rPr>
              <a:t>Engelliler Hakkında Kanun (7 </a:t>
            </a:r>
            <a:r>
              <a:rPr lang="tr-TR" sz="1500" b="1" dirty="0" err="1">
                <a:latin typeface="Times New Roman" panose="02020603050405020304" pitchFamily="18" charset="0"/>
                <a:cs typeface="Times New Roman" panose="02020603050405020304" pitchFamily="18" charset="0"/>
              </a:rPr>
              <a:t>nci</a:t>
            </a:r>
            <a:r>
              <a:rPr lang="tr-TR" sz="1500" b="1" dirty="0">
                <a:latin typeface="Times New Roman" panose="02020603050405020304" pitchFamily="18" charset="0"/>
                <a:cs typeface="Times New Roman" panose="02020603050405020304" pitchFamily="18" charset="0"/>
              </a:rPr>
              <a:t>, Geçici 2 </a:t>
            </a:r>
            <a:r>
              <a:rPr lang="tr-TR" sz="1500" b="1" dirty="0" err="1">
                <a:latin typeface="Times New Roman" panose="02020603050405020304" pitchFamily="18" charset="0"/>
                <a:cs typeface="Times New Roman" panose="02020603050405020304" pitchFamily="18" charset="0"/>
              </a:rPr>
              <a:t>nci</a:t>
            </a:r>
            <a:r>
              <a:rPr lang="tr-TR" sz="1500" b="1" dirty="0">
                <a:latin typeface="Times New Roman" panose="02020603050405020304" pitchFamily="18" charset="0"/>
                <a:cs typeface="Times New Roman" panose="02020603050405020304" pitchFamily="18" charset="0"/>
              </a:rPr>
              <a:t> ve 3 üncü </a:t>
            </a:r>
            <a:r>
              <a:rPr lang="tr-TR" sz="1500" b="1" dirty="0" smtClean="0">
                <a:latin typeface="Times New Roman" panose="02020603050405020304" pitchFamily="18" charset="0"/>
                <a:cs typeface="Times New Roman" panose="02020603050405020304" pitchFamily="18" charset="0"/>
              </a:rPr>
              <a:t>maddeler) </a:t>
            </a:r>
            <a:endParaRPr lang="tr-TR" sz="1500" b="1" dirty="0">
              <a:latin typeface="Times New Roman" panose="02020603050405020304" pitchFamily="18" charset="0"/>
              <a:cs typeface="Times New Roman" panose="02020603050405020304" pitchFamily="18" charset="0"/>
            </a:endParaRPr>
          </a:p>
          <a:p>
            <a:pPr algn="just">
              <a:spcBef>
                <a:spcPts val="0"/>
              </a:spcBef>
              <a:defRPr/>
            </a:pPr>
            <a:r>
              <a:rPr lang="tr-TR" sz="1500" b="1" dirty="0">
                <a:latin typeface="Times New Roman" panose="02020603050405020304" pitchFamily="18" charset="0"/>
                <a:cs typeface="Times New Roman" panose="02020603050405020304" pitchFamily="18" charset="0"/>
              </a:rPr>
              <a:t>Erişilebilirlik İzleme ve </a:t>
            </a:r>
            <a:r>
              <a:rPr lang="tr-TR" sz="1500" b="1" dirty="0" smtClean="0">
                <a:latin typeface="Times New Roman" panose="02020603050405020304" pitchFamily="18" charset="0"/>
                <a:cs typeface="Times New Roman" panose="02020603050405020304" pitchFamily="18" charset="0"/>
              </a:rPr>
              <a:t>Denetleme (EİD) Yönetmeliği ve EİD Formları, EİD Planı, İdari Para Cezalarının Uygulanması Genelgeleri yayımlanmıştır</a:t>
            </a:r>
          </a:p>
          <a:p>
            <a:pPr algn="just">
              <a:spcBef>
                <a:spcPts val="0"/>
              </a:spcBef>
              <a:defRPr/>
            </a:pPr>
            <a:r>
              <a:rPr lang="tr-TR" sz="1500" b="1" dirty="0" smtClean="0">
                <a:latin typeface="Times New Roman" panose="02020603050405020304" pitchFamily="18" charset="0"/>
                <a:cs typeface="Times New Roman" panose="02020603050405020304" pitchFamily="18" charset="0"/>
              </a:rPr>
              <a:t>Erişilebilirlik İzleme ve Denetleme </a:t>
            </a:r>
            <a:r>
              <a:rPr lang="tr-TR" sz="1500" b="1" dirty="0" err="1" smtClean="0">
                <a:latin typeface="Times New Roman" panose="02020603050405020304" pitchFamily="18" charset="0"/>
                <a:cs typeface="Times New Roman" panose="02020603050405020304" pitchFamily="18" charset="0"/>
              </a:rPr>
              <a:t>Formları’nda</a:t>
            </a:r>
            <a:r>
              <a:rPr lang="tr-TR" sz="1500" b="1" dirty="0" smtClean="0">
                <a:latin typeface="Times New Roman" panose="02020603050405020304" pitchFamily="18" charset="0"/>
                <a:cs typeface="Times New Roman" panose="02020603050405020304" pitchFamily="18" charset="0"/>
              </a:rPr>
              <a:t> revizyon çalışması yapılmaktadır</a:t>
            </a:r>
            <a:endParaRPr lang="tr-TR" sz="1500" b="1" dirty="0">
              <a:latin typeface="Times New Roman" panose="02020603050405020304" pitchFamily="18" charset="0"/>
              <a:cs typeface="Times New Roman" panose="02020603050405020304" pitchFamily="18" charset="0"/>
            </a:endParaRPr>
          </a:p>
          <a:p>
            <a:pPr algn="just">
              <a:spcBef>
                <a:spcPts val="0"/>
              </a:spcBef>
              <a:spcAft>
                <a:spcPts val="0"/>
              </a:spcAft>
              <a:defRPr/>
            </a:pPr>
            <a:r>
              <a:rPr lang="tr-TR" sz="1500" b="1" dirty="0">
                <a:latin typeface="Times New Roman" panose="02020603050405020304" pitchFamily="18" charset="0"/>
                <a:cs typeface="Times New Roman" panose="02020603050405020304" pitchFamily="18" charset="0"/>
              </a:rPr>
              <a:t>Şehirler Arası Yolcu Taşıma Hizmeti İle Servis ve Turizm Taşımacılığı Hizmetinin Erişilebilir Hâle Getirilmesine Dair Yönetmelik yayımlanmıştır</a:t>
            </a:r>
            <a:endParaRPr lang="tr-TR" sz="1500" dirty="0">
              <a:latin typeface="Times New Roman" panose="02020603050405020304" pitchFamily="18" charset="0"/>
              <a:cs typeface="Times New Roman" panose="02020603050405020304" pitchFamily="18" charset="0"/>
            </a:endParaRPr>
          </a:p>
          <a:p>
            <a:pPr algn="just">
              <a:spcBef>
                <a:spcPts val="0"/>
              </a:spcBef>
              <a:defRPr/>
            </a:pPr>
            <a:r>
              <a:rPr lang="tr-TR" sz="1500" b="1" dirty="0">
                <a:latin typeface="Times New Roman" panose="02020603050405020304" pitchFamily="18" charset="0"/>
                <a:cs typeface="Times New Roman" panose="02020603050405020304" pitchFamily="18" charset="0"/>
              </a:rPr>
              <a:t>Standartların hazırlanması ve revizyonu çalışmaları devam </a:t>
            </a:r>
            <a:r>
              <a:rPr lang="tr-TR" sz="1500" b="1" dirty="0" smtClean="0">
                <a:latin typeface="Times New Roman" panose="02020603050405020304" pitchFamily="18" charset="0"/>
                <a:cs typeface="Times New Roman" panose="02020603050405020304" pitchFamily="18" charset="0"/>
              </a:rPr>
              <a:t>etmektedir (Zemin kayganlığının ölçülmesi ve transfer aparatı)</a:t>
            </a:r>
            <a:endParaRPr lang="tr-TR" sz="1500" b="1" dirty="0">
              <a:latin typeface="Times New Roman" panose="02020603050405020304" pitchFamily="18" charset="0"/>
              <a:cs typeface="Times New Roman" panose="02020603050405020304" pitchFamily="18" charset="0"/>
            </a:endParaRPr>
          </a:p>
          <a:p>
            <a:pPr algn="just">
              <a:spcBef>
                <a:spcPts val="0"/>
              </a:spcBef>
              <a:spcAft>
                <a:spcPts val="0"/>
              </a:spcAft>
              <a:defRPr/>
            </a:pPr>
            <a:r>
              <a:rPr lang="tr-TR" sz="1500" b="1" dirty="0">
                <a:latin typeface="Times New Roman" panose="02020603050405020304" pitchFamily="18" charset="0"/>
                <a:cs typeface="Times New Roman" panose="02020603050405020304" pitchFamily="18" charset="0"/>
              </a:rPr>
              <a:t>Erişilebilirlik İzleme ve Denetleme komisyonlarının koordinasyonu </a:t>
            </a:r>
            <a:r>
              <a:rPr lang="tr-TR" sz="1500" b="1" dirty="0" smtClean="0">
                <a:latin typeface="Times New Roman" panose="02020603050405020304" pitchFamily="18" charset="0"/>
                <a:cs typeface="Times New Roman" panose="02020603050405020304" pitchFamily="18" charset="0"/>
              </a:rPr>
              <a:t>sağlanmaktadır</a:t>
            </a:r>
          </a:p>
          <a:p>
            <a:pPr algn="just">
              <a:spcBef>
                <a:spcPts val="0"/>
              </a:spcBef>
              <a:spcAft>
                <a:spcPts val="0"/>
              </a:spcAft>
              <a:defRPr/>
            </a:pPr>
            <a:r>
              <a:rPr lang="tr-TR" sz="1500" b="1" dirty="0" smtClean="0">
                <a:latin typeface="Times New Roman" panose="02020603050405020304" pitchFamily="18" charset="0"/>
                <a:cs typeface="Times New Roman" panose="02020603050405020304" pitchFamily="18" charset="0"/>
              </a:rPr>
              <a:t>Denetlemelerin düzenli yürütülmesi için valiliklere tenkit yazısı gönderilmiştir</a:t>
            </a:r>
            <a:endParaRPr lang="tr-TR" sz="1500" b="1" dirty="0">
              <a:latin typeface="Times New Roman" panose="02020603050405020304" pitchFamily="18" charset="0"/>
              <a:cs typeface="Times New Roman" panose="02020603050405020304" pitchFamily="18" charset="0"/>
            </a:endParaRPr>
          </a:p>
          <a:p>
            <a:pPr algn="just">
              <a:spcBef>
                <a:spcPts val="0"/>
              </a:spcBef>
              <a:defRPr/>
            </a:pPr>
            <a:r>
              <a:rPr lang="tr-TR" sz="1500" b="1" dirty="0">
                <a:latin typeface="Times New Roman" panose="02020603050405020304" pitchFamily="18" charset="0"/>
                <a:cs typeface="Times New Roman" panose="02020603050405020304" pitchFamily="18" charset="0"/>
              </a:rPr>
              <a:t>Ulusal Erişilebilirlik İzleme Sistemi (ERİS) bulunmaktadır</a:t>
            </a:r>
          </a:p>
          <a:p>
            <a:pPr algn="just" eaLnBrk="1" fontAlgn="auto" hangingPunct="1">
              <a:spcBef>
                <a:spcPts val="0"/>
              </a:spcBef>
              <a:spcAft>
                <a:spcPts val="0"/>
              </a:spcAft>
              <a:buFont typeface="Arial" pitchFamily="34" charset="0"/>
              <a:buChar char="•"/>
              <a:defRPr/>
            </a:pPr>
            <a:r>
              <a:rPr lang="tr-TR" sz="1500" b="1" dirty="0">
                <a:latin typeface="Times New Roman" panose="02020603050405020304" pitchFamily="18" charset="0"/>
                <a:cs typeface="Times New Roman" panose="02020603050405020304" pitchFamily="18" charset="0"/>
              </a:rPr>
              <a:t>Yerel destek programları (</a:t>
            </a:r>
            <a:r>
              <a:rPr lang="tr-TR" sz="1500" b="1" dirty="0" smtClean="0">
                <a:latin typeface="Times New Roman" panose="02020603050405020304" pitchFamily="18" charset="0"/>
                <a:cs typeface="Times New Roman" panose="02020603050405020304" pitchFamily="18" charset="0"/>
              </a:rPr>
              <a:t>UDEP/ERDEP) çalışmaları </a:t>
            </a:r>
            <a:r>
              <a:rPr lang="tr-TR" sz="1500" b="1" dirty="0">
                <a:latin typeface="Times New Roman" panose="02020603050405020304" pitchFamily="18" charset="0"/>
                <a:cs typeface="Times New Roman" panose="02020603050405020304" pitchFamily="18" charset="0"/>
              </a:rPr>
              <a:t>devam </a:t>
            </a:r>
            <a:r>
              <a:rPr lang="tr-TR" sz="1500" b="1" dirty="0" smtClean="0">
                <a:latin typeface="Times New Roman" panose="02020603050405020304" pitchFamily="18" charset="0"/>
                <a:cs typeface="Times New Roman" panose="02020603050405020304" pitchFamily="18" charset="0"/>
              </a:rPr>
              <a:t>etmektedir. (Toplam </a:t>
            </a:r>
            <a:r>
              <a:rPr lang="tr-TR" sz="1500" b="1" dirty="0">
                <a:latin typeface="Times New Roman" panose="02020603050405020304" pitchFamily="18" charset="0"/>
                <a:cs typeface="Times New Roman" panose="02020603050405020304" pitchFamily="18" charset="0"/>
              </a:rPr>
              <a:t>bütçe (2012-2016) 28.590.000 TL)</a:t>
            </a:r>
          </a:p>
          <a:p>
            <a:pPr algn="just">
              <a:spcBef>
                <a:spcPts val="0"/>
              </a:spcBef>
              <a:spcAft>
                <a:spcPts val="0"/>
              </a:spcAft>
              <a:defRPr/>
            </a:pPr>
            <a:r>
              <a:rPr lang="tr-TR" sz="1500" b="1" dirty="0">
                <a:latin typeface="Times New Roman" panose="02020603050405020304" pitchFamily="18" charset="0"/>
                <a:cs typeface="Times New Roman" panose="02020603050405020304" pitchFamily="18" charset="0"/>
              </a:rPr>
              <a:t>Üniversitelerin teknik bölümlerinin </a:t>
            </a:r>
            <a:r>
              <a:rPr lang="tr-TR" sz="1500" b="1" dirty="0" smtClean="0">
                <a:latin typeface="Times New Roman" panose="02020603050405020304" pitchFamily="18" charset="0"/>
                <a:cs typeface="Times New Roman" panose="02020603050405020304" pitchFamily="18" charset="0"/>
              </a:rPr>
              <a:t>müfredatına erişilebilirlik dersinin eklenmesi için durum tespiti çalışması </a:t>
            </a:r>
            <a:r>
              <a:rPr lang="tr-TR" sz="1500" b="1" dirty="0">
                <a:latin typeface="Times New Roman" panose="02020603050405020304" pitchFamily="18" charset="0"/>
                <a:cs typeface="Times New Roman" panose="02020603050405020304" pitchFamily="18" charset="0"/>
              </a:rPr>
              <a:t>devam etmektedir</a:t>
            </a:r>
          </a:p>
          <a:p>
            <a:pPr algn="just" eaLnBrk="1" fontAlgn="auto" hangingPunct="1">
              <a:spcBef>
                <a:spcPts val="0"/>
              </a:spcBef>
              <a:spcAft>
                <a:spcPts val="0"/>
              </a:spcAft>
              <a:buFont typeface="Arial" pitchFamily="34" charset="0"/>
              <a:buChar char="•"/>
              <a:defRPr/>
            </a:pPr>
            <a:r>
              <a:rPr lang="tr-TR" sz="1500" b="1" dirty="0">
                <a:latin typeface="Times New Roman" panose="02020603050405020304" pitchFamily="18" charset="0"/>
                <a:cs typeface="Times New Roman" panose="02020603050405020304" pitchFamily="18" charset="0"/>
              </a:rPr>
              <a:t>Kurumlara ve belediyelere teknik bilgi desteği verilmektedir</a:t>
            </a:r>
          </a:p>
          <a:p>
            <a:pPr algn="just">
              <a:spcBef>
                <a:spcPts val="0"/>
              </a:spcBef>
              <a:spcAft>
                <a:spcPts val="0"/>
              </a:spcAft>
              <a:defRPr/>
            </a:pPr>
            <a:r>
              <a:rPr lang="tr-TR" sz="1500" b="1" dirty="0">
                <a:latin typeface="Times New Roman" panose="02020603050405020304" pitchFamily="18" charset="0"/>
                <a:cs typeface="Times New Roman" panose="02020603050405020304" pitchFamily="18" charset="0"/>
              </a:rPr>
              <a:t>Kurumlara, üniversitelere ve belediyelere uzaktan eğitim altyapısı ile ve </a:t>
            </a:r>
            <a:r>
              <a:rPr lang="tr-TR" sz="1500" b="1" dirty="0" smtClean="0">
                <a:latin typeface="Times New Roman" panose="02020603050405020304" pitchFamily="18" charset="0"/>
                <a:cs typeface="Times New Roman" panose="02020603050405020304" pitchFamily="18" charset="0"/>
              </a:rPr>
              <a:t>yüz yüze </a:t>
            </a:r>
            <a:r>
              <a:rPr lang="tr-TR" sz="1500" b="1" dirty="0">
                <a:latin typeface="Times New Roman" panose="02020603050405020304" pitchFamily="18" charset="0"/>
                <a:cs typeface="Times New Roman" panose="02020603050405020304" pitchFamily="18" charset="0"/>
              </a:rPr>
              <a:t>eğitimler verilmektedir </a:t>
            </a:r>
          </a:p>
        </p:txBody>
      </p:sp>
      <p:pic>
        <p:nvPicPr>
          <p:cNvPr id="14" name="Resim 13" descr="http://eyh.aile.gov.tr/data/54773b1f369dc5333c0a5f69/buyuk/11.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9109" y="4640569"/>
            <a:ext cx="1487387" cy="1512168"/>
          </a:xfrm>
          <a:prstGeom prst="rect">
            <a:avLst/>
          </a:prstGeom>
          <a:noFill/>
          <a:ln>
            <a:noFill/>
          </a:ln>
        </p:spPr>
      </p:pic>
      <p:pic>
        <p:nvPicPr>
          <p:cNvPr id="15" name="Picture 2" descr="SONRA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9109" y="2984385"/>
            <a:ext cx="1468002" cy="1604039"/>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Metin kutusu 15"/>
          <p:cNvSpPr txBox="1"/>
          <p:nvPr/>
        </p:nvSpPr>
        <p:spPr>
          <a:xfrm>
            <a:off x="7448408" y="2935977"/>
            <a:ext cx="1650260" cy="276999"/>
          </a:xfrm>
          <a:prstGeom prst="rect">
            <a:avLst/>
          </a:prstGeom>
          <a:noFill/>
        </p:spPr>
        <p:txBody>
          <a:bodyPr wrap="none" rtlCol="0">
            <a:spAutoFit/>
          </a:bodyPr>
          <a:lstStyle/>
          <a:p>
            <a:pPr algn="ctr"/>
            <a:r>
              <a:rPr lang="tr-TR" sz="1200" b="1" dirty="0" smtClean="0">
                <a:solidFill>
                  <a:srgbClr val="FF0000"/>
                </a:solidFill>
              </a:rPr>
              <a:t>UDEP 2012 BİLECİK</a:t>
            </a:r>
          </a:p>
        </p:txBody>
      </p:sp>
      <p:pic>
        <p:nvPicPr>
          <p:cNvPr id="9" name="Picture 2"/>
          <p:cNvPicPr>
            <a:picLocks noChangeAspect="1" noChangeArrowheads="1"/>
          </p:cNvPicPr>
          <p:nvPr/>
        </p:nvPicPr>
        <p:blipFill>
          <a:blip r:embed="rId4" cstate="print"/>
          <a:srcRect l="33479" t="14391" r="34975" b="14735"/>
          <a:stretch>
            <a:fillRect/>
          </a:stretch>
        </p:blipFill>
        <p:spPr bwMode="auto">
          <a:xfrm>
            <a:off x="7549109" y="1196752"/>
            <a:ext cx="1482460" cy="1747475"/>
          </a:xfrm>
          <a:prstGeom prst="rect">
            <a:avLst/>
          </a:prstGeom>
          <a:noFill/>
          <a:ln w="9525">
            <a:noFill/>
            <a:miter lim="800000"/>
            <a:headEnd/>
            <a:tailEnd/>
          </a:ln>
        </p:spPr>
      </p:pic>
      <p:sp>
        <p:nvSpPr>
          <p:cNvPr id="2" name="Slayt Numarası Yer Tutucusu 1"/>
          <p:cNvSpPr>
            <a:spLocks noGrp="1"/>
          </p:cNvSpPr>
          <p:nvPr>
            <p:ph type="sldNum" sz="quarter" idx="12"/>
          </p:nvPr>
        </p:nvSpPr>
        <p:spPr/>
        <p:txBody>
          <a:bodyPr/>
          <a:lstStyle/>
          <a:p>
            <a:fld id="{19929433-9A7A-419A-A9D1-2D5E3ACA1FE6}" type="slidenum">
              <a:rPr lang="tr-TR" altLang="tr-TR" smtClean="0"/>
              <a:pPr/>
              <a:t>24</a:t>
            </a:fld>
            <a:endParaRPr lang="tr-TR" altLang="tr-TR" dirty="0"/>
          </a:p>
        </p:txBody>
      </p:sp>
      <p:sp>
        <p:nvSpPr>
          <p:cNvPr id="11" name="Dikdörtgen 10"/>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Resim 12" descr="C:\Users\habay\Desktop\PROFIL ORTAK.pn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7" name="Dikdörtgen 16"/>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41280659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Başlık 1"/>
          <p:cNvSpPr txBox="1">
            <a:spLocks/>
          </p:cNvSpPr>
          <p:nvPr/>
        </p:nvSpPr>
        <p:spPr bwMode="auto">
          <a:xfrm>
            <a:off x="918513" y="548680"/>
            <a:ext cx="7531741" cy="61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3000" b="1" dirty="0">
                <a:solidFill>
                  <a:srgbClr val="C00000"/>
                </a:solidFill>
                <a:latin typeface="Times New Roman" panose="02020603050405020304" pitchFamily="18" charset="0"/>
                <a:cs typeface="Times New Roman" panose="02020603050405020304" pitchFamily="18" charset="0"/>
              </a:rPr>
              <a:t>ERİŞİLEBİLİRLİK ÇALIŞMALARI</a:t>
            </a:r>
          </a:p>
        </p:txBody>
      </p:sp>
      <p:sp>
        <p:nvSpPr>
          <p:cNvPr id="5" name="İçerik Yer Tutucusu 2"/>
          <p:cNvSpPr>
            <a:spLocks noGrp="1"/>
          </p:cNvSpPr>
          <p:nvPr>
            <p:ph idx="1"/>
          </p:nvPr>
        </p:nvSpPr>
        <p:spPr>
          <a:xfrm>
            <a:off x="404677" y="1125031"/>
            <a:ext cx="6686390" cy="5184577"/>
          </a:xfrm>
        </p:spPr>
        <p:txBody>
          <a:bodyPr rtlCol="0">
            <a:noAutofit/>
          </a:bodyPr>
          <a:lstStyle/>
          <a:p>
            <a:pPr algn="just">
              <a:spcBef>
                <a:spcPts val="0"/>
              </a:spcBef>
              <a:defRPr/>
            </a:pPr>
            <a:r>
              <a:rPr lang="tr-TR" sz="1500" b="1" dirty="0" smtClean="0">
                <a:latin typeface="Times New Roman" panose="02020603050405020304" pitchFamily="18" charset="0"/>
                <a:cs typeface="Times New Roman" panose="02020603050405020304" pitchFamily="18" charset="0"/>
              </a:rPr>
              <a:t>Çocuklar </a:t>
            </a:r>
            <a:r>
              <a:rPr lang="tr-TR" sz="1500" b="1" dirty="0">
                <a:latin typeface="Times New Roman" panose="02020603050405020304" pitchFamily="18" charset="0"/>
                <a:cs typeface="Times New Roman" panose="02020603050405020304" pitchFamily="18" charset="0"/>
              </a:rPr>
              <a:t>İçin Erişilebilirlik Kılavuzu hazırlanmıştır</a:t>
            </a:r>
            <a:r>
              <a:rPr lang="tr-TR" sz="1500" b="1" dirty="0" smtClean="0">
                <a:latin typeface="Times New Roman" panose="02020603050405020304" pitchFamily="18" charset="0"/>
                <a:cs typeface="Times New Roman" panose="02020603050405020304" pitchFamily="18" charset="0"/>
              </a:rPr>
              <a:t>. Çeviri kontrolü yapılmaktadır. </a:t>
            </a:r>
            <a:r>
              <a:rPr lang="tr-TR" sz="1500" b="1" dirty="0">
                <a:latin typeface="Times New Roman" panose="02020603050405020304" pitchFamily="18" charset="0"/>
                <a:cs typeface="Times New Roman" panose="02020603050405020304" pitchFamily="18" charset="0"/>
              </a:rPr>
              <a:t>Kılavuzun uygulanmasına yönelik pilot çalışmalar yapılması </a:t>
            </a:r>
            <a:r>
              <a:rPr lang="tr-TR" sz="1500" b="1" dirty="0" smtClean="0">
                <a:latin typeface="Times New Roman" panose="02020603050405020304" pitchFamily="18" charset="0"/>
                <a:cs typeface="Times New Roman" panose="02020603050405020304" pitchFamily="18" charset="0"/>
              </a:rPr>
              <a:t>planlanmıştır</a:t>
            </a:r>
          </a:p>
          <a:p>
            <a:pPr algn="just">
              <a:spcBef>
                <a:spcPts val="0"/>
              </a:spcBef>
              <a:defRPr/>
            </a:pPr>
            <a:r>
              <a:rPr lang="tr-TR" sz="1500" b="1" dirty="0">
                <a:latin typeface="Times New Roman" panose="02020603050405020304" pitchFamily="18" charset="0"/>
                <a:cs typeface="Times New Roman" panose="02020603050405020304" pitchFamily="18" charset="0"/>
              </a:rPr>
              <a:t>Elektronik denetime (E-denetim) geçilmesi çalışması devam etmektedir</a:t>
            </a:r>
          </a:p>
          <a:p>
            <a:pPr algn="just">
              <a:spcBef>
                <a:spcPts val="0"/>
              </a:spcBef>
              <a:defRPr/>
            </a:pPr>
            <a:r>
              <a:rPr lang="tr-TR" sz="1500" b="1" dirty="0" smtClean="0">
                <a:latin typeface="Times New Roman" panose="02020603050405020304" pitchFamily="18" charset="0"/>
                <a:cs typeface="Times New Roman" panose="02020603050405020304" pitchFamily="18" charset="0"/>
              </a:rPr>
              <a:t>“2016-2019 </a:t>
            </a:r>
            <a:r>
              <a:rPr lang="tr-TR" sz="1500" b="1" dirty="0">
                <a:latin typeface="Times New Roman" panose="02020603050405020304" pitchFamily="18" charset="0"/>
                <a:cs typeface="Times New Roman" panose="02020603050405020304" pitchFamily="18" charset="0"/>
              </a:rPr>
              <a:t>Ulusal e-Devlet Stratejisi Eylem Planı” kapsamında </a:t>
            </a:r>
            <a:r>
              <a:rPr lang="tr-TR" sz="1500" b="1" dirty="0" err="1" smtClean="0">
                <a:latin typeface="Times New Roman" panose="02020603050405020304" pitchFamily="18" charset="0"/>
                <a:cs typeface="Times New Roman" panose="02020603050405020304" pitchFamily="18" charset="0"/>
              </a:rPr>
              <a:t>çalıştay</a:t>
            </a:r>
            <a:r>
              <a:rPr lang="tr-TR" sz="1500" b="1" dirty="0" smtClean="0">
                <a:latin typeface="Times New Roman" panose="02020603050405020304" pitchFamily="18" charset="0"/>
                <a:cs typeface="Times New Roman" panose="02020603050405020304" pitchFamily="18" charset="0"/>
              </a:rPr>
              <a:t> düzenlenmiştir. Eylem Planı çalışmaları sürdürülmektedir</a:t>
            </a:r>
          </a:p>
          <a:p>
            <a:pPr algn="just">
              <a:spcBef>
                <a:spcPts val="0"/>
              </a:spcBef>
              <a:spcAft>
                <a:spcPts val="0"/>
              </a:spcAft>
              <a:defRPr/>
            </a:pPr>
            <a:r>
              <a:rPr lang="tr-TR" sz="1500" b="1" dirty="0" smtClean="0">
                <a:latin typeface="Times New Roman" panose="02020603050405020304" pitchFamily="18" charset="0"/>
                <a:cs typeface="Times New Roman" panose="02020603050405020304" pitchFamily="18" charset="0"/>
              </a:rPr>
              <a:t>6 yaş anaokulu öğrencileri için erişilebilirlik konulu aktivite kitabı hazırlığı yapılmış ödenek sağlanamamıştır</a:t>
            </a:r>
          </a:p>
          <a:p>
            <a:pPr algn="just">
              <a:spcBef>
                <a:spcPts val="0"/>
              </a:spcBef>
              <a:spcAft>
                <a:spcPts val="0"/>
              </a:spcAft>
              <a:defRPr/>
            </a:pPr>
            <a:r>
              <a:rPr lang="tr-TR" sz="1500" b="1" dirty="0" smtClean="0">
                <a:latin typeface="Times New Roman" panose="02020603050405020304" pitchFamily="18" charset="0"/>
                <a:cs typeface="Times New Roman" panose="02020603050405020304" pitchFamily="18" charset="0"/>
              </a:rPr>
              <a:t>İlk ve orta okula yönelik resim yarışması, üniversitelere yönelik logo tasarımı yarışması düzenlenmesi planlanmış ödenek sağlanamamıştır</a:t>
            </a:r>
          </a:p>
          <a:p>
            <a:pPr algn="just">
              <a:spcBef>
                <a:spcPts val="0"/>
              </a:spcBef>
              <a:defRPr/>
            </a:pPr>
            <a:r>
              <a:rPr lang="tr-TR" sz="1500" b="1" dirty="0">
                <a:latin typeface="Times New Roman" panose="02020603050405020304" pitchFamily="18" charset="0"/>
                <a:cs typeface="Times New Roman" panose="02020603050405020304" pitchFamily="18" charset="0"/>
              </a:rPr>
              <a:t>Erişilebilirlik El Kitabı hazırlanması ve dağıtımı </a:t>
            </a:r>
            <a:r>
              <a:rPr lang="tr-TR" sz="1500" b="1" dirty="0" smtClean="0">
                <a:latin typeface="Times New Roman" panose="02020603050405020304" pitchFamily="18" charset="0"/>
                <a:cs typeface="Times New Roman" panose="02020603050405020304" pitchFamily="18" charset="0"/>
              </a:rPr>
              <a:t>yapılacaktır</a:t>
            </a:r>
          </a:p>
          <a:p>
            <a:pPr algn="just">
              <a:spcBef>
                <a:spcPts val="0"/>
              </a:spcBef>
              <a:defRPr/>
            </a:pPr>
            <a:r>
              <a:rPr lang="tr-TR" sz="1500" b="1" dirty="0" smtClean="0">
                <a:latin typeface="Times New Roman" panose="02020603050405020304" pitchFamily="18" charset="0"/>
                <a:cs typeface="Times New Roman" panose="02020603050405020304" pitchFamily="18" charset="0"/>
              </a:rPr>
              <a:t>5. Erişilebilir Üniversiteler Semineri düzenlenerek tüm üniversiteler tamamlanacaktır</a:t>
            </a:r>
          </a:p>
          <a:p>
            <a:pPr algn="just">
              <a:spcBef>
                <a:spcPts val="0"/>
              </a:spcBef>
              <a:defRPr/>
            </a:pPr>
            <a:r>
              <a:rPr lang="tr-TR" sz="1500" b="1" dirty="0" smtClean="0">
                <a:latin typeface="Times New Roman" panose="02020603050405020304" pitchFamily="18" charset="0"/>
                <a:cs typeface="Times New Roman" panose="02020603050405020304" pitchFamily="18" charset="0"/>
              </a:rPr>
              <a:t>Hissedilebilir Yürüme Yüzeyi İşaretlemeleri Uygulama Usul ve Esasları hazırlanmaktadır</a:t>
            </a:r>
          </a:p>
          <a:p>
            <a:pPr algn="just">
              <a:spcBef>
                <a:spcPts val="0"/>
              </a:spcBef>
              <a:defRPr/>
            </a:pPr>
            <a:r>
              <a:rPr lang="tr-TR" sz="1500" b="1" dirty="0" smtClean="0">
                <a:latin typeface="Times New Roman" panose="02020603050405020304" pitchFamily="18" charset="0"/>
                <a:cs typeface="Times New Roman" panose="02020603050405020304" pitchFamily="18" charset="0"/>
              </a:rPr>
              <a:t>Mimarlara yönelik “</a:t>
            </a:r>
            <a:r>
              <a:rPr lang="tr-TR" sz="1500" b="1" dirty="0">
                <a:latin typeface="Times New Roman" panose="02020603050405020304" pitchFamily="18" charset="0"/>
                <a:cs typeface="Times New Roman" panose="02020603050405020304" pitchFamily="18" charset="0"/>
              </a:rPr>
              <a:t>erişilebilirlik </a:t>
            </a:r>
            <a:r>
              <a:rPr lang="tr-TR" sz="1500" b="1" dirty="0" smtClean="0">
                <a:latin typeface="Times New Roman" panose="02020603050405020304" pitchFamily="18" charset="0"/>
                <a:cs typeface="Times New Roman" panose="02020603050405020304" pitchFamily="18" charset="0"/>
              </a:rPr>
              <a:t>uzmanlığı” sertifikasyonu çalışması sürdürülmektedir</a:t>
            </a:r>
          </a:p>
          <a:p>
            <a:pPr algn="just">
              <a:spcBef>
                <a:spcPts val="0"/>
              </a:spcBef>
              <a:defRPr/>
            </a:pPr>
            <a:r>
              <a:rPr lang="tr-TR" sz="1500" b="1" dirty="0" smtClean="0">
                <a:latin typeface="Times New Roman" panose="02020603050405020304" pitchFamily="18" charset="0"/>
                <a:cs typeface="Times New Roman" panose="02020603050405020304" pitchFamily="18" charset="0"/>
              </a:rPr>
              <a:t>“Erişilebilirlik Yürütme Kurulu” oluşturulması için Kanun değişikliği teklifi hazırlanmıştır</a:t>
            </a:r>
            <a:endParaRPr lang="tr-TR" sz="1500" b="1" dirty="0">
              <a:latin typeface="Times New Roman" panose="02020603050405020304" pitchFamily="18" charset="0"/>
              <a:cs typeface="Times New Roman" panose="02020603050405020304" pitchFamily="18" charset="0"/>
            </a:endParaRPr>
          </a:p>
          <a:p>
            <a:pPr algn="just">
              <a:spcBef>
                <a:spcPts val="0"/>
              </a:spcBef>
              <a:defRPr/>
            </a:pPr>
            <a:r>
              <a:rPr lang="tr-TR" sz="1500" b="1" dirty="0" smtClean="0">
                <a:latin typeface="Times New Roman" panose="02020603050405020304" pitchFamily="18" charset="0"/>
                <a:cs typeface="Times New Roman" panose="02020603050405020304" pitchFamily="18" charset="0"/>
              </a:rPr>
              <a:t>Erişilebilirlik </a:t>
            </a:r>
            <a:r>
              <a:rPr lang="tr-TR" sz="1500" b="1" dirty="0">
                <a:latin typeface="Times New Roman" panose="02020603050405020304" pitchFamily="18" charset="0"/>
                <a:cs typeface="Times New Roman" panose="02020603050405020304" pitchFamily="18" charset="0"/>
              </a:rPr>
              <a:t>Şurası’nın düzenlenmesi </a:t>
            </a:r>
            <a:r>
              <a:rPr lang="tr-TR" sz="1500" b="1" dirty="0" smtClean="0">
                <a:latin typeface="Times New Roman" panose="02020603050405020304" pitchFamily="18" charset="0"/>
                <a:cs typeface="Times New Roman" panose="02020603050405020304" pitchFamily="18" charset="0"/>
              </a:rPr>
              <a:t>ve üniversitelerin </a:t>
            </a:r>
            <a:r>
              <a:rPr lang="tr-TR" sz="1500" b="1" dirty="0">
                <a:latin typeface="Times New Roman" panose="02020603050405020304" pitchFamily="18" charset="0"/>
                <a:cs typeface="Times New Roman" panose="02020603050405020304" pitchFamily="18" charset="0"/>
              </a:rPr>
              <a:t>teknik bölümlerinde eğitim alan öğrenciler için, “Erişilebilirlik Eğitim Alanı” hazırlanması </a:t>
            </a:r>
            <a:r>
              <a:rPr lang="tr-TR" sz="1500" b="1" dirty="0" smtClean="0">
                <a:latin typeface="Times New Roman" panose="02020603050405020304" pitchFamily="18" charset="0"/>
                <a:cs typeface="Times New Roman" panose="02020603050405020304" pitchFamily="18" charset="0"/>
              </a:rPr>
              <a:t>planlanmış, ödenek sağlanamamıştır</a:t>
            </a:r>
          </a:p>
          <a:p>
            <a:pPr algn="just">
              <a:spcBef>
                <a:spcPts val="0"/>
              </a:spcBef>
              <a:spcAft>
                <a:spcPts val="0"/>
              </a:spcAft>
              <a:defRPr/>
            </a:pPr>
            <a:endParaRPr lang="tr-TR" sz="1550" b="1" dirty="0">
              <a:cs typeface="Times New Roman" pitchFamily="18" charset="0"/>
            </a:endParaRPr>
          </a:p>
          <a:p>
            <a:pPr algn="just">
              <a:spcBef>
                <a:spcPts val="0"/>
              </a:spcBef>
              <a:spcAft>
                <a:spcPts val="0"/>
              </a:spcAft>
              <a:defRPr/>
            </a:pPr>
            <a:endParaRPr lang="tr-TR" sz="1550" b="1" dirty="0">
              <a:cs typeface="Times New Roman" pitchFamily="18" charset="0"/>
            </a:endParaRPr>
          </a:p>
        </p:txBody>
      </p:sp>
      <p:pic>
        <p:nvPicPr>
          <p:cNvPr id="3074" name="Picture 2" descr="C:\Users\OYHGM\Desktop\DSC_100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20080" y="4020079"/>
            <a:ext cx="1685183" cy="1577497"/>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Metin kutusu 16"/>
          <p:cNvSpPr txBox="1"/>
          <p:nvPr/>
        </p:nvSpPr>
        <p:spPr>
          <a:xfrm>
            <a:off x="7320080" y="5320578"/>
            <a:ext cx="1634230" cy="276999"/>
          </a:xfrm>
          <a:prstGeom prst="rect">
            <a:avLst/>
          </a:prstGeom>
          <a:noFill/>
        </p:spPr>
        <p:txBody>
          <a:bodyPr wrap="none" rtlCol="0">
            <a:spAutoFit/>
          </a:bodyPr>
          <a:lstStyle/>
          <a:p>
            <a:pPr algn="ctr"/>
            <a:r>
              <a:rPr lang="tr-TR" sz="1200" b="1" dirty="0" smtClean="0">
                <a:solidFill>
                  <a:srgbClr val="FFFF00"/>
                </a:solidFill>
              </a:rPr>
              <a:t>UDEP 2013 BİNGÖL</a:t>
            </a:r>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0522" t="19478" r="40608" b="7961"/>
          <a:stretch/>
        </p:blipFill>
        <p:spPr bwMode="auto">
          <a:xfrm>
            <a:off x="7320080" y="1276956"/>
            <a:ext cx="1716416" cy="24266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19929433-9A7A-419A-A9D1-2D5E3ACA1FE6}" type="slidenum">
              <a:rPr lang="tr-TR" altLang="tr-TR" smtClean="0"/>
              <a:pPr/>
              <a:t>25</a:t>
            </a:fld>
            <a:endParaRPr lang="tr-TR" altLang="tr-TR" dirty="0"/>
          </a:p>
        </p:txBody>
      </p:sp>
      <p:sp>
        <p:nvSpPr>
          <p:cNvPr id="9" name="Dikdörtgen 8"/>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descr="C:\Users\habay\Desktop\PROFIL ORTAK.pn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260648"/>
            <a:ext cx="864096" cy="813516"/>
          </a:xfrm>
          <a:prstGeom prst="rect">
            <a:avLst/>
          </a:prstGeom>
          <a:noFill/>
          <a:ln>
            <a:noFill/>
          </a:ln>
        </p:spPr>
      </p:pic>
      <p:sp>
        <p:nvSpPr>
          <p:cNvPr id="13" name="Dikdörtgen 12"/>
          <p:cNvSpPr/>
          <p:nvPr/>
        </p:nvSpPr>
        <p:spPr>
          <a:xfrm>
            <a:off x="0" y="6309321"/>
            <a:ext cx="914400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15350423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62880" y="755451"/>
            <a:ext cx="8229600" cy="782960"/>
          </a:xfrm>
        </p:spPr>
        <p:txBody>
          <a:bodyPr/>
          <a:lstStyle/>
          <a:p>
            <a:r>
              <a:rPr lang="tr-TR" sz="3000" b="1" dirty="0" smtClean="0">
                <a:latin typeface="Times New Roman" panose="02020603050405020304" pitchFamily="18" charset="0"/>
                <a:cs typeface="Times New Roman" panose="02020603050405020304" pitchFamily="18" charset="0"/>
              </a:rPr>
              <a:t>ENGELLİ BAKIM HİZMETLERİ</a:t>
            </a:r>
            <a:endParaRPr lang="tr-TR" sz="30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73224" y="1412776"/>
            <a:ext cx="7931224" cy="4569371"/>
          </a:xfrm>
        </p:spPr>
        <p:txBody>
          <a:bodyPr/>
          <a:lstStyle/>
          <a:p>
            <a:pPr marL="0" lvl="0" indent="449263" algn="ctr">
              <a:buNone/>
              <a:defRPr/>
            </a:pPr>
            <a:r>
              <a:rPr lang="tr-TR" sz="2800" b="1" dirty="0" smtClean="0">
                <a:solidFill>
                  <a:prstClr val="black"/>
                </a:solidFill>
                <a:latin typeface="Times New Roman" panose="02020603050405020304" pitchFamily="18" charset="0"/>
                <a:ea typeface="Calibri"/>
                <a:cs typeface="Times New Roman" panose="02020603050405020304" pitchFamily="18" charset="0"/>
              </a:rPr>
              <a:t>ÖNCELİKLERİMİZ</a:t>
            </a:r>
          </a:p>
          <a:p>
            <a:pPr algn="just">
              <a:defRPr/>
            </a:pPr>
            <a:r>
              <a:rPr lang="tr-TR" altLang="tr-TR" sz="2000" dirty="0" smtClean="0">
                <a:solidFill>
                  <a:prstClr val="black"/>
                </a:solidFill>
                <a:latin typeface="Times New Roman" panose="02020603050405020304" pitchFamily="18" charset="0"/>
                <a:cs typeface="Times New Roman" panose="02020603050405020304" pitchFamily="18" charset="0"/>
              </a:rPr>
              <a:t>Bakanlığımız </a:t>
            </a:r>
            <a:r>
              <a:rPr lang="tr-TR" altLang="tr-TR" sz="2000" dirty="0">
                <a:solidFill>
                  <a:prstClr val="black"/>
                </a:solidFill>
                <a:latin typeface="Times New Roman" panose="02020603050405020304" pitchFamily="18" charset="0"/>
                <a:cs typeface="Times New Roman" panose="02020603050405020304" pitchFamily="18" charset="0"/>
              </a:rPr>
              <a:t>tarafından bakıma ve desteğe ihtiyaç duyan engellilerin öncelikle sevgi ve şefkat gördükleri aile ortamlarında bakımları esas alınmaktadır.</a:t>
            </a:r>
            <a:r>
              <a:rPr lang="tr-TR" altLang="tr-TR" sz="2000" dirty="0">
                <a:solidFill>
                  <a:srgbClr val="898989"/>
                </a:solidFill>
                <a:latin typeface="Times New Roman" panose="02020603050405020304" pitchFamily="18" charset="0"/>
                <a:cs typeface="Times New Roman" panose="02020603050405020304" pitchFamily="18" charset="0"/>
              </a:rPr>
              <a:t> </a:t>
            </a:r>
            <a:r>
              <a:rPr lang="tr-TR" altLang="tr-TR" sz="2000" dirty="0">
                <a:solidFill>
                  <a:prstClr val="black"/>
                </a:solidFill>
                <a:latin typeface="Times New Roman" panose="02020603050405020304" pitchFamily="18" charset="0"/>
                <a:cs typeface="Times New Roman" panose="02020603050405020304" pitchFamily="18" charset="0"/>
              </a:rPr>
              <a:t>Bu kapsamda engellilerin yaşamlarını evlerinden ve sosyal çevrelerinden ayrılmadan sürdürebilecekleri sosyal destek hizmetleri sunulmaktadır.</a:t>
            </a:r>
          </a:p>
          <a:p>
            <a:pPr marL="0" lvl="0" indent="0">
              <a:buNone/>
              <a:defRPr/>
            </a:pPr>
            <a:r>
              <a:rPr lang="tr-TR" altLang="tr-TR" sz="2000" dirty="0" smtClean="0">
                <a:solidFill>
                  <a:prstClr val="black"/>
                </a:solidFill>
                <a:latin typeface="Times New Roman" panose="02020603050405020304" pitchFamily="18" charset="0"/>
                <a:cs typeface="Times New Roman" panose="02020603050405020304" pitchFamily="18" charset="0"/>
              </a:rPr>
              <a:t>   </a:t>
            </a:r>
            <a:endParaRPr lang="tr-TR" altLang="tr-TR" sz="2000" dirty="0">
              <a:solidFill>
                <a:prstClr val="black"/>
              </a:solidFill>
              <a:latin typeface="Times New Roman" panose="02020603050405020304" pitchFamily="18" charset="0"/>
              <a:cs typeface="Times New Roman" panose="02020603050405020304" pitchFamily="18" charset="0"/>
            </a:endParaRPr>
          </a:p>
          <a:p>
            <a:pPr marL="0" lvl="0" indent="0" algn="just">
              <a:buNone/>
              <a:defRPr/>
            </a:pPr>
            <a:r>
              <a:rPr lang="tr-TR" altLang="tr-TR" sz="2000" dirty="0">
                <a:solidFill>
                  <a:prstClr val="black"/>
                </a:solidFill>
                <a:latin typeface="Times New Roman" panose="02020603050405020304" pitchFamily="18" charset="0"/>
                <a:cs typeface="Times New Roman" panose="02020603050405020304" pitchFamily="18" charset="0"/>
              </a:rPr>
              <a:t>   </a:t>
            </a:r>
            <a:r>
              <a:rPr lang="tr-TR" altLang="tr-TR" sz="2000" dirty="0" smtClean="0">
                <a:solidFill>
                  <a:prstClr val="black"/>
                </a:solidFill>
                <a:latin typeface="Times New Roman" panose="02020603050405020304" pitchFamily="18" charset="0"/>
                <a:cs typeface="Times New Roman" panose="02020603050405020304" pitchFamily="18" charset="0"/>
              </a:rPr>
              <a:t>    </a:t>
            </a:r>
            <a:endParaRPr lang="tr-TR" altLang="tr-TR" sz="2000" dirty="0">
              <a:solidFill>
                <a:prstClr val="black"/>
              </a:solidFill>
              <a:latin typeface="Times New Roman" panose="02020603050405020304" pitchFamily="18" charset="0"/>
              <a:cs typeface="Times New Roman" panose="02020603050405020304" pitchFamily="18" charset="0"/>
            </a:endParaRPr>
          </a:p>
          <a:p>
            <a:pPr marL="0" lvl="0" indent="0" algn="just" eaLnBrk="1" hangingPunct="1">
              <a:lnSpc>
                <a:spcPct val="80000"/>
              </a:lnSpc>
              <a:buNone/>
              <a:defRPr/>
            </a:pPr>
            <a:endParaRPr lang="tr-TR" dirty="0">
              <a:latin typeface="+mj-lt"/>
            </a:endParaRPr>
          </a:p>
        </p:txBody>
      </p:sp>
      <p:sp>
        <p:nvSpPr>
          <p:cNvPr id="4" name="Slayt Numarası Yer Tutucusu 3"/>
          <p:cNvSpPr>
            <a:spLocks noGrp="1"/>
          </p:cNvSpPr>
          <p:nvPr>
            <p:ph type="sldNum" sz="quarter" idx="12"/>
          </p:nvPr>
        </p:nvSpPr>
        <p:spPr/>
        <p:txBody>
          <a:bodyPr/>
          <a:lstStyle/>
          <a:p>
            <a:pPr>
              <a:defRPr/>
            </a:pPr>
            <a:fld id="{09AFFE1E-3BC5-4E24-AC38-A4ED21309817}" type="slidenum">
              <a:rPr lang="tr-TR" smtClean="0"/>
              <a:pPr>
                <a:defRPr/>
              </a:pPr>
              <a:t>26</a:t>
            </a:fld>
            <a:endParaRPr lang="tr-TR" dirty="0"/>
          </a:p>
        </p:txBody>
      </p:sp>
      <p:pic>
        <p:nvPicPr>
          <p:cNvPr id="4098" name="Picture 2" descr="C:\Users\OYHGM\Desktop\cumhurbaşkanı fotolar\59f4e5b40f254421f40ce1c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82370" y="3501008"/>
            <a:ext cx="4637902" cy="260980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Dikdörtgen 6"/>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descr="C:\Users\habay\Desktop\PROFIL ORTAK.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0" name="Dikdörtgen 9"/>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44677288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xmlns="" val="4105539202"/>
              </p:ext>
            </p:extLst>
          </p:nvPr>
        </p:nvGraphicFramePr>
        <p:xfrm>
          <a:off x="539552" y="1466279"/>
          <a:ext cx="8147248" cy="4555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Başlık 1"/>
          <p:cNvSpPr>
            <a:spLocks noGrp="1"/>
          </p:cNvSpPr>
          <p:nvPr>
            <p:ph type="title"/>
          </p:nvPr>
        </p:nvSpPr>
        <p:spPr>
          <a:xfrm>
            <a:off x="611272" y="736907"/>
            <a:ext cx="8229600" cy="738336"/>
          </a:xfrm>
        </p:spPr>
        <p:txBody>
          <a:bodyPr/>
          <a:lstStyle/>
          <a:p>
            <a:r>
              <a:rPr lang="tr-TR" sz="3000" b="1" dirty="0" smtClean="0">
                <a:latin typeface="Times New Roman" panose="02020603050405020304" pitchFamily="18" charset="0"/>
                <a:cs typeface="Times New Roman" panose="02020603050405020304" pitchFamily="18" charset="0"/>
              </a:rPr>
              <a:t>ENGELLİ BAKIM HİZMETLERİ</a:t>
            </a:r>
            <a:endParaRPr lang="tr-TR" sz="3000" b="1" dirty="0">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19929433-9A7A-419A-A9D1-2D5E3ACA1FE6}" type="slidenum">
              <a:rPr lang="tr-TR" altLang="tr-TR" smtClean="0"/>
              <a:pPr/>
              <a:t>27</a:t>
            </a:fld>
            <a:endParaRPr lang="tr-TR" altLang="tr-TR" dirty="0"/>
          </a:p>
        </p:txBody>
      </p:sp>
      <p:sp>
        <p:nvSpPr>
          <p:cNvPr id="8" name="Dikdörtgen 7"/>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Resim 6" descr="C:\Users\habay\Desktop\PROFIL ORTAK.png"/>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0" name="Dikdörtgen 9"/>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72042720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9592" y="1070378"/>
            <a:ext cx="7787208" cy="648072"/>
          </a:xfrm>
        </p:spPr>
        <p:txBody>
          <a:bodyPr/>
          <a:lstStyle/>
          <a:p>
            <a:r>
              <a:rPr lang="tr-TR" sz="3200" b="1" dirty="0">
                <a:solidFill>
                  <a:srgbClr val="FF0000"/>
                </a:solidFill>
                <a:latin typeface="Times New Roman" panose="02020603050405020304" pitchFamily="18" charset="0"/>
                <a:cs typeface="Times New Roman" panose="02020603050405020304" pitchFamily="18" charset="0"/>
              </a:rPr>
              <a:t>ENGELLİ BAKIM HİZMETLERİ</a:t>
            </a:r>
            <a:endParaRPr lang="tr-TR" sz="3200" dirty="0">
              <a:solidFill>
                <a:srgbClr val="FF0000"/>
              </a:solidFill>
              <a:latin typeface="Times New Roman" panose="02020603050405020304" pitchFamily="18" charset="0"/>
              <a:cs typeface="Times New Roman" panose="02020603050405020304" pitchFamily="18" charset="0"/>
            </a:endParaRPr>
          </a:p>
        </p:txBody>
      </p:sp>
      <p:graphicFrame>
        <p:nvGraphicFramePr>
          <p:cNvPr id="6" name="Tablo 5"/>
          <p:cNvGraphicFramePr>
            <a:graphicFrameLocks noGrp="1"/>
          </p:cNvGraphicFramePr>
          <p:nvPr>
            <p:extLst>
              <p:ext uri="{D42A27DB-BD31-4B8C-83A1-F6EECF244321}">
                <p14:modId xmlns:p14="http://schemas.microsoft.com/office/powerpoint/2010/main" xmlns="" val="1527299163"/>
              </p:ext>
            </p:extLst>
          </p:nvPr>
        </p:nvGraphicFramePr>
        <p:xfrm>
          <a:off x="515060" y="1887112"/>
          <a:ext cx="8280919" cy="3892523"/>
        </p:xfrm>
        <a:graphic>
          <a:graphicData uri="http://schemas.openxmlformats.org/drawingml/2006/table">
            <a:tbl>
              <a:tblPr firstRow="1" firstCol="1" bandRow="1">
                <a:tableStyleId>{5C22544A-7EE6-4342-B048-85BDC9FD1C3A}</a:tableStyleId>
              </a:tblPr>
              <a:tblGrid>
                <a:gridCol w="2634155">
                  <a:extLst>
                    <a:ext uri="{9D8B030D-6E8A-4147-A177-3AD203B41FA5}">
                      <a16:colId xmlns="" xmlns:a16="http://schemas.microsoft.com/office/drawing/2014/main" val="20000"/>
                    </a:ext>
                  </a:extLst>
                </a:gridCol>
                <a:gridCol w="1801942">
                  <a:extLst>
                    <a:ext uri="{9D8B030D-6E8A-4147-A177-3AD203B41FA5}">
                      <a16:colId xmlns="" xmlns:a16="http://schemas.microsoft.com/office/drawing/2014/main" val="20001"/>
                    </a:ext>
                  </a:extLst>
                </a:gridCol>
                <a:gridCol w="1922411">
                  <a:extLst>
                    <a:ext uri="{9D8B030D-6E8A-4147-A177-3AD203B41FA5}">
                      <a16:colId xmlns="" xmlns:a16="http://schemas.microsoft.com/office/drawing/2014/main" val="20002"/>
                    </a:ext>
                  </a:extLst>
                </a:gridCol>
                <a:gridCol w="1922411">
                  <a:extLst>
                    <a:ext uri="{9D8B030D-6E8A-4147-A177-3AD203B41FA5}">
                      <a16:colId xmlns="" xmlns:a16="http://schemas.microsoft.com/office/drawing/2014/main" val="20003"/>
                    </a:ext>
                  </a:extLst>
                </a:gridCol>
              </a:tblGrid>
              <a:tr h="648072">
                <a:tc gridSpan="4">
                  <a:txBody>
                    <a:bodyPr/>
                    <a:lstStyle/>
                    <a:p>
                      <a:pPr algn="ctr">
                        <a:lnSpc>
                          <a:spcPct val="107000"/>
                        </a:lnSpc>
                        <a:spcAft>
                          <a:spcPts val="0"/>
                        </a:spcAft>
                        <a:tabLst>
                          <a:tab pos="2390775" algn="l"/>
                        </a:tabLst>
                      </a:pPr>
                      <a:r>
                        <a:rPr lang="tr-TR" sz="2800" b="1" dirty="0" smtClean="0">
                          <a:effectLst/>
                          <a:latin typeface="Times New Roman" panose="02020603050405020304" pitchFamily="18" charset="0"/>
                          <a:cs typeface="Times New Roman" panose="02020603050405020304" pitchFamily="18" charset="0"/>
                        </a:rPr>
                        <a:t>Engelli </a:t>
                      </a:r>
                      <a:r>
                        <a:rPr lang="tr-TR" sz="2800" b="1" dirty="0">
                          <a:effectLst/>
                          <a:latin typeface="Times New Roman" panose="02020603050405020304" pitchFamily="18" charset="0"/>
                          <a:cs typeface="Times New Roman" panose="02020603050405020304" pitchFamily="18" charset="0"/>
                        </a:rPr>
                        <a:t>Bakım Dairesi Sayısal  Veriler </a:t>
                      </a:r>
                      <a:r>
                        <a:rPr lang="tr-TR" sz="2800" b="1" dirty="0" smtClean="0">
                          <a:effectLst/>
                          <a:latin typeface="Times New Roman" panose="02020603050405020304" pitchFamily="18" charset="0"/>
                          <a:cs typeface="Times New Roman" panose="02020603050405020304" pitchFamily="18" charset="0"/>
                        </a:rPr>
                        <a:t>(Aralık</a:t>
                      </a:r>
                      <a:r>
                        <a:rPr lang="tr-TR" sz="2800" b="1" baseline="0" dirty="0" smtClean="0">
                          <a:effectLst/>
                          <a:latin typeface="Times New Roman" panose="02020603050405020304" pitchFamily="18" charset="0"/>
                          <a:cs typeface="Times New Roman" panose="02020603050405020304" pitchFamily="18" charset="0"/>
                        </a:rPr>
                        <a:t> </a:t>
                      </a:r>
                      <a:r>
                        <a:rPr lang="tr-TR" sz="2800" b="1" dirty="0" smtClean="0">
                          <a:effectLst/>
                          <a:latin typeface="Times New Roman" panose="02020603050405020304" pitchFamily="18" charset="0"/>
                          <a:cs typeface="Times New Roman" panose="02020603050405020304" pitchFamily="18" charset="0"/>
                        </a:rPr>
                        <a:t>2019)</a:t>
                      </a:r>
                      <a:endParaRPr lang="tr-TR"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564980">
                <a:tc>
                  <a:txBody>
                    <a:bodyPr/>
                    <a:lstStyle/>
                    <a:p>
                      <a:pPr algn="ctr">
                        <a:lnSpc>
                          <a:spcPct val="107000"/>
                        </a:lnSpc>
                        <a:spcAft>
                          <a:spcPts val="0"/>
                        </a:spcAft>
                      </a:pPr>
                      <a:r>
                        <a:rPr lang="tr-TR" sz="2000" b="1" dirty="0">
                          <a:effectLst/>
                          <a:latin typeface="Times New Roman" panose="02020603050405020304" pitchFamily="18" charset="0"/>
                          <a:cs typeface="Times New Roman" panose="02020603050405020304" pitchFamily="18" charset="0"/>
                        </a:rPr>
                        <a:t>Hizmet Türü</a:t>
                      </a:r>
                      <a:endParaRPr lang="tr-TR"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2000" b="1" dirty="0">
                          <a:effectLst/>
                          <a:latin typeface="Times New Roman" panose="02020603050405020304" pitchFamily="18" charset="0"/>
                          <a:cs typeface="Times New Roman" panose="02020603050405020304" pitchFamily="18" charset="0"/>
                        </a:rPr>
                        <a:t>Kuruluş Sayısı</a:t>
                      </a:r>
                      <a:endParaRPr lang="tr-TR"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2000" b="1" dirty="0">
                          <a:effectLst/>
                          <a:latin typeface="Times New Roman" panose="02020603050405020304" pitchFamily="18" charset="0"/>
                          <a:cs typeface="Times New Roman" panose="02020603050405020304" pitchFamily="18" charset="0"/>
                        </a:rPr>
                        <a:t>Hizmet alan Sayısı</a:t>
                      </a:r>
                      <a:endParaRPr lang="tr-TR"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2000" b="1">
                          <a:effectLst/>
                          <a:latin typeface="Times New Roman" panose="02020603050405020304" pitchFamily="18" charset="0"/>
                          <a:cs typeface="Times New Roman" panose="02020603050405020304" pitchFamily="18" charset="0"/>
                        </a:rPr>
                        <a:t>Kapasite</a:t>
                      </a:r>
                      <a:endParaRPr lang="tr-TR" sz="1600" b="1">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436939">
                <a:tc>
                  <a:txBody>
                    <a:bodyPr/>
                    <a:lstStyle/>
                    <a:p>
                      <a:pPr algn="ctr">
                        <a:lnSpc>
                          <a:spcPct val="107000"/>
                        </a:lnSpc>
                        <a:spcAft>
                          <a:spcPts val="0"/>
                        </a:spcAft>
                      </a:pPr>
                      <a:r>
                        <a:rPr lang="tr-TR" sz="1600" b="1">
                          <a:effectLst/>
                          <a:latin typeface="Times New Roman" panose="02020603050405020304" pitchFamily="18" charset="0"/>
                          <a:cs typeface="Times New Roman" panose="02020603050405020304" pitchFamily="18" charset="0"/>
                        </a:rPr>
                        <a:t>Yatılı Bakım Merkezi</a:t>
                      </a:r>
                      <a:endParaRPr lang="tr-TR" sz="1600" b="1">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1800" b="1" dirty="0" smtClean="0">
                          <a:effectLst/>
                          <a:latin typeface="Times New Roman" panose="02020603050405020304" pitchFamily="18" charset="0"/>
                          <a:ea typeface="+mn-ea"/>
                          <a:cs typeface="Times New Roman" panose="02020603050405020304" pitchFamily="18" charset="0"/>
                        </a:rPr>
                        <a:t>104</a:t>
                      </a:r>
                      <a:endParaRPr lang="tr-TR"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1800" b="1" dirty="0" smtClean="0">
                          <a:effectLst/>
                          <a:latin typeface="Times New Roman" panose="02020603050405020304" pitchFamily="18" charset="0"/>
                          <a:ea typeface="Calibri"/>
                          <a:cs typeface="Times New Roman" panose="02020603050405020304" pitchFamily="18" charset="0"/>
                        </a:rPr>
                        <a:t>8.077</a:t>
                      </a:r>
                      <a:endParaRPr lang="tr-TR"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tr-TR"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29705">
                <a:tc>
                  <a:txBody>
                    <a:bodyPr/>
                    <a:lstStyle/>
                    <a:p>
                      <a:pPr algn="ctr">
                        <a:lnSpc>
                          <a:spcPct val="107000"/>
                        </a:lnSpc>
                        <a:spcAft>
                          <a:spcPts val="0"/>
                        </a:spcAft>
                      </a:pPr>
                      <a:r>
                        <a:rPr lang="tr-TR" sz="1600" b="1" dirty="0">
                          <a:effectLst/>
                          <a:latin typeface="Times New Roman" panose="02020603050405020304" pitchFamily="18" charset="0"/>
                          <a:cs typeface="Times New Roman" panose="02020603050405020304" pitchFamily="18" charset="0"/>
                        </a:rPr>
                        <a:t>Gündüzlü Bakım Merkezi</a:t>
                      </a:r>
                      <a:endParaRPr lang="tr-TR"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1800" b="1" dirty="0" smtClean="0">
                          <a:effectLst/>
                          <a:latin typeface="Times New Roman" panose="02020603050405020304" pitchFamily="18" charset="0"/>
                          <a:cs typeface="Times New Roman" panose="02020603050405020304" pitchFamily="18" charset="0"/>
                        </a:rPr>
                        <a:t>72</a:t>
                      </a:r>
                      <a:endParaRPr lang="tr-TR"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1800" dirty="0" smtClean="0">
                          <a:solidFill>
                            <a:srgbClr val="000000"/>
                          </a:solidFill>
                          <a:effectLst/>
                          <a:latin typeface="Times New Roman" panose="02020603050405020304" pitchFamily="18" charset="0"/>
                          <a:ea typeface="Calibri" panose="020F0502020204030204" pitchFamily="34" charset="0"/>
                        </a:rPr>
                        <a:t>748 </a:t>
                      </a:r>
                      <a:endParaRPr lang="tr-TR"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1800" b="1" dirty="0">
                          <a:effectLst/>
                          <a:latin typeface="Times New Roman" panose="02020603050405020304" pitchFamily="18" charset="0"/>
                          <a:cs typeface="Times New Roman" panose="02020603050405020304" pitchFamily="18" charset="0"/>
                        </a:rPr>
                        <a:t>-</a:t>
                      </a:r>
                      <a:endParaRPr lang="tr-TR"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33706">
                <a:tc>
                  <a:txBody>
                    <a:bodyPr/>
                    <a:lstStyle/>
                    <a:p>
                      <a:pPr algn="ctr">
                        <a:lnSpc>
                          <a:spcPct val="107000"/>
                        </a:lnSpc>
                        <a:spcAft>
                          <a:spcPts val="0"/>
                        </a:spcAft>
                      </a:pPr>
                      <a:r>
                        <a:rPr lang="tr-TR" sz="1600" b="1">
                          <a:effectLst/>
                          <a:latin typeface="Times New Roman" panose="02020603050405020304" pitchFamily="18" charset="0"/>
                          <a:cs typeface="Times New Roman" panose="02020603050405020304" pitchFamily="18" charset="0"/>
                        </a:rPr>
                        <a:t>Umut Evi</a:t>
                      </a:r>
                      <a:endParaRPr lang="tr-TR" sz="1600" b="1">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1800" b="1" dirty="0" smtClean="0">
                          <a:effectLst/>
                          <a:latin typeface="Times New Roman" panose="02020603050405020304" pitchFamily="18" charset="0"/>
                          <a:cs typeface="Times New Roman" panose="02020603050405020304" pitchFamily="18" charset="0"/>
                        </a:rPr>
                        <a:t>151</a:t>
                      </a:r>
                      <a:endParaRPr lang="tr-TR"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1800" b="1" dirty="0" smtClean="0">
                          <a:effectLst/>
                          <a:latin typeface="Times New Roman" panose="02020603050405020304" pitchFamily="18" charset="0"/>
                          <a:cs typeface="Times New Roman" panose="02020603050405020304" pitchFamily="18" charset="0"/>
                        </a:rPr>
                        <a:t>839</a:t>
                      </a:r>
                      <a:endParaRPr lang="tr-TR"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tr-TR"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422902">
                <a:tc>
                  <a:txBody>
                    <a:bodyPr/>
                    <a:lstStyle/>
                    <a:p>
                      <a:pPr algn="ctr">
                        <a:lnSpc>
                          <a:spcPct val="107000"/>
                        </a:lnSpc>
                        <a:spcAft>
                          <a:spcPts val="0"/>
                        </a:spcAft>
                      </a:pPr>
                      <a:r>
                        <a:rPr lang="tr-TR" sz="1600" b="1">
                          <a:effectLst/>
                          <a:latin typeface="Times New Roman" panose="02020603050405020304" pitchFamily="18" charset="0"/>
                          <a:cs typeface="Times New Roman" panose="02020603050405020304" pitchFamily="18" charset="0"/>
                        </a:rPr>
                        <a:t>Evde Bakıma Destek Hizmeti</a:t>
                      </a:r>
                      <a:endParaRPr lang="tr-TR" sz="1600" b="1">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1800" b="1" dirty="0" smtClean="0">
                          <a:effectLst/>
                          <a:latin typeface="Times New Roman" panose="02020603050405020304" pitchFamily="18" charset="0"/>
                          <a:cs typeface="Times New Roman" panose="02020603050405020304" pitchFamily="18" charset="0"/>
                        </a:rPr>
                        <a:t>-</a:t>
                      </a:r>
                      <a:r>
                        <a:rPr lang="tr-TR" sz="1800" b="1" dirty="0">
                          <a:effectLst/>
                          <a:latin typeface="Times New Roman" panose="02020603050405020304" pitchFamily="18" charset="0"/>
                          <a:cs typeface="Times New Roman" panose="02020603050405020304" pitchFamily="18" charset="0"/>
                        </a:rPr>
                        <a:t> </a:t>
                      </a:r>
                      <a:endParaRPr lang="tr-TR"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1800" b="1" dirty="0" smtClean="0">
                          <a:effectLst/>
                          <a:latin typeface="Times New Roman" panose="02020603050405020304" pitchFamily="18" charset="0"/>
                          <a:ea typeface="Calibri"/>
                          <a:cs typeface="Times New Roman" panose="02020603050405020304" pitchFamily="18" charset="0"/>
                        </a:rPr>
                        <a:t>87</a:t>
                      </a:r>
                      <a:endParaRPr lang="tr-TR"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1800" b="1" dirty="0">
                          <a:effectLst/>
                          <a:latin typeface="Times New Roman" panose="02020603050405020304" pitchFamily="18" charset="0"/>
                          <a:cs typeface="Times New Roman" panose="02020603050405020304" pitchFamily="18" charset="0"/>
                        </a:rPr>
                        <a:t> </a:t>
                      </a:r>
                      <a:r>
                        <a:rPr lang="tr-TR" sz="1800" b="1" dirty="0" smtClean="0">
                          <a:effectLst/>
                          <a:latin typeface="Times New Roman" panose="02020603050405020304" pitchFamily="18" charset="0"/>
                          <a:cs typeface="Times New Roman" panose="02020603050405020304" pitchFamily="18" charset="0"/>
                        </a:rPr>
                        <a:t>-</a:t>
                      </a:r>
                      <a:endParaRPr lang="tr-TR"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432048">
                <a:tc>
                  <a:txBody>
                    <a:bodyPr/>
                    <a:lstStyle/>
                    <a:p>
                      <a:pPr algn="ctr">
                        <a:lnSpc>
                          <a:spcPct val="107000"/>
                        </a:lnSpc>
                        <a:spcAft>
                          <a:spcPts val="0"/>
                        </a:spcAft>
                      </a:pPr>
                      <a:r>
                        <a:rPr lang="tr-TR" sz="1600" b="1">
                          <a:effectLst/>
                          <a:latin typeface="Times New Roman" panose="02020603050405020304" pitchFamily="18" charset="0"/>
                          <a:cs typeface="Times New Roman" panose="02020603050405020304" pitchFamily="18" charset="0"/>
                        </a:rPr>
                        <a:t>Geçici ve Misafir Bakım Hizmeti</a:t>
                      </a:r>
                      <a:endParaRPr lang="tr-TR" sz="1600" b="1">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1800" b="1" dirty="0" smtClean="0">
                          <a:effectLst/>
                          <a:latin typeface="Times New Roman" panose="02020603050405020304" pitchFamily="18" charset="0"/>
                          <a:cs typeface="Times New Roman" panose="02020603050405020304" pitchFamily="18" charset="0"/>
                        </a:rPr>
                        <a:t>-</a:t>
                      </a:r>
                      <a:r>
                        <a:rPr lang="tr-TR" sz="1800" b="1" dirty="0">
                          <a:effectLst/>
                          <a:latin typeface="Times New Roman" panose="02020603050405020304" pitchFamily="18" charset="0"/>
                          <a:cs typeface="Times New Roman" panose="02020603050405020304" pitchFamily="18" charset="0"/>
                        </a:rPr>
                        <a:t> </a:t>
                      </a:r>
                      <a:endParaRPr lang="tr-TR"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1800" b="1" dirty="0" smtClean="0">
                          <a:effectLst/>
                          <a:latin typeface="Times New Roman" panose="02020603050405020304" pitchFamily="18" charset="0"/>
                          <a:cs typeface="Times New Roman" panose="02020603050405020304" pitchFamily="18" charset="0"/>
                        </a:rPr>
                        <a:t>239</a:t>
                      </a:r>
                      <a:endParaRPr lang="tr-TR"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1800" b="1" dirty="0">
                          <a:effectLst/>
                          <a:latin typeface="Times New Roman" panose="02020603050405020304" pitchFamily="18" charset="0"/>
                          <a:cs typeface="Times New Roman" panose="02020603050405020304" pitchFamily="18" charset="0"/>
                        </a:rPr>
                        <a:t> </a:t>
                      </a:r>
                      <a:r>
                        <a:rPr lang="tr-TR" sz="1800" b="1" dirty="0" smtClean="0">
                          <a:effectLst/>
                          <a:latin typeface="Times New Roman" panose="02020603050405020304" pitchFamily="18" charset="0"/>
                          <a:cs typeface="Times New Roman" panose="02020603050405020304" pitchFamily="18" charset="0"/>
                        </a:rPr>
                        <a:t>-</a:t>
                      </a:r>
                      <a:endParaRPr lang="tr-TR"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448143">
                <a:tc>
                  <a:txBody>
                    <a:bodyPr/>
                    <a:lstStyle/>
                    <a:p>
                      <a:pPr algn="ctr">
                        <a:lnSpc>
                          <a:spcPct val="107000"/>
                        </a:lnSpc>
                        <a:spcAft>
                          <a:spcPts val="0"/>
                        </a:spcAft>
                      </a:pPr>
                      <a:r>
                        <a:rPr lang="tr-TR" sz="1600" b="1" dirty="0">
                          <a:effectLst/>
                          <a:latin typeface="Times New Roman" panose="02020603050405020304" pitchFamily="18" charset="0"/>
                          <a:cs typeface="Times New Roman" panose="02020603050405020304" pitchFamily="18" charset="0"/>
                        </a:rPr>
                        <a:t>Özel Bakım Merkezi</a:t>
                      </a:r>
                      <a:endParaRPr lang="tr-TR"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1800" b="1" dirty="0" smtClean="0">
                          <a:effectLst/>
                          <a:latin typeface="Times New Roman" panose="02020603050405020304" pitchFamily="18" charset="0"/>
                          <a:cs typeface="Times New Roman" panose="02020603050405020304" pitchFamily="18" charset="0"/>
                        </a:rPr>
                        <a:t>264 </a:t>
                      </a:r>
                      <a:endParaRPr lang="tr-TR"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1800" b="1" dirty="0" smtClean="0">
                          <a:effectLst/>
                          <a:latin typeface="Times New Roman" panose="02020603050405020304" pitchFamily="18" charset="0"/>
                          <a:cs typeface="Times New Roman" panose="02020603050405020304" pitchFamily="18" charset="0"/>
                        </a:rPr>
                        <a:t>20.382 </a:t>
                      </a:r>
                      <a:endParaRPr lang="tr-TR"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1800" b="1" dirty="0" smtClean="0">
                          <a:effectLst/>
                          <a:latin typeface="Times New Roman" panose="02020603050405020304" pitchFamily="18" charset="0"/>
                          <a:cs typeface="Times New Roman" panose="02020603050405020304" pitchFamily="18" charset="0"/>
                        </a:rPr>
                        <a:t>25.796</a:t>
                      </a:r>
                      <a:endParaRPr lang="tr-TR"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3" name="Slayt Numarası Yer Tutucusu 2"/>
          <p:cNvSpPr>
            <a:spLocks noGrp="1"/>
          </p:cNvSpPr>
          <p:nvPr>
            <p:ph type="sldNum" sz="quarter" idx="12"/>
          </p:nvPr>
        </p:nvSpPr>
        <p:spPr/>
        <p:txBody>
          <a:bodyPr/>
          <a:lstStyle/>
          <a:p>
            <a:fld id="{19929433-9A7A-419A-A9D1-2D5E3ACA1FE6}" type="slidenum">
              <a:rPr lang="tr-TR" altLang="tr-TR" smtClean="0"/>
              <a:pPr/>
              <a:t>28</a:t>
            </a:fld>
            <a:endParaRPr lang="tr-TR" altLang="tr-TR" dirty="0"/>
          </a:p>
        </p:txBody>
      </p:sp>
      <p:sp>
        <p:nvSpPr>
          <p:cNvPr id="7" name="Dikdörtgen 6"/>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descr="C:\Users\habay\Desktop\PROFIL ORTAK.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0" name="Dikdörtgen 9"/>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75032036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pct80">
          <a:fgClr>
            <a:schemeClr val="bg2"/>
          </a:fgClr>
          <a:bgClr>
            <a:schemeClr val="bg1"/>
          </a:bgClr>
        </a:patt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307148" y="1188750"/>
            <a:ext cx="7283152" cy="792088"/>
          </a:xfrm>
        </p:spPr>
        <p:txBody>
          <a:bodyPr/>
          <a:lstStyle/>
          <a:p>
            <a:r>
              <a:rPr lang="tr-TR" sz="3200" dirty="0" smtClean="0">
                <a:latin typeface="Times New Roman" panose="02020603050405020304" pitchFamily="18" charset="0"/>
                <a:cs typeface="Times New Roman" panose="02020603050405020304" pitchFamily="18" charset="0"/>
              </a:rPr>
              <a:t>Bakanlığımıza Bağlı Engelli Bakım Merkezleri Dağılımı</a:t>
            </a:r>
            <a:endParaRPr lang="tr-TR" sz="32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80675" y="2094980"/>
            <a:ext cx="8424937" cy="3953100"/>
          </a:xfrm>
        </p:spPr>
      </p:pic>
      <p:sp>
        <p:nvSpPr>
          <p:cNvPr id="3" name="Slayt Numarası Yer Tutucusu 2"/>
          <p:cNvSpPr>
            <a:spLocks noGrp="1"/>
          </p:cNvSpPr>
          <p:nvPr>
            <p:ph type="sldNum" sz="quarter" idx="12"/>
          </p:nvPr>
        </p:nvSpPr>
        <p:spPr/>
        <p:txBody>
          <a:bodyPr/>
          <a:lstStyle/>
          <a:p>
            <a:fld id="{19929433-9A7A-419A-A9D1-2D5E3ACA1FE6}" type="slidenum">
              <a:rPr lang="tr-TR" altLang="tr-TR" smtClean="0"/>
              <a:pPr/>
              <a:t>29</a:t>
            </a:fld>
            <a:endParaRPr lang="tr-TR" altLang="tr-TR" dirty="0"/>
          </a:p>
        </p:txBody>
      </p:sp>
      <p:sp>
        <p:nvSpPr>
          <p:cNvPr id="6" name="Metin kutusu 5"/>
          <p:cNvSpPr txBox="1"/>
          <p:nvPr/>
        </p:nvSpPr>
        <p:spPr>
          <a:xfrm>
            <a:off x="7128845" y="5865642"/>
            <a:ext cx="1603324" cy="246221"/>
          </a:xfrm>
          <a:prstGeom prst="rect">
            <a:avLst/>
          </a:prstGeom>
          <a:noFill/>
        </p:spPr>
        <p:txBody>
          <a:bodyPr wrap="none" rtlCol="0">
            <a:spAutoFit/>
          </a:bodyPr>
          <a:lstStyle/>
          <a:p>
            <a:pPr algn="ctr"/>
            <a:r>
              <a:rPr lang="tr-TR" sz="1000" b="1" dirty="0" smtClean="0">
                <a:latin typeface="Times New Roman" panose="02020603050405020304" pitchFamily="18" charset="0"/>
                <a:cs typeface="Times New Roman" panose="02020603050405020304" pitchFamily="18" charset="0"/>
              </a:rPr>
              <a:t>Engelli Bakım Merkezleri</a:t>
            </a:r>
          </a:p>
        </p:txBody>
      </p:sp>
      <p:graphicFrame>
        <p:nvGraphicFramePr>
          <p:cNvPr id="7" name="Tablo 6"/>
          <p:cNvGraphicFramePr>
            <a:graphicFrameLocks noGrp="1"/>
          </p:cNvGraphicFramePr>
          <p:nvPr>
            <p:extLst>
              <p:ext uri="{D42A27DB-BD31-4B8C-83A1-F6EECF244321}">
                <p14:modId xmlns:p14="http://schemas.microsoft.com/office/powerpoint/2010/main" xmlns="" val="3681579991"/>
              </p:ext>
            </p:extLst>
          </p:nvPr>
        </p:nvGraphicFramePr>
        <p:xfrm>
          <a:off x="6751696" y="5828728"/>
          <a:ext cx="383704" cy="365760"/>
        </p:xfrm>
        <a:graphic>
          <a:graphicData uri="http://schemas.openxmlformats.org/drawingml/2006/table">
            <a:tbl>
              <a:tblPr firstRow="1" bandRow="1">
                <a:tableStyleId>{5C22544A-7EE6-4342-B048-85BDC9FD1C3A}</a:tableStyleId>
              </a:tblPr>
              <a:tblGrid>
                <a:gridCol w="383704">
                  <a:extLst>
                    <a:ext uri="{9D8B030D-6E8A-4147-A177-3AD203B41FA5}">
                      <a16:colId xmlns="" xmlns:a16="http://schemas.microsoft.com/office/drawing/2014/main" val="20000"/>
                    </a:ext>
                  </a:extLst>
                </a:gridCol>
              </a:tblGrid>
              <a:tr h="283056">
                <a:tc>
                  <a:txBody>
                    <a:bodyPr/>
                    <a:lstStyle/>
                    <a:p>
                      <a:endParaRPr lang="tr-TR" dirty="0"/>
                    </a:p>
                  </a:txBody>
                  <a:tcPr>
                    <a:solidFill>
                      <a:srgbClr val="00B0F0"/>
                    </a:solidFill>
                  </a:tcPr>
                </a:tc>
                <a:extLst>
                  <a:ext uri="{0D108BD9-81ED-4DB2-BD59-A6C34878D82A}">
                    <a16:rowId xmlns="" xmlns:a16="http://schemas.microsoft.com/office/drawing/2014/main" val="10000"/>
                  </a:ext>
                </a:extLst>
              </a:tr>
            </a:tbl>
          </a:graphicData>
        </a:graphic>
      </p:graphicFrame>
      <p:sp>
        <p:nvSpPr>
          <p:cNvPr id="8" name="Dikdörtgen 7"/>
          <p:cNvSpPr/>
          <p:nvPr/>
        </p:nvSpPr>
        <p:spPr>
          <a:xfrm>
            <a:off x="0" y="0"/>
            <a:ext cx="1331640" cy="10527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descr="C:\Users\habay\Desktop\PROFIL ORTAK.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1" name="Dikdörtgen 10"/>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14721944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Başlık 1"/>
          <p:cNvSpPr>
            <a:spLocks noGrp="1"/>
          </p:cNvSpPr>
          <p:nvPr>
            <p:ph type="title"/>
          </p:nvPr>
        </p:nvSpPr>
        <p:spPr bwMode="auto">
          <a:xfrm>
            <a:off x="2909399" y="620688"/>
            <a:ext cx="3311822" cy="9175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tr-TR" altLang="tr-TR" sz="4000" b="1" dirty="0" smtClean="0">
                <a:solidFill>
                  <a:srgbClr val="FF0000"/>
                </a:solidFill>
                <a:cs typeface="Times New Roman" pitchFamily="18" charset="0"/>
              </a:rPr>
              <a:t>Tarihçe</a:t>
            </a:r>
            <a:endParaRPr lang="tr-TR" altLang="tr-TR" dirty="0" smtClean="0">
              <a:solidFill>
                <a:srgbClr val="FF0000"/>
              </a:solidFill>
            </a:endParaRPr>
          </a:p>
        </p:txBody>
      </p:sp>
      <p:graphicFrame>
        <p:nvGraphicFramePr>
          <p:cNvPr id="6" name="İçerik Yer Tutucusu 3"/>
          <p:cNvGraphicFramePr>
            <a:graphicFrameLocks noGrp="1"/>
          </p:cNvGraphicFramePr>
          <p:nvPr>
            <p:ph idx="1"/>
            <p:extLst>
              <p:ext uri="{D42A27DB-BD31-4B8C-83A1-F6EECF244321}">
                <p14:modId xmlns:p14="http://schemas.microsoft.com/office/powerpoint/2010/main" xmlns="" val="3536205320"/>
              </p:ext>
            </p:extLst>
          </p:nvPr>
        </p:nvGraphicFramePr>
        <p:xfrm>
          <a:off x="1399888" y="1268760"/>
          <a:ext cx="6696744"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yagram 4"/>
          <p:cNvGraphicFramePr/>
          <p:nvPr>
            <p:extLst>
              <p:ext uri="{D42A27DB-BD31-4B8C-83A1-F6EECF244321}">
                <p14:modId xmlns:p14="http://schemas.microsoft.com/office/powerpoint/2010/main" xmlns="" val="2634215353"/>
              </p:ext>
            </p:extLst>
          </p:nvPr>
        </p:nvGraphicFramePr>
        <p:xfrm>
          <a:off x="467544" y="1628800"/>
          <a:ext cx="1224136" cy="10801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Diyagram 4"/>
          <p:cNvGraphicFramePr/>
          <p:nvPr>
            <p:extLst>
              <p:ext uri="{D42A27DB-BD31-4B8C-83A1-F6EECF244321}">
                <p14:modId xmlns:p14="http://schemas.microsoft.com/office/powerpoint/2010/main" xmlns="" val="908880955"/>
              </p:ext>
            </p:extLst>
          </p:nvPr>
        </p:nvGraphicFramePr>
        <p:xfrm>
          <a:off x="467544" y="4221088"/>
          <a:ext cx="1152128" cy="10801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yagram 8"/>
          <p:cNvGraphicFramePr/>
          <p:nvPr>
            <p:extLst>
              <p:ext uri="{D42A27DB-BD31-4B8C-83A1-F6EECF244321}">
                <p14:modId xmlns:p14="http://schemas.microsoft.com/office/powerpoint/2010/main" xmlns="" val="1757943827"/>
              </p:ext>
            </p:extLst>
          </p:nvPr>
        </p:nvGraphicFramePr>
        <p:xfrm>
          <a:off x="4601184" y="4297008"/>
          <a:ext cx="1296144" cy="99937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 name="Oval 1"/>
          <p:cNvSpPr/>
          <p:nvPr/>
        </p:nvSpPr>
        <p:spPr>
          <a:xfrm>
            <a:off x="6732240" y="2586469"/>
            <a:ext cx="1872208" cy="170662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lvl="0" algn="ctr" defTabSz="444500">
              <a:lnSpc>
                <a:spcPct val="90000"/>
              </a:lnSpc>
              <a:spcAft>
                <a:spcPct val="35000"/>
              </a:spcAft>
            </a:pPr>
            <a:r>
              <a:rPr lang="tr-TR" sz="1600" b="1" dirty="0"/>
              <a:t>T.C.</a:t>
            </a:r>
          </a:p>
          <a:p>
            <a:pPr lvl="0" algn="ctr" defTabSz="444500">
              <a:lnSpc>
                <a:spcPct val="90000"/>
              </a:lnSpc>
              <a:spcAft>
                <a:spcPct val="35000"/>
              </a:spcAft>
            </a:pPr>
            <a:r>
              <a:rPr lang="tr-TR" sz="1100" b="1" dirty="0" smtClean="0"/>
              <a:t>AİLE, ÇALIŞMA</a:t>
            </a:r>
            <a:r>
              <a:rPr lang="tr-TR" sz="1100" b="1" dirty="0"/>
              <a:t> </a:t>
            </a:r>
            <a:r>
              <a:rPr lang="tr-TR" sz="1100" b="1" dirty="0" smtClean="0"/>
              <a:t>VE </a:t>
            </a:r>
            <a:r>
              <a:rPr lang="tr-TR" sz="1100" b="1" dirty="0"/>
              <a:t>SOSYAL HİZMETLER </a:t>
            </a:r>
            <a:r>
              <a:rPr lang="tr-TR" sz="1100" b="1" dirty="0" smtClean="0"/>
              <a:t>BAKANLIĞI</a:t>
            </a:r>
            <a:endParaRPr lang="tr-TR" sz="1100" b="1" dirty="0"/>
          </a:p>
          <a:p>
            <a:pPr algn="ctr" defTabSz="444500">
              <a:lnSpc>
                <a:spcPct val="90000"/>
              </a:lnSpc>
              <a:spcAft>
                <a:spcPct val="35000"/>
              </a:spcAft>
            </a:pPr>
            <a:r>
              <a:rPr lang="tr-TR" sz="1100" b="1" dirty="0"/>
              <a:t>Engelli ve Yaşlı Hizmetleri  Genel Müdürlüğü</a:t>
            </a:r>
          </a:p>
        </p:txBody>
      </p:sp>
      <p:grpSp>
        <p:nvGrpSpPr>
          <p:cNvPr id="11" name="Grup 10"/>
          <p:cNvGrpSpPr/>
          <p:nvPr/>
        </p:nvGrpSpPr>
        <p:grpSpPr>
          <a:xfrm>
            <a:off x="6000802" y="3284984"/>
            <a:ext cx="661880" cy="353833"/>
            <a:chOff x="1875916" y="1852142"/>
            <a:chExt cx="653370" cy="516652"/>
          </a:xfrm>
        </p:grpSpPr>
        <p:sp>
          <p:nvSpPr>
            <p:cNvPr id="12" name="Sağ Ok 11"/>
            <p:cNvSpPr/>
            <p:nvPr/>
          </p:nvSpPr>
          <p:spPr>
            <a:xfrm rot="49783">
              <a:off x="1875916" y="1852142"/>
              <a:ext cx="653370" cy="516652"/>
            </a:xfrm>
            <a:prstGeom prst="rightArrow">
              <a:avLst>
                <a:gd name="adj1" fmla="val 60000"/>
                <a:gd name="adj2" fmla="val 50000"/>
              </a:avLst>
            </a:prstGeom>
          </p:spPr>
          <p:style>
            <a:lnRef idx="0">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13" name="Sağ Ok 4"/>
            <p:cNvSpPr/>
            <p:nvPr/>
          </p:nvSpPr>
          <p:spPr>
            <a:xfrm rot="49783">
              <a:off x="1875924" y="1954350"/>
              <a:ext cx="498374" cy="3099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tr-TR" sz="2200" kern="1200"/>
            </a:p>
          </p:txBody>
        </p:sp>
      </p:grpSp>
      <p:graphicFrame>
        <p:nvGraphicFramePr>
          <p:cNvPr id="14" name="Diyagram 13"/>
          <p:cNvGraphicFramePr/>
          <p:nvPr>
            <p:extLst>
              <p:ext uri="{D42A27DB-BD31-4B8C-83A1-F6EECF244321}">
                <p14:modId xmlns:p14="http://schemas.microsoft.com/office/powerpoint/2010/main" xmlns="" val="2841096187"/>
              </p:ext>
            </p:extLst>
          </p:nvPr>
        </p:nvGraphicFramePr>
        <p:xfrm>
          <a:off x="6948264" y="4797152"/>
          <a:ext cx="1296144" cy="115212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5" name="Diyagram 14"/>
          <p:cNvGraphicFramePr/>
          <p:nvPr>
            <p:extLst>
              <p:ext uri="{D42A27DB-BD31-4B8C-83A1-F6EECF244321}">
                <p14:modId xmlns:p14="http://schemas.microsoft.com/office/powerpoint/2010/main" xmlns="" val="3479513625"/>
              </p:ext>
            </p:extLst>
          </p:nvPr>
        </p:nvGraphicFramePr>
        <p:xfrm>
          <a:off x="6876256" y="4332008"/>
          <a:ext cx="1742228" cy="1656184"/>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3" name="Slayt Numarası Yer Tutucusu 2"/>
          <p:cNvSpPr>
            <a:spLocks noGrp="1"/>
          </p:cNvSpPr>
          <p:nvPr>
            <p:ph type="sldNum" sz="quarter" idx="12"/>
          </p:nvPr>
        </p:nvSpPr>
        <p:spPr>
          <a:xfrm>
            <a:off x="6804248" y="6021288"/>
            <a:ext cx="2133600" cy="365125"/>
          </a:xfrm>
        </p:spPr>
        <p:txBody>
          <a:bodyPr/>
          <a:lstStyle/>
          <a:p>
            <a:fld id="{19929433-9A7A-419A-A9D1-2D5E3ACA1FE6}" type="slidenum">
              <a:rPr lang="tr-TR" altLang="tr-TR" smtClean="0"/>
              <a:pPr/>
              <a:t>3</a:t>
            </a:fld>
            <a:endParaRPr lang="tr-TR" altLang="tr-TR" dirty="0"/>
          </a:p>
        </p:txBody>
      </p:sp>
      <p:sp>
        <p:nvSpPr>
          <p:cNvPr id="7" name="Dikdörtgen 6"/>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7" name="Resim 16" descr="C:\Users\habay\Desktop\PROFIL ORTAK.png"/>
          <p:cNvPicPr/>
          <p:nvPr/>
        </p:nvPicPr>
        <p:blipFill>
          <a:blip r:embed="rId33"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8" name="Dikdörtgen 17"/>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34" cstate="print">
            <a:extLst>
              <a:ext uri="{28A0092B-C50C-407E-A947-70E740481C1C}">
                <a14:useLocalDpi xmlns:a14="http://schemas.microsoft.com/office/drawing/2010/main" xmlns="" val="0"/>
              </a:ext>
            </a:extLst>
          </a:blip>
          <a:stretch>
            <a:fillRect/>
          </a:stretch>
        </p:blipFill>
        <p:spPr>
          <a:xfrm>
            <a:off x="2350283" y="687992"/>
            <a:ext cx="686569" cy="692062"/>
          </a:xfrm>
          <a:prstGeom prst="rect">
            <a:avLst/>
          </a:prstGeom>
        </p:spPr>
      </p:pic>
      <p:pic>
        <p:nvPicPr>
          <p:cNvPr id="1026" name="Picture 2" descr="shçek logo ile ilgili görsel sonucu"/>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253354" y="5560218"/>
            <a:ext cx="922139" cy="9221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28583070"/>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2"/>
          </a:bgClr>
        </a:patt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99592" y="1061864"/>
            <a:ext cx="7787208" cy="1070992"/>
          </a:xfrm>
        </p:spPr>
        <p:txBody>
          <a:bodyPr/>
          <a:lstStyle/>
          <a:p>
            <a:r>
              <a:rPr lang="tr-TR" sz="3200" dirty="0">
                <a:latin typeface="Times New Roman" panose="02020603050405020304" pitchFamily="18" charset="0"/>
                <a:cs typeface="Times New Roman" panose="02020603050405020304" pitchFamily="18" charset="0"/>
              </a:rPr>
              <a:t>Özel </a:t>
            </a:r>
            <a:r>
              <a:rPr lang="tr-TR" sz="3200" dirty="0" smtClean="0">
                <a:latin typeface="Times New Roman" panose="02020603050405020304" pitchFamily="18" charset="0"/>
                <a:cs typeface="Times New Roman" panose="02020603050405020304" pitchFamily="18" charset="0"/>
              </a:rPr>
              <a:t>Engelli Bakım </a:t>
            </a:r>
            <a:br>
              <a:rPr lang="tr-TR" sz="3200" dirty="0" smtClean="0">
                <a:latin typeface="Times New Roman" panose="02020603050405020304" pitchFamily="18" charset="0"/>
                <a:cs typeface="Times New Roman" panose="02020603050405020304" pitchFamily="18" charset="0"/>
              </a:rPr>
            </a:br>
            <a:r>
              <a:rPr lang="tr-TR" sz="3200" dirty="0" smtClean="0">
                <a:latin typeface="Times New Roman" panose="02020603050405020304" pitchFamily="18" charset="0"/>
                <a:cs typeface="Times New Roman" panose="02020603050405020304" pitchFamily="18" charset="0"/>
              </a:rPr>
              <a:t>Merkezleri </a:t>
            </a:r>
            <a:r>
              <a:rPr lang="tr-TR" sz="3200" dirty="0">
                <a:latin typeface="Times New Roman" panose="02020603050405020304" pitchFamily="18" charset="0"/>
                <a:cs typeface="Times New Roman" panose="02020603050405020304" pitchFamily="18" charset="0"/>
              </a:rPr>
              <a:t>Dağılımı</a:t>
            </a: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44780" y="2204864"/>
            <a:ext cx="8208912" cy="3936670"/>
          </a:xfrm>
        </p:spPr>
      </p:pic>
      <p:sp>
        <p:nvSpPr>
          <p:cNvPr id="3" name="Slayt Numarası Yer Tutucusu 2"/>
          <p:cNvSpPr>
            <a:spLocks noGrp="1"/>
          </p:cNvSpPr>
          <p:nvPr>
            <p:ph type="sldNum" sz="quarter" idx="12"/>
          </p:nvPr>
        </p:nvSpPr>
        <p:spPr/>
        <p:txBody>
          <a:bodyPr/>
          <a:lstStyle/>
          <a:p>
            <a:fld id="{19929433-9A7A-419A-A9D1-2D5E3ACA1FE6}" type="slidenum">
              <a:rPr lang="tr-TR" altLang="tr-TR" smtClean="0"/>
              <a:pPr/>
              <a:t>30</a:t>
            </a:fld>
            <a:endParaRPr lang="tr-TR" altLang="tr-TR" dirty="0"/>
          </a:p>
        </p:txBody>
      </p:sp>
      <p:sp>
        <p:nvSpPr>
          <p:cNvPr id="7" name="Metin kutusu 6"/>
          <p:cNvSpPr txBox="1"/>
          <p:nvPr/>
        </p:nvSpPr>
        <p:spPr>
          <a:xfrm>
            <a:off x="6948869" y="5865642"/>
            <a:ext cx="1885453" cy="246221"/>
          </a:xfrm>
          <a:prstGeom prst="rect">
            <a:avLst/>
          </a:prstGeom>
          <a:noFill/>
        </p:spPr>
        <p:txBody>
          <a:bodyPr wrap="none" rtlCol="0">
            <a:spAutoFit/>
          </a:bodyPr>
          <a:lstStyle/>
          <a:p>
            <a:pPr algn="ctr"/>
            <a:r>
              <a:rPr lang="tr-TR" sz="1000" b="1" dirty="0" smtClean="0">
                <a:latin typeface="Times New Roman" panose="02020603050405020304" pitchFamily="18" charset="0"/>
                <a:cs typeface="Times New Roman" panose="02020603050405020304" pitchFamily="18" charset="0"/>
              </a:rPr>
              <a:t>Özel Engelli Bakım Merkezleri</a:t>
            </a:r>
          </a:p>
        </p:txBody>
      </p:sp>
      <p:graphicFrame>
        <p:nvGraphicFramePr>
          <p:cNvPr id="8" name="Tablo 7"/>
          <p:cNvGraphicFramePr>
            <a:graphicFrameLocks noGrp="1"/>
          </p:cNvGraphicFramePr>
          <p:nvPr>
            <p:extLst>
              <p:ext uri="{D42A27DB-BD31-4B8C-83A1-F6EECF244321}">
                <p14:modId xmlns:p14="http://schemas.microsoft.com/office/powerpoint/2010/main" xmlns="" val="482051604"/>
              </p:ext>
            </p:extLst>
          </p:nvPr>
        </p:nvGraphicFramePr>
        <p:xfrm>
          <a:off x="6627136" y="5828728"/>
          <a:ext cx="383704" cy="365760"/>
        </p:xfrm>
        <a:graphic>
          <a:graphicData uri="http://schemas.openxmlformats.org/drawingml/2006/table">
            <a:tbl>
              <a:tblPr firstRow="1" bandRow="1">
                <a:tableStyleId>{5C22544A-7EE6-4342-B048-85BDC9FD1C3A}</a:tableStyleId>
              </a:tblPr>
              <a:tblGrid>
                <a:gridCol w="383704">
                  <a:extLst>
                    <a:ext uri="{9D8B030D-6E8A-4147-A177-3AD203B41FA5}">
                      <a16:colId xmlns="" xmlns:a16="http://schemas.microsoft.com/office/drawing/2014/main" val="20000"/>
                    </a:ext>
                  </a:extLst>
                </a:gridCol>
              </a:tblGrid>
              <a:tr h="283056">
                <a:tc>
                  <a:txBody>
                    <a:bodyPr/>
                    <a:lstStyle/>
                    <a:p>
                      <a:endParaRPr lang="tr-TR" dirty="0"/>
                    </a:p>
                  </a:txBody>
                  <a:tcPr>
                    <a:solidFill>
                      <a:srgbClr val="00B0F0"/>
                    </a:solidFill>
                  </a:tcPr>
                </a:tc>
                <a:extLst>
                  <a:ext uri="{0D108BD9-81ED-4DB2-BD59-A6C34878D82A}">
                    <a16:rowId xmlns="" xmlns:a16="http://schemas.microsoft.com/office/drawing/2014/main" val="10000"/>
                  </a:ext>
                </a:extLst>
              </a:tr>
            </a:tbl>
          </a:graphicData>
        </a:graphic>
      </p:graphicFrame>
      <p:sp>
        <p:nvSpPr>
          <p:cNvPr id="9" name="Dikdörtgen 8"/>
          <p:cNvSpPr/>
          <p:nvPr/>
        </p:nvSpPr>
        <p:spPr>
          <a:xfrm>
            <a:off x="0" y="0"/>
            <a:ext cx="1331640" cy="10527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descr="C:\Users\habay\Desktop\PROFIL ORTAK.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2" name="Dikdörtgen 11"/>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17502824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09AFFE1E-3BC5-4E24-AC38-A4ED21309817}" type="slidenum">
              <a:rPr lang="tr-TR" smtClean="0"/>
              <a:pPr>
                <a:defRPr/>
              </a:pPr>
              <a:t>31</a:t>
            </a:fld>
            <a:endParaRPr lang="tr-TR" dirty="0"/>
          </a:p>
        </p:txBody>
      </p:sp>
      <p:sp>
        <p:nvSpPr>
          <p:cNvPr id="7" name="Dikdörtgen 6"/>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descr="C:\Users\habay\Desktop\PROFIL ORTAK.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0" name="Dikdörtgen 9"/>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648726" y="980728"/>
            <a:ext cx="7478544" cy="480068"/>
          </a:xfrm>
        </p:spPr>
        <p:txBody>
          <a:bodyPr/>
          <a:lstStyle/>
          <a:p>
            <a:r>
              <a:rPr lang="tr-TR" sz="3000" b="1" dirty="0">
                <a:solidFill>
                  <a:srgbClr val="C00000"/>
                </a:solidFill>
                <a:latin typeface="Times New Roman" panose="02020603050405020304" pitchFamily="18" charset="0"/>
                <a:cs typeface="Times New Roman" panose="02020603050405020304" pitchFamily="18" charset="0"/>
              </a:rPr>
              <a:t>ENGELLİ BAKIM </a:t>
            </a:r>
            <a:r>
              <a:rPr lang="tr-TR" sz="3000" b="1" dirty="0" smtClean="0">
                <a:solidFill>
                  <a:srgbClr val="C00000"/>
                </a:solidFill>
                <a:latin typeface="Times New Roman" panose="02020603050405020304" pitchFamily="18" charset="0"/>
                <a:cs typeface="Times New Roman" panose="02020603050405020304" pitchFamily="18" charset="0"/>
              </a:rPr>
              <a:t>HİZMETLERİ</a:t>
            </a:r>
            <a:endParaRPr lang="tr-TR" sz="3000" b="1" dirty="0">
              <a:solidFill>
                <a:srgbClr val="C0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08806" y="1437754"/>
            <a:ext cx="6157664" cy="5231606"/>
          </a:xfrm>
        </p:spPr>
        <p:txBody>
          <a:bodyPr/>
          <a:lstStyle/>
          <a:p>
            <a:pPr marL="0" lvl="0" indent="0" algn="ctr">
              <a:buNone/>
              <a:defRPr/>
            </a:pPr>
            <a:r>
              <a:rPr lang="tr-TR" altLang="tr-TR" sz="1600" b="1" dirty="0" smtClean="0">
                <a:solidFill>
                  <a:prstClr val="black"/>
                </a:solidFill>
                <a:latin typeface="Times New Roman" panose="02020603050405020304" pitchFamily="18" charset="0"/>
                <a:cs typeface="Times New Roman" panose="02020603050405020304" pitchFamily="18" charset="0"/>
              </a:rPr>
              <a:t>YATILI BAKIM VE REHABİLİTASYON  MERKEZİ HİZMETLERİ</a:t>
            </a:r>
          </a:p>
          <a:p>
            <a:pPr algn="just">
              <a:defRPr/>
            </a:pPr>
            <a:r>
              <a:rPr lang="tr-TR" sz="1800" dirty="0" smtClean="0">
                <a:solidFill>
                  <a:prstClr val="black"/>
                </a:solidFill>
                <a:latin typeface="Times New Roman" panose="02020603050405020304" pitchFamily="18" charset="0"/>
                <a:cs typeface="Times New Roman" panose="02020603050405020304" pitchFamily="18" charset="0"/>
              </a:rPr>
              <a:t>Engellinin </a:t>
            </a:r>
            <a:r>
              <a:rPr lang="tr-TR" sz="1800" dirty="0">
                <a:solidFill>
                  <a:prstClr val="black"/>
                </a:solidFill>
                <a:latin typeface="Times New Roman" panose="02020603050405020304" pitchFamily="18" charset="0"/>
                <a:cs typeface="Times New Roman" panose="02020603050405020304" pitchFamily="18" charset="0"/>
              </a:rPr>
              <a:t>yaş, cinsiyet ve engeline uygun olarak yerleştirildiği, bakım ve rehabilitasyon hizmetinin sunulduğu merkezlerdir</a:t>
            </a:r>
            <a:r>
              <a:rPr lang="tr-TR" sz="1800" dirty="0" smtClean="0">
                <a:solidFill>
                  <a:prstClr val="black"/>
                </a:solidFill>
                <a:latin typeface="Times New Roman" panose="02020603050405020304" pitchFamily="18" charset="0"/>
                <a:cs typeface="Times New Roman" panose="02020603050405020304" pitchFamily="18" charset="0"/>
              </a:rPr>
              <a:t>.</a:t>
            </a:r>
            <a:r>
              <a:rPr lang="tr-TR" sz="1800" b="1" dirty="0">
                <a:latin typeface="Times New Roman" panose="02020603050405020304" pitchFamily="18" charset="0"/>
                <a:cs typeface="Times New Roman" panose="02020603050405020304" pitchFamily="18" charset="0"/>
              </a:rPr>
              <a:t> </a:t>
            </a:r>
            <a:r>
              <a:rPr lang="tr-TR" sz="1800" b="1" dirty="0" smtClean="0">
                <a:latin typeface="Times New Roman" panose="02020603050405020304" pitchFamily="18" charset="0"/>
                <a:cs typeface="Times New Roman" panose="02020603050405020304" pitchFamily="18" charset="0"/>
              </a:rPr>
              <a:t>Engellilerimiz </a:t>
            </a:r>
            <a:r>
              <a:rPr lang="tr-TR" sz="1800" dirty="0" smtClean="0">
                <a:solidFill>
                  <a:prstClr val="black"/>
                </a:solidFill>
                <a:latin typeface="Times New Roman" panose="02020603050405020304" pitchFamily="18" charset="0"/>
                <a:cs typeface="Times New Roman" panose="02020603050405020304" pitchFamily="18" charset="0"/>
              </a:rPr>
              <a:t>yatılı </a:t>
            </a:r>
            <a:r>
              <a:rPr lang="tr-TR" sz="1800" dirty="0">
                <a:solidFill>
                  <a:prstClr val="black"/>
                </a:solidFill>
                <a:latin typeface="Times New Roman" panose="02020603050405020304" pitchFamily="18" charset="0"/>
                <a:cs typeface="Times New Roman" panose="02020603050405020304" pitchFamily="18" charset="0"/>
              </a:rPr>
              <a:t>bakım </a:t>
            </a:r>
            <a:r>
              <a:rPr lang="tr-TR" sz="1800" dirty="0" smtClean="0">
                <a:solidFill>
                  <a:prstClr val="black"/>
                </a:solidFill>
                <a:latin typeface="Times New Roman" panose="02020603050405020304" pitchFamily="18" charset="0"/>
                <a:cs typeface="Times New Roman" panose="02020603050405020304" pitchFamily="18" charset="0"/>
              </a:rPr>
              <a:t>hizmetinden  </a:t>
            </a:r>
            <a:r>
              <a:rPr lang="tr-TR" sz="1800" dirty="0">
                <a:solidFill>
                  <a:prstClr val="black"/>
                </a:solidFill>
                <a:latin typeface="Times New Roman" panose="02020603050405020304" pitchFamily="18" charset="0"/>
                <a:cs typeface="Times New Roman" panose="02020603050405020304" pitchFamily="18" charset="0"/>
              </a:rPr>
              <a:t>ücretsiz </a:t>
            </a:r>
            <a:r>
              <a:rPr lang="tr-TR" sz="1800" dirty="0" smtClean="0">
                <a:solidFill>
                  <a:prstClr val="black"/>
                </a:solidFill>
                <a:latin typeface="Times New Roman" panose="02020603050405020304" pitchFamily="18" charset="0"/>
                <a:cs typeface="Times New Roman" panose="02020603050405020304" pitchFamily="18" charset="0"/>
              </a:rPr>
              <a:t>olarak yararlanmaktadır.</a:t>
            </a:r>
          </a:p>
          <a:p>
            <a:pPr marL="0" indent="0" algn="just">
              <a:buNone/>
              <a:defRPr/>
            </a:pPr>
            <a:r>
              <a:rPr lang="tr-TR" sz="1800" b="1" dirty="0" smtClean="0">
                <a:solidFill>
                  <a:prstClr val="black"/>
                </a:solidFill>
                <a:latin typeface="Times New Roman" panose="02020603050405020304" pitchFamily="18" charset="0"/>
                <a:cs typeface="Times New Roman" panose="02020603050405020304" pitchFamily="18" charset="0"/>
              </a:rPr>
              <a:t>     Engelsiz Yaşam Merkezi</a:t>
            </a:r>
          </a:p>
          <a:p>
            <a:pPr algn="just">
              <a:defRPr/>
            </a:pPr>
            <a:r>
              <a:rPr lang="tr-TR" sz="1800" dirty="0" smtClean="0">
                <a:solidFill>
                  <a:prstClr val="black"/>
                </a:solidFill>
                <a:latin typeface="Times New Roman" panose="02020603050405020304" pitchFamily="18" charset="0"/>
                <a:cs typeface="Times New Roman" panose="02020603050405020304" pitchFamily="18" charset="0"/>
              </a:rPr>
              <a:t>Engelsiz </a:t>
            </a:r>
            <a:r>
              <a:rPr lang="tr-TR" sz="1800" dirty="0">
                <a:solidFill>
                  <a:prstClr val="black"/>
                </a:solidFill>
                <a:latin typeface="Times New Roman" panose="02020603050405020304" pitchFamily="18" charset="0"/>
                <a:cs typeface="Times New Roman" panose="02020603050405020304" pitchFamily="18" charset="0"/>
              </a:rPr>
              <a:t>yaşam merkezlerinde; engelli bireylerin, üçer kişilik 4 yatak odası, oturma odası, mutfak, yemekhane, banyo, tuvalet ve personel odası bölümlerinden oluşan; toplam on iki kişilik müstakil, tek katlı ve bahçeli evlerde bakımları sağlanmaktadır</a:t>
            </a:r>
            <a:r>
              <a:rPr lang="tr-TR" sz="1800" dirty="0" smtClean="0">
                <a:solidFill>
                  <a:prstClr val="black"/>
                </a:solidFill>
                <a:latin typeface="Times New Roman" panose="02020603050405020304" pitchFamily="18" charset="0"/>
                <a:cs typeface="Times New Roman" panose="02020603050405020304" pitchFamily="18" charset="0"/>
              </a:rPr>
              <a:t>. Bu </a:t>
            </a:r>
            <a:r>
              <a:rPr lang="tr-TR" sz="1800" dirty="0">
                <a:solidFill>
                  <a:prstClr val="black"/>
                </a:solidFill>
                <a:latin typeface="Times New Roman" panose="02020603050405020304" pitchFamily="18" charset="0"/>
                <a:cs typeface="Times New Roman" panose="02020603050405020304" pitchFamily="18" charset="0"/>
              </a:rPr>
              <a:t>merkezlerde engelli bireylerin rehabilitasyonu için gerekli olan bireysel ve grup çalışması odaları, iş-uğraşı odaları, fizik tedavi salonu gibi birimler bulunmaktadır. </a:t>
            </a:r>
          </a:p>
          <a:p>
            <a:pPr algn="just">
              <a:defRPr/>
            </a:pPr>
            <a:r>
              <a:rPr lang="tr-TR" sz="1800" dirty="0">
                <a:solidFill>
                  <a:prstClr val="black"/>
                </a:solidFill>
                <a:latin typeface="Times New Roman" panose="02020603050405020304" pitchFamily="18" charset="0"/>
                <a:cs typeface="Times New Roman" panose="02020603050405020304" pitchFamily="18" charset="0"/>
              </a:rPr>
              <a:t>Bu birimler aracılığı ile engelli bireylerin var olan yeteneklerinin geliştirilmesine ve sosyal hayata uyumuna yönelik çalışmalar yapılmaktadır.</a:t>
            </a:r>
          </a:p>
          <a:p>
            <a:pPr algn="just">
              <a:defRPr/>
            </a:pPr>
            <a:endParaRPr lang="tr-TR" sz="2000" dirty="0">
              <a:solidFill>
                <a:prstClr val="black"/>
              </a:solidFill>
              <a:latin typeface="+mj-lt"/>
            </a:endParaRPr>
          </a:p>
        </p:txBody>
      </p:sp>
      <p:pic>
        <p:nvPicPr>
          <p:cNvPr id="1026" name="Picture 2" descr="C:\Users\OYHGM\Desktop\img_016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2132" y="2132856"/>
            <a:ext cx="2256372" cy="32403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3517732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493912"/>
            <a:ext cx="8229600" cy="35091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tr-TR" sz="3000" b="1" dirty="0">
                <a:solidFill>
                  <a:srgbClr val="C00000"/>
                </a:solidFill>
                <a:latin typeface="Times New Roman" panose="02020603050405020304" pitchFamily="18" charset="0"/>
                <a:cs typeface="Times New Roman" panose="02020603050405020304" pitchFamily="18" charset="0"/>
              </a:rPr>
              <a:t>ENGELLİ BAKIM HİZMETLERİ</a:t>
            </a:r>
            <a:r>
              <a:rPr lang="tr-TR" sz="3000" b="1" dirty="0">
                <a:solidFill>
                  <a:srgbClr val="C00000"/>
                </a:solidFill>
                <a:latin typeface="Times New Roman" panose="02020603050405020304" pitchFamily="18" charset="0"/>
                <a:ea typeface="+mn-ea"/>
                <a:cs typeface="Times New Roman" panose="02020603050405020304" pitchFamily="18" charset="0"/>
              </a:rPr>
              <a:t/>
            </a:r>
            <a:br>
              <a:rPr lang="tr-TR" sz="3000" b="1" dirty="0">
                <a:solidFill>
                  <a:srgbClr val="C00000"/>
                </a:solidFill>
                <a:latin typeface="Times New Roman" panose="02020603050405020304" pitchFamily="18" charset="0"/>
                <a:ea typeface="+mn-ea"/>
                <a:cs typeface="Times New Roman" panose="02020603050405020304" pitchFamily="18" charset="0"/>
              </a:rPr>
            </a:br>
            <a:endParaRPr lang="tr-TR" sz="3000" b="1" dirty="0">
              <a:solidFill>
                <a:srgbClr val="C00000"/>
              </a:solidFill>
              <a:latin typeface="Times New Roman" panose="02020603050405020304" pitchFamily="18" charset="0"/>
              <a:ea typeface="+mn-ea"/>
              <a:cs typeface="Times New Roman" panose="02020603050405020304" pitchFamily="18" charset="0"/>
            </a:endParaRPr>
          </a:p>
        </p:txBody>
      </p:sp>
      <p:sp>
        <p:nvSpPr>
          <p:cNvPr id="3" name="İçerik Yer Tutucusu 2"/>
          <p:cNvSpPr>
            <a:spLocks noGrp="1"/>
          </p:cNvSpPr>
          <p:nvPr>
            <p:ph idx="1"/>
          </p:nvPr>
        </p:nvSpPr>
        <p:spPr>
          <a:xfrm>
            <a:off x="1115616" y="1907704"/>
            <a:ext cx="7128792" cy="4113584"/>
          </a:xfrm>
        </p:spPr>
        <p:txBody>
          <a:bodyPr/>
          <a:lstStyle/>
          <a:p>
            <a:pPr marL="0" lvl="0" indent="0" algn="ctr" eaLnBrk="1" fontAlgn="auto" hangingPunct="1">
              <a:lnSpc>
                <a:spcPct val="150000"/>
              </a:lnSpc>
              <a:spcBef>
                <a:spcPts val="0"/>
              </a:spcBef>
              <a:spcAft>
                <a:spcPts val="0"/>
              </a:spcAft>
              <a:buNone/>
            </a:pPr>
            <a:r>
              <a:rPr lang="tr-TR" sz="2000" b="1" dirty="0">
                <a:solidFill>
                  <a:prstClr val="black"/>
                </a:solidFill>
                <a:latin typeface="Times New Roman" panose="02020603050405020304" pitchFamily="18" charset="0"/>
                <a:cs typeface="Times New Roman" panose="02020603050405020304" pitchFamily="18" charset="0"/>
              </a:rPr>
              <a:t>EVDE BAKIMA DESTEK HİZMETİ</a:t>
            </a:r>
          </a:p>
          <a:p>
            <a:pPr marL="0" lvl="0" indent="0" algn="just" eaLnBrk="1" fontAlgn="auto" hangingPunct="1">
              <a:spcBef>
                <a:spcPts val="0"/>
              </a:spcBef>
              <a:spcAft>
                <a:spcPts val="0"/>
              </a:spcAft>
              <a:buNone/>
            </a:pPr>
            <a:r>
              <a:rPr lang="tr-TR" sz="2000" dirty="0">
                <a:solidFill>
                  <a:prstClr val="black"/>
                </a:solidFill>
                <a:latin typeface="Times New Roman" panose="02020603050405020304" pitchFamily="18" charset="0"/>
                <a:cs typeface="Times New Roman" panose="02020603050405020304" pitchFamily="18" charset="0"/>
              </a:rPr>
              <a:t>2010 yılında yapılan yasal düzenleme neticesinde, engelli bakım hizmetleri alanında yeni bir hizmet modeli olan “evde bakıma destek hizmeti” için gerekli düzenlemeler yapılmıştır. Bu hizmet modelimiz ile evinde bakılan ancak evde bakım ücreti hizmetlerimizden yararlanmayan bakıma muhtaç engellinin veya ailesinin talep etmesi hâlinde </a:t>
            </a:r>
            <a:r>
              <a:rPr lang="tr-TR" altLang="tr-TR" sz="2000" dirty="0">
                <a:solidFill>
                  <a:prstClr val="black"/>
                </a:solidFill>
                <a:latin typeface="Times New Roman" panose="02020603050405020304" pitchFamily="18" charset="0"/>
                <a:cs typeface="Times New Roman" panose="02020603050405020304" pitchFamily="18" charset="0"/>
              </a:rPr>
              <a:t>resmi bakım  merkezlerinde çalışan bakıcı personelin ,engellinin ikamet adresine giderek tam veya yarı zamanlı hizmet sunmasını içermektedir. Zaman planlaması, hazırlanacak sosyal inceleme raporu ile belirlenmektedir</a:t>
            </a:r>
            <a:r>
              <a:rPr lang="tr-TR" altLang="tr-TR" sz="2000" dirty="0" smtClean="0">
                <a:solidFill>
                  <a:prstClr val="black"/>
                </a:solidFill>
                <a:latin typeface="Times New Roman" panose="02020603050405020304" pitchFamily="18" charset="0"/>
                <a:cs typeface="Times New Roman" panose="02020603050405020304" pitchFamily="18" charset="0"/>
              </a:rPr>
              <a:t>. Karaman, Sinop ve İzmir olmak üzere üç ilde uygulanmakta olup, 87 engelli birey yararlanmaktadır.</a:t>
            </a:r>
          </a:p>
          <a:p>
            <a:pPr marL="0" lvl="0" indent="0" algn="just" eaLnBrk="1" fontAlgn="auto" hangingPunct="1">
              <a:spcBef>
                <a:spcPts val="0"/>
              </a:spcBef>
              <a:spcAft>
                <a:spcPts val="0"/>
              </a:spcAft>
              <a:buNone/>
            </a:pPr>
            <a:endParaRPr lang="tr-TR" sz="2000" dirty="0">
              <a:solidFill>
                <a:prstClr val="black"/>
              </a:solidFill>
              <a:latin typeface="Times New Roman" panose="02020603050405020304" pitchFamily="18" charset="0"/>
              <a:cs typeface="Times New Roman" panose="02020603050405020304" pitchFamily="18" charset="0"/>
            </a:endParaRPr>
          </a:p>
          <a:p>
            <a:pPr lvl="0" algn="just">
              <a:tabLst>
                <a:tab pos="457200" algn="l"/>
              </a:tabLst>
            </a:pPr>
            <a:endParaRPr lang="tr-TR" sz="2100" dirty="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19929433-9A7A-419A-A9D1-2D5E3ACA1FE6}" type="slidenum">
              <a:rPr lang="tr-TR" altLang="tr-TR" smtClean="0"/>
              <a:pPr/>
              <a:t>32</a:t>
            </a:fld>
            <a:endParaRPr lang="tr-TR" altLang="tr-TR" dirty="0"/>
          </a:p>
        </p:txBody>
      </p:sp>
      <p:sp>
        <p:nvSpPr>
          <p:cNvPr id="6" name="Dikdörtgen 5"/>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descr="C:\Users\habay\Desktop\PROFIL ORTAK.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9" name="Dikdörtgen 8"/>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88066464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9592" y="1061864"/>
            <a:ext cx="7787208" cy="782960"/>
          </a:xfrm>
        </p:spPr>
        <p:txBody>
          <a:bodyPr/>
          <a:lstStyle/>
          <a:p>
            <a:r>
              <a:rPr lang="tr-TR" sz="3200" b="1" dirty="0">
                <a:solidFill>
                  <a:srgbClr val="C00000"/>
                </a:solidFill>
                <a:latin typeface="Times New Roman" panose="02020603050405020304" pitchFamily="18" charset="0"/>
                <a:cs typeface="Times New Roman" panose="02020603050405020304" pitchFamily="18" charset="0"/>
              </a:rPr>
              <a:t>ENGELLİ BAKIM HİZMETLERİ</a:t>
            </a:r>
            <a:endParaRPr lang="tr-TR" sz="3200" dirty="0">
              <a:solidFill>
                <a:srgbClr val="C0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99592" y="2171997"/>
            <a:ext cx="7787208" cy="3921299"/>
          </a:xfrm>
        </p:spPr>
        <p:txBody>
          <a:bodyPr/>
          <a:lstStyle/>
          <a:p>
            <a:pPr marL="0" lvl="0" indent="0" algn="ctr">
              <a:buNone/>
            </a:pPr>
            <a:r>
              <a:rPr lang="tr-TR" altLang="tr-TR" sz="2400" b="1" dirty="0">
                <a:solidFill>
                  <a:prstClr val="black"/>
                </a:solidFill>
                <a:latin typeface="Times New Roman" panose="02020603050405020304" pitchFamily="18" charset="0"/>
                <a:cs typeface="Times New Roman" panose="02020603050405020304" pitchFamily="18" charset="0"/>
              </a:rPr>
              <a:t>GEÇİCİ VE MİSAFİR BAKIM HİZMETLERİ</a:t>
            </a:r>
          </a:p>
          <a:p>
            <a:pPr marL="0" lvl="0" indent="0" algn="just">
              <a:buNone/>
            </a:pPr>
            <a:r>
              <a:rPr lang="tr-TR" altLang="tr-TR" sz="2400" dirty="0">
                <a:solidFill>
                  <a:prstClr val="black"/>
                </a:solidFill>
                <a:latin typeface="Times New Roman" panose="02020603050405020304" pitchFamily="18" charset="0"/>
                <a:cs typeface="Times New Roman" panose="02020603050405020304" pitchFamily="18" charset="0"/>
              </a:rPr>
              <a:t>Ailesi yanında bakılan engellilerin ailelerinin  sağlık, tatil vb. gibi nedenlerle il dışı veya yurt dışına çıkması ya da geçici olarak engellisine bakamayacak durumda olması halinde engelliye ücretsiz sunulan  yeni   bir hizmet modelimizdir.</a:t>
            </a:r>
          </a:p>
          <a:p>
            <a:pPr marL="0" lvl="0" indent="0" algn="just">
              <a:buNone/>
            </a:pPr>
            <a:r>
              <a:rPr lang="tr-TR" altLang="tr-TR" sz="2400" dirty="0">
                <a:solidFill>
                  <a:prstClr val="black"/>
                </a:solidFill>
                <a:latin typeface="Times New Roman" panose="02020603050405020304" pitchFamily="18" charset="0"/>
                <a:cs typeface="Times New Roman" panose="02020603050405020304" pitchFamily="18" charset="0"/>
              </a:rPr>
              <a:t>Bir engelli bir yıl içerisinde  30 gün süreyle yatılı hizmet veren bakım merkezlerimizden bakım hizmeti alabilmektedir.</a:t>
            </a:r>
          </a:p>
          <a:p>
            <a:pPr marL="0" lvl="0" indent="0" algn="just">
              <a:buNone/>
            </a:pPr>
            <a:r>
              <a:rPr lang="tr-TR" altLang="tr-TR" sz="2400" dirty="0">
                <a:solidFill>
                  <a:prstClr val="black"/>
                </a:solidFill>
                <a:latin typeface="Times New Roman" panose="02020603050405020304" pitchFamily="18" charset="0"/>
                <a:cs typeface="Times New Roman" panose="02020603050405020304" pitchFamily="18" charset="0"/>
              </a:rPr>
              <a:t>Bu merkezlerde kaldıkları sürece engellinin her türlü ihtiyaçları kurum tarafından karşılanmaktadır.</a:t>
            </a:r>
          </a:p>
          <a:p>
            <a:pPr marL="0" indent="0">
              <a:buNone/>
            </a:pPr>
            <a:endParaRPr lang="tr-TR" dirty="0"/>
          </a:p>
        </p:txBody>
      </p:sp>
      <p:sp>
        <p:nvSpPr>
          <p:cNvPr id="4" name="Slayt Numarası Yer Tutucusu 3"/>
          <p:cNvSpPr>
            <a:spLocks noGrp="1"/>
          </p:cNvSpPr>
          <p:nvPr>
            <p:ph type="sldNum" sz="quarter" idx="12"/>
          </p:nvPr>
        </p:nvSpPr>
        <p:spPr/>
        <p:txBody>
          <a:bodyPr/>
          <a:lstStyle/>
          <a:p>
            <a:fld id="{19929433-9A7A-419A-A9D1-2D5E3ACA1FE6}" type="slidenum">
              <a:rPr lang="tr-TR" altLang="tr-TR" smtClean="0"/>
              <a:pPr/>
              <a:t>33</a:t>
            </a:fld>
            <a:endParaRPr lang="tr-TR" altLang="tr-TR" dirty="0"/>
          </a:p>
        </p:txBody>
      </p:sp>
      <p:sp>
        <p:nvSpPr>
          <p:cNvPr id="6" name="Dikdörtgen 5"/>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descr="C:\Users\habay\Desktop\PROFIL ORTAK.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9" name="Dikdörtgen 8"/>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9515244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7584" y="1196752"/>
            <a:ext cx="7787208" cy="782960"/>
          </a:xfrm>
        </p:spPr>
        <p:txBody>
          <a:bodyPr/>
          <a:lstStyle/>
          <a:p>
            <a:r>
              <a:rPr lang="tr-TR" sz="3000" b="1" dirty="0">
                <a:solidFill>
                  <a:srgbClr val="C00000"/>
                </a:solidFill>
                <a:latin typeface="Times New Roman" panose="02020603050405020304" pitchFamily="18" charset="0"/>
                <a:cs typeface="Times New Roman" panose="02020603050405020304" pitchFamily="18" charset="0"/>
              </a:rPr>
              <a:t>ENGELLİ BAKIM HİZMETLERİ</a:t>
            </a:r>
            <a:endParaRPr lang="tr-TR" sz="3000" dirty="0">
              <a:solidFill>
                <a:srgbClr val="C0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115616" y="2276872"/>
            <a:ext cx="7128792" cy="3595538"/>
          </a:xfrm>
        </p:spPr>
        <p:txBody>
          <a:bodyPr/>
          <a:lstStyle/>
          <a:p>
            <a:pPr marL="0" lvl="0" indent="0" algn="ctr">
              <a:buNone/>
            </a:pPr>
            <a:r>
              <a:rPr lang="tr-TR" altLang="tr-TR" sz="2000" b="1" dirty="0">
                <a:solidFill>
                  <a:prstClr val="black"/>
                </a:solidFill>
                <a:latin typeface="Times New Roman" panose="02020603050405020304" pitchFamily="18" charset="0"/>
                <a:cs typeface="Times New Roman" panose="02020603050405020304" pitchFamily="18" charset="0"/>
              </a:rPr>
              <a:t>GÜNDÜZLÜ BAKIM </a:t>
            </a:r>
            <a:r>
              <a:rPr lang="tr-TR" altLang="tr-TR" sz="2000" b="1" dirty="0" smtClean="0">
                <a:solidFill>
                  <a:prstClr val="black"/>
                </a:solidFill>
                <a:latin typeface="Times New Roman" panose="02020603050405020304" pitchFamily="18" charset="0"/>
                <a:cs typeface="Times New Roman" panose="02020603050405020304" pitchFamily="18" charset="0"/>
              </a:rPr>
              <a:t>HİZMETLERİ</a:t>
            </a:r>
          </a:p>
          <a:p>
            <a:pPr marL="0" lvl="0" indent="0" algn="just">
              <a:buNone/>
            </a:pPr>
            <a:r>
              <a:rPr lang="tr-TR" altLang="tr-TR" sz="2000" dirty="0" smtClean="0">
                <a:solidFill>
                  <a:prstClr val="black"/>
                </a:solidFill>
                <a:latin typeface="Times New Roman" panose="02020603050405020304" pitchFamily="18" charset="0"/>
                <a:cs typeface="Times New Roman" panose="02020603050405020304" pitchFamily="18" charset="0"/>
              </a:rPr>
              <a:t>Engelli </a:t>
            </a:r>
            <a:r>
              <a:rPr lang="tr-TR" altLang="tr-TR" sz="2000" dirty="0">
                <a:solidFill>
                  <a:prstClr val="black"/>
                </a:solidFill>
                <a:latin typeface="Times New Roman" panose="02020603050405020304" pitchFamily="18" charset="0"/>
                <a:cs typeface="Times New Roman" panose="02020603050405020304" pitchFamily="18" charset="0"/>
              </a:rPr>
              <a:t>bireye sahip ailelerin ve özellikle engelli annelerinin rahatlatılması, kendilerine zaman ayırmalarının sağlanması amacıyla engellilerin tam veya yarı zamanlı olarak aile danışma ve rehabilitasyon merkezinden bakım hizmeti almasıdır.</a:t>
            </a:r>
          </a:p>
          <a:p>
            <a:pPr marL="0" lvl="0" indent="0" algn="just">
              <a:buNone/>
            </a:pPr>
            <a:r>
              <a:rPr lang="tr-TR" altLang="tr-TR" sz="2000" dirty="0">
                <a:solidFill>
                  <a:prstClr val="black"/>
                </a:solidFill>
                <a:latin typeface="Times New Roman" panose="02020603050405020304" pitchFamily="18" charset="0"/>
                <a:cs typeface="Times New Roman" panose="02020603050405020304" pitchFamily="18" charset="0"/>
              </a:rPr>
              <a:t>Bu merkezlerimiz kanalıyla  engelli ailesine ihtiyaç duyduğu hususlarda rehberlik ve danışma hizmeti de sunulmaktadır.</a:t>
            </a:r>
          </a:p>
          <a:p>
            <a:pPr marL="0" indent="0" algn="just">
              <a:buNone/>
            </a:pPr>
            <a:r>
              <a:rPr lang="tr-TR" altLang="tr-TR" sz="2000" dirty="0">
                <a:solidFill>
                  <a:prstClr val="black"/>
                </a:solidFill>
                <a:latin typeface="Times New Roman" panose="02020603050405020304" pitchFamily="18" charset="0"/>
                <a:cs typeface="Times New Roman" panose="02020603050405020304" pitchFamily="18" charset="0"/>
              </a:rPr>
              <a:t>Ülke çapındaki talepler doğrultusunda açılan ve halen sayısı </a:t>
            </a:r>
            <a:r>
              <a:rPr lang="tr-TR" altLang="tr-TR" sz="2000" dirty="0" smtClean="0">
                <a:solidFill>
                  <a:srgbClr val="FF0000"/>
                </a:solidFill>
                <a:latin typeface="Times New Roman" panose="02020603050405020304" pitchFamily="18" charset="0"/>
                <a:cs typeface="Times New Roman" panose="02020603050405020304" pitchFamily="18" charset="0"/>
              </a:rPr>
              <a:t>72 </a:t>
            </a:r>
            <a:r>
              <a:rPr lang="tr-TR" altLang="tr-TR" sz="2000" dirty="0" smtClean="0">
                <a:solidFill>
                  <a:prstClr val="black"/>
                </a:solidFill>
                <a:latin typeface="Times New Roman" panose="02020603050405020304" pitchFamily="18" charset="0"/>
                <a:cs typeface="Times New Roman" panose="02020603050405020304" pitchFamily="18" charset="0"/>
              </a:rPr>
              <a:t>olan </a:t>
            </a:r>
            <a:r>
              <a:rPr lang="tr-TR" altLang="tr-TR" sz="2000" dirty="0">
                <a:solidFill>
                  <a:prstClr val="black"/>
                </a:solidFill>
                <a:latin typeface="Times New Roman" panose="02020603050405020304" pitchFamily="18" charset="0"/>
                <a:cs typeface="Times New Roman" panose="02020603050405020304" pitchFamily="18" charset="0"/>
              </a:rPr>
              <a:t>bu merkezlerimizden </a:t>
            </a:r>
            <a:r>
              <a:rPr lang="tr-TR" altLang="tr-TR" sz="2000" dirty="0" smtClean="0">
                <a:solidFill>
                  <a:srgbClr val="FF0000"/>
                </a:solidFill>
                <a:latin typeface="Times New Roman" panose="02020603050405020304" pitchFamily="18" charset="0"/>
                <a:cs typeface="Times New Roman" panose="02020603050405020304" pitchFamily="18" charset="0"/>
              </a:rPr>
              <a:t>748</a:t>
            </a:r>
            <a:r>
              <a:rPr lang="tr-TR" altLang="tr-TR" sz="2000" dirty="0" smtClean="0">
                <a:solidFill>
                  <a:prstClr val="black"/>
                </a:solidFill>
                <a:latin typeface="Times New Roman" panose="02020603050405020304" pitchFamily="18" charset="0"/>
                <a:cs typeface="Times New Roman" panose="02020603050405020304" pitchFamily="18" charset="0"/>
              </a:rPr>
              <a:t> engelli birey </a:t>
            </a:r>
            <a:r>
              <a:rPr lang="tr-TR" altLang="tr-TR" sz="2000" dirty="0">
                <a:solidFill>
                  <a:prstClr val="black"/>
                </a:solidFill>
                <a:latin typeface="Times New Roman" panose="02020603050405020304" pitchFamily="18" charset="0"/>
                <a:cs typeface="Times New Roman" panose="02020603050405020304" pitchFamily="18" charset="0"/>
              </a:rPr>
              <a:t>yararlanmaktadır</a:t>
            </a:r>
            <a:r>
              <a:rPr lang="tr-TR" altLang="tr-TR" sz="2000" dirty="0" smtClean="0">
                <a:solidFill>
                  <a:prstClr val="black"/>
                </a:solidFill>
                <a:latin typeface="Times New Roman" panose="02020603050405020304" pitchFamily="18" charset="0"/>
                <a:cs typeface="Times New Roman" panose="02020603050405020304" pitchFamily="18" charset="0"/>
              </a:rPr>
              <a:t>. </a:t>
            </a:r>
            <a:endParaRPr lang="tr-TR" sz="2000"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19929433-9A7A-419A-A9D1-2D5E3ACA1FE6}" type="slidenum">
              <a:rPr lang="tr-TR" altLang="tr-TR" smtClean="0"/>
              <a:pPr/>
              <a:t>34</a:t>
            </a:fld>
            <a:endParaRPr lang="tr-TR" altLang="tr-TR" dirty="0"/>
          </a:p>
        </p:txBody>
      </p:sp>
      <p:sp>
        <p:nvSpPr>
          <p:cNvPr id="6" name="Dikdörtgen 5"/>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descr="C:\Users\habay\Desktop\PROFIL ORTAK.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9" name="Dikdörtgen 8"/>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88746914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78998" y="809241"/>
            <a:ext cx="7787208" cy="638944"/>
          </a:xfrm>
        </p:spPr>
        <p:txBody>
          <a:bodyPr/>
          <a:lstStyle/>
          <a:p>
            <a:r>
              <a:rPr lang="tr-TR" sz="3000" b="1" dirty="0">
                <a:solidFill>
                  <a:srgbClr val="C00000"/>
                </a:solidFill>
                <a:latin typeface="Times New Roman" panose="02020603050405020304" pitchFamily="18" charset="0"/>
                <a:cs typeface="Times New Roman" panose="02020603050405020304" pitchFamily="18" charset="0"/>
              </a:rPr>
              <a:t>ENGELLİ BAKIM HİZMETLERİ</a:t>
            </a:r>
            <a:endParaRPr lang="tr-TR" sz="3000" dirty="0">
              <a:solidFill>
                <a:srgbClr val="C0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83568" y="1492597"/>
            <a:ext cx="7920880" cy="2655619"/>
          </a:xfrm>
        </p:spPr>
        <p:txBody>
          <a:bodyPr/>
          <a:lstStyle/>
          <a:p>
            <a:pPr marL="0" lvl="0" indent="0" algn="ctr">
              <a:spcBef>
                <a:spcPts val="0"/>
              </a:spcBef>
              <a:buNone/>
            </a:pPr>
            <a:r>
              <a:rPr lang="tr-TR" altLang="tr-TR" sz="2000" b="1" dirty="0" smtClean="0">
                <a:solidFill>
                  <a:prstClr val="black"/>
                </a:solidFill>
                <a:latin typeface="Times New Roman" panose="02020603050405020304" pitchFamily="18" charset="0"/>
                <a:cs typeface="Times New Roman" panose="02020603050405020304" pitchFamily="18" charset="0"/>
              </a:rPr>
              <a:t>EV </a:t>
            </a:r>
            <a:r>
              <a:rPr lang="tr-TR" altLang="tr-TR" sz="2000" b="1" dirty="0">
                <a:solidFill>
                  <a:prstClr val="black"/>
                </a:solidFill>
                <a:latin typeface="Times New Roman" panose="02020603050405020304" pitchFamily="18" charset="0"/>
                <a:cs typeface="Times New Roman" panose="02020603050405020304" pitchFamily="18" charset="0"/>
              </a:rPr>
              <a:t>TİPİ SOSYAL HİZMET </a:t>
            </a:r>
            <a:r>
              <a:rPr lang="tr-TR" altLang="tr-TR" sz="2000" b="1" dirty="0" smtClean="0">
                <a:solidFill>
                  <a:prstClr val="black"/>
                </a:solidFill>
                <a:latin typeface="Times New Roman" panose="02020603050405020304" pitchFamily="18" charset="0"/>
                <a:cs typeface="Times New Roman" panose="02020603050405020304" pitchFamily="18" charset="0"/>
              </a:rPr>
              <a:t>BİRİMLERİ </a:t>
            </a:r>
          </a:p>
          <a:p>
            <a:pPr marL="0" lvl="0" indent="0" algn="ctr">
              <a:spcBef>
                <a:spcPts val="0"/>
              </a:spcBef>
              <a:buNone/>
            </a:pPr>
            <a:r>
              <a:rPr lang="tr-TR" altLang="tr-TR" sz="2000" b="1" dirty="0" smtClean="0">
                <a:solidFill>
                  <a:prstClr val="black"/>
                </a:solidFill>
                <a:latin typeface="Times New Roman" panose="02020603050405020304" pitchFamily="18" charset="0"/>
                <a:cs typeface="Times New Roman" panose="02020603050405020304" pitchFamily="18" charset="0"/>
              </a:rPr>
              <a:t>(</a:t>
            </a:r>
            <a:r>
              <a:rPr lang="tr-TR" altLang="tr-TR" sz="2000" b="1" dirty="0">
                <a:solidFill>
                  <a:prstClr val="black"/>
                </a:solidFill>
                <a:latin typeface="Times New Roman" panose="02020603050405020304" pitchFamily="18" charset="0"/>
                <a:cs typeface="Times New Roman" panose="02020603050405020304" pitchFamily="18" charset="0"/>
              </a:rPr>
              <a:t>Umut evleri)</a:t>
            </a:r>
          </a:p>
          <a:p>
            <a:pPr marL="0" lvl="0" indent="0" algn="just">
              <a:spcBef>
                <a:spcPts val="0"/>
              </a:spcBef>
              <a:buNone/>
            </a:pPr>
            <a:r>
              <a:rPr lang="tr-TR" altLang="tr-TR" sz="2100" dirty="0">
                <a:solidFill>
                  <a:prstClr val="black"/>
                </a:solidFill>
                <a:latin typeface="Times New Roman" panose="02020603050405020304" pitchFamily="18" charset="0"/>
                <a:cs typeface="Times New Roman" panose="02020603050405020304" pitchFamily="18" charset="0"/>
              </a:rPr>
              <a:t>Engellilerin içinde yaşadıkları toplumla kaynaşmalarına yönelik olarak müstakil evlerde veya apartman dairelerinde yaşamaları ve  toplum hayatına aktif katılımlarının sağlanması amaçlanmaktadır.</a:t>
            </a:r>
          </a:p>
          <a:p>
            <a:pPr marL="0" lvl="0" indent="0" algn="just">
              <a:buNone/>
            </a:pPr>
            <a:r>
              <a:rPr lang="tr-TR" altLang="tr-TR" sz="2100" dirty="0">
                <a:solidFill>
                  <a:prstClr val="black"/>
                </a:solidFill>
                <a:latin typeface="Times New Roman" panose="02020603050405020304" pitchFamily="18" charset="0"/>
                <a:cs typeface="Times New Roman" panose="02020603050405020304" pitchFamily="18" charset="0"/>
              </a:rPr>
              <a:t>Ev Tipi Sosyal Hizmet Birimi olarak da tanımlanan bu evlerde 4 ila 6 engellinin bir evde bakım elemanının refakatinde, mesleki personelin gözetiminde bakımları sağlanmaktadır.</a:t>
            </a:r>
          </a:p>
          <a:p>
            <a:pPr marL="0" indent="0">
              <a:buNone/>
            </a:pP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43808" y="4185084"/>
            <a:ext cx="3672408" cy="2268252"/>
          </a:xfrm>
          <a:prstGeom prst="rect">
            <a:avLst/>
          </a:prstGeom>
        </p:spPr>
      </p:pic>
      <p:sp>
        <p:nvSpPr>
          <p:cNvPr id="4" name="Slayt Numarası Yer Tutucusu 3"/>
          <p:cNvSpPr>
            <a:spLocks noGrp="1"/>
          </p:cNvSpPr>
          <p:nvPr>
            <p:ph type="sldNum" sz="quarter" idx="12"/>
          </p:nvPr>
        </p:nvSpPr>
        <p:spPr/>
        <p:txBody>
          <a:bodyPr/>
          <a:lstStyle/>
          <a:p>
            <a:fld id="{19929433-9A7A-419A-A9D1-2D5E3ACA1FE6}" type="slidenum">
              <a:rPr lang="tr-TR" altLang="tr-TR" smtClean="0"/>
              <a:pPr/>
              <a:t>35</a:t>
            </a:fld>
            <a:endParaRPr lang="tr-TR" altLang="tr-TR" dirty="0"/>
          </a:p>
        </p:txBody>
      </p:sp>
      <p:sp>
        <p:nvSpPr>
          <p:cNvPr id="7" name="Dikdörtgen 6"/>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descr="C:\Users\habay\Desktop\PROFIL ORTAK.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0" name="Dikdörtgen 9"/>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157957036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493912"/>
            <a:ext cx="8229600" cy="35091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tr-TR" sz="3000" b="1" dirty="0">
                <a:solidFill>
                  <a:srgbClr val="C00000"/>
                </a:solidFill>
                <a:latin typeface="Times New Roman" panose="02020603050405020304" pitchFamily="18" charset="0"/>
                <a:cs typeface="Times New Roman" panose="02020603050405020304" pitchFamily="18" charset="0"/>
              </a:rPr>
              <a:t>ENGELLİ BAKIM HİZMETLERİ</a:t>
            </a:r>
            <a:r>
              <a:rPr lang="tr-TR" sz="3000" b="1" dirty="0">
                <a:solidFill>
                  <a:srgbClr val="C00000"/>
                </a:solidFill>
                <a:latin typeface="Times New Roman" panose="02020603050405020304" pitchFamily="18" charset="0"/>
                <a:ea typeface="+mn-ea"/>
                <a:cs typeface="Times New Roman" panose="02020603050405020304" pitchFamily="18" charset="0"/>
              </a:rPr>
              <a:t/>
            </a:r>
            <a:br>
              <a:rPr lang="tr-TR" sz="3000" b="1" dirty="0">
                <a:solidFill>
                  <a:srgbClr val="C00000"/>
                </a:solidFill>
                <a:latin typeface="Times New Roman" panose="02020603050405020304" pitchFamily="18" charset="0"/>
                <a:ea typeface="+mn-ea"/>
                <a:cs typeface="Times New Roman" panose="02020603050405020304" pitchFamily="18" charset="0"/>
              </a:rPr>
            </a:br>
            <a:endParaRPr lang="tr-TR" sz="3000" b="1" dirty="0">
              <a:solidFill>
                <a:srgbClr val="C00000"/>
              </a:solidFill>
              <a:latin typeface="Times New Roman" panose="02020603050405020304" pitchFamily="18" charset="0"/>
              <a:ea typeface="+mn-ea"/>
              <a:cs typeface="Times New Roman" panose="02020603050405020304" pitchFamily="18" charset="0"/>
            </a:endParaRPr>
          </a:p>
        </p:txBody>
      </p:sp>
      <p:sp>
        <p:nvSpPr>
          <p:cNvPr id="3" name="İçerik Yer Tutucusu 2"/>
          <p:cNvSpPr>
            <a:spLocks noGrp="1"/>
          </p:cNvSpPr>
          <p:nvPr>
            <p:ph idx="1"/>
          </p:nvPr>
        </p:nvSpPr>
        <p:spPr>
          <a:xfrm>
            <a:off x="1115616" y="1600531"/>
            <a:ext cx="7128792" cy="4420757"/>
          </a:xfrm>
        </p:spPr>
        <p:txBody>
          <a:bodyPr/>
          <a:lstStyle/>
          <a:p>
            <a:pPr marL="0" indent="0" algn="ctr">
              <a:lnSpc>
                <a:spcPct val="107000"/>
              </a:lnSpc>
              <a:spcAft>
                <a:spcPts val="800"/>
              </a:spcAft>
              <a:buNone/>
            </a:pPr>
            <a:r>
              <a:rPr lang="tr-TR" sz="2800" b="1" dirty="0">
                <a:latin typeface="Times New Roman" panose="02020603050405020304" pitchFamily="18" charset="0"/>
                <a:ea typeface="Calibri" panose="020F0502020204030204" pitchFamily="34" charset="0"/>
                <a:cs typeface="Times New Roman" panose="02020603050405020304" pitchFamily="18" charset="0"/>
              </a:rPr>
              <a:t>Evde Bakım </a:t>
            </a:r>
            <a:r>
              <a:rPr lang="tr-TR" sz="2800" b="1" dirty="0" smtClean="0">
                <a:latin typeface="Times New Roman" panose="02020603050405020304" pitchFamily="18" charset="0"/>
                <a:ea typeface="Calibri" panose="020F0502020204030204" pitchFamily="34" charset="0"/>
                <a:cs typeface="Times New Roman" panose="02020603050405020304" pitchFamily="18" charset="0"/>
              </a:rPr>
              <a:t>Yardımı</a:t>
            </a:r>
            <a:endParaRPr lang="tr-TR" sz="28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tr-TR" sz="2000" dirty="0" smtClean="0">
                <a:latin typeface="Times New Roman" panose="02020603050405020304" pitchFamily="18" charset="0"/>
                <a:ea typeface="Calibri" panose="020F0502020204030204" pitchFamily="34" charset="0"/>
                <a:cs typeface="Times New Roman" panose="02020603050405020304" pitchFamily="18" charset="0"/>
              </a:rPr>
              <a:t>Sosyal </a:t>
            </a:r>
            <a:r>
              <a:rPr lang="tr-TR" sz="2000" dirty="0">
                <a:latin typeface="Times New Roman" panose="02020603050405020304" pitchFamily="18" charset="0"/>
                <a:ea typeface="Calibri" panose="020F0502020204030204" pitchFamily="34" charset="0"/>
                <a:cs typeface="Times New Roman" panose="02020603050405020304" pitchFamily="18" charset="0"/>
              </a:rPr>
              <a:t>Yardımlar Genel Müdürlüğü kanalıyla gerçekleştirilen evde bakım yardımı iş ve işlemleri 2019 yılında, Genel Müdürlüğümüz ve Sosyal Yardımlar Genel Müdürlüğü arasında imzalanan devir protokolü ile Genel Müdürlüğümüze devredilmiştir.</a:t>
            </a:r>
            <a:endParaRPr lang="tr-TR" sz="18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tr-TR" sz="2000" dirty="0">
                <a:latin typeface="Times New Roman" panose="02020603050405020304" pitchFamily="18" charset="0"/>
                <a:ea typeface="Calibri" panose="020F0502020204030204" pitchFamily="34" charset="0"/>
                <a:cs typeface="Times New Roman" panose="02020603050405020304" pitchFamily="18" charset="0"/>
              </a:rPr>
              <a:t>Evde bakım yardımı; her ne ad altında olursa olsun her türlü gelirler toplamı esas alınmak suretiyle, hane içinde kişi başına düşen ortalama aylık gelir tutarı, asgarî ücretin aylık net tutarının 2/3’ünden daha az </a:t>
            </a:r>
            <a:r>
              <a:rPr lang="tr-TR" sz="2000" dirty="0" smtClean="0">
                <a:latin typeface="Times New Roman" panose="02020603050405020304" pitchFamily="18" charset="0"/>
                <a:ea typeface="Calibri" panose="020F0502020204030204" pitchFamily="34" charset="0"/>
                <a:cs typeface="Times New Roman" panose="02020603050405020304" pitchFamily="18" charset="0"/>
              </a:rPr>
              <a:t>olan (</a:t>
            </a:r>
            <a:r>
              <a:rPr lang="tr-TR" sz="2000" b="1" dirty="0" smtClean="0">
                <a:latin typeface="Times New Roman" panose="02020603050405020304" pitchFamily="18" charset="0"/>
                <a:ea typeface="Calibri" panose="020F0502020204030204" pitchFamily="34" charset="0"/>
                <a:cs typeface="Times New Roman" panose="02020603050405020304" pitchFamily="18" charset="0"/>
              </a:rPr>
              <a:t>Ocak 2020 itibariyle 1.402,65 TL</a:t>
            </a:r>
            <a:r>
              <a:rPr lang="tr-TR"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tr-TR" sz="2000" dirty="0">
                <a:latin typeface="Times New Roman" panose="02020603050405020304" pitchFamily="18" charset="0"/>
                <a:ea typeface="Calibri" panose="020F0502020204030204" pitchFamily="34" charset="0"/>
                <a:cs typeface="Times New Roman" panose="02020603050405020304" pitchFamily="18" charset="0"/>
              </a:rPr>
              <a:t>bakıma ihtiyacı olan engellilere, engellinin bakımına destek amacıyla verilen sosyal yardımdır. </a:t>
            </a:r>
            <a:endParaRPr lang="tr-TR" sz="1800"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eaLnBrk="1" fontAlgn="auto" hangingPunct="1">
              <a:spcBef>
                <a:spcPts val="0"/>
              </a:spcBef>
              <a:spcAft>
                <a:spcPts val="0"/>
              </a:spcAft>
              <a:buNone/>
            </a:pPr>
            <a:endParaRPr lang="tr-TR" sz="2000" dirty="0">
              <a:solidFill>
                <a:prstClr val="black"/>
              </a:solidFill>
              <a:latin typeface="Times New Roman" panose="02020603050405020304" pitchFamily="18" charset="0"/>
              <a:cs typeface="Times New Roman" panose="02020603050405020304" pitchFamily="18" charset="0"/>
            </a:endParaRPr>
          </a:p>
          <a:p>
            <a:pPr lvl="0" algn="just">
              <a:tabLst>
                <a:tab pos="457200" algn="l"/>
              </a:tabLst>
            </a:pPr>
            <a:endParaRPr lang="tr-TR" sz="2100" dirty="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929433-9A7A-419A-A9D1-2D5E3ACA1FE6}" type="slidenum">
              <a:rPr kumimoji="0" lang="tr-TR" altLang="tr-T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tr-TR" altLang="tr-TR"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6" name="Dikdörtgen 5"/>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Resim 7" descr="C:\Users\habay\Desktop\PROFIL ORTAK.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9" name="Dikdörtgen 8"/>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xmlns="" val="305213916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493912"/>
            <a:ext cx="8229600" cy="35091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tr-TR" sz="3000" b="1" dirty="0">
                <a:solidFill>
                  <a:srgbClr val="C00000"/>
                </a:solidFill>
                <a:latin typeface="Times New Roman" panose="02020603050405020304" pitchFamily="18" charset="0"/>
                <a:cs typeface="Times New Roman" panose="02020603050405020304" pitchFamily="18" charset="0"/>
              </a:rPr>
              <a:t>ENGELLİ BAKIM HİZMETLERİ</a:t>
            </a:r>
            <a:r>
              <a:rPr lang="tr-TR" sz="3000" b="1" dirty="0">
                <a:solidFill>
                  <a:srgbClr val="C00000"/>
                </a:solidFill>
                <a:latin typeface="Times New Roman" panose="02020603050405020304" pitchFamily="18" charset="0"/>
                <a:ea typeface="+mn-ea"/>
                <a:cs typeface="Times New Roman" panose="02020603050405020304" pitchFamily="18" charset="0"/>
              </a:rPr>
              <a:t/>
            </a:r>
            <a:br>
              <a:rPr lang="tr-TR" sz="3000" b="1" dirty="0">
                <a:solidFill>
                  <a:srgbClr val="C00000"/>
                </a:solidFill>
                <a:latin typeface="Times New Roman" panose="02020603050405020304" pitchFamily="18" charset="0"/>
                <a:ea typeface="+mn-ea"/>
                <a:cs typeface="Times New Roman" panose="02020603050405020304" pitchFamily="18" charset="0"/>
              </a:rPr>
            </a:br>
            <a:endParaRPr lang="tr-TR" sz="3000" b="1" dirty="0">
              <a:solidFill>
                <a:srgbClr val="C00000"/>
              </a:solidFill>
              <a:latin typeface="Times New Roman" panose="02020603050405020304" pitchFamily="18" charset="0"/>
              <a:ea typeface="+mn-ea"/>
              <a:cs typeface="Times New Roman" panose="02020603050405020304" pitchFamily="18" charset="0"/>
            </a:endParaRPr>
          </a:p>
        </p:txBody>
      </p:sp>
      <p:sp>
        <p:nvSpPr>
          <p:cNvPr id="3" name="İçerik Yer Tutucusu 2"/>
          <p:cNvSpPr>
            <a:spLocks noGrp="1"/>
          </p:cNvSpPr>
          <p:nvPr>
            <p:ph idx="1"/>
          </p:nvPr>
        </p:nvSpPr>
        <p:spPr>
          <a:xfrm>
            <a:off x="899592" y="1844824"/>
            <a:ext cx="7344816" cy="4176464"/>
          </a:xfrm>
        </p:spPr>
        <p:txBody>
          <a:bodyPr/>
          <a:lstStyle/>
          <a:p>
            <a:pPr marL="0" indent="0" algn="ctr">
              <a:lnSpc>
                <a:spcPct val="107000"/>
              </a:lnSpc>
              <a:spcAft>
                <a:spcPts val="800"/>
              </a:spcAft>
              <a:buNone/>
            </a:pPr>
            <a:r>
              <a:rPr lang="tr-TR" sz="2800" b="1" dirty="0">
                <a:latin typeface="Times New Roman" panose="02020603050405020304" pitchFamily="18" charset="0"/>
                <a:ea typeface="Calibri" panose="020F0502020204030204" pitchFamily="34" charset="0"/>
                <a:cs typeface="Times New Roman" panose="02020603050405020304" pitchFamily="18" charset="0"/>
              </a:rPr>
              <a:t>Evde Bakım </a:t>
            </a:r>
            <a:r>
              <a:rPr lang="tr-TR" sz="2800" b="1" dirty="0" smtClean="0">
                <a:latin typeface="Times New Roman" panose="02020603050405020304" pitchFamily="18" charset="0"/>
                <a:ea typeface="Calibri" panose="020F0502020204030204" pitchFamily="34" charset="0"/>
                <a:cs typeface="Times New Roman" panose="02020603050405020304" pitchFamily="18" charset="0"/>
              </a:rPr>
              <a:t>Yardımı</a:t>
            </a:r>
            <a:endParaRPr lang="tr-TR" sz="2800"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algn="just" eaLnBrk="1" fontAlgn="auto" hangingPunct="1">
              <a:spcBef>
                <a:spcPts val="0"/>
              </a:spcBef>
              <a:spcAft>
                <a:spcPts val="0"/>
              </a:spcAft>
              <a:buNone/>
            </a:pPr>
            <a:r>
              <a:rPr lang="tr-TR" sz="2000" dirty="0" smtClean="0">
                <a:solidFill>
                  <a:srgbClr val="000000"/>
                </a:solidFill>
                <a:latin typeface="Times New Roman" panose="02020603050405020304" pitchFamily="18" charset="0"/>
              </a:rPr>
              <a:t>Bakıma </a:t>
            </a:r>
            <a:r>
              <a:rPr lang="tr-TR" sz="2000" dirty="0">
                <a:solidFill>
                  <a:srgbClr val="000000"/>
                </a:solidFill>
                <a:latin typeface="Times New Roman" panose="02020603050405020304" pitchFamily="18" charset="0"/>
              </a:rPr>
              <a:t>ihtiyacı olan engellinin evde bakımına destek için </a:t>
            </a:r>
            <a:r>
              <a:rPr lang="tr-TR" sz="2000" dirty="0" smtClean="0">
                <a:solidFill>
                  <a:srgbClr val="000000"/>
                </a:solidFill>
                <a:latin typeface="Times New Roman" panose="02020603050405020304" pitchFamily="18" charset="0"/>
              </a:rPr>
              <a:t> </a:t>
            </a:r>
            <a:r>
              <a:rPr lang="tr-TR" sz="2000" dirty="0">
                <a:solidFill>
                  <a:srgbClr val="000000"/>
                </a:solidFill>
                <a:latin typeface="Times New Roman" panose="02020603050405020304" pitchFamily="18" charset="0"/>
              </a:rPr>
              <a:t>(10.000) gösterge rakamı ile memur aylık katsayısının çarpımı sonucu bulunacak tutar kadar aylık sosyal yardım </a:t>
            </a:r>
            <a:r>
              <a:rPr lang="tr-TR" sz="2000" dirty="0" smtClean="0">
                <a:solidFill>
                  <a:srgbClr val="000000"/>
                </a:solidFill>
                <a:latin typeface="Times New Roman" panose="02020603050405020304" pitchFamily="18" charset="0"/>
              </a:rPr>
              <a:t>yapılır. Ocak 2020 itibarı ile bu tutar </a:t>
            </a:r>
            <a:r>
              <a:rPr lang="tr-TR" sz="2000" b="1" dirty="0" smtClean="0">
                <a:solidFill>
                  <a:srgbClr val="FF0000"/>
                </a:solidFill>
                <a:latin typeface="Times New Roman" panose="02020603050405020304" pitchFamily="18" charset="0"/>
              </a:rPr>
              <a:t>1.460,61 TL </a:t>
            </a:r>
            <a:r>
              <a:rPr lang="tr-TR" sz="2000" dirty="0" err="1" smtClean="0">
                <a:solidFill>
                  <a:srgbClr val="000000"/>
                </a:solidFill>
                <a:latin typeface="Times New Roman" panose="02020603050405020304" pitchFamily="18" charset="0"/>
              </a:rPr>
              <a:t>dir</a:t>
            </a:r>
            <a:r>
              <a:rPr lang="tr-TR" sz="2000" dirty="0" smtClean="0">
                <a:solidFill>
                  <a:srgbClr val="000000"/>
                </a:solidFill>
                <a:latin typeface="Times New Roman" panose="02020603050405020304" pitchFamily="18" charset="0"/>
              </a:rPr>
              <a:t>.</a:t>
            </a:r>
            <a:r>
              <a:rPr lang="tr-TR" sz="2000" dirty="0">
                <a:solidFill>
                  <a:prstClr val="black"/>
                </a:solidFill>
              </a:rPr>
              <a:t>	</a:t>
            </a:r>
          </a:p>
          <a:p>
            <a:pPr marL="0" lvl="0" indent="0" algn="just" eaLnBrk="1" fontAlgn="auto" hangingPunct="1">
              <a:spcBef>
                <a:spcPts val="0"/>
              </a:spcBef>
              <a:spcAft>
                <a:spcPts val="0"/>
              </a:spcAft>
              <a:buNone/>
            </a:pPr>
            <a:r>
              <a:rPr lang="tr-TR" sz="2000" dirty="0" smtClean="0">
                <a:solidFill>
                  <a:prstClr val="black"/>
                </a:solidFill>
              </a:rPr>
              <a:t>Hanede </a:t>
            </a:r>
            <a:r>
              <a:rPr lang="tr-TR" sz="2000" dirty="0">
                <a:solidFill>
                  <a:prstClr val="black"/>
                </a:solidFill>
              </a:rPr>
              <a:t>birden fazla bakıma ihtiyacı olan engelli bulunması hâlinde, hane içinde kişi başına düşen ortalama aylık gelir tutarının hesaplanmasında </a:t>
            </a:r>
            <a:r>
              <a:rPr lang="tr-TR" sz="2000" b="1" dirty="0">
                <a:solidFill>
                  <a:prstClr val="black"/>
                </a:solidFill>
              </a:rPr>
              <a:t>birinci bakıma ihtiyacı olan engelliden sonraki her bakıma ihtiyacı olan engelli iki kişi sayılır.</a:t>
            </a:r>
          </a:p>
          <a:p>
            <a:pPr lvl="0" algn="just" eaLnBrk="1" fontAlgn="auto" hangingPunct="1">
              <a:spcBef>
                <a:spcPts val="0"/>
              </a:spcBef>
              <a:spcAft>
                <a:spcPts val="0"/>
              </a:spcAft>
            </a:pPr>
            <a:endParaRPr lang="tr-TR" sz="2000" dirty="0">
              <a:solidFill>
                <a:prstClr val="black"/>
              </a:solidFill>
            </a:endParaRPr>
          </a:p>
          <a:p>
            <a:pPr marL="0" lvl="0" indent="0" algn="just">
              <a:buNone/>
              <a:tabLst>
                <a:tab pos="457200" algn="l"/>
              </a:tabLst>
            </a:pPr>
            <a:endParaRPr lang="tr-TR" sz="2100" dirty="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929433-9A7A-419A-A9D1-2D5E3ACA1FE6}" type="slidenum">
              <a:rPr kumimoji="0" lang="tr-TR" altLang="tr-T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tr-TR" altLang="tr-TR"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6" name="Dikdörtgen 5"/>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Resim 7" descr="C:\Users\habay\Desktop\PROFIL ORTAK.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9" name="Dikdörtgen 8"/>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xmlns="" val="40739558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9592" y="1277888"/>
            <a:ext cx="7787208" cy="782960"/>
          </a:xfrm>
        </p:spPr>
        <p:txBody>
          <a:bodyPr/>
          <a:lstStyle/>
          <a:p>
            <a:r>
              <a:rPr lang="tr-TR" sz="3000" b="1" dirty="0">
                <a:solidFill>
                  <a:srgbClr val="C00000"/>
                </a:solidFill>
                <a:latin typeface="Times New Roman" panose="02020603050405020304" pitchFamily="18" charset="0"/>
                <a:cs typeface="Times New Roman" panose="02020603050405020304" pitchFamily="18" charset="0"/>
              </a:rPr>
              <a:t>ENGELLİ BAKIM HİZMETLERİ</a:t>
            </a:r>
            <a:endParaRPr lang="tr-TR" sz="3000" dirty="0">
              <a:solidFill>
                <a:srgbClr val="C0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17240" y="2348880"/>
            <a:ext cx="7787208" cy="3384376"/>
          </a:xfrm>
        </p:spPr>
        <p:txBody>
          <a:bodyPr/>
          <a:lstStyle/>
          <a:p>
            <a:pPr marL="0" indent="0" algn="ctr">
              <a:buClr>
                <a:srgbClr val="F0A22E"/>
              </a:buClr>
              <a:buSzPct val="70000"/>
              <a:buNone/>
            </a:pPr>
            <a:r>
              <a:rPr lang="tr-TR" sz="2400" b="1" dirty="0">
                <a:solidFill>
                  <a:prstClr val="black"/>
                </a:solidFill>
                <a:latin typeface="Times New Roman" panose="02020603050405020304" pitchFamily="18" charset="0"/>
                <a:cs typeface="Times New Roman" panose="02020603050405020304" pitchFamily="18" charset="0"/>
              </a:rPr>
              <a:t>ÖZEL BAKIM MERKEZLERİ</a:t>
            </a:r>
          </a:p>
          <a:p>
            <a:pPr marL="0" lvl="0" indent="0" algn="just">
              <a:buClr>
                <a:srgbClr val="F0A22E"/>
              </a:buClr>
              <a:buSzPct val="70000"/>
              <a:buNone/>
            </a:pPr>
            <a:r>
              <a:rPr lang="tr-TR" altLang="tr-TR" sz="2400" dirty="0">
                <a:solidFill>
                  <a:prstClr val="black"/>
                </a:solidFill>
                <a:latin typeface="Times New Roman" panose="02020603050405020304" pitchFamily="18" charset="0"/>
                <a:cs typeface="Times New Roman" panose="02020603050405020304" pitchFamily="18" charset="0"/>
              </a:rPr>
              <a:t>Bakıma muhtaç engellilerin şahıslar tarafından açılan ve il müdürlüklerimiz tarafından denetlenen özel bakım merkezlerinde yatılı veya gündüzlü bakım hizmeti almaları  mümkün olabilmektedir. </a:t>
            </a:r>
            <a:endParaRPr lang="tr-TR" altLang="tr-TR" sz="2400" dirty="0" smtClean="0">
              <a:solidFill>
                <a:prstClr val="black"/>
              </a:solidFill>
              <a:latin typeface="Times New Roman" panose="02020603050405020304" pitchFamily="18" charset="0"/>
              <a:cs typeface="Times New Roman" panose="02020603050405020304" pitchFamily="18" charset="0"/>
            </a:endParaRPr>
          </a:p>
          <a:p>
            <a:pPr marL="0" lvl="0" indent="0" algn="just">
              <a:buClr>
                <a:srgbClr val="F0A22E"/>
              </a:buClr>
              <a:buSzPct val="70000"/>
              <a:buNone/>
            </a:pPr>
            <a:r>
              <a:rPr lang="tr-TR" altLang="tr-TR" sz="2400" dirty="0" smtClean="0">
                <a:solidFill>
                  <a:prstClr val="black"/>
                </a:solidFill>
                <a:latin typeface="Times New Roman" panose="02020603050405020304" pitchFamily="18" charset="0"/>
                <a:cs typeface="Times New Roman" panose="02020603050405020304" pitchFamily="18" charset="0"/>
              </a:rPr>
              <a:t>Bu </a:t>
            </a:r>
            <a:r>
              <a:rPr lang="tr-TR" altLang="tr-TR" sz="2400" dirty="0">
                <a:solidFill>
                  <a:prstClr val="black"/>
                </a:solidFill>
                <a:latin typeface="Times New Roman" panose="02020603050405020304" pitchFamily="18" charset="0"/>
                <a:cs typeface="Times New Roman" panose="02020603050405020304" pitchFamily="18" charset="0"/>
              </a:rPr>
              <a:t>hizmet için özel bakım merkezlerine aylık </a:t>
            </a:r>
            <a:r>
              <a:rPr lang="tr-TR" altLang="tr-TR" sz="2400" b="1" dirty="0" smtClean="0">
                <a:solidFill>
                  <a:prstClr val="black"/>
                </a:solidFill>
                <a:latin typeface="Times New Roman" panose="02020603050405020304" pitchFamily="18" charset="0"/>
                <a:cs typeface="Times New Roman" panose="02020603050405020304" pitchFamily="18" charset="0"/>
              </a:rPr>
              <a:t>3.154,92</a:t>
            </a:r>
            <a:r>
              <a:rPr lang="tr-TR" altLang="tr-TR" sz="2400" dirty="0" smtClean="0">
                <a:solidFill>
                  <a:prstClr val="black"/>
                </a:solidFill>
                <a:latin typeface="Times New Roman" panose="02020603050405020304" pitchFamily="18" charset="0"/>
                <a:cs typeface="Times New Roman" panose="02020603050405020304" pitchFamily="18" charset="0"/>
              </a:rPr>
              <a:t> </a:t>
            </a:r>
            <a:r>
              <a:rPr lang="tr-TR" altLang="tr-TR" sz="2400" b="1" dirty="0" smtClean="0">
                <a:solidFill>
                  <a:prstClr val="black"/>
                </a:solidFill>
                <a:latin typeface="Times New Roman" panose="02020603050405020304" pitchFamily="18" charset="0"/>
                <a:cs typeface="Times New Roman" panose="02020603050405020304" pitchFamily="18" charset="0"/>
              </a:rPr>
              <a:t>TL </a:t>
            </a:r>
            <a:r>
              <a:rPr lang="tr-TR" altLang="tr-TR" sz="2400" dirty="0">
                <a:solidFill>
                  <a:prstClr val="black"/>
                </a:solidFill>
                <a:latin typeface="Times New Roman" panose="02020603050405020304" pitchFamily="18" charset="0"/>
                <a:cs typeface="Times New Roman" panose="02020603050405020304" pitchFamily="18" charset="0"/>
              </a:rPr>
              <a:t>hakkediş, </a:t>
            </a:r>
            <a:r>
              <a:rPr lang="tr-TR" altLang="tr-TR" sz="2400" b="1" dirty="0" smtClean="0">
                <a:solidFill>
                  <a:prstClr val="black"/>
                </a:solidFill>
                <a:latin typeface="Times New Roman" panose="02020603050405020304" pitchFamily="18" charset="0"/>
                <a:cs typeface="Times New Roman" panose="02020603050405020304" pitchFamily="18" charset="0"/>
              </a:rPr>
              <a:t>828,32 TL </a:t>
            </a:r>
            <a:r>
              <a:rPr lang="tr-TR" altLang="tr-TR" sz="2400" dirty="0">
                <a:solidFill>
                  <a:prstClr val="black"/>
                </a:solidFill>
                <a:latin typeface="Times New Roman" panose="02020603050405020304" pitchFamily="18" charset="0"/>
                <a:cs typeface="Times New Roman" panose="02020603050405020304" pitchFamily="18" charset="0"/>
              </a:rPr>
              <a:t>teşvik olmak üzere </a:t>
            </a:r>
            <a:r>
              <a:rPr lang="tr-TR" altLang="tr-TR" sz="2400" b="1" dirty="0" smtClean="0">
                <a:solidFill>
                  <a:srgbClr val="FF0000"/>
                </a:solidFill>
                <a:latin typeface="Times New Roman" panose="02020603050405020304" pitchFamily="18" charset="0"/>
                <a:cs typeface="Times New Roman" panose="02020603050405020304" pitchFamily="18" charset="0"/>
              </a:rPr>
              <a:t>3.983,24 </a:t>
            </a:r>
            <a:r>
              <a:rPr lang="tr-TR" altLang="tr-TR" sz="2400" b="1" dirty="0">
                <a:solidFill>
                  <a:srgbClr val="FF0000"/>
                </a:solidFill>
                <a:latin typeface="Times New Roman" panose="02020603050405020304" pitchFamily="18" charset="0"/>
                <a:cs typeface="Times New Roman" panose="02020603050405020304" pitchFamily="18" charset="0"/>
              </a:rPr>
              <a:t>TL </a:t>
            </a:r>
            <a:r>
              <a:rPr lang="tr-TR" altLang="tr-TR" sz="2400" b="1" dirty="0">
                <a:solidFill>
                  <a:prstClr val="black"/>
                </a:solidFill>
                <a:latin typeface="Times New Roman" panose="02020603050405020304" pitchFamily="18" charset="0"/>
                <a:cs typeface="Times New Roman" panose="02020603050405020304" pitchFamily="18" charset="0"/>
              </a:rPr>
              <a:t>(KDV dahil)</a:t>
            </a:r>
            <a:r>
              <a:rPr lang="tr-TR" altLang="tr-TR" sz="2400" dirty="0">
                <a:solidFill>
                  <a:prstClr val="black"/>
                </a:solidFill>
                <a:latin typeface="Times New Roman" panose="02020603050405020304" pitchFamily="18" charset="0"/>
                <a:cs typeface="Times New Roman" panose="02020603050405020304" pitchFamily="18" charset="0"/>
              </a:rPr>
              <a:t>    ödeme yapılmaktadır. </a:t>
            </a:r>
          </a:p>
          <a:p>
            <a:pPr marL="0" indent="0" algn="just">
              <a:buClr>
                <a:srgbClr val="F0A22E"/>
              </a:buClr>
              <a:buSzPct val="70000"/>
              <a:buNone/>
            </a:pPr>
            <a:endParaRPr lang="tr-TR" altLang="tr-TR" sz="2400" dirty="0">
              <a:solidFill>
                <a:prstClr val="black"/>
              </a:solidFill>
              <a:cs typeface="Times New Roman" pitchFamily="18" charset="0"/>
            </a:endParaRPr>
          </a:p>
          <a:p>
            <a:endParaRPr lang="tr-TR" dirty="0"/>
          </a:p>
        </p:txBody>
      </p:sp>
      <p:sp>
        <p:nvSpPr>
          <p:cNvPr id="4" name="Slayt Numarası Yer Tutucusu 3"/>
          <p:cNvSpPr>
            <a:spLocks noGrp="1"/>
          </p:cNvSpPr>
          <p:nvPr>
            <p:ph type="sldNum" sz="quarter" idx="12"/>
          </p:nvPr>
        </p:nvSpPr>
        <p:spPr/>
        <p:txBody>
          <a:bodyPr/>
          <a:lstStyle/>
          <a:p>
            <a:fld id="{19929433-9A7A-419A-A9D1-2D5E3ACA1FE6}" type="slidenum">
              <a:rPr lang="tr-TR" altLang="tr-TR" smtClean="0"/>
              <a:pPr/>
              <a:t>38</a:t>
            </a:fld>
            <a:endParaRPr lang="tr-TR" altLang="tr-TR" dirty="0"/>
          </a:p>
        </p:txBody>
      </p:sp>
      <p:sp>
        <p:nvSpPr>
          <p:cNvPr id="6" name="Dikdörtgen 5"/>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descr="C:\Users\habay\Desktop\PROFIL ORTAK.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9" name="Dikdörtgen 8"/>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19598370"/>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9592" y="1133872"/>
            <a:ext cx="7787208" cy="782960"/>
          </a:xfrm>
        </p:spPr>
        <p:txBody>
          <a:bodyPr/>
          <a:lstStyle/>
          <a:p>
            <a:r>
              <a:rPr lang="tr-TR" sz="3000" b="1" dirty="0">
                <a:solidFill>
                  <a:srgbClr val="C00000"/>
                </a:solidFill>
              </a:rPr>
              <a:t>ENGELLİ BAKIM HİZMETLERİ</a:t>
            </a:r>
            <a:endParaRPr lang="tr-TR" sz="3000" dirty="0">
              <a:solidFill>
                <a:srgbClr val="C00000"/>
              </a:solidFill>
            </a:endParaRPr>
          </a:p>
        </p:txBody>
      </p:sp>
      <p:sp>
        <p:nvSpPr>
          <p:cNvPr id="3" name="İçerik Yer Tutucusu 2"/>
          <p:cNvSpPr>
            <a:spLocks noGrp="1"/>
          </p:cNvSpPr>
          <p:nvPr>
            <p:ph idx="1"/>
          </p:nvPr>
        </p:nvSpPr>
        <p:spPr>
          <a:xfrm>
            <a:off x="899592" y="2204865"/>
            <a:ext cx="7488832" cy="3528391"/>
          </a:xfrm>
        </p:spPr>
        <p:txBody>
          <a:bodyPr/>
          <a:lstStyle/>
          <a:p>
            <a:pPr marL="0" lvl="0" indent="0" algn="ctr">
              <a:buNone/>
            </a:pPr>
            <a:r>
              <a:rPr lang="tr-TR" sz="2000" b="1" dirty="0">
                <a:solidFill>
                  <a:prstClr val="black"/>
                </a:solidFill>
                <a:latin typeface="Times New Roman" panose="02020603050405020304" pitchFamily="18" charset="0"/>
                <a:cs typeface="Times New Roman" panose="02020603050405020304" pitchFamily="18" charset="0"/>
              </a:rPr>
              <a:t>GÖRME ENGELLİLER </a:t>
            </a:r>
            <a:r>
              <a:rPr lang="tr-TR" sz="2000" b="1" dirty="0" smtClean="0">
                <a:solidFill>
                  <a:prstClr val="black"/>
                </a:solidFill>
                <a:latin typeface="Times New Roman" panose="02020603050405020304" pitchFamily="18" charset="0"/>
                <a:cs typeface="Times New Roman" panose="02020603050405020304" pitchFamily="18" charset="0"/>
              </a:rPr>
              <a:t>KURSU</a:t>
            </a:r>
          </a:p>
          <a:p>
            <a:pPr marL="0" lvl="0" indent="0" algn="just">
              <a:buNone/>
            </a:pPr>
            <a:r>
              <a:rPr lang="tr-TR" sz="2400" dirty="0" smtClean="0">
                <a:solidFill>
                  <a:prstClr val="black"/>
                </a:solidFill>
                <a:latin typeface="Times New Roman" panose="02020603050405020304" pitchFamily="18" charset="0"/>
                <a:cs typeface="Times New Roman" panose="02020603050405020304" pitchFamily="18" charset="0"/>
              </a:rPr>
              <a:t>Doğuştan </a:t>
            </a:r>
            <a:r>
              <a:rPr lang="tr-TR" sz="2400" dirty="0">
                <a:solidFill>
                  <a:prstClr val="black"/>
                </a:solidFill>
                <a:latin typeface="Times New Roman" panose="02020603050405020304" pitchFamily="18" charset="0"/>
                <a:cs typeface="Times New Roman" panose="02020603050405020304" pitchFamily="18" charset="0"/>
              </a:rPr>
              <a:t>görme engeli bulunan veya sonradan görme yetisini kaybeden on beş yaş ve üzeri engelli bireylere dönemler hâlinde </a:t>
            </a:r>
            <a:r>
              <a:rPr lang="tr-TR" sz="2400" b="1" dirty="0">
                <a:solidFill>
                  <a:prstClr val="black"/>
                </a:solidFill>
                <a:latin typeface="Times New Roman" panose="02020603050405020304" pitchFamily="18" charset="0"/>
                <a:cs typeface="Times New Roman" panose="02020603050405020304" pitchFamily="18" charset="0"/>
              </a:rPr>
              <a:t>(6 ay süreli)</a:t>
            </a:r>
            <a:r>
              <a:rPr lang="tr-TR" sz="2400" dirty="0">
                <a:solidFill>
                  <a:prstClr val="black"/>
                </a:solidFill>
                <a:latin typeface="Times New Roman" panose="02020603050405020304" pitchFamily="18" charset="0"/>
                <a:cs typeface="Times New Roman" panose="02020603050405020304" pitchFamily="18" charset="0"/>
              </a:rPr>
              <a:t> İstanbul Emirgan Altı Nokta Görme Engelliler Rehabilitasyon Merkezi ve Ankara Yenimahalle Görme Engelliler Rehabilitasyon Merkezi’nde rehabilitasyon hizmeti verilmektedir. Verilen rehabilitasyon hizmeti ile görme engelli bireylerin toplum içinde tam bağımsız olarak yaşamını sürdürmesi hedeflenmektedir.</a:t>
            </a:r>
          </a:p>
          <a:p>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19929433-9A7A-419A-A9D1-2D5E3ACA1FE6}" type="slidenum">
              <a:rPr lang="tr-TR" altLang="tr-TR" smtClean="0"/>
              <a:pPr/>
              <a:t>39</a:t>
            </a:fld>
            <a:endParaRPr lang="tr-TR" altLang="tr-TR" dirty="0"/>
          </a:p>
        </p:txBody>
      </p:sp>
      <p:sp>
        <p:nvSpPr>
          <p:cNvPr id="6" name="Dikdörtgen 5"/>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descr="C:\Users\habay\Desktop\PROFIL ORTAK.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9" name="Dikdörtgen 8"/>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55277761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etin Yer Tutucusu 4"/>
          <p:cNvSpPr>
            <a:spLocks noGrp="1"/>
          </p:cNvSpPr>
          <p:nvPr>
            <p:ph type="body" idx="1"/>
          </p:nvPr>
        </p:nvSpPr>
        <p:spPr>
          <a:xfrm>
            <a:off x="1043608" y="1339884"/>
            <a:ext cx="4032448" cy="350143"/>
          </a:xfrm>
        </p:spPr>
        <p:txBody>
          <a:bodyPr/>
          <a:lstStyle/>
          <a:p>
            <a:pPr algn="ctr"/>
            <a:r>
              <a:rPr lang="tr-TR" altLang="tr-TR" sz="3200" dirty="0" smtClean="0">
                <a:latin typeface="Times New Roman" panose="02020603050405020304" pitchFamily="18" charset="0"/>
                <a:cs typeface="Times New Roman" panose="02020603050405020304" pitchFamily="18" charset="0"/>
              </a:rPr>
              <a:t>MİSYONUMUZ</a:t>
            </a:r>
          </a:p>
          <a:p>
            <a:pPr algn="ctr"/>
            <a:r>
              <a:rPr lang="tr-TR" altLang="tr-TR" dirty="0" smtClean="0">
                <a:solidFill>
                  <a:schemeClr val="tx1"/>
                </a:solidFill>
                <a:latin typeface="Times New Roman" panose="02020603050405020304" pitchFamily="18" charset="0"/>
                <a:cs typeface="Times New Roman" panose="02020603050405020304" pitchFamily="18" charset="0"/>
              </a:rPr>
              <a:t>(Hayat Amacı)</a:t>
            </a:r>
          </a:p>
        </p:txBody>
      </p:sp>
      <p:sp>
        <p:nvSpPr>
          <p:cNvPr id="12291" name="İçerik Yer Tutucusu 5"/>
          <p:cNvSpPr>
            <a:spLocks noGrp="1"/>
          </p:cNvSpPr>
          <p:nvPr>
            <p:ph sz="half" idx="2"/>
          </p:nvPr>
        </p:nvSpPr>
        <p:spPr>
          <a:xfrm>
            <a:off x="181921" y="2050951"/>
            <a:ext cx="5436096" cy="4065315"/>
          </a:xfrm>
          <a:ln>
            <a:solidFill>
              <a:schemeClr val="tx1"/>
            </a:solidFill>
          </a:ln>
        </p:spPr>
        <p:txBody>
          <a:bodyPr/>
          <a:lstStyle/>
          <a:p>
            <a:pPr marL="0" indent="0">
              <a:buNone/>
            </a:pPr>
            <a:r>
              <a:rPr lang="tr-TR" altLang="tr-TR" dirty="0">
                <a:latin typeface="Times New Roman" panose="02020603050405020304" pitchFamily="18" charset="0"/>
                <a:cs typeface="Times New Roman" panose="02020603050405020304" pitchFamily="18" charset="0"/>
              </a:rPr>
              <a:t>Engellilerin ve yaşlıların ayrımcılığa uğramadan insan haklarından yararlanarak toplumsal hayata katılmaları için ulusal düzeyde politika ve stratejilerin belirlenmesi çalışmalarını koordine etmek, engellilere ve yaşlılara yönelik yürütülen sosyal hizmet faaliyetlerine ilişkin ilke, usul ve standartları belirlemek, bu alanda ilgili kamu kurum ve kuruluşları ile gönüllü kuruluşlar arasında işbirliği ve koordinasyonu sağlamak.</a:t>
            </a:r>
            <a:endParaRPr lang="tr-TR" altLang="tr-TR" dirty="0" smtClean="0">
              <a:latin typeface="Times New Roman" panose="02020603050405020304" pitchFamily="18" charset="0"/>
              <a:cs typeface="Times New Roman" panose="02020603050405020304" pitchFamily="18" charset="0"/>
            </a:endParaRPr>
          </a:p>
          <a:p>
            <a:pPr marL="0" indent="0">
              <a:buFont typeface="Arial" charset="0"/>
              <a:buNone/>
            </a:pPr>
            <a:endParaRPr lang="tr-TR" altLang="tr-TR" dirty="0" smtClean="0"/>
          </a:p>
        </p:txBody>
      </p:sp>
      <p:sp>
        <p:nvSpPr>
          <p:cNvPr id="12292" name="Metin Yer Tutucusu 6"/>
          <p:cNvSpPr>
            <a:spLocks noGrp="1"/>
          </p:cNvSpPr>
          <p:nvPr>
            <p:ph type="body" sz="quarter" idx="3"/>
          </p:nvPr>
        </p:nvSpPr>
        <p:spPr>
          <a:xfrm>
            <a:off x="5580112" y="1213417"/>
            <a:ext cx="3347864" cy="638175"/>
          </a:xfrm>
        </p:spPr>
        <p:txBody>
          <a:bodyPr/>
          <a:lstStyle/>
          <a:p>
            <a:pPr algn="ctr"/>
            <a:r>
              <a:rPr lang="tr-TR" altLang="tr-TR" sz="3200" dirty="0" smtClean="0">
                <a:latin typeface="Times New Roman" panose="02020603050405020304" pitchFamily="18" charset="0"/>
                <a:cs typeface="Times New Roman" panose="02020603050405020304" pitchFamily="18" charset="0"/>
              </a:rPr>
              <a:t>VİZYONUMUZ</a:t>
            </a:r>
          </a:p>
          <a:p>
            <a:pPr algn="ctr"/>
            <a:r>
              <a:rPr lang="tr-TR" altLang="tr-TR" dirty="0" smtClean="0">
                <a:solidFill>
                  <a:schemeClr val="tx1"/>
                </a:solidFill>
                <a:latin typeface="Times New Roman" panose="02020603050405020304" pitchFamily="18" charset="0"/>
                <a:cs typeface="Times New Roman" panose="02020603050405020304" pitchFamily="18" charset="0"/>
              </a:rPr>
              <a:t>(Gelecek Hayali)</a:t>
            </a:r>
          </a:p>
        </p:txBody>
      </p:sp>
      <p:sp>
        <p:nvSpPr>
          <p:cNvPr id="12293" name="İçerik Yer Tutucusu 7"/>
          <p:cNvSpPr>
            <a:spLocks noGrp="1"/>
          </p:cNvSpPr>
          <p:nvPr>
            <p:ph sz="quarter" idx="4"/>
          </p:nvPr>
        </p:nvSpPr>
        <p:spPr>
          <a:xfrm>
            <a:off x="5698168" y="2269911"/>
            <a:ext cx="3275856" cy="3528393"/>
          </a:xfrm>
          <a:ln>
            <a:solidFill>
              <a:schemeClr val="tx1"/>
            </a:solidFill>
          </a:ln>
        </p:spPr>
        <p:txBody>
          <a:bodyPr/>
          <a:lstStyle/>
          <a:p>
            <a:pPr marL="0" indent="0">
              <a:buNone/>
            </a:pPr>
            <a:r>
              <a:rPr lang="tr-TR" dirty="0">
                <a:latin typeface="Times New Roman" panose="02020603050405020304" pitchFamily="18" charset="0"/>
                <a:cs typeface="Times New Roman" panose="02020603050405020304" pitchFamily="18" charset="0"/>
              </a:rPr>
              <a:t>Engellilerin ve yaşlıların toplumsal yaşamın tüm alanlarına onurlu bir birey olarak katılımlarının sağlanması konusunda koordine edeceği politika ve stratejilerle etkin ve lider bir kurum olmak</a:t>
            </a:r>
            <a:r>
              <a:rPr lang="tr-TR" altLang="tr-TR" dirty="0" smtClean="0">
                <a:latin typeface="Times New Roman" panose="02020603050405020304" pitchFamily="18" charset="0"/>
                <a:cs typeface="Times New Roman" panose="02020603050405020304" pitchFamily="18" charset="0"/>
              </a:rPr>
              <a:t>.</a:t>
            </a:r>
          </a:p>
        </p:txBody>
      </p:sp>
      <p:sp>
        <p:nvSpPr>
          <p:cNvPr id="2" name="Slayt Numarası Yer Tutucusu 1"/>
          <p:cNvSpPr>
            <a:spLocks noGrp="1"/>
          </p:cNvSpPr>
          <p:nvPr>
            <p:ph type="sldNum" sz="quarter" idx="12"/>
          </p:nvPr>
        </p:nvSpPr>
        <p:spPr/>
        <p:txBody>
          <a:bodyPr/>
          <a:lstStyle/>
          <a:p>
            <a:fld id="{C9942525-7206-474F-9A9D-1E2507BE0564}" type="slidenum">
              <a:rPr lang="tr-TR" altLang="tr-TR" smtClean="0"/>
              <a:pPr/>
              <a:t>4</a:t>
            </a:fld>
            <a:endParaRPr lang="tr-TR" altLang="tr-TR" dirty="0"/>
          </a:p>
        </p:txBody>
      </p:sp>
      <p:sp>
        <p:nvSpPr>
          <p:cNvPr id="8" name="Dikdörtgen 7"/>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descr="C:\Users\habay\Desktop\PROFIL ORTAK.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1" name="Dikdörtgen 10"/>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411349920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a:xfrm>
            <a:off x="745232" y="836712"/>
            <a:ext cx="7787208" cy="629854"/>
          </a:xfrm>
        </p:spPr>
        <p:txBody>
          <a:bodyPr/>
          <a:lstStyle/>
          <a:p>
            <a:r>
              <a:rPr lang="tr-TR" alt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tr-TR" alt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alt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BAKANLIK </a:t>
            </a:r>
            <a:r>
              <a:rPr lang="tr-TR" alt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ENGELLİ BAKIM MERKEZLERİ</a:t>
            </a:r>
            <a:r>
              <a:rPr lang="tr-TR" altLang="tr-T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alt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PERSONEL </a:t>
            </a:r>
            <a:r>
              <a:rPr lang="tr-TR" alt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DURUMU</a:t>
            </a:r>
            <a:endPar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xmlns="" val="3888667738"/>
              </p:ext>
            </p:extLst>
          </p:nvPr>
        </p:nvGraphicFramePr>
        <p:xfrm>
          <a:off x="395535" y="1742819"/>
          <a:ext cx="8352929" cy="4553557"/>
        </p:xfrm>
        <a:graphic>
          <a:graphicData uri="http://schemas.openxmlformats.org/drawingml/2006/table">
            <a:tbl>
              <a:tblPr/>
              <a:tblGrid>
                <a:gridCol w="5068871">
                  <a:extLst>
                    <a:ext uri="{9D8B030D-6E8A-4147-A177-3AD203B41FA5}">
                      <a16:colId xmlns="" xmlns:a16="http://schemas.microsoft.com/office/drawing/2014/main" val="20000"/>
                    </a:ext>
                  </a:extLst>
                </a:gridCol>
                <a:gridCol w="102222">
                  <a:extLst>
                    <a:ext uri="{9D8B030D-6E8A-4147-A177-3AD203B41FA5}">
                      <a16:colId xmlns="" xmlns:a16="http://schemas.microsoft.com/office/drawing/2014/main" val="20001"/>
                    </a:ext>
                  </a:extLst>
                </a:gridCol>
                <a:gridCol w="3181836">
                  <a:extLst>
                    <a:ext uri="{9D8B030D-6E8A-4147-A177-3AD203B41FA5}">
                      <a16:colId xmlns="" xmlns:a16="http://schemas.microsoft.com/office/drawing/2014/main" val="20002"/>
                    </a:ext>
                  </a:extLst>
                </a:gridCol>
              </a:tblGrid>
              <a:tr h="447366">
                <a:tc gridSpan="3">
                  <a:txBody>
                    <a:bodyPr/>
                    <a:lstStyle/>
                    <a:p>
                      <a:pPr algn="ctr" fontAlgn="ctr"/>
                      <a:r>
                        <a:rPr lang="tr-TR" sz="1500" b="1" i="0" u="none" strike="noStrike" dirty="0">
                          <a:effectLst/>
                          <a:latin typeface="Times New Roman" panose="02020603050405020304" pitchFamily="18" charset="0"/>
                          <a:cs typeface="Times New Roman" panose="02020603050405020304" pitchFamily="18" charset="0"/>
                        </a:rPr>
                        <a:t>BAKIM MERKEZLERİNDEKİ TOPLAM PERSONEL DURUMU </a:t>
                      </a:r>
                    </a:p>
                  </a:txBody>
                  <a:tcPr marL="4857" marR="4857" marT="4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447366">
                <a:tc gridSpan="2">
                  <a:txBody>
                    <a:bodyPr/>
                    <a:lstStyle/>
                    <a:p>
                      <a:pPr algn="l" fontAlgn="ctr"/>
                      <a:r>
                        <a:rPr lang="tr-TR" sz="1500" b="1" i="0" u="none" strike="noStrike" dirty="0">
                          <a:effectLst/>
                          <a:latin typeface="Times New Roman" panose="02020603050405020304" pitchFamily="18" charset="0"/>
                          <a:cs typeface="Times New Roman" panose="02020603050405020304" pitchFamily="18" charset="0"/>
                        </a:rPr>
                        <a:t>GENEL İDARE HİZMETELERİ SINIFINDA GÖREV YAPAN PER.SAYISI</a:t>
                      </a:r>
                    </a:p>
                  </a:txBody>
                  <a:tcPr marL="4857" marR="4857" marT="4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500" b="1" i="0" u="none" strike="noStrike" dirty="0">
                          <a:effectLst/>
                          <a:latin typeface="Times New Roman" panose="02020603050405020304" pitchFamily="18" charset="0"/>
                          <a:cs typeface="Times New Roman" panose="02020603050405020304" pitchFamily="18" charset="0"/>
                        </a:rPr>
                        <a:t>329</a:t>
                      </a:r>
                    </a:p>
                  </a:txBody>
                  <a:tcPr marL="4857" marR="4857" marT="4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47366">
                <a:tc gridSpan="2">
                  <a:txBody>
                    <a:bodyPr/>
                    <a:lstStyle/>
                    <a:p>
                      <a:pPr algn="l" fontAlgn="ctr"/>
                      <a:r>
                        <a:rPr lang="tr-TR" sz="1500" b="1" i="0" u="none" strike="noStrike" dirty="0">
                          <a:effectLst/>
                          <a:latin typeface="Times New Roman" panose="02020603050405020304" pitchFamily="18" charset="0"/>
                          <a:cs typeface="Times New Roman" panose="02020603050405020304" pitchFamily="18" charset="0"/>
                        </a:rPr>
                        <a:t>SAĞLIK HİZMETLERİ SINIFINDA GÖREV YAPAN PERSONEL.SAYISI</a:t>
                      </a:r>
                    </a:p>
                  </a:txBody>
                  <a:tcPr marL="4857" marR="4857" marT="4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500" b="1" i="0" u="none" strike="noStrike" dirty="0">
                          <a:effectLst/>
                          <a:latin typeface="Times New Roman" panose="02020603050405020304" pitchFamily="18" charset="0"/>
                          <a:cs typeface="Times New Roman" panose="02020603050405020304" pitchFamily="18" charset="0"/>
                        </a:rPr>
                        <a:t>407</a:t>
                      </a:r>
                    </a:p>
                  </a:txBody>
                  <a:tcPr marL="4857" marR="4857" marT="4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47366">
                <a:tc gridSpan="2">
                  <a:txBody>
                    <a:bodyPr/>
                    <a:lstStyle/>
                    <a:p>
                      <a:pPr algn="l" fontAlgn="ctr"/>
                      <a:r>
                        <a:rPr lang="tr-TR" sz="1500" b="1" i="0" u="none" strike="noStrike" dirty="0">
                          <a:effectLst/>
                          <a:latin typeface="Times New Roman" panose="02020603050405020304" pitchFamily="18" charset="0"/>
                          <a:cs typeface="Times New Roman" panose="02020603050405020304" pitchFamily="18" charset="0"/>
                        </a:rPr>
                        <a:t>EĞİTİM ÖĞRETİM HİZMETLERİNDE GÖREV YAPAN PER.SAYISI </a:t>
                      </a:r>
                    </a:p>
                  </a:txBody>
                  <a:tcPr marL="4857" marR="4857" marT="4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500" b="1" i="0" u="none" strike="noStrike" dirty="0">
                          <a:effectLst/>
                          <a:latin typeface="Times New Roman" panose="02020603050405020304" pitchFamily="18" charset="0"/>
                          <a:cs typeface="Times New Roman" panose="02020603050405020304" pitchFamily="18" charset="0"/>
                        </a:rPr>
                        <a:t>120</a:t>
                      </a:r>
                    </a:p>
                  </a:txBody>
                  <a:tcPr marL="4857" marR="4857" marT="4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47366">
                <a:tc gridSpan="2">
                  <a:txBody>
                    <a:bodyPr/>
                    <a:lstStyle/>
                    <a:p>
                      <a:pPr algn="l" fontAlgn="ctr"/>
                      <a:r>
                        <a:rPr lang="tr-TR" sz="1500" b="1" i="0" u="none" strike="noStrike" dirty="0">
                          <a:effectLst/>
                          <a:latin typeface="Times New Roman" panose="02020603050405020304" pitchFamily="18" charset="0"/>
                          <a:cs typeface="Times New Roman" panose="02020603050405020304" pitchFamily="18" charset="0"/>
                        </a:rPr>
                        <a:t>TEKNİK HİZMETLER SINIFINDA GÖREV YAPAN PERSONEL.SAYISI </a:t>
                      </a:r>
                    </a:p>
                  </a:txBody>
                  <a:tcPr marL="4857" marR="4857" marT="4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500" b="1" i="0" u="none" strike="noStrike" dirty="0">
                          <a:effectLst/>
                          <a:latin typeface="Times New Roman" panose="02020603050405020304" pitchFamily="18" charset="0"/>
                          <a:cs typeface="Times New Roman" panose="02020603050405020304" pitchFamily="18" charset="0"/>
                        </a:rPr>
                        <a:t>13</a:t>
                      </a:r>
                    </a:p>
                  </a:txBody>
                  <a:tcPr marL="4857" marR="4857" marT="4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47366">
                <a:tc gridSpan="2">
                  <a:txBody>
                    <a:bodyPr/>
                    <a:lstStyle/>
                    <a:p>
                      <a:pPr algn="l" fontAlgn="ctr"/>
                      <a:r>
                        <a:rPr lang="tr-TR" sz="1500" b="1" i="0" u="none" strike="noStrike" dirty="0">
                          <a:effectLst/>
                          <a:latin typeface="Times New Roman" panose="02020603050405020304" pitchFamily="18" charset="0"/>
                          <a:cs typeface="Times New Roman" panose="02020603050405020304" pitchFamily="18" charset="0"/>
                        </a:rPr>
                        <a:t>YARDIMCI HİZMETLER SINIFINDA GÖREV YAPAN PERSONEL</a:t>
                      </a:r>
                    </a:p>
                  </a:txBody>
                  <a:tcPr marL="4857" marR="4857" marT="4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500" b="1" i="0" u="none" strike="noStrike" dirty="0">
                          <a:effectLst/>
                          <a:latin typeface="Times New Roman" panose="02020603050405020304" pitchFamily="18" charset="0"/>
                          <a:cs typeface="Times New Roman" panose="02020603050405020304" pitchFamily="18" charset="0"/>
                        </a:rPr>
                        <a:t>337</a:t>
                      </a:r>
                    </a:p>
                  </a:txBody>
                  <a:tcPr marL="4857" marR="4857" marT="4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447366">
                <a:tc gridSpan="2">
                  <a:txBody>
                    <a:bodyPr/>
                    <a:lstStyle/>
                    <a:p>
                      <a:pPr algn="l" fontAlgn="ctr"/>
                      <a:r>
                        <a:rPr lang="tr-TR" sz="1500" b="1" i="0" u="none" strike="noStrike" dirty="0">
                          <a:effectLst/>
                          <a:latin typeface="Times New Roman" panose="02020603050405020304" pitchFamily="18" charset="0"/>
                          <a:cs typeface="Times New Roman" panose="02020603050405020304" pitchFamily="18" charset="0"/>
                        </a:rPr>
                        <a:t>DİN HİZMETLERİ SINIFINDA GÖREV YAPAN PERSONEL</a:t>
                      </a:r>
                    </a:p>
                  </a:txBody>
                  <a:tcPr marL="4857" marR="4857" marT="4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500" b="1" i="0" u="none" strike="noStrike" dirty="0">
                          <a:effectLst/>
                          <a:latin typeface="Times New Roman" panose="02020603050405020304" pitchFamily="18" charset="0"/>
                          <a:cs typeface="Times New Roman" panose="02020603050405020304" pitchFamily="18" charset="0"/>
                        </a:rPr>
                        <a:t>4</a:t>
                      </a:r>
                    </a:p>
                  </a:txBody>
                  <a:tcPr marL="4857" marR="4857" marT="4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447366">
                <a:tc gridSpan="2">
                  <a:txBody>
                    <a:bodyPr/>
                    <a:lstStyle/>
                    <a:p>
                      <a:pPr algn="l" fontAlgn="ctr"/>
                      <a:r>
                        <a:rPr lang="tr-TR" sz="1500" b="1" i="0" u="none" strike="noStrike" dirty="0">
                          <a:effectLst/>
                          <a:latin typeface="Times New Roman" panose="02020603050405020304" pitchFamily="18" charset="0"/>
                          <a:cs typeface="Times New Roman" panose="02020603050405020304" pitchFamily="18" charset="0"/>
                        </a:rPr>
                        <a:t>TOPLAM</a:t>
                      </a:r>
                    </a:p>
                  </a:txBody>
                  <a:tcPr marL="4857" marR="4857" marT="4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500" b="1" i="0" u="none" strike="noStrike" dirty="0">
                          <a:effectLst/>
                          <a:latin typeface="Times New Roman" panose="02020603050405020304" pitchFamily="18" charset="0"/>
                          <a:cs typeface="Times New Roman" panose="02020603050405020304" pitchFamily="18" charset="0"/>
                        </a:rPr>
                        <a:t>1210</a:t>
                      </a:r>
                    </a:p>
                  </a:txBody>
                  <a:tcPr marL="4857" marR="4857" marT="4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885793">
                <a:tc gridSpan="2">
                  <a:txBody>
                    <a:bodyPr/>
                    <a:lstStyle/>
                    <a:p>
                      <a:pPr algn="l" fontAlgn="ctr"/>
                      <a:r>
                        <a:rPr lang="tr-TR" sz="1500" b="1" i="0" u="none" strike="noStrike" dirty="0">
                          <a:effectLst/>
                          <a:latin typeface="Times New Roman" panose="02020603050405020304" pitchFamily="18" charset="0"/>
                          <a:cs typeface="Times New Roman" panose="02020603050405020304" pitchFamily="18" charset="0"/>
                        </a:rPr>
                        <a:t>ÖZEL HİZMET ALIMI YOLUYLA GÖREV YAPMAK ÜZERE VERİLEN</a:t>
                      </a:r>
                      <a:br>
                        <a:rPr lang="tr-TR" sz="1500" b="1" i="0" u="none" strike="noStrike" dirty="0">
                          <a:effectLst/>
                          <a:latin typeface="Times New Roman" panose="02020603050405020304" pitchFamily="18" charset="0"/>
                          <a:cs typeface="Times New Roman" panose="02020603050405020304" pitchFamily="18" charset="0"/>
                        </a:rPr>
                      </a:br>
                      <a:r>
                        <a:rPr lang="tr-TR" sz="1500" b="1" i="0" u="none" strike="noStrike" dirty="0">
                          <a:effectLst/>
                          <a:latin typeface="Times New Roman" panose="02020603050405020304" pitchFamily="18" charset="0"/>
                          <a:cs typeface="Times New Roman" panose="02020603050405020304" pitchFamily="18" charset="0"/>
                        </a:rPr>
                        <a:t> YETKİ TOPLAMI</a:t>
                      </a:r>
                    </a:p>
                  </a:txBody>
                  <a:tcPr marL="4857" marR="4857" marT="4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500" b="1" i="0" u="none" strike="noStrike" dirty="0" smtClean="0">
                          <a:effectLst/>
                          <a:latin typeface="Times New Roman" panose="02020603050405020304" pitchFamily="18" charset="0"/>
                          <a:cs typeface="Times New Roman" panose="02020603050405020304" pitchFamily="18" charset="0"/>
                        </a:rPr>
                        <a:t>6192</a:t>
                      </a:r>
                      <a:endParaRPr lang="tr-TR" sz="1500" b="1" i="0" u="none" strike="noStrike" dirty="0">
                        <a:effectLst/>
                        <a:latin typeface="Times New Roman" panose="02020603050405020304" pitchFamily="18" charset="0"/>
                        <a:cs typeface="Times New Roman" panose="02020603050405020304" pitchFamily="18" charset="0"/>
                      </a:endParaRPr>
                    </a:p>
                  </a:txBody>
                  <a:tcPr marL="4857" marR="4857" marT="4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
        <p:nvSpPr>
          <p:cNvPr id="3" name="Slayt Numarası Yer Tutucusu 2"/>
          <p:cNvSpPr>
            <a:spLocks noGrp="1"/>
          </p:cNvSpPr>
          <p:nvPr>
            <p:ph type="sldNum" sz="quarter" idx="12"/>
          </p:nvPr>
        </p:nvSpPr>
        <p:spPr/>
        <p:txBody>
          <a:bodyPr/>
          <a:lstStyle/>
          <a:p>
            <a:fld id="{19929433-9A7A-419A-A9D1-2D5E3ACA1FE6}" type="slidenum">
              <a:rPr lang="tr-TR" altLang="tr-TR" smtClean="0"/>
              <a:pPr/>
              <a:t>40</a:t>
            </a:fld>
            <a:endParaRPr lang="tr-TR" altLang="tr-TR" dirty="0"/>
          </a:p>
        </p:txBody>
      </p:sp>
      <p:sp>
        <p:nvSpPr>
          <p:cNvPr id="6" name="Dikdörtgen 5"/>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descr="C:\Users\habay\Desktop\PROFIL ORTAK.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Tree>
    <p:extLst>
      <p:ext uri="{BB962C8B-B14F-4D97-AF65-F5344CB8AC3E}">
        <p14:creationId xmlns:p14="http://schemas.microsoft.com/office/powerpoint/2010/main" xmlns="" val="194252794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583274"/>
            <a:ext cx="8229600" cy="35091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tr-TR" sz="3000" b="1" dirty="0">
                <a:solidFill>
                  <a:srgbClr val="C00000"/>
                </a:solidFill>
                <a:latin typeface="Times New Roman" panose="02020603050405020304" pitchFamily="18" charset="0"/>
                <a:ea typeface="+mn-ea"/>
                <a:cs typeface="Times New Roman" panose="02020603050405020304" pitchFamily="18" charset="0"/>
              </a:rPr>
              <a:t>KALİTE  GELİŞTİRME ÇALIŞMALARI </a:t>
            </a:r>
            <a:r>
              <a:rPr lang="tr-TR" sz="4000" b="1" dirty="0">
                <a:solidFill>
                  <a:srgbClr val="C00000"/>
                </a:solidFill>
                <a:latin typeface="Calibri" pitchFamily="34" charset="0"/>
                <a:ea typeface="+mn-ea"/>
                <a:cs typeface="Arial" charset="0"/>
              </a:rPr>
              <a:t/>
            </a:r>
            <a:br>
              <a:rPr lang="tr-TR" sz="4000" b="1" dirty="0">
                <a:solidFill>
                  <a:srgbClr val="C00000"/>
                </a:solidFill>
                <a:latin typeface="Calibri" pitchFamily="34" charset="0"/>
                <a:ea typeface="+mn-ea"/>
                <a:cs typeface="Arial" charset="0"/>
              </a:rPr>
            </a:br>
            <a:endParaRPr lang="tr-TR" sz="4000" b="1" dirty="0">
              <a:solidFill>
                <a:srgbClr val="C00000"/>
              </a:solidFill>
              <a:latin typeface="Calibri" pitchFamily="34" charset="0"/>
              <a:ea typeface="+mn-ea"/>
              <a:cs typeface="Arial" charset="0"/>
            </a:endParaRPr>
          </a:p>
        </p:txBody>
      </p:sp>
      <p:sp>
        <p:nvSpPr>
          <p:cNvPr id="3" name="İçerik Yer Tutucusu 2"/>
          <p:cNvSpPr>
            <a:spLocks noGrp="1"/>
          </p:cNvSpPr>
          <p:nvPr>
            <p:ph idx="1"/>
          </p:nvPr>
        </p:nvSpPr>
        <p:spPr>
          <a:xfrm>
            <a:off x="2627785" y="1700808"/>
            <a:ext cx="6048671" cy="4392488"/>
          </a:xfrm>
        </p:spPr>
        <p:txBody>
          <a:bodyPr/>
          <a:lstStyle/>
          <a:p>
            <a:pPr lvl="0" algn="just">
              <a:tabLst>
                <a:tab pos="457200" algn="l"/>
              </a:tabLst>
            </a:pPr>
            <a:endParaRPr lang="tr-TR" sz="2100" dirty="0" smtClean="0">
              <a:cs typeface="Times New Roman" panose="02020603050405020304" pitchFamily="18" charset="0"/>
            </a:endParaRPr>
          </a:p>
          <a:p>
            <a:pPr lvl="0" algn="just">
              <a:tabLst>
                <a:tab pos="457200" algn="l"/>
              </a:tabLst>
            </a:pPr>
            <a:r>
              <a:rPr lang="tr-TR" sz="2100" dirty="0" smtClean="0">
                <a:latin typeface="Times New Roman" panose="02020603050405020304" pitchFamily="18" charset="0"/>
                <a:cs typeface="Times New Roman" panose="02020603050405020304" pitchFamily="18" charset="0"/>
              </a:rPr>
              <a:t>Genel </a:t>
            </a:r>
            <a:r>
              <a:rPr lang="tr-TR" sz="2100" dirty="0">
                <a:latin typeface="Times New Roman" panose="02020603050405020304" pitchFamily="18" charset="0"/>
                <a:cs typeface="Times New Roman" panose="02020603050405020304" pitchFamily="18" charset="0"/>
              </a:rPr>
              <a:t>Müdürlüğümüz ile Mesleki Yeterlik Kurumu arasında </a:t>
            </a:r>
            <a:r>
              <a:rPr lang="tr-TR" sz="2100" b="1" dirty="0">
                <a:latin typeface="Times New Roman" panose="02020603050405020304" pitchFamily="18" charset="0"/>
                <a:cs typeface="Times New Roman" panose="02020603050405020304" pitchFamily="18" charset="0"/>
              </a:rPr>
              <a:t>"Engelli ve Yaşlı Bakım Elemanı  ile Gerontolog" mesleki standartları</a:t>
            </a:r>
            <a:r>
              <a:rPr lang="tr-TR" sz="2100" dirty="0">
                <a:latin typeface="Times New Roman" panose="02020603050405020304" pitchFamily="18" charset="0"/>
                <a:cs typeface="Times New Roman" panose="02020603050405020304" pitchFamily="18" charset="0"/>
              </a:rPr>
              <a:t>nın belirlenmesine yönelik protokol imzalanmış ve söz konusu meslek standartları ilgili kurum ve kuruluşların katılımı ile çalışmaları  tamamlanarak Resmi Gazete’de yayımlanmıştır. </a:t>
            </a:r>
            <a:endParaRPr lang="tr-TR" sz="2100" dirty="0" smtClean="0">
              <a:latin typeface="Times New Roman" panose="02020603050405020304" pitchFamily="18" charset="0"/>
              <a:cs typeface="Times New Roman" panose="02020603050405020304" pitchFamily="18" charset="0"/>
            </a:endParaRPr>
          </a:p>
          <a:p>
            <a:pPr lvl="0" algn="just">
              <a:tabLst>
                <a:tab pos="457200" algn="l"/>
              </a:tabLst>
            </a:pPr>
            <a:endParaRPr lang="tr-TR" sz="2100" dirty="0" smtClean="0">
              <a:latin typeface="Times New Roman" panose="02020603050405020304" pitchFamily="18" charset="0"/>
              <a:cs typeface="Times New Roman" panose="02020603050405020304" pitchFamily="18" charset="0"/>
            </a:endParaRPr>
          </a:p>
          <a:p>
            <a:pPr lvl="0" algn="just">
              <a:tabLst>
                <a:tab pos="457200" algn="l"/>
              </a:tabLst>
            </a:pPr>
            <a:r>
              <a:rPr lang="tr-TR" sz="2100" dirty="0" smtClean="0">
                <a:latin typeface="Times New Roman" panose="02020603050405020304" pitchFamily="18" charset="0"/>
                <a:cs typeface="Times New Roman" panose="02020603050405020304" pitchFamily="18" charset="0"/>
              </a:rPr>
              <a:t>Genel Müdürlüğümüze ait mevzuat iş ve işlemleri Kalite Geliştirme Dairesi Başkanlığımızca takip edilmektedir. </a:t>
            </a:r>
            <a:endParaRPr lang="tr-TR" sz="2100" dirty="0">
              <a:latin typeface="Times New Roman" panose="02020603050405020304" pitchFamily="18" charset="0"/>
              <a:cs typeface="Times New Roman" panose="02020603050405020304" pitchFamily="18" charset="0"/>
            </a:endParaRPr>
          </a:p>
          <a:p>
            <a:pPr lvl="0" algn="just">
              <a:tabLst>
                <a:tab pos="457200" algn="l"/>
              </a:tabLst>
            </a:pPr>
            <a:endParaRPr lang="tr-TR" sz="2100" dirty="0">
              <a:latin typeface="Times New Roman" panose="02020603050405020304" pitchFamily="18" charset="0"/>
              <a:cs typeface="Times New Roman" panose="02020603050405020304" pitchFamily="18" charset="0"/>
            </a:endParaRPr>
          </a:p>
        </p:txBody>
      </p:sp>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2636912"/>
            <a:ext cx="2067757" cy="20534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Slayt Numarası Yer Tutucusu 3"/>
          <p:cNvSpPr>
            <a:spLocks noGrp="1"/>
          </p:cNvSpPr>
          <p:nvPr>
            <p:ph type="sldNum" sz="quarter" idx="12"/>
          </p:nvPr>
        </p:nvSpPr>
        <p:spPr/>
        <p:txBody>
          <a:bodyPr/>
          <a:lstStyle/>
          <a:p>
            <a:fld id="{19929433-9A7A-419A-A9D1-2D5E3ACA1FE6}" type="slidenum">
              <a:rPr lang="tr-TR" altLang="tr-TR" smtClean="0"/>
              <a:pPr/>
              <a:t>41</a:t>
            </a:fld>
            <a:endParaRPr lang="tr-TR" altLang="tr-TR" dirty="0"/>
          </a:p>
        </p:txBody>
      </p:sp>
      <p:sp>
        <p:nvSpPr>
          <p:cNvPr id="7" name="Dikdörtgen 6"/>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descr="C:\Users\habay\Desktop\PROFIL ORTAK.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0" name="Dikdörtgen 9"/>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189955834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2307" y="1302892"/>
            <a:ext cx="8229600" cy="422920"/>
          </a:xfrm>
        </p:spPr>
        <p:txBody>
          <a:bodyPr/>
          <a:lstStyle/>
          <a:p>
            <a:r>
              <a:rPr lang="tr-TR" sz="3000" dirty="0">
                <a:solidFill>
                  <a:srgbClr val="C00000"/>
                </a:solidFill>
                <a:latin typeface="Times New Roman" panose="02020603050405020304" pitchFamily="18" charset="0"/>
                <a:ea typeface="+mn-ea"/>
                <a:cs typeface="Times New Roman" panose="02020603050405020304" pitchFamily="18" charset="0"/>
              </a:rPr>
              <a:t>KALİTE  GELİŞTİRME ÇALIŞMALARI</a:t>
            </a: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1334" y="2243827"/>
            <a:ext cx="2232248" cy="31293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Dikdörtgen 3"/>
          <p:cNvSpPr/>
          <p:nvPr/>
        </p:nvSpPr>
        <p:spPr>
          <a:xfrm>
            <a:off x="2771800" y="1925221"/>
            <a:ext cx="6156495" cy="3699474"/>
          </a:xfrm>
          <a:prstGeom prst="rect">
            <a:avLst/>
          </a:prstGeom>
        </p:spPr>
        <p:txBody>
          <a:bodyPr wrap="square">
            <a:spAutoFit/>
          </a:bodyPr>
          <a:lstStyle/>
          <a:p>
            <a:pPr marL="342900" lvl="0" indent="-342900" algn="just" eaLnBrk="0" hangingPunct="0">
              <a:spcBef>
                <a:spcPct val="20000"/>
              </a:spcBef>
              <a:buFont typeface="Arial" charset="0"/>
              <a:buChar char="•"/>
              <a:tabLst>
                <a:tab pos="457200" algn="l"/>
              </a:tabLst>
            </a:pPr>
            <a:r>
              <a:rPr lang="tr-TR" sz="2000" b="1" dirty="0" smtClean="0">
                <a:solidFill>
                  <a:prstClr val="black"/>
                </a:solidFill>
                <a:latin typeface="Times New Roman" panose="02020603050405020304" pitchFamily="18" charset="0"/>
                <a:cs typeface="Times New Roman" panose="02020603050405020304" pitchFamily="18" charset="0"/>
              </a:rPr>
              <a:t>Ücretsiz Seyahat Kapsamında Yapılacak Gelir Desteği Ödemesi </a:t>
            </a:r>
          </a:p>
          <a:p>
            <a:pPr marL="342900" lvl="0" indent="-342900" algn="just" eaLnBrk="0" hangingPunct="0">
              <a:spcBef>
                <a:spcPct val="20000"/>
              </a:spcBef>
              <a:buFont typeface="Arial" charset="0"/>
              <a:buChar char="•"/>
              <a:tabLst>
                <a:tab pos="457200" algn="l"/>
              </a:tabLst>
            </a:pPr>
            <a:r>
              <a:rPr lang="tr-TR" dirty="0" smtClean="0">
                <a:latin typeface="Times New Roman" pitchFamily="18" charset="0"/>
                <a:cs typeface="Times New Roman" pitchFamily="18" charset="0"/>
              </a:rPr>
              <a:t>İşletmecilere</a:t>
            </a:r>
            <a:r>
              <a:rPr lang="tr-TR" dirty="0">
                <a:latin typeface="Times New Roman" pitchFamily="18" charset="0"/>
                <a:cs typeface="Times New Roman" pitchFamily="18" charset="0"/>
              </a:rPr>
              <a:t>, belediyeler aracılığıyla </a:t>
            </a:r>
            <a:r>
              <a:rPr lang="tr-TR" dirty="0" smtClean="0">
                <a:latin typeface="Times New Roman" pitchFamily="18" charset="0"/>
                <a:cs typeface="Times New Roman" pitchFamily="18" charset="0"/>
              </a:rPr>
              <a:t>Aile </a:t>
            </a:r>
            <a:r>
              <a:rPr lang="tr-TR" dirty="0">
                <a:latin typeface="Times New Roman" pitchFamily="18" charset="0"/>
                <a:cs typeface="Times New Roman" pitchFamily="18" charset="0"/>
              </a:rPr>
              <a:t>ve Sosyal Politikalar Bakanlığı bütçesine bu amaçla konulan ödenekten ödeme yapılmaktadır. </a:t>
            </a:r>
          </a:p>
          <a:p>
            <a:pPr marL="342900" lvl="0" indent="-342900" algn="just" eaLnBrk="0" hangingPunct="0">
              <a:spcBef>
                <a:spcPct val="20000"/>
              </a:spcBef>
              <a:buFont typeface="Arial" charset="0"/>
              <a:buChar char="•"/>
              <a:tabLst>
                <a:tab pos="457200" algn="l"/>
              </a:tabLst>
            </a:pPr>
            <a:r>
              <a:rPr lang="tr-TR" dirty="0" smtClean="0">
                <a:latin typeface="Times New Roman" panose="02020603050405020304" pitchFamily="18" charset="0"/>
                <a:cs typeface="Times New Roman" panose="02020603050405020304" pitchFamily="18" charset="0"/>
              </a:rPr>
              <a:t>Bu </a:t>
            </a:r>
            <a:r>
              <a:rPr lang="tr-TR" dirty="0">
                <a:latin typeface="Times New Roman" panose="02020603050405020304" pitchFamily="18" charset="0"/>
                <a:cs typeface="Times New Roman" panose="02020603050405020304" pitchFamily="18" charset="0"/>
              </a:rPr>
              <a:t>kapsamda yaklaşık </a:t>
            </a:r>
            <a:r>
              <a:rPr lang="tr-TR" b="1" dirty="0">
                <a:latin typeface="Times New Roman" panose="02020603050405020304" pitchFamily="18" charset="0"/>
                <a:cs typeface="Times New Roman" panose="02020603050405020304" pitchFamily="18" charset="0"/>
              </a:rPr>
              <a:t>her ay için yaklaşık 14.000 araca 13 milyon TL ödeme</a:t>
            </a:r>
            <a:r>
              <a:rPr lang="tr-TR" dirty="0">
                <a:latin typeface="Times New Roman" panose="02020603050405020304" pitchFamily="18" charset="0"/>
                <a:cs typeface="Times New Roman" panose="02020603050405020304" pitchFamily="18" charset="0"/>
              </a:rPr>
              <a:t> yapılmaktadır. </a:t>
            </a:r>
          </a:p>
          <a:p>
            <a:pPr marL="342900" lvl="0" indent="-342900" algn="just" eaLnBrk="0" hangingPunct="0">
              <a:spcBef>
                <a:spcPct val="20000"/>
              </a:spcBef>
              <a:buFont typeface="Arial" charset="0"/>
              <a:buChar char="•"/>
            </a:pPr>
            <a:r>
              <a:rPr lang="tr-TR" b="1" dirty="0" smtClean="0">
                <a:latin typeface="Times New Roman" panose="02020603050405020304" pitchFamily="18" charset="0"/>
                <a:cs typeface="Times New Roman" panose="02020603050405020304" pitchFamily="18" charset="0"/>
              </a:rPr>
              <a:t>Temmuz </a:t>
            </a:r>
            <a:r>
              <a:rPr lang="tr-TR" b="1" dirty="0">
                <a:latin typeface="Times New Roman" panose="02020603050405020304" pitchFamily="18" charset="0"/>
                <a:cs typeface="Times New Roman" panose="02020603050405020304" pitchFamily="18" charset="0"/>
              </a:rPr>
              <a:t>2018 itibari ile </a:t>
            </a:r>
            <a:r>
              <a:rPr lang="tr-TR" b="1" dirty="0" smtClean="0">
                <a:latin typeface="Times New Roman" panose="02020603050405020304" pitchFamily="18" charset="0"/>
                <a:cs typeface="Times New Roman" panose="02020603050405020304" pitchFamily="18" charset="0"/>
              </a:rPr>
              <a:t>3 yıllık </a:t>
            </a:r>
            <a:r>
              <a:rPr lang="tr-TR" b="1" dirty="0">
                <a:latin typeface="Times New Roman" panose="02020603050405020304" pitchFamily="18" charset="0"/>
                <a:cs typeface="Times New Roman" panose="02020603050405020304" pitchFamily="18" charset="0"/>
              </a:rPr>
              <a:t>süreçte toplam </a:t>
            </a:r>
            <a:r>
              <a:rPr lang="tr-TR" b="1" dirty="0" smtClean="0">
                <a:latin typeface="Times New Roman" panose="02020603050405020304" pitchFamily="18" charset="0"/>
                <a:cs typeface="Times New Roman" panose="02020603050405020304" pitchFamily="18" charset="0"/>
              </a:rPr>
              <a:t>470 </a:t>
            </a:r>
            <a:r>
              <a:rPr lang="tr-TR" b="1" dirty="0">
                <a:latin typeface="Times New Roman" panose="02020603050405020304" pitchFamily="18" charset="0"/>
                <a:cs typeface="Times New Roman" panose="02020603050405020304" pitchFamily="18" charset="0"/>
              </a:rPr>
              <a:t>Milyon TL ödenek aktarılmıştır. </a:t>
            </a:r>
            <a:r>
              <a:rPr lang="tr-TR" b="1" dirty="0" smtClean="0">
                <a:latin typeface="Times New Roman" panose="02020603050405020304" pitchFamily="18" charset="0"/>
                <a:cs typeface="Times New Roman" panose="02020603050405020304" pitchFamily="18" charset="0"/>
              </a:rPr>
              <a:t>,</a:t>
            </a:r>
          </a:p>
          <a:p>
            <a:pPr marL="342900" lvl="0" indent="-342900" algn="just" eaLnBrk="0" hangingPunct="0">
              <a:spcBef>
                <a:spcPct val="20000"/>
              </a:spcBef>
              <a:buFont typeface="Arial" charset="0"/>
              <a:buChar char="•"/>
            </a:pPr>
            <a:r>
              <a:rPr lang="tr-TR" b="1" dirty="0" smtClean="0">
                <a:latin typeface="Times New Roman" panose="02020603050405020304" pitchFamily="18" charset="0"/>
                <a:cs typeface="Times New Roman" panose="02020603050405020304" pitchFamily="18" charset="0"/>
              </a:rPr>
              <a:t>Sayın Cumhurbaşkanımızın talimatları ile ayrıca, gelir desteği miktarı her bir kalemde %33 oranında Haziran 2018’de arttırılmıştır. </a:t>
            </a:r>
            <a:endParaRPr lang="tr-TR" b="1" dirty="0">
              <a:latin typeface="Times New Roman" panose="02020603050405020304" pitchFamily="18" charset="0"/>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fld id="{19929433-9A7A-419A-A9D1-2D5E3ACA1FE6}" type="slidenum">
              <a:rPr lang="tr-TR" altLang="tr-TR" smtClean="0"/>
              <a:pPr/>
              <a:t>42</a:t>
            </a:fld>
            <a:endParaRPr lang="tr-TR" altLang="tr-TR" dirty="0"/>
          </a:p>
        </p:txBody>
      </p:sp>
      <p:sp>
        <p:nvSpPr>
          <p:cNvPr id="7" name="Dikdörtgen 6"/>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descr="C:\Users\habay\Desktop\PROFIL ORTAK.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0" name="Dikdörtgen 9"/>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697198842"/>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115203"/>
            <a:ext cx="8229600" cy="494928"/>
          </a:xfrm>
        </p:spPr>
        <p:txBody>
          <a:bodyPr/>
          <a:lstStyle/>
          <a:p>
            <a:r>
              <a:rPr lang="tr-TR" sz="3000" b="1" dirty="0" smtClean="0">
                <a:solidFill>
                  <a:srgbClr val="C00000"/>
                </a:solidFill>
                <a:latin typeface="Times New Roman" panose="02020603050405020304" pitchFamily="18" charset="0"/>
                <a:cs typeface="Times New Roman" panose="02020603050405020304" pitchFamily="18" charset="0"/>
              </a:rPr>
              <a:t>KALİTE GELİŞTİRME ÇALIŞMALARI </a:t>
            </a:r>
            <a:endParaRPr lang="tr-TR" sz="3000" b="1" dirty="0">
              <a:solidFill>
                <a:srgbClr val="C0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3059832" y="1874712"/>
            <a:ext cx="5832648" cy="4281339"/>
          </a:xfrm>
        </p:spPr>
        <p:txBody>
          <a:bodyPr/>
          <a:lstStyle/>
          <a:p>
            <a:pPr marL="0">
              <a:spcBef>
                <a:spcPts val="0"/>
              </a:spcBef>
              <a:spcAft>
                <a:spcPts val="0"/>
              </a:spcAft>
            </a:pPr>
            <a:r>
              <a:rPr lang="tr-TR" sz="1600" b="1" dirty="0">
                <a:latin typeface="Times New Roman,Times,serif"/>
              </a:rPr>
              <a:t>Yaşlı Bireyler İçin Toplu Taşımada Ücretsiz Seyahat </a:t>
            </a:r>
            <a:r>
              <a:rPr lang="tr-TR" sz="1600" b="1" dirty="0" smtClean="0">
                <a:latin typeface="Times New Roman,Times,serif"/>
              </a:rPr>
              <a:t>Hakkı Genişletildi</a:t>
            </a:r>
            <a:endParaRPr lang="tr-TR" sz="1600" dirty="0">
              <a:latin typeface="Times New Roman,Times,serif"/>
            </a:endParaRPr>
          </a:p>
          <a:p>
            <a:pPr marL="0" algn="just">
              <a:spcBef>
                <a:spcPts val="0"/>
              </a:spcBef>
              <a:spcAft>
                <a:spcPts val="0"/>
              </a:spcAft>
            </a:pPr>
            <a:r>
              <a:rPr lang="tr-TR" sz="1600" dirty="0" smtClean="0">
                <a:latin typeface="Times New Roman,Times,serif"/>
              </a:rPr>
              <a:t>Yaşlı bireyler için </a:t>
            </a:r>
            <a:r>
              <a:rPr lang="tr-TR" sz="1600" dirty="0" err="1" smtClean="0">
                <a:latin typeface="Times New Roman,Times,serif"/>
              </a:rPr>
              <a:t>şehiriçi</a:t>
            </a:r>
            <a:r>
              <a:rPr lang="tr-TR" sz="1600" dirty="0" smtClean="0">
                <a:latin typeface="Times New Roman,Times,serif"/>
              </a:rPr>
              <a:t> </a:t>
            </a:r>
            <a:r>
              <a:rPr lang="tr-TR" sz="1600" dirty="0">
                <a:latin typeface="Times New Roman,Times,serif"/>
              </a:rPr>
              <a:t>toplu </a:t>
            </a:r>
            <a:r>
              <a:rPr lang="tr-TR" sz="1600" dirty="0" smtClean="0">
                <a:latin typeface="Times New Roman,Times,serif"/>
              </a:rPr>
              <a:t>taşıma araçlarında</a:t>
            </a:r>
            <a:r>
              <a:rPr lang="tr-TR" sz="1600" dirty="0">
                <a:latin typeface="Times New Roman,Times,serif"/>
              </a:rPr>
              <a:t> ücretsiz taşımacılığın </a:t>
            </a:r>
            <a:r>
              <a:rPr lang="tr-TR" sz="1600" dirty="0" smtClean="0">
                <a:latin typeface="Times New Roman,Times,serif"/>
              </a:rPr>
              <a:t>kapsamı </a:t>
            </a:r>
            <a:r>
              <a:rPr lang="tr-TR" sz="1600" dirty="0">
                <a:latin typeface="Times New Roman,Times,serif"/>
              </a:rPr>
              <a:t>2014 yılında daha da </a:t>
            </a:r>
            <a:r>
              <a:rPr lang="tr-TR" sz="1600" dirty="0" smtClean="0">
                <a:latin typeface="Times New Roman,Times,serif"/>
              </a:rPr>
              <a:t>genişletildi. </a:t>
            </a:r>
            <a:r>
              <a:rPr lang="tr-TR" sz="1600" dirty="0">
                <a:latin typeface="Times New Roman,Times,serif"/>
              </a:rPr>
              <a:t>Artık tüm resmi ve özel halk otobüsleri ile deniz ulaşım araçlarından  yaşlı bireyler ücretsiz </a:t>
            </a:r>
            <a:r>
              <a:rPr lang="tr-TR" sz="1600" dirty="0" smtClean="0">
                <a:latin typeface="Times New Roman,Times,serif"/>
              </a:rPr>
              <a:t>faydalanmaktadır.</a:t>
            </a:r>
          </a:p>
          <a:p>
            <a:pPr marL="0" algn="just">
              <a:spcBef>
                <a:spcPts val="0"/>
              </a:spcBef>
              <a:spcAft>
                <a:spcPts val="0"/>
              </a:spcAft>
            </a:pPr>
            <a:r>
              <a:rPr lang="tr-TR" sz="1600" dirty="0" smtClean="0">
                <a:latin typeface="Times New Roman,Times,serif"/>
              </a:rPr>
              <a:t>TCDD </a:t>
            </a:r>
            <a:r>
              <a:rPr lang="tr-TR" sz="1600" dirty="0">
                <a:latin typeface="Times New Roman,Times,serif"/>
              </a:rPr>
              <a:t>bünyesinde ise tren biletlerinde 60 yaş ve üzeri vatandaşlarımıza %20, 65 yaş üstü vatandaşlarımıza ise %50 indirim </a:t>
            </a:r>
            <a:r>
              <a:rPr lang="tr-TR" sz="1600" dirty="0" smtClean="0">
                <a:latin typeface="Times New Roman,Times,serif"/>
              </a:rPr>
              <a:t>uygulaması </a:t>
            </a:r>
            <a:r>
              <a:rPr lang="tr-TR" sz="1600" dirty="0">
                <a:latin typeface="Times New Roman,Times,serif"/>
              </a:rPr>
              <a:t>hayata </a:t>
            </a:r>
            <a:r>
              <a:rPr lang="tr-TR" sz="1600" dirty="0" smtClean="0">
                <a:latin typeface="Times New Roman,Times,serif"/>
              </a:rPr>
              <a:t>geçmiştir.</a:t>
            </a:r>
            <a:r>
              <a:rPr lang="tr-TR" sz="1600" dirty="0">
                <a:latin typeface="Times New Roman,Times,serif"/>
              </a:rPr>
              <a:t>   </a:t>
            </a:r>
          </a:p>
          <a:p>
            <a:pPr marL="0" algn="just">
              <a:spcBef>
                <a:spcPts val="0"/>
              </a:spcBef>
              <a:spcAft>
                <a:spcPts val="0"/>
              </a:spcAft>
            </a:pPr>
            <a:r>
              <a:rPr lang="tr-TR" sz="1600" b="1" dirty="0" smtClean="0">
                <a:latin typeface="Times New Roman,Times,serif"/>
              </a:rPr>
              <a:t>Engelli </a:t>
            </a:r>
            <a:r>
              <a:rPr lang="tr-TR" sz="1600" b="1" dirty="0">
                <a:latin typeface="Times New Roman,Times,serif"/>
              </a:rPr>
              <a:t>Bireyler İçin Toplu Taşımada Ücretsiz Seyahat </a:t>
            </a:r>
            <a:r>
              <a:rPr lang="tr-TR" sz="1600" b="1" dirty="0" smtClean="0">
                <a:latin typeface="Times New Roman,Times,serif"/>
              </a:rPr>
              <a:t>Hakkı Genişletildi</a:t>
            </a:r>
            <a:endParaRPr lang="tr-TR" sz="1600" dirty="0">
              <a:latin typeface="Times New Roman,Times,serif"/>
            </a:endParaRPr>
          </a:p>
          <a:p>
            <a:pPr marL="0" algn="just">
              <a:spcBef>
                <a:spcPts val="0"/>
              </a:spcBef>
              <a:spcAft>
                <a:spcPts val="0"/>
              </a:spcAft>
            </a:pPr>
            <a:r>
              <a:rPr lang="tr-TR" sz="1600" dirty="0" smtClean="0">
                <a:latin typeface="Times New Roman,Times,serif"/>
              </a:rPr>
              <a:t>Engelli bireyler için de, </a:t>
            </a:r>
            <a:r>
              <a:rPr lang="tr-TR" sz="1600" dirty="0" err="1" smtClean="0">
                <a:latin typeface="Times New Roman,Times,serif"/>
              </a:rPr>
              <a:t>şehiriçi</a:t>
            </a:r>
            <a:r>
              <a:rPr lang="tr-TR" sz="1600" dirty="0" smtClean="0">
                <a:latin typeface="Times New Roman,Times,serif"/>
              </a:rPr>
              <a:t> </a:t>
            </a:r>
            <a:r>
              <a:rPr lang="tr-TR" sz="1600" dirty="0">
                <a:latin typeface="Times New Roman,Times,serif"/>
              </a:rPr>
              <a:t>toplu taşıma araçlarında ücretsiz taşımacılığın </a:t>
            </a:r>
            <a:r>
              <a:rPr lang="tr-TR" sz="1600" dirty="0" smtClean="0">
                <a:latin typeface="Times New Roman,Times,serif"/>
              </a:rPr>
              <a:t>kapsamı </a:t>
            </a:r>
            <a:r>
              <a:rPr lang="tr-TR" sz="1600" dirty="0">
                <a:latin typeface="Times New Roman,Times,serif"/>
              </a:rPr>
              <a:t>2014 yılında daha da </a:t>
            </a:r>
            <a:r>
              <a:rPr lang="tr-TR" sz="1600" dirty="0" smtClean="0">
                <a:latin typeface="Times New Roman,Times,serif"/>
              </a:rPr>
              <a:t>genişletildi. </a:t>
            </a:r>
            <a:r>
              <a:rPr lang="tr-TR" sz="1600" dirty="0">
                <a:latin typeface="Times New Roman,Times,serif"/>
              </a:rPr>
              <a:t>Artık tüm resmi ve özel halk otobüsleri ile deniz ulaşım </a:t>
            </a:r>
            <a:r>
              <a:rPr lang="tr-TR" sz="1600" dirty="0" smtClean="0">
                <a:latin typeface="Times New Roman,Times,serif"/>
              </a:rPr>
              <a:t>araçlarından engelli </a:t>
            </a:r>
            <a:r>
              <a:rPr lang="tr-TR" sz="1600" dirty="0">
                <a:latin typeface="Times New Roman,Times,serif"/>
              </a:rPr>
              <a:t>bireyler ücretsiz faydalanmaktadır. </a:t>
            </a:r>
            <a:r>
              <a:rPr lang="tr-TR" sz="1600" dirty="0" smtClean="0">
                <a:latin typeface="Times New Roman,Times,serif"/>
              </a:rPr>
              <a:t>TCDD </a:t>
            </a:r>
            <a:r>
              <a:rPr lang="tr-TR" sz="1600" dirty="0">
                <a:latin typeface="Times New Roman,Times,serif"/>
              </a:rPr>
              <a:t>bünyesinde ise, trenlerden engelli bireylerin ücretsiz olarak yararlanma </a:t>
            </a:r>
            <a:r>
              <a:rPr lang="tr-TR" sz="1600" dirty="0" smtClean="0">
                <a:latin typeface="Times New Roman,Times,serif"/>
              </a:rPr>
              <a:t>hakkı getirilmiştir. </a:t>
            </a:r>
            <a:endParaRPr lang="tr-TR" sz="1600" dirty="0">
              <a:latin typeface="Times New Roman,Times,serif"/>
            </a:endParaRPr>
          </a:p>
          <a:p>
            <a:pPr marL="0" indent="0" algn="just">
              <a:spcBef>
                <a:spcPts val="0"/>
              </a:spcBef>
              <a:spcAft>
                <a:spcPts val="0"/>
              </a:spcAft>
              <a:buNone/>
            </a:pPr>
            <a:endParaRPr lang="tr-TR" sz="1800" dirty="0">
              <a:latin typeface="Times New Roman,Times,serif"/>
            </a:endParaRPr>
          </a:p>
          <a:p>
            <a:endParaRPr lang="tr-T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2636912"/>
            <a:ext cx="2595982" cy="26642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Slayt Numarası Yer Tutucusu 3"/>
          <p:cNvSpPr>
            <a:spLocks noGrp="1"/>
          </p:cNvSpPr>
          <p:nvPr>
            <p:ph type="sldNum" sz="quarter" idx="12"/>
          </p:nvPr>
        </p:nvSpPr>
        <p:spPr/>
        <p:txBody>
          <a:bodyPr/>
          <a:lstStyle/>
          <a:p>
            <a:fld id="{19929433-9A7A-419A-A9D1-2D5E3ACA1FE6}" type="slidenum">
              <a:rPr lang="tr-TR" altLang="tr-TR" smtClean="0"/>
              <a:pPr/>
              <a:t>43</a:t>
            </a:fld>
            <a:endParaRPr lang="tr-TR" altLang="tr-TR" dirty="0"/>
          </a:p>
        </p:txBody>
      </p:sp>
      <p:sp>
        <p:nvSpPr>
          <p:cNvPr id="7" name="Dikdörtgen 6"/>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descr="C:\Users\habay\Desktop\PROFIL ORTAK.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0" name="Dikdörtgen 9"/>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816436503"/>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Başlık 1"/>
          <p:cNvSpPr>
            <a:spLocks noGrp="1"/>
          </p:cNvSpPr>
          <p:nvPr>
            <p:ph type="title"/>
          </p:nvPr>
        </p:nvSpPr>
        <p:spPr>
          <a:xfrm>
            <a:off x="434980" y="1052736"/>
            <a:ext cx="8229600" cy="576064"/>
          </a:xfrm>
        </p:spPr>
        <p:txBody>
          <a:bodyPr/>
          <a:lstStyle/>
          <a:p>
            <a:r>
              <a:rPr lang="tr-TR" altLang="tr-TR" sz="3000" b="1" dirty="0" smtClean="0">
                <a:solidFill>
                  <a:srgbClr val="C00000"/>
                </a:solidFill>
                <a:latin typeface="Times New Roman" panose="02020603050405020304" pitchFamily="18" charset="0"/>
                <a:cs typeface="Times New Roman" panose="02020603050405020304" pitchFamily="18" charset="0"/>
              </a:rPr>
              <a:t>YAŞLI HİZMETLERİ </a:t>
            </a:r>
          </a:p>
        </p:txBody>
      </p:sp>
      <p:sp>
        <p:nvSpPr>
          <p:cNvPr id="2" name="Dikdörtgen 1"/>
          <p:cNvSpPr/>
          <p:nvPr/>
        </p:nvSpPr>
        <p:spPr>
          <a:xfrm>
            <a:off x="971599" y="1817529"/>
            <a:ext cx="7560841" cy="1323439"/>
          </a:xfrm>
          <a:prstGeom prst="rect">
            <a:avLst/>
          </a:prstGeom>
        </p:spPr>
        <p:txBody>
          <a:bodyPr wrap="square">
            <a:spAutoFit/>
          </a:bodyPr>
          <a:lstStyle/>
          <a:p>
            <a:r>
              <a:rPr lang="tr-TR" sz="2000" dirty="0" smtClean="0">
                <a:latin typeface="Times New Roman" panose="02020603050405020304" pitchFamily="18" charset="0"/>
                <a:cs typeface="Times New Roman" panose="02020603050405020304" pitchFamily="18" charset="0"/>
              </a:rPr>
              <a:t>     Genel Müdürlüğümüzde Yaşlılara Yönelik Hizmetler;</a:t>
            </a:r>
          </a:p>
          <a:p>
            <a:pPr marL="285750" indent="-285750">
              <a:buFont typeface="Arial" pitchFamily="34" charset="0"/>
              <a:buChar char="•"/>
            </a:pPr>
            <a:r>
              <a:rPr lang="tr-TR" sz="2000" b="1" i="1" dirty="0" smtClean="0">
                <a:latin typeface="Times New Roman" panose="02020603050405020304" pitchFamily="18" charset="0"/>
                <a:cs typeface="Times New Roman" panose="02020603050405020304" pitchFamily="18" charset="0"/>
              </a:rPr>
              <a:t>Yaşlı Hizmetleri Dairesi Başkanlığı,</a:t>
            </a:r>
          </a:p>
          <a:p>
            <a:pPr marL="285750" indent="-285750">
              <a:buFont typeface="Arial" pitchFamily="34" charset="0"/>
              <a:buChar char="•"/>
            </a:pPr>
            <a:r>
              <a:rPr lang="tr-TR" sz="2000" b="1" i="1" dirty="0" smtClean="0">
                <a:latin typeface="Times New Roman" panose="02020603050405020304" pitchFamily="18" charset="0"/>
                <a:cs typeface="Times New Roman" panose="02020603050405020304" pitchFamily="18" charset="0"/>
              </a:rPr>
              <a:t>Yaşlı Bakım Hizmetleri Dairesi Başkanlığı </a:t>
            </a:r>
          </a:p>
          <a:p>
            <a:r>
              <a:rPr lang="tr-TR" sz="2000" dirty="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    tarafından yürütülmektedir.</a:t>
            </a:r>
            <a:endParaRPr lang="tr-TR" sz="2000" dirty="0">
              <a:latin typeface="Times New Roman" panose="02020603050405020304" pitchFamily="18" charset="0"/>
              <a:cs typeface="Times New Roman" panose="02020603050405020304" pitchFamily="18" charset="0"/>
            </a:endParaRPr>
          </a:p>
        </p:txBody>
      </p:sp>
      <p:pic>
        <p:nvPicPr>
          <p:cNvPr id="5122" name="Picture 2" descr="C:\Users\OYHGM\Desktop\cumhurbaşkanı fotolar\171120131524325164869_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3068960"/>
            <a:ext cx="6242095" cy="314060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ayt Numarası Yer Tutucusu 2"/>
          <p:cNvSpPr>
            <a:spLocks noGrp="1"/>
          </p:cNvSpPr>
          <p:nvPr>
            <p:ph type="sldNum" sz="quarter" idx="12"/>
          </p:nvPr>
        </p:nvSpPr>
        <p:spPr/>
        <p:txBody>
          <a:bodyPr/>
          <a:lstStyle/>
          <a:p>
            <a:fld id="{19929433-9A7A-419A-A9D1-2D5E3ACA1FE6}" type="slidenum">
              <a:rPr lang="tr-TR" altLang="tr-TR" smtClean="0"/>
              <a:pPr/>
              <a:t>44</a:t>
            </a:fld>
            <a:endParaRPr lang="tr-TR" altLang="tr-TR" dirty="0"/>
          </a:p>
        </p:txBody>
      </p:sp>
      <p:sp>
        <p:nvSpPr>
          <p:cNvPr id="7" name="Dikdörtgen 6"/>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descr="C:\Users\habay\Desktop\PROFIL ORTAK.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0" name="Dikdörtgen 9"/>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4194267801"/>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62880" y="980728"/>
            <a:ext cx="8229600" cy="432048"/>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tr-TR" sz="3000" b="1" dirty="0">
                <a:solidFill>
                  <a:srgbClr val="C00000"/>
                </a:solidFill>
                <a:latin typeface="Times New Roman" panose="02020603050405020304" pitchFamily="18" charset="0"/>
                <a:ea typeface="+mn-ea"/>
                <a:cs typeface="Times New Roman" panose="02020603050405020304" pitchFamily="18" charset="0"/>
              </a:rPr>
              <a:t>İSTATİSTİKLERLE YAŞLILIK </a:t>
            </a:r>
          </a:p>
        </p:txBody>
      </p:sp>
      <p:sp>
        <p:nvSpPr>
          <p:cNvPr id="3" name="İçerik Yer Tutucusu 2"/>
          <p:cNvSpPr>
            <a:spLocks noGrp="1"/>
          </p:cNvSpPr>
          <p:nvPr>
            <p:ph idx="1"/>
          </p:nvPr>
        </p:nvSpPr>
        <p:spPr>
          <a:xfrm>
            <a:off x="251521" y="1556504"/>
            <a:ext cx="8676038" cy="1080120"/>
          </a:xfrm>
        </p:spPr>
        <p:txBody>
          <a:bodyPr/>
          <a:lstStyle/>
          <a:p>
            <a:pPr algn="just"/>
            <a:r>
              <a:rPr lang="tr-TR" sz="2200" dirty="0">
                <a:latin typeface="Times New Roman" panose="02020603050405020304" pitchFamily="18" charset="0"/>
                <a:cs typeface="Times New Roman" panose="02020603050405020304" pitchFamily="18" charset="0"/>
              </a:rPr>
              <a:t>Ülkemiz nüfusu 2010’lu yıllardan itibaren yaşlanma sürecine girmiş </a:t>
            </a:r>
            <a:r>
              <a:rPr lang="tr-TR" sz="2200" dirty="0" smtClean="0">
                <a:latin typeface="Times New Roman" panose="02020603050405020304" pitchFamily="18" charset="0"/>
                <a:cs typeface="Times New Roman" panose="02020603050405020304" pitchFamily="18" charset="0"/>
              </a:rPr>
              <a:t>olup TÜİK </a:t>
            </a:r>
            <a:r>
              <a:rPr lang="tr-TR" sz="2200" dirty="0">
                <a:latin typeface="Times New Roman" panose="02020603050405020304" pitchFamily="18" charset="0"/>
                <a:cs typeface="Times New Roman" panose="02020603050405020304" pitchFamily="18" charset="0"/>
              </a:rPr>
              <a:t>verilerine göre; </a:t>
            </a:r>
            <a:r>
              <a:rPr lang="tr-TR" sz="2200" dirty="0" smtClean="0">
                <a:latin typeface="Times New Roman" panose="02020603050405020304" pitchFamily="18" charset="0"/>
                <a:cs typeface="Times New Roman" panose="02020603050405020304" pitchFamily="18" charset="0"/>
              </a:rPr>
              <a:t>yaşlı </a:t>
            </a:r>
            <a:r>
              <a:rPr lang="tr-TR" sz="2200" dirty="0">
                <a:latin typeface="Times New Roman" panose="02020603050405020304" pitchFamily="18" charset="0"/>
                <a:cs typeface="Times New Roman" panose="02020603050405020304" pitchFamily="18" charset="0"/>
              </a:rPr>
              <a:t>nüfus (65+) </a:t>
            </a:r>
            <a:r>
              <a:rPr lang="tr-TR" sz="2200" dirty="0" smtClean="0">
                <a:latin typeface="Times New Roman" panose="02020603050405020304" pitchFamily="18" charset="0"/>
                <a:cs typeface="Times New Roman" panose="02020603050405020304" pitchFamily="18" charset="0"/>
              </a:rPr>
              <a:t>2018 </a:t>
            </a:r>
            <a:r>
              <a:rPr lang="tr-TR" sz="2200" dirty="0">
                <a:latin typeface="Times New Roman" panose="02020603050405020304" pitchFamily="18" charset="0"/>
                <a:cs typeface="Times New Roman" panose="02020603050405020304" pitchFamily="18" charset="0"/>
              </a:rPr>
              <a:t>yılında </a:t>
            </a:r>
            <a:r>
              <a:rPr lang="tr-TR" sz="2200" b="1" dirty="0" smtClean="0">
                <a:latin typeface="Times New Roman" panose="02020603050405020304" pitchFamily="18" charset="0"/>
                <a:cs typeface="Times New Roman" panose="02020603050405020304" pitchFamily="18" charset="0"/>
              </a:rPr>
              <a:t>7 </a:t>
            </a:r>
            <a:r>
              <a:rPr lang="tr-TR" sz="2200" b="1" dirty="0">
                <a:latin typeface="Times New Roman" panose="02020603050405020304" pitchFamily="18" charset="0"/>
                <a:cs typeface="Times New Roman" panose="02020603050405020304" pitchFamily="18" charset="0"/>
              </a:rPr>
              <a:t>milyon </a:t>
            </a:r>
            <a:r>
              <a:rPr lang="tr-TR" sz="2200" b="1" dirty="0" smtClean="0">
                <a:latin typeface="Times New Roman" panose="02020603050405020304" pitchFamily="18" charset="0"/>
                <a:cs typeface="Times New Roman" panose="02020603050405020304" pitchFamily="18" charset="0"/>
              </a:rPr>
              <a:t>186 </a:t>
            </a:r>
            <a:r>
              <a:rPr lang="tr-TR" sz="2200" b="1" dirty="0">
                <a:latin typeface="Times New Roman" panose="02020603050405020304" pitchFamily="18" charset="0"/>
                <a:cs typeface="Times New Roman" panose="02020603050405020304" pitchFamily="18" charset="0"/>
              </a:rPr>
              <a:t>bin </a:t>
            </a:r>
            <a:r>
              <a:rPr lang="tr-TR" sz="2200" b="1" dirty="0" smtClean="0">
                <a:latin typeface="Times New Roman" panose="02020603050405020304" pitchFamily="18" charset="0"/>
                <a:cs typeface="Times New Roman" panose="02020603050405020304" pitchFamily="18" charset="0"/>
              </a:rPr>
              <a:t>204 </a:t>
            </a:r>
            <a:r>
              <a:rPr lang="tr-TR" sz="2200" dirty="0" smtClean="0">
                <a:latin typeface="Times New Roman" panose="02020603050405020304" pitchFamily="18" charset="0"/>
                <a:cs typeface="Times New Roman" panose="02020603050405020304" pitchFamily="18" charset="0"/>
              </a:rPr>
              <a:t>kişi </a:t>
            </a:r>
            <a:r>
              <a:rPr lang="tr-TR" sz="2200" dirty="0">
                <a:latin typeface="Times New Roman" panose="02020603050405020304" pitchFamily="18" charset="0"/>
                <a:cs typeface="Times New Roman" panose="02020603050405020304" pitchFamily="18" charset="0"/>
              </a:rPr>
              <a:t>olmuştur. </a:t>
            </a:r>
            <a:endParaRPr lang="tr-TR" sz="2200" dirty="0" smtClean="0">
              <a:latin typeface="Times New Roman" panose="02020603050405020304" pitchFamily="18" charset="0"/>
              <a:cs typeface="Times New Roman" panose="02020603050405020304" pitchFamily="18" charset="0"/>
            </a:endParaRPr>
          </a:p>
          <a:p>
            <a:pPr algn="just"/>
            <a:endParaRPr lang="tr-TR" sz="2400" dirty="0" smtClean="0">
              <a:latin typeface="Times New Roman" panose="02020603050405020304" pitchFamily="18" charset="0"/>
              <a:cs typeface="Times New Roman" panose="02020603050405020304" pitchFamily="18" charset="0"/>
            </a:endParaRPr>
          </a:p>
          <a:p>
            <a:pPr marL="457200" lvl="1" indent="0" algn="just">
              <a:buNone/>
            </a:pPr>
            <a:endParaRPr lang="tr-TR" sz="2400" dirty="0" smtClean="0">
              <a:latin typeface="Times New Roman" panose="02020603050405020304" pitchFamily="18" charset="0"/>
              <a:cs typeface="Times New Roman" panose="02020603050405020304" pitchFamily="18" charset="0"/>
            </a:endParaRPr>
          </a:p>
        </p:txBody>
      </p:sp>
      <p:sp>
        <p:nvSpPr>
          <p:cNvPr id="8" name="Slayt Numarası Yer Tutucusu 7"/>
          <p:cNvSpPr>
            <a:spLocks noGrp="1"/>
          </p:cNvSpPr>
          <p:nvPr>
            <p:ph type="sldNum" sz="quarter" idx="12"/>
          </p:nvPr>
        </p:nvSpPr>
        <p:spPr/>
        <p:txBody>
          <a:bodyPr/>
          <a:lstStyle/>
          <a:p>
            <a:fld id="{19929433-9A7A-419A-A9D1-2D5E3ACA1FE6}" type="slidenum">
              <a:rPr lang="tr-TR" altLang="tr-TR" smtClean="0"/>
              <a:pPr/>
              <a:t>45</a:t>
            </a:fld>
            <a:endParaRPr lang="tr-TR" altLang="tr-TR" dirty="0"/>
          </a:p>
        </p:txBody>
      </p:sp>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8291" y="2636832"/>
            <a:ext cx="8352928" cy="3600480"/>
          </a:xfrm>
          <a:prstGeom prst="rect">
            <a:avLst/>
          </a:prstGeom>
        </p:spPr>
      </p:pic>
      <p:sp>
        <p:nvSpPr>
          <p:cNvPr id="7" name="Dikdörtgen 6"/>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descr="C:\Users\habay\Desktop\PROFIL ORTAK.pn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1" name="Dikdörtgen 10"/>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75593322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noGrp="1"/>
          </p:cNvSpPr>
          <p:nvPr>
            <p:ph type="title"/>
          </p:nvPr>
        </p:nvSpPr>
        <p:spPr bwMode="auto">
          <a:xfrm>
            <a:off x="1331640" y="692696"/>
            <a:ext cx="7344816" cy="810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tr-TR" sz="3200" dirty="0"/>
              <a:t>TÜİK, Adrese Dayalı Nüfus Kayıt Sistemi Sonuçları, 2018</a:t>
            </a:r>
            <a:br>
              <a:rPr lang="tr-TR" sz="3200" dirty="0"/>
            </a:br>
            <a:endParaRPr lang="tr-TR" sz="3000" b="1" dirty="0">
              <a:solidFill>
                <a:srgbClr val="C00000"/>
              </a:solidFill>
              <a:latin typeface="Times New Roman" panose="02020603050405020304" pitchFamily="18" charset="0"/>
              <a:ea typeface="+mn-ea"/>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fld id="{E6361FF6-BE6F-44EA-9084-6814B4D68A55}" type="slidenum">
              <a:rPr lang="tr-TR" altLang="tr-TR" smtClean="0"/>
              <a:pPr/>
              <a:t>46</a:t>
            </a:fld>
            <a:fld id="{0467FABF-8FEE-4F68-A5ED-A359E3692C81}" type="slidenum">
              <a:rPr lang="tr-TR" altLang="tr-TR" smtClean="0"/>
              <a:pPr/>
              <a:t>46</a:t>
            </a:fld>
            <a:fld id="{DC8A91B3-2364-47F4-B59B-600CE787A7FF}" type="slidenum">
              <a:rPr lang="tr-TR" altLang="tr-TR" smtClean="0"/>
              <a:pPr/>
              <a:t>46</a:t>
            </a:fld>
            <a:fld id="{BCAEAF28-E7E7-4CFE-A072-E1441C8DDBBD}" type="slidenum">
              <a:rPr lang="tr-TR" altLang="tr-TR" smtClean="0"/>
              <a:pPr/>
              <a:t>46</a:t>
            </a:fld>
            <a:fld id="{5993F323-31E0-4069-A30F-016133C41E21}" type="slidenum">
              <a:rPr lang="tr-TR" altLang="tr-TR" smtClean="0"/>
              <a:pPr/>
              <a:t>46</a:t>
            </a:fld>
            <a:fld id="{9AA0AE2A-4B1D-4177-9C57-413878C14E8E}" type="slidenum">
              <a:rPr lang="tr-TR" altLang="tr-TR" smtClean="0"/>
              <a:pPr/>
              <a:t>46</a:t>
            </a:fld>
            <a:fld id="{4798C021-F65E-442D-AB97-A21234826EB2}" type="datetime1">
              <a:rPr lang="tr-TR" altLang="tr-TR" smtClean="0"/>
              <a:pPr/>
              <a:t>28.04.2020</a:t>
            </a:fld>
            <a:fld id="{19929433-9A7A-419A-A9D1-2D5E3ACA1FE6}" type="slidenum">
              <a:rPr lang="tr-TR" altLang="tr-TR" smtClean="0"/>
              <a:pPr/>
              <a:t>46</a:t>
            </a:fld>
            <a:endParaRPr lang="tr-TR" altLang="tr-TR" dirty="0"/>
          </a:p>
        </p:txBody>
      </p:sp>
      <p:sp>
        <p:nvSpPr>
          <p:cNvPr id="8" name="Dikdörtgen 7"/>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descr="C:\Users\habay\Desktop\PROFIL ORTAK.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1" name="Dikdörtgen 10"/>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İçerik Yer Tutucusu 11"/>
          <p:cNvPicPr>
            <a:picLocks noGrp="1"/>
          </p:cNvPicPr>
          <p:nvPr>
            <p:ph idx="1"/>
          </p:nvPr>
        </p:nvPicPr>
        <p:blipFill>
          <a:blip r:embed="rId4" cstate="print"/>
          <a:stretch>
            <a:fillRect/>
          </a:stretch>
        </p:blipFill>
        <p:spPr>
          <a:xfrm>
            <a:off x="467544" y="1556792"/>
            <a:ext cx="8208911" cy="4990864"/>
          </a:xfrm>
          <a:prstGeom prst="rect">
            <a:avLst/>
          </a:prstGeom>
        </p:spPr>
      </p:pic>
    </p:spTree>
    <p:extLst>
      <p:ext uri="{BB962C8B-B14F-4D97-AF65-F5344CB8AC3E}">
        <p14:creationId xmlns:p14="http://schemas.microsoft.com/office/powerpoint/2010/main" xmlns="" val="185058009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xmlns="" val="753178331"/>
              </p:ext>
            </p:extLst>
          </p:nvPr>
        </p:nvGraphicFramePr>
        <p:xfrm>
          <a:off x="457200" y="2132856"/>
          <a:ext cx="8229600"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5" name="Başlık 1"/>
          <p:cNvSpPr txBox="1">
            <a:spLocks noGrp="1"/>
          </p:cNvSpPr>
          <p:nvPr>
            <p:ph type="title"/>
          </p:nvPr>
        </p:nvSpPr>
        <p:spPr bwMode="auto">
          <a:xfrm>
            <a:off x="446856" y="1052736"/>
            <a:ext cx="8229600" cy="450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tr-TR" sz="3000" b="1" dirty="0">
                <a:solidFill>
                  <a:srgbClr val="C00000"/>
                </a:solidFill>
                <a:latin typeface="Times New Roman" panose="02020603050405020304" pitchFamily="18" charset="0"/>
                <a:ea typeface="+mn-ea"/>
                <a:cs typeface="Times New Roman" panose="02020603050405020304" pitchFamily="18" charset="0"/>
              </a:rPr>
              <a:t>NÜFUS PROJEKSİYONLARI</a:t>
            </a:r>
          </a:p>
        </p:txBody>
      </p:sp>
      <p:sp>
        <p:nvSpPr>
          <p:cNvPr id="7" name="Metin kutusu 6"/>
          <p:cNvSpPr txBox="1"/>
          <p:nvPr/>
        </p:nvSpPr>
        <p:spPr>
          <a:xfrm>
            <a:off x="755576" y="1609636"/>
            <a:ext cx="8136904" cy="523220"/>
          </a:xfrm>
          <a:prstGeom prst="rect">
            <a:avLst/>
          </a:prstGeom>
          <a:noFill/>
        </p:spPr>
        <p:txBody>
          <a:bodyPr wrap="square" rtlCol="0">
            <a:spAutoFit/>
          </a:bodyPr>
          <a:lstStyle/>
          <a:p>
            <a:pPr marL="457200" indent="-457200">
              <a:buFont typeface="Arial" panose="020B0604020202020204" pitchFamily="34" charset="0"/>
              <a:buChar char="•"/>
            </a:pPr>
            <a:r>
              <a:rPr lang="tr-TR" sz="2800" dirty="0" smtClean="0">
                <a:latin typeface="+mj-lt"/>
                <a:cs typeface="Times New Roman" panose="02020603050405020304" pitchFamily="18" charset="0"/>
              </a:rPr>
              <a:t>Türkiye yaşlanmaya devam edecektir. </a:t>
            </a:r>
          </a:p>
        </p:txBody>
      </p:sp>
      <p:sp>
        <p:nvSpPr>
          <p:cNvPr id="3" name="Slayt Numarası Yer Tutucusu 2"/>
          <p:cNvSpPr>
            <a:spLocks noGrp="1"/>
          </p:cNvSpPr>
          <p:nvPr>
            <p:ph type="sldNum" sz="quarter" idx="12"/>
          </p:nvPr>
        </p:nvSpPr>
        <p:spPr/>
        <p:txBody>
          <a:bodyPr/>
          <a:lstStyle/>
          <a:p>
            <a:fld id="{E6361FF6-BE6F-44EA-9084-6814B4D68A55}" type="slidenum">
              <a:rPr lang="tr-TR" altLang="tr-TR" smtClean="0"/>
              <a:pPr/>
              <a:t>47</a:t>
            </a:fld>
            <a:fld id="{0467FABF-8FEE-4F68-A5ED-A359E3692C81}" type="slidenum">
              <a:rPr lang="tr-TR" altLang="tr-TR" smtClean="0"/>
              <a:pPr/>
              <a:t>47</a:t>
            </a:fld>
            <a:fld id="{DC8A91B3-2364-47F4-B59B-600CE787A7FF}" type="slidenum">
              <a:rPr lang="tr-TR" altLang="tr-TR" smtClean="0"/>
              <a:pPr/>
              <a:t>47</a:t>
            </a:fld>
            <a:fld id="{BCAEAF28-E7E7-4CFE-A072-E1441C8DDBBD}" type="slidenum">
              <a:rPr lang="tr-TR" altLang="tr-TR" smtClean="0"/>
              <a:pPr/>
              <a:t>47</a:t>
            </a:fld>
            <a:fld id="{5993F323-31E0-4069-A30F-016133C41E21}" type="slidenum">
              <a:rPr lang="tr-TR" altLang="tr-TR" smtClean="0"/>
              <a:pPr/>
              <a:t>47</a:t>
            </a:fld>
            <a:fld id="{9AA0AE2A-4B1D-4177-9C57-413878C14E8E}" type="slidenum">
              <a:rPr lang="tr-TR" altLang="tr-TR" smtClean="0"/>
              <a:pPr/>
              <a:t>47</a:t>
            </a:fld>
            <a:fld id="{4798C021-F65E-442D-AB97-A21234826EB2}" type="datetime1">
              <a:rPr lang="tr-TR" altLang="tr-TR" smtClean="0"/>
              <a:pPr/>
              <a:t>28.04.2020</a:t>
            </a:fld>
            <a:fld id="{19929433-9A7A-419A-A9D1-2D5E3ACA1FE6}" type="slidenum">
              <a:rPr lang="tr-TR" altLang="tr-TR" smtClean="0"/>
              <a:pPr/>
              <a:t>47</a:t>
            </a:fld>
            <a:endParaRPr lang="tr-TR" altLang="tr-TR" dirty="0"/>
          </a:p>
        </p:txBody>
      </p:sp>
      <p:sp>
        <p:nvSpPr>
          <p:cNvPr id="8" name="Dikdörtgen 7"/>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descr="C:\Users\habay\Desktop\PROFIL ORTAK.pn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1" name="Dikdörtgen 10"/>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811737589"/>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Başlık 1"/>
          <p:cNvSpPr txBox="1">
            <a:spLocks/>
          </p:cNvSpPr>
          <p:nvPr/>
        </p:nvSpPr>
        <p:spPr bwMode="auto">
          <a:xfrm>
            <a:off x="620582" y="800564"/>
            <a:ext cx="8229600" cy="61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3000" b="1" dirty="0">
                <a:solidFill>
                  <a:srgbClr val="C00000"/>
                </a:solidFill>
                <a:latin typeface="Times New Roman" panose="02020603050405020304" pitchFamily="18" charset="0"/>
                <a:cs typeface="Times New Roman" panose="02020603050405020304" pitchFamily="18" charset="0"/>
              </a:rPr>
              <a:t>YAŞLI HİZMETLERİ</a:t>
            </a:r>
          </a:p>
        </p:txBody>
      </p:sp>
      <p:sp>
        <p:nvSpPr>
          <p:cNvPr id="2" name="Dikdörtgen 1"/>
          <p:cNvSpPr/>
          <p:nvPr/>
        </p:nvSpPr>
        <p:spPr>
          <a:xfrm>
            <a:off x="467544" y="1268760"/>
            <a:ext cx="6840760" cy="2616101"/>
          </a:xfrm>
          <a:prstGeom prst="rect">
            <a:avLst/>
          </a:prstGeom>
        </p:spPr>
        <p:txBody>
          <a:bodyPr wrap="square">
            <a:spAutoFit/>
          </a:bodyPr>
          <a:lstStyle/>
          <a:p>
            <a:pPr marL="342900" lvl="1" indent="-342900" algn="just">
              <a:spcBef>
                <a:spcPts val="0"/>
              </a:spcBef>
              <a:buFont typeface="Arial" charset="0"/>
              <a:buChar char="•"/>
              <a:defRPr/>
            </a:pPr>
            <a:r>
              <a:rPr lang="tr-TR" b="1" dirty="0" smtClean="0">
                <a:latin typeface="Times New Roman" panose="02020603050405020304" pitchFamily="18" charset="0"/>
                <a:cs typeface="Times New Roman" panose="02020603050405020304" pitchFamily="18" charset="0"/>
              </a:rPr>
              <a:t>Türkiye </a:t>
            </a:r>
            <a:r>
              <a:rPr lang="tr-TR" b="1" dirty="0">
                <a:latin typeface="Times New Roman" panose="02020603050405020304" pitchFamily="18" charset="0"/>
                <a:cs typeface="Times New Roman" panose="02020603050405020304" pitchFamily="18" charset="0"/>
              </a:rPr>
              <a:t>Ulusal Yaşlılık Eylem Planı Ulusal Yaşlanma Uygulama Programı ve 2016 yılı raporu</a:t>
            </a:r>
            <a:r>
              <a:rPr lang="tr-TR" dirty="0">
                <a:latin typeface="Times New Roman" panose="02020603050405020304" pitchFamily="18" charset="0"/>
                <a:cs typeface="Times New Roman" panose="02020603050405020304" pitchFamily="18" charset="0"/>
              </a:rPr>
              <a:t> </a:t>
            </a:r>
            <a:r>
              <a:rPr lang="tr-TR" b="1" dirty="0" smtClean="0">
                <a:latin typeface="Times New Roman" panose="02020603050405020304" pitchFamily="18" charset="0"/>
                <a:cs typeface="Times New Roman" panose="02020603050405020304" pitchFamily="18" charset="0"/>
              </a:rPr>
              <a:t>Yaşlılık Ülke Raporu 2016</a:t>
            </a:r>
            <a:endParaRPr lang="tr-TR" b="1" dirty="0">
              <a:latin typeface="Times New Roman" panose="02020603050405020304" pitchFamily="18" charset="0"/>
              <a:cs typeface="Times New Roman" panose="02020603050405020304" pitchFamily="18" charset="0"/>
            </a:endParaRPr>
          </a:p>
          <a:p>
            <a:pPr marL="342900" lvl="1" indent="-342900" algn="just">
              <a:spcBef>
                <a:spcPts val="0"/>
              </a:spcBef>
              <a:buFont typeface="Arial" charset="0"/>
              <a:buChar char="•"/>
              <a:defRPr/>
            </a:pPr>
            <a:r>
              <a:rPr lang="tr-TR" b="1" dirty="0" smtClean="0">
                <a:latin typeface="Times New Roman" panose="02020603050405020304" pitchFamily="18" charset="0"/>
                <a:cs typeface="Times New Roman" panose="02020603050405020304" pitchFamily="18" charset="0"/>
              </a:rPr>
              <a:t>2013-2014 </a:t>
            </a:r>
            <a:r>
              <a:rPr lang="tr-TR" b="1" dirty="0">
                <a:latin typeface="Times New Roman" panose="02020603050405020304" pitchFamily="18" charset="0"/>
                <a:cs typeface="Times New Roman" panose="02020603050405020304" pitchFamily="18" charset="0"/>
              </a:rPr>
              <a:t>Huzurevlerinde Bakım Hizmeti Alan Yaşlıların Yerleşme Nedenleri, İstismar ve İhmal Nedeni İle Yerleşme Oranları Durum Tespit Çalışması Rapo</a:t>
            </a:r>
            <a:r>
              <a:rPr lang="tr-TR" b="1" dirty="0" smtClean="0">
                <a:latin typeface="Times New Roman" panose="02020603050405020304" pitchFamily="18" charset="0"/>
                <a:cs typeface="Times New Roman" panose="02020603050405020304" pitchFamily="18" charset="0"/>
              </a:rPr>
              <a:t>ru</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a:t>
            </a:r>
            <a:r>
              <a:rPr lang="tr-TR" b="1" dirty="0" smtClean="0">
                <a:latin typeface="Times New Roman" panose="02020603050405020304" pitchFamily="18" charset="0"/>
                <a:cs typeface="Times New Roman" panose="02020603050405020304" pitchFamily="18" charset="0"/>
              </a:rPr>
              <a:t>2018 </a:t>
            </a:r>
            <a:r>
              <a:rPr lang="tr-TR" b="1" dirty="0">
                <a:latin typeface="Times New Roman" panose="02020603050405020304" pitchFamily="18" charset="0"/>
                <a:cs typeface="Times New Roman" panose="02020603050405020304" pitchFamily="18" charset="0"/>
              </a:rPr>
              <a:t>yılında </a:t>
            </a:r>
            <a:r>
              <a:rPr lang="tr-TR" dirty="0">
                <a:latin typeface="Times New Roman" panose="02020603050405020304" pitchFamily="18" charset="0"/>
                <a:cs typeface="Times New Roman" panose="02020603050405020304" pitchFamily="18" charset="0"/>
              </a:rPr>
              <a:t>kitaplaştırılması </a:t>
            </a:r>
            <a:r>
              <a:rPr lang="tr-TR" dirty="0" smtClean="0">
                <a:latin typeface="Times New Roman" panose="02020603050405020304" pitchFamily="18" charset="0"/>
                <a:cs typeface="Times New Roman" panose="02020603050405020304" pitchFamily="18" charset="0"/>
              </a:rPr>
              <a:t>)</a:t>
            </a:r>
          </a:p>
          <a:p>
            <a:pPr marL="342900" lvl="1" indent="-342900" algn="just">
              <a:spcBef>
                <a:spcPts val="0"/>
              </a:spcBef>
              <a:buFont typeface="Arial" charset="0"/>
              <a:buChar char="•"/>
              <a:defRPr/>
            </a:pPr>
            <a:r>
              <a:rPr lang="tr-TR" b="1" dirty="0" smtClean="0">
                <a:latin typeface="Times New Roman" panose="02020603050405020304" pitchFamily="18" charset="0"/>
                <a:cs typeface="Times New Roman" panose="02020603050405020304" pitchFamily="18" charset="0"/>
              </a:rPr>
              <a:t>Yaşlı </a:t>
            </a:r>
            <a:r>
              <a:rPr lang="tr-TR" b="1" dirty="0">
                <a:latin typeface="Times New Roman" panose="02020603050405020304" pitchFamily="18" charset="0"/>
                <a:cs typeface="Times New Roman" panose="02020603050405020304" pitchFamily="18" charset="0"/>
              </a:rPr>
              <a:t>Memnuniyetine </a:t>
            </a:r>
            <a:r>
              <a:rPr lang="tr-TR" dirty="0">
                <a:latin typeface="Times New Roman" panose="02020603050405020304" pitchFamily="18" charset="0"/>
                <a:cs typeface="Times New Roman" panose="02020603050405020304" pitchFamily="18" charset="0"/>
              </a:rPr>
              <a:t>ilişkin veriler </a:t>
            </a:r>
          </a:p>
          <a:p>
            <a:pPr marL="342900" lvl="1" indent="-342900" algn="just">
              <a:spcBef>
                <a:spcPts val="0"/>
              </a:spcBef>
              <a:buFont typeface="Arial" charset="0"/>
              <a:buChar char="•"/>
              <a:defRPr/>
            </a:pPr>
            <a:r>
              <a:rPr lang="tr-TR" b="1" dirty="0" smtClean="0">
                <a:latin typeface="Times New Roman" panose="02020603050405020304" pitchFamily="18" charset="0"/>
                <a:cs typeface="Times New Roman" panose="02020603050405020304" pitchFamily="18" charset="0"/>
              </a:rPr>
              <a:t> Yaşlı Dostu kentler çalışması </a:t>
            </a:r>
            <a:r>
              <a:rPr lang="tr-TR" dirty="0" smtClean="0">
                <a:latin typeface="Times New Roman" panose="02020603050405020304" pitchFamily="18" charset="0"/>
                <a:cs typeface="Times New Roman" panose="02020603050405020304" pitchFamily="18" charset="0"/>
              </a:rPr>
              <a:t>(sempozyum, kitap)</a:t>
            </a:r>
          </a:p>
          <a:p>
            <a:pPr marL="0" lvl="1">
              <a:spcBef>
                <a:spcPts val="0"/>
              </a:spcBef>
              <a:defRPr/>
            </a:pPr>
            <a:endParaRPr lang="tr-TR" sz="2000" dirty="0">
              <a:latin typeface="+mn-lt"/>
            </a:endParaRPr>
          </a:p>
        </p:txBody>
      </p:sp>
      <p:sp>
        <p:nvSpPr>
          <p:cNvPr id="3" name="Dikdörtgen 2"/>
          <p:cNvSpPr/>
          <p:nvPr/>
        </p:nvSpPr>
        <p:spPr>
          <a:xfrm>
            <a:off x="179513" y="4139553"/>
            <a:ext cx="6984774" cy="2031325"/>
          </a:xfrm>
          <a:prstGeom prst="rect">
            <a:avLst/>
          </a:prstGeom>
        </p:spPr>
        <p:txBody>
          <a:bodyPr wrap="square">
            <a:spAutoFit/>
          </a:bodyPr>
          <a:lstStyle/>
          <a:p>
            <a:pPr marL="571500" lvl="1" indent="-285750" algn="just">
              <a:spcBef>
                <a:spcPts val="0"/>
              </a:spcBef>
              <a:buFont typeface="Arial" panose="020B0604020202020204" pitchFamily="34" charset="0"/>
              <a:buChar char="•"/>
              <a:defRPr/>
            </a:pPr>
            <a:r>
              <a:rPr lang="tr-TR" b="1" dirty="0">
                <a:latin typeface="Times New Roman" panose="02020603050405020304" pitchFamily="18" charset="0"/>
                <a:cs typeface="Times New Roman" panose="02020603050405020304" pitchFamily="18" charset="0"/>
              </a:rPr>
              <a:t>Türkiye’de Yaşlılara Yönelik Hizmetler, Kurumsal Yaşlı Bakımı ve İllerin Durumu (</a:t>
            </a:r>
            <a:r>
              <a:rPr lang="tr-TR" dirty="0">
                <a:latin typeface="Times New Roman" panose="02020603050405020304" pitchFamily="18" charset="0"/>
                <a:cs typeface="Times New Roman" panose="02020603050405020304" pitchFamily="18" charset="0"/>
              </a:rPr>
              <a:t>kitap)</a:t>
            </a:r>
          </a:p>
          <a:p>
            <a:pPr marL="571500" lvl="1" indent="-285750" algn="just">
              <a:spcBef>
                <a:spcPts val="0"/>
              </a:spcBef>
              <a:buFont typeface="Arial" panose="020B0604020202020204" pitchFamily="34" charset="0"/>
              <a:buChar char="•"/>
              <a:defRPr/>
            </a:pPr>
            <a:r>
              <a:rPr lang="tr-TR" dirty="0">
                <a:latin typeface="Times New Roman" panose="02020603050405020304" pitchFamily="18" charset="0"/>
                <a:cs typeface="Times New Roman" panose="02020603050405020304" pitchFamily="18" charset="0"/>
              </a:rPr>
              <a:t>“</a:t>
            </a:r>
            <a:r>
              <a:rPr lang="tr-TR" b="1" dirty="0">
                <a:latin typeface="Times New Roman" panose="02020603050405020304" pitchFamily="18" charset="0"/>
                <a:cs typeface="Times New Roman" panose="02020603050405020304" pitchFamily="18" charset="0"/>
              </a:rPr>
              <a:t>Türkiye’de Yaşlı Bakım Hizmetleri Raporu: Avrupa’dan En İyi Uygulama Örnekleri ve Türkiye İçin Bir Model Tasarımı</a:t>
            </a:r>
            <a:r>
              <a:rPr lang="tr-TR" dirty="0">
                <a:latin typeface="Times New Roman" panose="02020603050405020304" pitchFamily="18" charset="0"/>
                <a:cs typeface="Times New Roman" panose="02020603050405020304" pitchFamily="18" charset="0"/>
              </a:rPr>
              <a:t>” kitabı ve “</a:t>
            </a:r>
            <a:r>
              <a:rPr lang="tr-TR" b="1" dirty="0" err="1">
                <a:latin typeface="Times New Roman" panose="02020603050405020304" pitchFamily="18" charset="0"/>
                <a:cs typeface="Times New Roman" panose="02020603050405020304" pitchFamily="18" charset="0"/>
              </a:rPr>
              <a:t>Demans</a:t>
            </a:r>
            <a:r>
              <a:rPr lang="tr-TR" b="1" dirty="0">
                <a:latin typeface="Times New Roman" panose="02020603050405020304" pitchFamily="18" charset="0"/>
                <a:cs typeface="Times New Roman" panose="02020603050405020304" pitchFamily="18" charset="0"/>
              </a:rPr>
              <a:t> Bakım Modeli raporu: Türkiye’de Alzheimer ve Diğer </a:t>
            </a:r>
            <a:r>
              <a:rPr lang="tr-TR" b="1" dirty="0" err="1">
                <a:latin typeface="Times New Roman" panose="02020603050405020304" pitchFamily="18" charset="0"/>
                <a:cs typeface="Times New Roman" panose="02020603050405020304" pitchFamily="18" charset="0"/>
              </a:rPr>
              <a:t>Demanslı</a:t>
            </a:r>
            <a:r>
              <a:rPr lang="tr-TR" b="1" dirty="0">
                <a:latin typeface="Times New Roman" panose="02020603050405020304" pitchFamily="18" charset="0"/>
                <a:cs typeface="Times New Roman" panose="02020603050405020304" pitchFamily="18" charset="0"/>
              </a:rPr>
              <a:t> Hastalara Bakım ve Yaklaşım; Genel Çerçeve, Modeller ve Projeksiyonlar” </a:t>
            </a:r>
            <a:r>
              <a:rPr lang="tr-TR" dirty="0" smtClean="0">
                <a:latin typeface="Times New Roman" panose="02020603050405020304" pitchFamily="18" charset="0"/>
                <a:cs typeface="Times New Roman" panose="02020603050405020304" pitchFamily="18" charset="0"/>
              </a:rPr>
              <a:t>kitabı</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hazırlanmıştır.</a:t>
            </a:r>
            <a:endParaRPr lang="tr-TR" dirty="0">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28593" y="1430432"/>
            <a:ext cx="1475656" cy="17394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43691" y="4193630"/>
            <a:ext cx="1475657" cy="18002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Dikdörtgen 3"/>
          <p:cNvSpPr/>
          <p:nvPr/>
        </p:nvSpPr>
        <p:spPr>
          <a:xfrm>
            <a:off x="179512" y="3563489"/>
            <a:ext cx="6523827" cy="646331"/>
          </a:xfrm>
          <a:prstGeom prst="rect">
            <a:avLst/>
          </a:prstGeom>
        </p:spPr>
        <p:txBody>
          <a:bodyPr wrap="square">
            <a:spAutoFit/>
          </a:bodyPr>
          <a:lstStyle/>
          <a:p>
            <a:pPr marL="571500" lvl="1" indent="-285750" algn="just">
              <a:spcBef>
                <a:spcPts val="0"/>
              </a:spcBef>
              <a:buFont typeface="Arial" panose="020B0604020202020204" pitchFamily="34" charset="0"/>
              <a:buChar char="•"/>
              <a:defRPr/>
            </a:pPr>
            <a:r>
              <a:rPr lang="tr-TR" b="1" dirty="0">
                <a:solidFill>
                  <a:prstClr val="black"/>
                </a:solidFill>
                <a:latin typeface="Times New Roman" panose="02020603050405020304" pitchFamily="18" charset="0"/>
                <a:cs typeface="Times New Roman" panose="02020603050405020304" pitchFamily="18" charset="0"/>
              </a:rPr>
              <a:t>Türkiye’de Yaşlılara Yönelik Kurumsal Bakım İhtiyacı Raporu: “Tespitler ve  Öneriler” Raporu</a:t>
            </a:r>
            <a:r>
              <a:rPr lang="tr-TR" dirty="0">
                <a:solidFill>
                  <a:prstClr val="black"/>
                </a:solidFill>
                <a:latin typeface="Times New Roman" panose="02020603050405020304" pitchFamily="18" charset="0"/>
                <a:cs typeface="Times New Roman" panose="02020603050405020304" pitchFamily="18" charset="0"/>
              </a:rPr>
              <a:t> </a:t>
            </a:r>
            <a:r>
              <a:rPr lang="tr-TR" b="1" dirty="0">
                <a:solidFill>
                  <a:prstClr val="black"/>
                </a:solidFill>
                <a:latin typeface="Times New Roman" panose="02020603050405020304" pitchFamily="18" charset="0"/>
                <a:cs typeface="Times New Roman" panose="02020603050405020304" pitchFamily="18" charset="0"/>
              </a:rPr>
              <a:t>2015</a:t>
            </a:r>
            <a:r>
              <a:rPr lang="tr-TR" dirty="0">
                <a:solidFill>
                  <a:prstClr val="black"/>
                </a:solidFill>
                <a:latin typeface="Times New Roman" panose="02020603050405020304" pitchFamily="18" charset="0"/>
                <a:cs typeface="Times New Roman" panose="02020603050405020304" pitchFamily="18" charset="0"/>
              </a:rPr>
              <a:t> </a:t>
            </a:r>
          </a:p>
        </p:txBody>
      </p:sp>
      <p:sp>
        <p:nvSpPr>
          <p:cNvPr id="5" name="Slayt Numarası Yer Tutucusu 4"/>
          <p:cNvSpPr>
            <a:spLocks noGrp="1"/>
          </p:cNvSpPr>
          <p:nvPr>
            <p:ph type="sldNum" sz="quarter" idx="12"/>
          </p:nvPr>
        </p:nvSpPr>
        <p:spPr/>
        <p:txBody>
          <a:bodyPr/>
          <a:lstStyle/>
          <a:p>
            <a:fld id="{19929433-9A7A-419A-A9D1-2D5E3ACA1FE6}" type="slidenum">
              <a:rPr lang="tr-TR" altLang="tr-TR" smtClean="0"/>
              <a:pPr/>
              <a:t>48</a:t>
            </a:fld>
            <a:endParaRPr lang="tr-TR" altLang="tr-TR" dirty="0"/>
          </a:p>
        </p:txBody>
      </p:sp>
      <p:sp>
        <p:nvSpPr>
          <p:cNvPr id="11" name="Dikdörtgen 10"/>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Resim 12" descr="C:\Users\habay\Desktop\PROFIL ORTAK.pn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4" name="Dikdörtgen 13"/>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702071018"/>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Başlık 1"/>
          <p:cNvSpPr txBox="1">
            <a:spLocks/>
          </p:cNvSpPr>
          <p:nvPr/>
        </p:nvSpPr>
        <p:spPr bwMode="auto">
          <a:xfrm>
            <a:off x="448088" y="741897"/>
            <a:ext cx="8229600" cy="580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3000" b="1" dirty="0">
                <a:solidFill>
                  <a:srgbClr val="C00000"/>
                </a:solidFill>
                <a:latin typeface="Times New Roman" panose="02020603050405020304" pitchFamily="18" charset="0"/>
                <a:cs typeface="Times New Roman" panose="02020603050405020304" pitchFamily="18" charset="0"/>
              </a:rPr>
              <a:t>YAŞLI HİZMETLERİ</a:t>
            </a:r>
          </a:p>
        </p:txBody>
      </p:sp>
      <p:sp>
        <p:nvSpPr>
          <p:cNvPr id="5" name="İçerik Yer Tutucusu 2"/>
          <p:cNvSpPr>
            <a:spLocks noGrp="1"/>
          </p:cNvSpPr>
          <p:nvPr>
            <p:ph idx="1"/>
          </p:nvPr>
        </p:nvSpPr>
        <p:spPr>
          <a:xfrm>
            <a:off x="620583" y="1412776"/>
            <a:ext cx="8055874" cy="2952328"/>
          </a:xfrm>
        </p:spPr>
        <p:txBody>
          <a:bodyPr rtlCol="0">
            <a:noAutofit/>
          </a:bodyPr>
          <a:lstStyle/>
          <a:p>
            <a:pPr marL="0" lvl="1" indent="0" algn="ctr">
              <a:spcBef>
                <a:spcPts val="0"/>
              </a:spcBef>
              <a:buNone/>
              <a:defRPr/>
            </a:pPr>
            <a:r>
              <a:rPr lang="tr-TR" sz="1800" b="1" dirty="0" smtClean="0">
                <a:latin typeface="Times New Roman" panose="02020603050405020304" pitchFamily="18" charset="0"/>
                <a:cs typeface="Times New Roman" panose="02020603050405020304" pitchFamily="18" charset="0"/>
              </a:rPr>
              <a:t>Yaşlılara </a:t>
            </a:r>
            <a:r>
              <a:rPr lang="tr-TR" sz="1800" b="1" dirty="0">
                <a:latin typeface="Times New Roman" panose="02020603050405020304" pitchFamily="18" charset="0"/>
                <a:cs typeface="Times New Roman" panose="02020603050405020304" pitchFamily="18" charset="0"/>
              </a:rPr>
              <a:t>Destek Programı (YADES) </a:t>
            </a:r>
            <a:endParaRPr lang="tr-TR" sz="1800" b="1" dirty="0" smtClean="0">
              <a:latin typeface="Times New Roman" panose="02020603050405020304" pitchFamily="18" charset="0"/>
              <a:cs typeface="Times New Roman" panose="02020603050405020304" pitchFamily="18" charset="0"/>
            </a:endParaRPr>
          </a:p>
          <a:p>
            <a:pPr marL="0" lvl="1" indent="0" algn="ctr">
              <a:spcBef>
                <a:spcPts val="0"/>
              </a:spcBef>
              <a:buNone/>
              <a:defRPr/>
            </a:pPr>
            <a:endParaRPr lang="tr-TR" sz="1700" b="1" dirty="0" smtClean="0">
              <a:latin typeface="Times New Roman" panose="02020603050405020304" pitchFamily="18" charset="0"/>
              <a:cs typeface="Times New Roman" panose="02020603050405020304" pitchFamily="18" charset="0"/>
            </a:endParaRPr>
          </a:p>
          <a:p>
            <a:pPr marL="342900" lvl="1" indent="-342900">
              <a:spcBef>
                <a:spcPts val="0"/>
              </a:spcBef>
              <a:buFont typeface="Arial" charset="0"/>
              <a:buChar char="•"/>
              <a:defRPr/>
            </a:pPr>
            <a:r>
              <a:rPr lang="tr-TR" sz="1700" b="1" dirty="0" smtClean="0">
                <a:latin typeface="Times New Roman" panose="02020603050405020304" pitchFamily="18" charset="0"/>
                <a:cs typeface="Times New Roman" panose="02020603050405020304" pitchFamily="18" charset="0"/>
              </a:rPr>
              <a:t>2016 yılı YADES</a:t>
            </a:r>
            <a:r>
              <a:rPr lang="tr-TR" sz="1700" dirty="0" smtClean="0">
                <a:latin typeface="Times New Roman" panose="02020603050405020304" pitchFamily="18" charset="0"/>
                <a:cs typeface="Times New Roman" panose="02020603050405020304" pitchFamily="18" charset="0"/>
              </a:rPr>
              <a:t>: </a:t>
            </a:r>
            <a:r>
              <a:rPr lang="tr-TR" sz="1700" b="1" dirty="0">
                <a:latin typeface="Times New Roman" panose="02020603050405020304" pitchFamily="18" charset="0"/>
                <a:cs typeface="Times New Roman" panose="02020603050405020304" pitchFamily="18" charset="0"/>
              </a:rPr>
              <a:t>Sakarya, Kayseri, Trabzon Kahramanmaraş</a:t>
            </a:r>
            <a:r>
              <a:rPr lang="tr-TR" sz="1700" dirty="0">
                <a:latin typeface="Times New Roman" panose="02020603050405020304" pitchFamily="18" charset="0"/>
                <a:cs typeface="Times New Roman" panose="02020603050405020304" pitchFamily="18" charset="0"/>
              </a:rPr>
              <a:t> ve </a:t>
            </a:r>
            <a:r>
              <a:rPr lang="tr-TR" sz="1700" b="1" dirty="0">
                <a:latin typeface="Times New Roman" panose="02020603050405020304" pitchFamily="18" charset="0"/>
                <a:cs typeface="Times New Roman" panose="02020603050405020304" pitchFamily="18" charset="0"/>
              </a:rPr>
              <a:t>Şanlıurfa</a:t>
            </a:r>
            <a:r>
              <a:rPr lang="tr-TR" sz="1700" dirty="0">
                <a:latin typeface="Times New Roman" panose="02020603050405020304" pitchFamily="18" charset="0"/>
                <a:cs typeface="Times New Roman" panose="02020603050405020304" pitchFamily="18" charset="0"/>
              </a:rPr>
              <a:t> </a:t>
            </a:r>
            <a:r>
              <a:rPr lang="tr-TR" sz="1700" b="1" dirty="0" smtClean="0">
                <a:latin typeface="Times New Roman" panose="02020603050405020304" pitchFamily="18" charset="0"/>
                <a:cs typeface="Times New Roman" panose="02020603050405020304" pitchFamily="18" charset="0"/>
              </a:rPr>
              <a:t>Belediyelerine </a:t>
            </a:r>
            <a:r>
              <a:rPr lang="tr-TR" sz="1700" dirty="0">
                <a:latin typeface="Times New Roman" panose="02020603050405020304" pitchFamily="18" charset="0"/>
                <a:cs typeface="Times New Roman" panose="02020603050405020304" pitchFamily="18" charset="0"/>
              </a:rPr>
              <a:t>toplam 3.873.616,00-TL </a:t>
            </a:r>
            <a:r>
              <a:rPr lang="tr-TR" sz="1700" dirty="0" smtClean="0">
                <a:latin typeface="Times New Roman" panose="02020603050405020304" pitchFamily="18" charset="0"/>
                <a:cs typeface="Times New Roman" panose="02020603050405020304" pitchFamily="18" charset="0"/>
              </a:rPr>
              <a:t>destek.</a:t>
            </a:r>
          </a:p>
          <a:p>
            <a:pPr marL="342900" lvl="1" indent="-342900">
              <a:spcBef>
                <a:spcPts val="0"/>
              </a:spcBef>
              <a:buFont typeface="Arial" charset="0"/>
              <a:buChar char="•"/>
              <a:defRPr/>
            </a:pPr>
            <a:endParaRPr lang="tr-TR" sz="1700" dirty="0">
              <a:latin typeface="Times New Roman" panose="02020603050405020304" pitchFamily="18" charset="0"/>
              <a:cs typeface="Times New Roman" panose="02020603050405020304" pitchFamily="18" charset="0"/>
            </a:endParaRPr>
          </a:p>
          <a:p>
            <a:pPr marL="342900" lvl="1" indent="-342900">
              <a:spcBef>
                <a:spcPts val="0"/>
              </a:spcBef>
              <a:buFont typeface="Arial" charset="0"/>
              <a:buChar char="•"/>
              <a:defRPr/>
            </a:pPr>
            <a:r>
              <a:rPr lang="tr-TR" sz="1700" b="1" dirty="0">
                <a:latin typeface="Times New Roman" panose="02020603050405020304" pitchFamily="18" charset="0"/>
                <a:cs typeface="Times New Roman" panose="02020603050405020304" pitchFamily="18" charset="0"/>
              </a:rPr>
              <a:t>2017 yılı YADES bütçesi 11,464,000 TL: Antalya, Gaziantep, Malatya, Ordu ve </a:t>
            </a:r>
            <a:r>
              <a:rPr lang="tr-TR" sz="1700" b="1" dirty="0" smtClean="0">
                <a:latin typeface="Times New Roman" panose="02020603050405020304" pitchFamily="18" charset="0"/>
                <a:cs typeface="Times New Roman" panose="02020603050405020304" pitchFamily="18" charset="0"/>
              </a:rPr>
              <a:t>Samsun Belediyeleri.</a:t>
            </a:r>
          </a:p>
          <a:p>
            <a:pPr marL="342900" lvl="1" indent="-342900">
              <a:spcBef>
                <a:spcPts val="0"/>
              </a:spcBef>
              <a:buFont typeface="Arial" charset="0"/>
              <a:buChar char="•"/>
              <a:defRPr/>
            </a:pPr>
            <a:endParaRPr lang="tr-TR" sz="1700" b="1" dirty="0" smtClean="0">
              <a:latin typeface="Times New Roman" panose="02020603050405020304" pitchFamily="18" charset="0"/>
              <a:cs typeface="Times New Roman" panose="02020603050405020304" pitchFamily="18" charset="0"/>
            </a:endParaRPr>
          </a:p>
          <a:p>
            <a:pPr marL="342900" lvl="1" indent="-342900">
              <a:spcBef>
                <a:spcPts val="0"/>
              </a:spcBef>
              <a:buFont typeface="Arial" charset="0"/>
              <a:buChar char="•"/>
              <a:defRPr/>
            </a:pPr>
            <a:r>
              <a:rPr lang="tr-TR" sz="1700" b="1" dirty="0" smtClean="0">
                <a:latin typeface="Times New Roman" panose="02020603050405020304" pitchFamily="18" charset="0"/>
                <a:cs typeface="Times New Roman" panose="02020603050405020304" pitchFamily="18" charset="0"/>
              </a:rPr>
              <a:t>2018 </a:t>
            </a:r>
            <a:r>
              <a:rPr lang="tr-TR" sz="1700" b="1" dirty="0">
                <a:latin typeface="Times New Roman" panose="02020603050405020304" pitchFamily="18" charset="0"/>
                <a:cs typeface="Times New Roman" panose="02020603050405020304" pitchFamily="18" charset="0"/>
              </a:rPr>
              <a:t>yılı </a:t>
            </a:r>
            <a:r>
              <a:rPr lang="tr-TR" sz="1700" b="1" dirty="0" smtClean="0">
                <a:latin typeface="Times New Roman" panose="02020603050405020304" pitchFamily="18" charset="0"/>
                <a:cs typeface="Times New Roman" panose="02020603050405020304" pitchFamily="18" charset="0"/>
              </a:rPr>
              <a:t>YADES bütçesi 17.650.000-TL </a:t>
            </a:r>
            <a:r>
              <a:rPr lang="tr-TR" sz="1700" dirty="0">
                <a:latin typeface="Times New Roman" panose="02020603050405020304" pitchFamily="18" charset="0"/>
                <a:cs typeface="Times New Roman" panose="02020603050405020304" pitchFamily="18" charset="0"/>
              </a:rPr>
              <a:t>yatırım ödeneği tahsis edilmiştir</a:t>
            </a:r>
            <a:r>
              <a:rPr lang="tr-TR" sz="1700" dirty="0" smtClean="0">
                <a:latin typeface="Times New Roman" panose="02020603050405020304" pitchFamily="18" charset="0"/>
                <a:cs typeface="Times New Roman" panose="02020603050405020304" pitchFamily="18" charset="0"/>
              </a:rPr>
              <a:t>.  İş ve </a:t>
            </a:r>
            <a:r>
              <a:rPr lang="tr-TR" sz="1700" dirty="0">
                <a:latin typeface="Times New Roman" panose="02020603050405020304" pitchFamily="18" charset="0"/>
                <a:cs typeface="Times New Roman" panose="02020603050405020304" pitchFamily="18" charset="0"/>
              </a:rPr>
              <a:t>işlemler başlatılmış olup </a:t>
            </a:r>
            <a:r>
              <a:rPr lang="tr-TR" sz="1700" dirty="0" smtClean="0">
                <a:latin typeface="Times New Roman" panose="02020603050405020304" pitchFamily="18" charset="0"/>
                <a:cs typeface="Times New Roman" panose="02020603050405020304" pitchFamily="18" charset="0"/>
              </a:rPr>
              <a:t>çalışmaların </a:t>
            </a:r>
            <a:r>
              <a:rPr lang="tr-TR" sz="1700" dirty="0">
                <a:latin typeface="Times New Roman" panose="02020603050405020304" pitchFamily="18" charset="0"/>
                <a:cs typeface="Times New Roman" panose="02020603050405020304" pitchFamily="18" charset="0"/>
              </a:rPr>
              <a:t>Eylül 2018 itibariyle tamamlanması planlanmaktadır. </a:t>
            </a:r>
          </a:p>
          <a:p>
            <a:pPr marL="0" lvl="1" indent="0">
              <a:spcBef>
                <a:spcPts val="0"/>
              </a:spcBef>
              <a:buNone/>
              <a:defRPr/>
            </a:pPr>
            <a:endParaRPr lang="tr-TR" sz="2000" dirty="0"/>
          </a:p>
          <a:p>
            <a:pPr marL="342900" lvl="1" indent="-342900">
              <a:spcBef>
                <a:spcPts val="0"/>
              </a:spcBef>
              <a:buFont typeface="Arial" charset="0"/>
              <a:buChar char="•"/>
              <a:defRPr/>
            </a:pPr>
            <a:endParaRPr lang="tr-TR" sz="2400" dirty="0" smtClean="0"/>
          </a:p>
        </p:txBody>
      </p:sp>
      <p:pic>
        <p:nvPicPr>
          <p:cNvPr id="6" name="Picture 2" descr="C:\Users\aceken\Desktop\Yades_Ekip\YADES_LOGO_Onaylı\yades.pn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848211" y="4509120"/>
            <a:ext cx="1571661" cy="1512168"/>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8" name="İçerik Yer Tutucusu 3"/>
          <p:cNvGraphicFramePr>
            <a:graphicFrameLocks/>
          </p:cNvGraphicFramePr>
          <p:nvPr>
            <p:extLst>
              <p:ext uri="{D42A27DB-BD31-4B8C-83A1-F6EECF244321}">
                <p14:modId xmlns:p14="http://schemas.microsoft.com/office/powerpoint/2010/main" xmlns="" val="1163693627"/>
              </p:ext>
            </p:extLst>
          </p:nvPr>
        </p:nvGraphicFramePr>
        <p:xfrm>
          <a:off x="5004048" y="4365104"/>
          <a:ext cx="2448272" cy="1583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ayt Numarası Yer Tutucusu 1"/>
          <p:cNvSpPr>
            <a:spLocks noGrp="1"/>
          </p:cNvSpPr>
          <p:nvPr>
            <p:ph type="sldNum" sz="quarter" idx="12"/>
          </p:nvPr>
        </p:nvSpPr>
        <p:spPr/>
        <p:txBody>
          <a:bodyPr/>
          <a:lstStyle/>
          <a:p>
            <a:fld id="{19929433-9A7A-419A-A9D1-2D5E3ACA1FE6}" type="slidenum">
              <a:rPr lang="tr-TR" altLang="tr-TR" smtClean="0"/>
              <a:pPr/>
              <a:t>49</a:t>
            </a:fld>
            <a:endParaRPr lang="tr-TR" altLang="tr-TR" dirty="0"/>
          </a:p>
        </p:txBody>
      </p:sp>
      <p:sp>
        <p:nvSpPr>
          <p:cNvPr id="9" name="Dikdörtgen 8"/>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descr="C:\Users\habay\Desktop\PROFIL ORTAK.png"/>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2" name="Dikdörtgen 11"/>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46201897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Freeform 11"/>
          <p:cNvSpPr/>
          <p:nvPr/>
        </p:nvSpPr>
        <p:spPr>
          <a:xfrm rot="5400000">
            <a:off x="3259876" y="2614951"/>
            <a:ext cx="1312124" cy="1312124"/>
          </a:xfrm>
          <a:custGeom>
            <a:avLst/>
            <a:gdLst>
              <a:gd name="connsiteX0" fmla="*/ 1170025 w 2340050"/>
              <a:gd name="connsiteY0" fmla="*/ 356633 h 2340050"/>
              <a:gd name="connsiteX1" fmla="*/ 356634 w 2340050"/>
              <a:gd name="connsiteY1" fmla="*/ 1170024 h 2340050"/>
              <a:gd name="connsiteX2" fmla="*/ 1170025 w 2340050"/>
              <a:gd name="connsiteY2" fmla="*/ 1983415 h 2340050"/>
              <a:gd name="connsiteX3" fmla="*/ 1983416 w 2340050"/>
              <a:gd name="connsiteY3" fmla="*/ 1170024 h 2340050"/>
              <a:gd name="connsiteX4" fmla="*/ 1983416 w 2340050"/>
              <a:gd name="connsiteY4" fmla="*/ 356633 h 2340050"/>
              <a:gd name="connsiteX5" fmla="*/ 1170026 w 2340050"/>
              <a:gd name="connsiteY5" fmla="*/ 0 h 2340050"/>
              <a:gd name="connsiteX6" fmla="*/ 2340050 w 2340050"/>
              <a:gd name="connsiteY6" fmla="*/ 0 h 2340050"/>
              <a:gd name="connsiteX7" fmla="*/ 2340050 w 2340050"/>
              <a:gd name="connsiteY7" fmla="*/ 1170025 h 2340050"/>
              <a:gd name="connsiteX8" fmla="*/ 1170025 w 2340050"/>
              <a:gd name="connsiteY8" fmla="*/ 2340050 h 2340050"/>
              <a:gd name="connsiteX9" fmla="*/ 0 w 2340050"/>
              <a:gd name="connsiteY9" fmla="*/ 1170025 h 2340050"/>
              <a:gd name="connsiteX10" fmla="*/ 1 w 2340050"/>
              <a:gd name="connsiteY10" fmla="*/ 1170025 h 2340050"/>
              <a:gd name="connsiteX11" fmla="*/ 1170026 w 2340050"/>
              <a:gd name="connsiteY11" fmla="*/ 0 h 234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0050" h="2340050">
                <a:moveTo>
                  <a:pt x="1170025" y="356633"/>
                </a:moveTo>
                <a:cubicBezTo>
                  <a:pt x="720802" y="356633"/>
                  <a:pt x="356634" y="720801"/>
                  <a:pt x="356634" y="1170024"/>
                </a:cubicBezTo>
                <a:cubicBezTo>
                  <a:pt x="356634" y="1619247"/>
                  <a:pt x="720802" y="1983415"/>
                  <a:pt x="1170025" y="1983415"/>
                </a:cubicBezTo>
                <a:cubicBezTo>
                  <a:pt x="1619248" y="1983415"/>
                  <a:pt x="1983416" y="1619247"/>
                  <a:pt x="1983416" y="1170024"/>
                </a:cubicBezTo>
                <a:lnTo>
                  <a:pt x="1983416" y="356633"/>
                </a:lnTo>
                <a:close/>
                <a:moveTo>
                  <a:pt x="1170026" y="0"/>
                </a:moveTo>
                <a:lnTo>
                  <a:pt x="2340050" y="0"/>
                </a:lnTo>
                <a:lnTo>
                  <a:pt x="2340050" y="1170025"/>
                </a:lnTo>
                <a:cubicBezTo>
                  <a:pt x="2340050" y="1816212"/>
                  <a:pt x="1816212" y="2340050"/>
                  <a:pt x="1170025" y="2340050"/>
                </a:cubicBezTo>
                <a:cubicBezTo>
                  <a:pt x="523838" y="2340050"/>
                  <a:pt x="0" y="1816212"/>
                  <a:pt x="0" y="1170025"/>
                </a:cubicBezTo>
                <a:lnTo>
                  <a:pt x="1" y="1170025"/>
                </a:lnTo>
                <a:cubicBezTo>
                  <a:pt x="1" y="523838"/>
                  <a:pt x="523839" y="0"/>
                  <a:pt x="117002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675" dirty="0">
              <a:solidFill>
                <a:prstClr val="black">
                  <a:lumMod val="65000"/>
                  <a:lumOff val="35000"/>
                </a:prstClr>
              </a:solidFill>
              <a:cs typeface="+mn-ea"/>
              <a:sym typeface="+mn-lt"/>
            </a:endParaRPr>
          </a:p>
        </p:txBody>
      </p:sp>
      <p:sp>
        <p:nvSpPr>
          <p:cNvPr id="13" name="Freeform 12"/>
          <p:cNvSpPr/>
          <p:nvPr/>
        </p:nvSpPr>
        <p:spPr>
          <a:xfrm rot="16200000" flipH="1">
            <a:off x="4572001" y="2614951"/>
            <a:ext cx="1312124" cy="1312124"/>
          </a:xfrm>
          <a:custGeom>
            <a:avLst/>
            <a:gdLst>
              <a:gd name="connsiteX0" fmla="*/ 1170025 w 2340050"/>
              <a:gd name="connsiteY0" fmla="*/ 356633 h 2340050"/>
              <a:gd name="connsiteX1" fmla="*/ 356634 w 2340050"/>
              <a:gd name="connsiteY1" fmla="*/ 1170024 h 2340050"/>
              <a:gd name="connsiteX2" fmla="*/ 1170025 w 2340050"/>
              <a:gd name="connsiteY2" fmla="*/ 1983415 h 2340050"/>
              <a:gd name="connsiteX3" fmla="*/ 1983416 w 2340050"/>
              <a:gd name="connsiteY3" fmla="*/ 1170024 h 2340050"/>
              <a:gd name="connsiteX4" fmla="*/ 1983416 w 2340050"/>
              <a:gd name="connsiteY4" fmla="*/ 356633 h 2340050"/>
              <a:gd name="connsiteX5" fmla="*/ 1170026 w 2340050"/>
              <a:gd name="connsiteY5" fmla="*/ 0 h 2340050"/>
              <a:gd name="connsiteX6" fmla="*/ 2340050 w 2340050"/>
              <a:gd name="connsiteY6" fmla="*/ 0 h 2340050"/>
              <a:gd name="connsiteX7" fmla="*/ 2340050 w 2340050"/>
              <a:gd name="connsiteY7" fmla="*/ 1170025 h 2340050"/>
              <a:gd name="connsiteX8" fmla="*/ 1170025 w 2340050"/>
              <a:gd name="connsiteY8" fmla="*/ 2340050 h 2340050"/>
              <a:gd name="connsiteX9" fmla="*/ 0 w 2340050"/>
              <a:gd name="connsiteY9" fmla="*/ 1170025 h 2340050"/>
              <a:gd name="connsiteX10" fmla="*/ 1 w 2340050"/>
              <a:gd name="connsiteY10" fmla="*/ 1170025 h 2340050"/>
              <a:gd name="connsiteX11" fmla="*/ 1170026 w 2340050"/>
              <a:gd name="connsiteY11" fmla="*/ 0 h 234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0050" h="2340050">
                <a:moveTo>
                  <a:pt x="1170025" y="356633"/>
                </a:moveTo>
                <a:cubicBezTo>
                  <a:pt x="720802" y="356633"/>
                  <a:pt x="356634" y="720801"/>
                  <a:pt x="356634" y="1170024"/>
                </a:cubicBezTo>
                <a:cubicBezTo>
                  <a:pt x="356634" y="1619247"/>
                  <a:pt x="720802" y="1983415"/>
                  <a:pt x="1170025" y="1983415"/>
                </a:cubicBezTo>
                <a:cubicBezTo>
                  <a:pt x="1619248" y="1983415"/>
                  <a:pt x="1983416" y="1619247"/>
                  <a:pt x="1983416" y="1170024"/>
                </a:cubicBezTo>
                <a:lnTo>
                  <a:pt x="1983416" y="356633"/>
                </a:lnTo>
                <a:close/>
                <a:moveTo>
                  <a:pt x="1170026" y="0"/>
                </a:moveTo>
                <a:lnTo>
                  <a:pt x="2340050" y="0"/>
                </a:lnTo>
                <a:lnTo>
                  <a:pt x="2340050" y="1170025"/>
                </a:lnTo>
                <a:cubicBezTo>
                  <a:pt x="2340050" y="1816212"/>
                  <a:pt x="1816212" y="2340050"/>
                  <a:pt x="1170025" y="2340050"/>
                </a:cubicBezTo>
                <a:cubicBezTo>
                  <a:pt x="523838" y="2340050"/>
                  <a:pt x="0" y="1816212"/>
                  <a:pt x="0" y="1170025"/>
                </a:cubicBezTo>
                <a:lnTo>
                  <a:pt x="1" y="1170025"/>
                </a:lnTo>
                <a:cubicBezTo>
                  <a:pt x="1" y="523838"/>
                  <a:pt x="523839" y="0"/>
                  <a:pt x="117002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dirty="0">
              <a:solidFill>
                <a:prstClr val="black">
                  <a:lumMod val="65000"/>
                  <a:lumOff val="35000"/>
                </a:prstClr>
              </a:solidFill>
              <a:cs typeface="+mn-ea"/>
              <a:sym typeface="+mn-lt"/>
            </a:endParaRPr>
          </a:p>
          <a:p>
            <a:pPr algn="ctr" defTabSz="685800" eaLnBrk="1" fontAlgn="auto" hangingPunct="1">
              <a:spcBef>
                <a:spcPts val="0"/>
              </a:spcBef>
              <a:spcAft>
                <a:spcPts val="0"/>
              </a:spcAft>
              <a:defRPr/>
            </a:pPr>
            <a:endParaRPr lang="en-US" sz="675" dirty="0">
              <a:solidFill>
                <a:prstClr val="black">
                  <a:lumMod val="65000"/>
                  <a:lumOff val="35000"/>
                </a:prstClr>
              </a:solidFill>
              <a:cs typeface="+mn-ea"/>
              <a:sym typeface="+mn-lt"/>
            </a:endParaRPr>
          </a:p>
        </p:txBody>
      </p:sp>
      <p:sp>
        <p:nvSpPr>
          <p:cNvPr id="14" name="Freeform 13"/>
          <p:cNvSpPr/>
          <p:nvPr/>
        </p:nvSpPr>
        <p:spPr>
          <a:xfrm rot="10800000" flipH="1" flipV="1">
            <a:off x="3259876" y="3927075"/>
            <a:ext cx="1312124" cy="1312124"/>
          </a:xfrm>
          <a:custGeom>
            <a:avLst/>
            <a:gdLst>
              <a:gd name="connsiteX0" fmla="*/ 1170025 w 2340050"/>
              <a:gd name="connsiteY0" fmla="*/ 356633 h 2340050"/>
              <a:gd name="connsiteX1" fmla="*/ 356634 w 2340050"/>
              <a:gd name="connsiteY1" fmla="*/ 1170024 h 2340050"/>
              <a:gd name="connsiteX2" fmla="*/ 1170025 w 2340050"/>
              <a:gd name="connsiteY2" fmla="*/ 1983415 h 2340050"/>
              <a:gd name="connsiteX3" fmla="*/ 1983416 w 2340050"/>
              <a:gd name="connsiteY3" fmla="*/ 1170024 h 2340050"/>
              <a:gd name="connsiteX4" fmla="*/ 1983416 w 2340050"/>
              <a:gd name="connsiteY4" fmla="*/ 356633 h 2340050"/>
              <a:gd name="connsiteX5" fmla="*/ 1170026 w 2340050"/>
              <a:gd name="connsiteY5" fmla="*/ 0 h 2340050"/>
              <a:gd name="connsiteX6" fmla="*/ 2340050 w 2340050"/>
              <a:gd name="connsiteY6" fmla="*/ 0 h 2340050"/>
              <a:gd name="connsiteX7" fmla="*/ 2340050 w 2340050"/>
              <a:gd name="connsiteY7" fmla="*/ 1170025 h 2340050"/>
              <a:gd name="connsiteX8" fmla="*/ 1170025 w 2340050"/>
              <a:gd name="connsiteY8" fmla="*/ 2340050 h 2340050"/>
              <a:gd name="connsiteX9" fmla="*/ 0 w 2340050"/>
              <a:gd name="connsiteY9" fmla="*/ 1170025 h 2340050"/>
              <a:gd name="connsiteX10" fmla="*/ 1 w 2340050"/>
              <a:gd name="connsiteY10" fmla="*/ 1170025 h 2340050"/>
              <a:gd name="connsiteX11" fmla="*/ 1170026 w 2340050"/>
              <a:gd name="connsiteY11" fmla="*/ 0 h 234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0050" h="2340050">
                <a:moveTo>
                  <a:pt x="1170025" y="356633"/>
                </a:moveTo>
                <a:cubicBezTo>
                  <a:pt x="720802" y="356633"/>
                  <a:pt x="356634" y="720801"/>
                  <a:pt x="356634" y="1170024"/>
                </a:cubicBezTo>
                <a:cubicBezTo>
                  <a:pt x="356634" y="1619247"/>
                  <a:pt x="720802" y="1983415"/>
                  <a:pt x="1170025" y="1983415"/>
                </a:cubicBezTo>
                <a:cubicBezTo>
                  <a:pt x="1619248" y="1983415"/>
                  <a:pt x="1983416" y="1619247"/>
                  <a:pt x="1983416" y="1170024"/>
                </a:cubicBezTo>
                <a:lnTo>
                  <a:pt x="1983416" y="356633"/>
                </a:lnTo>
                <a:close/>
                <a:moveTo>
                  <a:pt x="1170026" y="0"/>
                </a:moveTo>
                <a:lnTo>
                  <a:pt x="2340050" y="0"/>
                </a:lnTo>
                <a:lnTo>
                  <a:pt x="2340050" y="1170025"/>
                </a:lnTo>
                <a:cubicBezTo>
                  <a:pt x="2340050" y="1816212"/>
                  <a:pt x="1816212" y="2340050"/>
                  <a:pt x="1170025" y="2340050"/>
                </a:cubicBezTo>
                <a:cubicBezTo>
                  <a:pt x="523838" y="2340050"/>
                  <a:pt x="0" y="1816212"/>
                  <a:pt x="0" y="1170025"/>
                </a:cubicBezTo>
                <a:lnTo>
                  <a:pt x="1" y="1170025"/>
                </a:lnTo>
                <a:cubicBezTo>
                  <a:pt x="1" y="523838"/>
                  <a:pt x="523839" y="0"/>
                  <a:pt x="117002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675" dirty="0">
              <a:solidFill>
                <a:prstClr val="black">
                  <a:lumMod val="65000"/>
                  <a:lumOff val="35000"/>
                </a:prstClr>
              </a:solidFill>
              <a:cs typeface="+mn-ea"/>
              <a:sym typeface="+mn-lt"/>
            </a:endParaRPr>
          </a:p>
        </p:txBody>
      </p:sp>
      <p:sp>
        <p:nvSpPr>
          <p:cNvPr id="15" name="Freeform 14"/>
          <p:cNvSpPr/>
          <p:nvPr/>
        </p:nvSpPr>
        <p:spPr>
          <a:xfrm rot="10800000" flipV="1">
            <a:off x="4572001" y="3927075"/>
            <a:ext cx="1312124" cy="1312124"/>
          </a:xfrm>
          <a:custGeom>
            <a:avLst/>
            <a:gdLst>
              <a:gd name="connsiteX0" fmla="*/ 1170025 w 2340050"/>
              <a:gd name="connsiteY0" fmla="*/ 356633 h 2340050"/>
              <a:gd name="connsiteX1" fmla="*/ 356634 w 2340050"/>
              <a:gd name="connsiteY1" fmla="*/ 1170024 h 2340050"/>
              <a:gd name="connsiteX2" fmla="*/ 1170025 w 2340050"/>
              <a:gd name="connsiteY2" fmla="*/ 1983415 h 2340050"/>
              <a:gd name="connsiteX3" fmla="*/ 1983416 w 2340050"/>
              <a:gd name="connsiteY3" fmla="*/ 1170024 h 2340050"/>
              <a:gd name="connsiteX4" fmla="*/ 1983416 w 2340050"/>
              <a:gd name="connsiteY4" fmla="*/ 356633 h 2340050"/>
              <a:gd name="connsiteX5" fmla="*/ 1170026 w 2340050"/>
              <a:gd name="connsiteY5" fmla="*/ 0 h 2340050"/>
              <a:gd name="connsiteX6" fmla="*/ 2340050 w 2340050"/>
              <a:gd name="connsiteY6" fmla="*/ 0 h 2340050"/>
              <a:gd name="connsiteX7" fmla="*/ 2340050 w 2340050"/>
              <a:gd name="connsiteY7" fmla="*/ 1170025 h 2340050"/>
              <a:gd name="connsiteX8" fmla="*/ 1170025 w 2340050"/>
              <a:gd name="connsiteY8" fmla="*/ 2340050 h 2340050"/>
              <a:gd name="connsiteX9" fmla="*/ 0 w 2340050"/>
              <a:gd name="connsiteY9" fmla="*/ 1170025 h 2340050"/>
              <a:gd name="connsiteX10" fmla="*/ 1 w 2340050"/>
              <a:gd name="connsiteY10" fmla="*/ 1170025 h 2340050"/>
              <a:gd name="connsiteX11" fmla="*/ 1170026 w 2340050"/>
              <a:gd name="connsiteY11" fmla="*/ 0 h 234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0050" h="2340050">
                <a:moveTo>
                  <a:pt x="1170025" y="356633"/>
                </a:moveTo>
                <a:cubicBezTo>
                  <a:pt x="720802" y="356633"/>
                  <a:pt x="356634" y="720801"/>
                  <a:pt x="356634" y="1170024"/>
                </a:cubicBezTo>
                <a:cubicBezTo>
                  <a:pt x="356634" y="1619247"/>
                  <a:pt x="720802" y="1983415"/>
                  <a:pt x="1170025" y="1983415"/>
                </a:cubicBezTo>
                <a:cubicBezTo>
                  <a:pt x="1619248" y="1983415"/>
                  <a:pt x="1983416" y="1619247"/>
                  <a:pt x="1983416" y="1170024"/>
                </a:cubicBezTo>
                <a:lnTo>
                  <a:pt x="1983416" y="356633"/>
                </a:lnTo>
                <a:close/>
                <a:moveTo>
                  <a:pt x="1170026" y="0"/>
                </a:moveTo>
                <a:lnTo>
                  <a:pt x="2340050" y="0"/>
                </a:lnTo>
                <a:lnTo>
                  <a:pt x="2340050" y="1170025"/>
                </a:lnTo>
                <a:cubicBezTo>
                  <a:pt x="2340050" y="1816212"/>
                  <a:pt x="1816212" y="2340050"/>
                  <a:pt x="1170025" y="2340050"/>
                </a:cubicBezTo>
                <a:cubicBezTo>
                  <a:pt x="523838" y="2340050"/>
                  <a:pt x="0" y="1816212"/>
                  <a:pt x="0" y="1170025"/>
                </a:cubicBezTo>
                <a:lnTo>
                  <a:pt x="1" y="1170025"/>
                </a:lnTo>
                <a:cubicBezTo>
                  <a:pt x="1" y="523838"/>
                  <a:pt x="523839" y="0"/>
                  <a:pt x="1170026"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675" dirty="0">
              <a:solidFill>
                <a:prstClr val="black">
                  <a:lumMod val="65000"/>
                  <a:lumOff val="35000"/>
                </a:prstClr>
              </a:solidFill>
              <a:cs typeface="+mn-ea"/>
              <a:sym typeface="+mn-lt"/>
            </a:endParaRPr>
          </a:p>
        </p:txBody>
      </p:sp>
      <p:sp>
        <p:nvSpPr>
          <p:cNvPr id="29" name="Rectangle 28"/>
          <p:cNvSpPr/>
          <p:nvPr/>
        </p:nvSpPr>
        <p:spPr>
          <a:xfrm>
            <a:off x="5904269" y="2783085"/>
            <a:ext cx="3152371" cy="646331"/>
          </a:xfrm>
          <a:prstGeom prst="rect">
            <a:avLst/>
          </a:prstGeom>
        </p:spPr>
        <p:txBody>
          <a:bodyPr wrap="square">
            <a:spAutoFit/>
          </a:bodyPr>
          <a:lstStyle/>
          <a:p>
            <a:pPr lvl="0"/>
            <a:r>
              <a:rPr lang="tr-TR" dirty="0">
                <a:solidFill>
                  <a:schemeClr val="accent1"/>
                </a:solidFill>
              </a:rPr>
              <a:t>İnceleme ve araştırma çalışmaları</a:t>
            </a:r>
          </a:p>
        </p:txBody>
      </p:sp>
      <p:sp>
        <p:nvSpPr>
          <p:cNvPr id="30" name="Rectangle 29"/>
          <p:cNvSpPr/>
          <p:nvPr/>
        </p:nvSpPr>
        <p:spPr>
          <a:xfrm>
            <a:off x="5940153" y="4288826"/>
            <a:ext cx="2768682" cy="646331"/>
          </a:xfrm>
          <a:prstGeom prst="rect">
            <a:avLst/>
          </a:prstGeom>
        </p:spPr>
        <p:txBody>
          <a:bodyPr wrap="square">
            <a:spAutoFit/>
          </a:bodyPr>
          <a:lstStyle/>
          <a:p>
            <a:pPr lvl="0"/>
            <a:r>
              <a:rPr lang="tr-TR" dirty="0">
                <a:solidFill>
                  <a:schemeClr val="accent1"/>
                </a:solidFill>
              </a:rPr>
              <a:t>Bakım ve destek hizmetleri</a:t>
            </a:r>
          </a:p>
        </p:txBody>
      </p:sp>
      <p:sp>
        <p:nvSpPr>
          <p:cNvPr id="31" name="Rectangle 30"/>
          <p:cNvSpPr/>
          <p:nvPr/>
        </p:nvSpPr>
        <p:spPr>
          <a:xfrm>
            <a:off x="223341" y="2783085"/>
            <a:ext cx="2915612" cy="1027204"/>
          </a:xfrm>
          <a:prstGeom prst="rect">
            <a:avLst/>
          </a:prstGeom>
        </p:spPr>
        <p:txBody>
          <a:bodyPr wrap="square">
            <a:spAutoFit/>
          </a:bodyPr>
          <a:lstStyle/>
          <a:p>
            <a:pPr algn="r">
              <a:defRPr/>
            </a:pPr>
            <a:r>
              <a:rPr lang="tr-TR" dirty="0">
                <a:solidFill>
                  <a:schemeClr val="accent1"/>
                </a:solidFill>
              </a:rPr>
              <a:t>Hakların korunması ve geliştirilmesine yönelik çalışmalar</a:t>
            </a:r>
          </a:p>
          <a:p>
            <a:pPr algn="r" defTabSz="685800" eaLnBrk="1" fontAlgn="auto" hangingPunct="1">
              <a:spcBef>
                <a:spcPts val="0"/>
              </a:spcBef>
              <a:spcAft>
                <a:spcPts val="0"/>
              </a:spcAft>
              <a:defRPr/>
            </a:pPr>
            <a:endParaRPr lang="en-US" sz="675" b="1" dirty="0">
              <a:solidFill>
                <a:srgbClr val="4B7FA7"/>
              </a:solidFill>
              <a:cs typeface="+mn-ea"/>
              <a:sym typeface="+mn-lt"/>
            </a:endParaRPr>
          </a:p>
        </p:txBody>
      </p:sp>
      <p:sp>
        <p:nvSpPr>
          <p:cNvPr id="32" name="Rectangle 31"/>
          <p:cNvSpPr/>
          <p:nvPr/>
        </p:nvSpPr>
        <p:spPr>
          <a:xfrm>
            <a:off x="395537" y="4288825"/>
            <a:ext cx="2607176" cy="923330"/>
          </a:xfrm>
          <a:prstGeom prst="rect">
            <a:avLst/>
          </a:prstGeom>
        </p:spPr>
        <p:txBody>
          <a:bodyPr wrap="square">
            <a:spAutoFit/>
          </a:bodyPr>
          <a:lstStyle/>
          <a:p>
            <a:pPr lvl="0" algn="r"/>
            <a:r>
              <a:rPr lang="tr-TR" dirty="0">
                <a:solidFill>
                  <a:schemeClr val="accent1"/>
                </a:solidFill>
              </a:rPr>
              <a:t>Koruyucu, önleyici, eğitici ve </a:t>
            </a:r>
            <a:r>
              <a:rPr lang="tr-TR" dirty="0" err="1">
                <a:solidFill>
                  <a:schemeClr val="accent1"/>
                </a:solidFill>
              </a:rPr>
              <a:t>rehabilite</a:t>
            </a:r>
            <a:r>
              <a:rPr lang="tr-TR" dirty="0">
                <a:solidFill>
                  <a:schemeClr val="accent1"/>
                </a:solidFill>
              </a:rPr>
              <a:t> edici çalışmalar</a:t>
            </a:r>
          </a:p>
        </p:txBody>
      </p:sp>
      <p:sp>
        <p:nvSpPr>
          <p:cNvPr id="16" name="TextBox 39"/>
          <p:cNvSpPr txBox="1"/>
          <p:nvPr/>
        </p:nvSpPr>
        <p:spPr>
          <a:xfrm>
            <a:off x="1267796" y="1126212"/>
            <a:ext cx="6867108" cy="1077218"/>
          </a:xfrm>
          <a:prstGeom prst="rect">
            <a:avLst/>
          </a:prstGeom>
          <a:noFill/>
        </p:spPr>
        <p:txBody>
          <a:bodyPr wrap="square" rtlCol="0">
            <a:spAutoFit/>
          </a:bodyPr>
          <a:lstStyle/>
          <a:p>
            <a:pPr algn="ctr" defTabSz="685800" eaLnBrk="1" fontAlgn="auto" hangingPunct="1">
              <a:spcBef>
                <a:spcPts val="0"/>
              </a:spcBef>
              <a:spcAft>
                <a:spcPts val="0"/>
              </a:spcAft>
              <a:defRPr/>
            </a:pPr>
            <a:r>
              <a:rPr lang="tr-TR" sz="3200" b="1" dirty="0">
                <a:solidFill>
                  <a:srgbClr val="FF0000"/>
                </a:solidFill>
                <a:latin typeface="Times New Roman" panose="02020603050405020304" pitchFamily="18" charset="0"/>
                <a:cs typeface="Times New Roman" panose="02020603050405020304" pitchFamily="18" charset="0"/>
                <a:sym typeface="+mn-lt"/>
              </a:rPr>
              <a:t>Engelli ve Yaşlı Hizmetleri Genel Müdürlüğü</a:t>
            </a:r>
            <a:endParaRPr lang="en-US" sz="3200" b="1" dirty="0">
              <a:solidFill>
                <a:srgbClr val="FF0000"/>
              </a:solidFill>
              <a:latin typeface="Times New Roman" panose="02020603050405020304" pitchFamily="18" charset="0"/>
              <a:cs typeface="Times New Roman" panose="02020603050405020304" pitchFamily="18" charset="0"/>
              <a:sym typeface="+mn-lt"/>
            </a:endParaRPr>
          </a:p>
        </p:txBody>
      </p:sp>
      <p:sp>
        <p:nvSpPr>
          <p:cNvPr id="17" name="Oval 16"/>
          <p:cNvSpPr/>
          <p:nvPr/>
        </p:nvSpPr>
        <p:spPr>
          <a:xfrm>
            <a:off x="3562836" y="2917911"/>
            <a:ext cx="706204" cy="706204"/>
          </a:xfrm>
          <a:prstGeom prst="ellipse">
            <a:avLst/>
          </a:prstGeom>
          <a:blipFill rotWithShape="0">
            <a:blip r:embed="rId2" cstate="prin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8" name="Oval 17"/>
          <p:cNvSpPr/>
          <p:nvPr/>
        </p:nvSpPr>
        <p:spPr>
          <a:xfrm>
            <a:off x="3562836" y="4230035"/>
            <a:ext cx="706204" cy="706204"/>
          </a:xfrm>
          <a:prstGeom prst="ellipse">
            <a:avLst/>
          </a:prstGeom>
          <a:blipFill rotWithShape="0">
            <a:blip r:embed="rId3" cstate="prin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9" name="Oval 18"/>
          <p:cNvSpPr/>
          <p:nvPr/>
        </p:nvSpPr>
        <p:spPr>
          <a:xfrm>
            <a:off x="4874961" y="2943585"/>
            <a:ext cx="706204" cy="706204"/>
          </a:xfrm>
          <a:prstGeom prst="ellipse">
            <a:avLst/>
          </a:prstGeom>
          <a:blipFill rotWithShape="0">
            <a:blip r:embed="rId4" cstate="prin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1" name="Oval 20"/>
          <p:cNvSpPr/>
          <p:nvPr/>
        </p:nvSpPr>
        <p:spPr>
          <a:xfrm>
            <a:off x="4829162" y="4204361"/>
            <a:ext cx="706204" cy="706204"/>
          </a:xfrm>
          <a:prstGeom prst="ellipse">
            <a:avLst/>
          </a:prstGeom>
          <a:blipFill rotWithShape="0">
            <a:blip r:embed="rId5" cstate="prin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0" name="Dikdörtgen 19"/>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2" name="Resim 21" descr="C:\Users\habay\Desktop\PROFIL ORTAK.png"/>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23" name="Dikdörtgen 22"/>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8177354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Başlık 1"/>
          <p:cNvSpPr txBox="1">
            <a:spLocks/>
          </p:cNvSpPr>
          <p:nvPr/>
        </p:nvSpPr>
        <p:spPr bwMode="auto">
          <a:xfrm>
            <a:off x="620582" y="1196752"/>
            <a:ext cx="8229600" cy="4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3000" b="1" dirty="0">
                <a:solidFill>
                  <a:srgbClr val="C00000"/>
                </a:solidFill>
                <a:latin typeface="Times New Roman" panose="02020603050405020304" pitchFamily="18" charset="0"/>
                <a:cs typeface="Times New Roman" panose="02020603050405020304" pitchFamily="18" charset="0"/>
              </a:rPr>
              <a:t>YAŞLI HİZMETLERİ</a:t>
            </a:r>
          </a:p>
        </p:txBody>
      </p:sp>
      <p:sp>
        <p:nvSpPr>
          <p:cNvPr id="2" name="Dikdörtgen 1"/>
          <p:cNvSpPr/>
          <p:nvPr/>
        </p:nvSpPr>
        <p:spPr>
          <a:xfrm>
            <a:off x="539552" y="1830303"/>
            <a:ext cx="8208912" cy="2246769"/>
          </a:xfrm>
          <a:prstGeom prst="rect">
            <a:avLst/>
          </a:prstGeom>
        </p:spPr>
        <p:txBody>
          <a:bodyPr wrap="square">
            <a:spAutoFit/>
          </a:bodyPr>
          <a:lstStyle/>
          <a:p>
            <a:pPr marL="0" lvl="1">
              <a:spcBef>
                <a:spcPts val="0"/>
              </a:spcBef>
              <a:defRPr/>
            </a:pPr>
            <a:endParaRPr lang="tr-TR" sz="2000" b="1" dirty="0" smtClean="0">
              <a:solidFill>
                <a:prstClr val="black"/>
              </a:solidFill>
            </a:endParaRPr>
          </a:p>
          <a:p>
            <a:pPr marL="342900" lvl="1" indent="-342900">
              <a:spcBef>
                <a:spcPts val="0"/>
              </a:spcBef>
              <a:buFont typeface="Arial" charset="0"/>
              <a:buChar char="•"/>
              <a:defRPr/>
            </a:pPr>
            <a:r>
              <a:rPr lang="tr-TR" sz="2000" b="1" dirty="0" smtClean="0">
                <a:solidFill>
                  <a:prstClr val="black"/>
                </a:solidFill>
                <a:latin typeface="Times New Roman" panose="02020603050405020304" pitchFamily="18" charset="0"/>
                <a:cs typeface="Times New Roman" panose="02020603050405020304" pitchFamily="18" charset="0"/>
              </a:rPr>
              <a:t>2018-2023 </a:t>
            </a:r>
            <a:r>
              <a:rPr lang="tr-TR" sz="2000" b="1" dirty="0">
                <a:solidFill>
                  <a:prstClr val="black"/>
                </a:solidFill>
                <a:latin typeface="Times New Roman" panose="02020603050405020304" pitchFamily="18" charset="0"/>
                <a:cs typeface="Times New Roman" panose="02020603050405020304" pitchFamily="18" charset="0"/>
              </a:rPr>
              <a:t>Aktif Yaşlanma Strateji Belgesi Taslağı </a:t>
            </a:r>
            <a:r>
              <a:rPr lang="tr-TR" sz="2000" dirty="0">
                <a:solidFill>
                  <a:prstClr val="black"/>
                </a:solidFill>
                <a:latin typeface="Times New Roman" panose="02020603050405020304" pitchFamily="18" charset="0"/>
                <a:cs typeface="Times New Roman" panose="02020603050405020304" pitchFamily="18" charset="0"/>
              </a:rPr>
              <a:t>hazırlanmakta olup yayınlanmak üzere çalışmalar devam etmektedir. </a:t>
            </a:r>
          </a:p>
          <a:p>
            <a:pPr marL="0" lvl="1">
              <a:spcBef>
                <a:spcPts val="0"/>
              </a:spcBef>
              <a:defRPr/>
            </a:pPr>
            <a:endParaRPr lang="tr-TR" sz="2000" dirty="0">
              <a:solidFill>
                <a:prstClr val="black"/>
              </a:solidFill>
              <a:latin typeface="Times New Roman" panose="02020603050405020304" pitchFamily="18" charset="0"/>
              <a:cs typeface="Times New Roman" panose="02020603050405020304" pitchFamily="18" charset="0"/>
            </a:endParaRPr>
          </a:p>
          <a:p>
            <a:pPr marL="0" lvl="1" algn="just">
              <a:spcBef>
                <a:spcPts val="0"/>
              </a:spcBef>
              <a:defRPr/>
            </a:pPr>
            <a:r>
              <a:rPr lang="tr-TR" sz="2000" dirty="0">
                <a:solidFill>
                  <a:prstClr val="black"/>
                </a:solidFill>
                <a:latin typeface="Times New Roman" panose="02020603050405020304" pitchFamily="18" charset="0"/>
                <a:cs typeface="Times New Roman" panose="02020603050405020304" pitchFamily="18" charset="0"/>
              </a:rPr>
              <a:t> </a:t>
            </a:r>
            <a:r>
              <a:rPr lang="tr-TR" sz="2000" dirty="0" smtClean="0">
                <a:solidFill>
                  <a:prstClr val="black"/>
                </a:solidFill>
                <a:latin typeface="Times New Roman" panose="02020603050405020304" pitchFamily="18" charset="0"/>
                <a:cs typeface="Times New Roman" panose="02020603050405020304" pitchFamily="18" charset="0"/>
              </a:rPr>
              <a:t>     Söz </a:t>
            </a:r>
            <a:r>
              <a:rPr lang="tr-TR" sz="2000" dirty="0">
                <a:solidFill>
                  <a:prstClr val="black"/>
                </a:solidFill>
                <a:latin typeface="Times New Roman" panose="02020603050405020304" pitchFamily="18" charset="0"/>
                <a:cs typeface="Times New Roman" panose="02020603050405020304" pitchFamily="18" charset="0"/>
              </a:rPr>
              <a:t>konusu Strateji Belgesi’nin eylem önerileri, öncelikli 4 konuya göre </a:t>
            </a:r>
            <a:r>
              <a:rPr lang="tr-TR" sz="2000" dirty="0" smtClean="0">
                <a:solidFill>
                  <a:prstClr val="black"/>
                </a:solidFill>
                <a:latin typeface="Times New Roman" panose="02020603050405020304" pitchFamily="18" charset="0"/>
                <a:cs typeface="Times New Roman" panose="02020603050405020304" pitchFamily="18" charset="0"/>
              </a:rPr>
              <a:t>   </a:t>
            </a:r>
          </a:p>
          <a:p>
            <a:pPr marL="0" lvl="1" algn="just">
              <a:spcBef>
                <a:spcPts val="0"/>
              </a:spcBef>
              <a:defRPr/>
            </a:pPr>
            <a:r>
              <a:rPr lang="tr-TR" sz="2000" dirty="0">
                <a:solidFill>
                  <a:prstClr val="black"/>
                </a:solidFill>
                <a:latin typeface="Times New Roman" panose="02020603050405020304" pitchFamily="18" charset="0"/>
                <a:cs typeface="Times New Roman" panose="02020603050405020304" pitchFamily="18" charset="0"/>
              </a:rPr>
              <a:t> </a:t>
            </a:r>
            <a:r>
              <a:rPr lang="tr-TR" sz="2000" dirty="0" smtClean="0">
                <a:solidFill>
                  <a:prstClr val="black"/>
                </a:solidFill>
                <a:latin typeface="Times New Roman" panose="02020603050405020304" pitchFamily="18" charset="0"/>
                <a:cs typeface="Times New Roman" panose="02020603050405020304" pitchFamily="18" charset="0"/>
              </a:rPr>
              <a:t>     düzenlenmiştir</a:t>
            </a:r>
            <a:r>
              <a:rPr lang="tr-TR" sz="2000" dirty="0">
                <a:solidFill>
                  <a:prstClr val="black"/>
                </a:solidFill>
                <a:latin typeface="Times New Roman" panose="02020603050405020304" pitchFamily="18" charset="0"/>
                <a:cs typeface="Times New Roman" panose="02020603050405020304" pitchFamily="18" charset="0"/>
              </a:rPr>
              <a:t>.</a:t>
            </a:r>
          </a:p>
          <a:p>
            <a:pPr marL="342900" lvl="1" indent="-342900">
              <a:spcBef>
                <a:spcPts val="0"/>
              </a:spcBef>
              <a:buFont typeface="Arial" charset="0"/>
              <a:buChar char="•"/>
              <a:defRPr/>
            </a:pPr>
            <a:endParaRPr lang="tr-TR" sz="2000" dirty="0">
              <a:solidFill>
                <a:prstClr val="black"/>
              </a:solidFill>
              <a:latin typeface="Calibri"/>
            </a:endParaRPr>
          </a:p>
        </p:txBody>
      </p:sp>
      <p:graphicFrame>
        <p:nvGraphicFramePr>
          <p:cNvPr id="5" name="İçerik Yer Tutucusu 3"/>
          <p:cNvGraphicFramePr>
            <a:graphicFrameLocks/>
          </p:cNvGraphicFramePr>
          <p:nvPr>
            <p:extLst>
              <p:ext uri="{D42A27DB-BD31-4B8C-83A1-F6EECF244321}">
                <p14:modId xmlns:p14="http://schemas.microsoft.com/office/powerpoint/2010/main" xmlns="" val="1119507483"/>
              </p:ext>
            </p:extLst>
          </p:nvPr>
        </p:nvGraphicFramePr>
        <p:xfrm>
          <a:off x="1316678" y="3861048"/>
          <a:ext cx="6205642" cy="2337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fld id="{19929433-9A7A-419A-A9D1-2D5E3ACA1FE6}" type="slidenum">
              <a:rPr lang="tr-TR" altLang="tr-TR" smtClean="0"/>
              <a:pPr/>
              <a:t>50</a:t>
            </a:fld>
            <a:endParaRPr lang="tr-TR" altLang="tr-TR" dirty="0"/>
          </a:p>
        </p:txBody>
      </p:sp>
      <p:sp>
        <p:nvSpPr>
          <p:cNvPr id="7" name="Dikdörtgen 6"/>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descr="C:\Users\habay\Desktop\PROFIL ORTAK.png"/>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0" name="Dikdörtgen 9"/>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26197797"/>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Başlık 1"/>
          <p:cNvSpPr txBox="1">
            <a:spLocks/>
          </p:cNvSpPr>
          <p:nvPr/>
        </p:nvSpPr>
        <p:spPr bwMode="auto">
          <a:xfrm>
            <a:off x="620582" y="1124456"/>
            <a:ext cx="8229600" cy="4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3000" b="1" dirty="0">
                <a:solidFill>
                  <a:srgbClr val="C00000"/>
                </a:solidFill>
                <a:latin typeface="Times New Roman" panose="02020603050405020304" pitchFamily="18" charset="0"/>
                <a:cs typeface="Times New Roman" panose="02020603050405020304" pitchFamily="18" charset="0"/>
              </a:rPr>
              <a:t>YAŞLI HİZMETLERİ</a:t>
            </a:r>
          </a:p>
        </p:txBody>
      </p:sp>
      <p:sp>
        <p:nvSpPr>
          <p:cNvPr id="2" name="Dikdörtgen 1"/>
          <p:cNvSpPr/>
          <p:nvPr/>
        </p:nvSpPr>
        <p:spPr>
          <a:xfrm>
            <a:off x="107504" y="1943727"/>
            <a:ext cx="6146587" cy="4093428"/>
          </a:xfrm>
          <a:prstGeom prst="rect">
            <a:avLst/>
          </a:prstGeom>
        </p:spPr>
        <p:txBody>
          <a:bodyPr wrap="square">
            <a:spAutoFit/>
          </a:bodyPr>
          <a:lstStyle/>
          <a:p>
            <a:pPr marL="342900" lvl="1">
              <a:spcBef>
                <a:spcPts val="0"/>
              </a:spcBef>
              <a:buFont typeface="Arial" charset="0"/>
              <a:buChar char="•"/>
              <a:defRPr/>
            </a:pPr>
            <a:r>
              <a:rPr lang="tr-TR" sz="2000" b="1" dirty="0" smtClean="0">
                <a:latin typeface="Times New Roman" panose="02020603050405020304" pitchFamily="18" charset="0"/>
                <a:cs typeface="Times New Roman" panose="02020603050405020304" pitchFamily="18" charset="0"/>
              </a:rPr>
              <a:t>Yaşlı </a:t>
            </a:r>
            <a:r>
              <a:rPr lang="tr-TR" sz="2000" b="1" dirty="0">
                <a:latin typeface="Times New Roman" panose="02020603050405020304" pitchFamily="18" charset="0"/>
                <a:cs typeface="Times New Roman" panose="02020603050405020304" pitchFamily="18" charset="0"/>
              </a:rPr>
              <a:t>Bilgilendirme Rehberi </a:t>
            </a:r>
            <a:r>
              <a:rPr lang="tr-TR" sz="2000" dirty="0" smtClean="0">
                <a:latin typeface="Times New Roman" panose="02020603050405020304" pitchFamily="18" charset="0"/>
                <a:cs typeface="Times New Roman" panose="02020603050405020304" pitchFamily="18" charset="0"/>
              </a:rPr>
              <a:t>hazırlanmaktadır.</a:t>
            </a:r>
          </a:p>
          <a:p>
            <a:pPr marL="342900" lvl="1">
              <a:spcBef>
                <a:spcPts val="0"/>
              </a:spcBef>
              <a:buFont typeface="Arial" charset="0"/>
              <a:buChar char="•"/>
              <a:defRPr/>
            </a:pPr>
            <a:r>
              <a:rPr lang="tr-TR" sz="2000" b="1" dirty="0" smtClean="0">
                <a:latin typeface="Times New Roman" panose="02020603050405020304" pitchFamily="18" charset="0"/>
                <a:cs typeface="Times New Roman" panose="02020603050405020304" pitchFamily="18" charset="0"/>
              </a:rPr>
              <a:t>Mahalli </a:t>
            </a:r>
            <a:r>
              <a:rPr lang="tr-TR" sz="2000" b="1" dirty="0">
                <a:latin typeface="Times New Roman" panose="02020603050405020304" pitchFamily="18" charset="0"/>
                <a:cs typeface="Times New Roman" panose="02020603050405020304" pitchFamily="18" charset="0"/>
              </a:rPr>
              <a:t>İdareler/Yerel Yönetimler (belediyeler) </a:t>
            </a:r>
            <a:r>
              <a:rPr lang="tr-TR" sz="2000" b="1" dirty="0" smtClean="0">
                <a:latin typeface="Times New Roman" panose="02020603050405020304" pitchFamily="18" charset="0"/>
                <a:cs typeface="Times New Roman" panose="02020603050405020304" pitchFamily="18" charset="0"/>
              </a:rPr>
              <a:t> </a:t>
            </a:r>
          </a:p>
          <a:p>
            <a:pPr marL="342900" lvl="1">
              <a:spcBef>
                <a:spcPts val="0"/>
              </a:spcBef>
              <a:defRPr/>
            </a:pPr>
            <a:r>
              <a:rPr lang="tr-TR" sz="2000" b="1" dirty="0">
                <a:latin typeface="Times New Roman" panose="02020603050405020304" pitchFamily="18" charset="0"/>
                <a:cs typeface="Times New Roman" panose="02020603050405020304" pitchFamily="18" charset="0"/>
              </a:rPr>
              <a:t> </a:t>
            </a:r>
            <a:r>
              <a:rPr lang="tr-TR" sz="2000" b="1" dirty="0" smtClean="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tarafından </a:t>
            </a:r>
            <a:r>
              <a:rPr lang="tr-TR" sz="2000" b="1" dirty="0">
                <a:latin typeface="Times New Roman" panose="02020603050405020304" pitchFamily="18" charset="0"/>
                <a:cs typeface="Times New Roman" panose="02020603050405020304" pitchFamily="18" charset="0"/>
              </a:rPr>
              <a:t>yaşlılara sunulan hizmetlere</a:t>
            </a:r>
            <a:r>
              <a:rPr lang="tr-TR" sz="2000" dirty="0">
                <a:latin typeface="Times New Roman" panose="02020603050405020304" pitchFamily="18" charset="0"/>
                <a:cs typeface="Times New Roman" panose="02020603050405020304" pitchFamily="18" charset="0"/>
              </a:rPr>
              <a:t> ilişkin </a:t>
            </a:r>
            <a:r>
              <a:rPr lang="tr-TR" sz="2000" dirty="0" smtClean="0">
                <a:latin typeface="Times New Roman" panose="02020603050405020304" pitchFamily="18" charset="0"/>
                <a:cs typeface="Times New Roman" panose="02020603050405020304" pitchFamily="18" charset="0"/>
              </a:rPr>
              <a:t>  </a:t>
            </a:r>
          </a:p>
          <a:p>
            <a:pPr marL="342900" lvl="1">
              <a:spcBef>
                <a:spcPts val="0"/>
              </a:spcBef>
              <a:defRPr/>
            </a:pPr>
            <a:r>
              <a:rPr lang="tr-TR" sz="2000" dirty="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 bilgilerin </a:t>
            </a:r>
            <a:r>
              <a:rPr lang="tr-TR" sz="2000" dirty="0">
                <a:latin typeface="Times New Roman" panose="02020603050405020304" pitchFamily="18" charset="0"/>
                <a:cs typeface="Times New Roman" panose="02020603050405020304" pitchFamily="18" charset="0"/>
              </a:rPr>
              <a:t>düzenli olarak </a:t>
            </a:r>
            <a:r>
              <a:rPr lang="tr-TR" sz="2000" b="1" dirty="0">
                <a:latin typeface="Times New Roman" panose="02020603050405020304" pitchFamily="18" charset="0"/>
                <a:cs typeface="Times New Roman" panose="02020603050405020304" pitchFamily="18" charset="0"/>
              </a:rPr>
              <a:t>derlenmesi</a:t>
            </a:r>
            <a:r>
              <a:rPr lang="tr-TR" sz="2000" dirty="0">
                <a:latin typeface="Times New Roman" panose="02020603050405020304" pitchFamily="18" charset="0"/>
                <a:cs typeface="Times New Roman" panose="02020603050405020304" pitchFamily="18" charset="0"/>
              </a:rPr>
              <a:t> için çalışma </a:t>
            </a:r>
            <a:endParaRPr lang="tr-TR" sz="2000" dirty="0" smtClean="0">
              <a:latin typeface="Times New Roman" panose="02020603050405020304" pitchFamily="18" charset="0"/>
              <a:cs typeface="Times New Roman" panose="02020603050405020304" pitchFamily="18" charset="0"/>
            </a:endParaRPr>
          </a:p>
          <a:p>
            <a:pPr marL="342900" lvl="1">
              <a:spcBef>
                <a:spcPts val="0"/>
              </a:spcBef>
              <a:defRPr/>
            </a:pPr>
            <a:r>
              <a:rPr lang="tr-TR" sz="2000" dirty="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 başlatılmıştır</a:t>
            </a:r>
          </a:p>
          <a:p>
            <a:pPr marL="342900" lvl="1">
              <a:spcBef>
                <a:spcPts val="0"/>
              </a:spcBef>
              <a:buFont typeface="Arial" charset="0"/>
              <a:buChar char="•"/>
              <a:defRPr/>
            </a:pPr>
            <a:r>
              <a:rPr lang="tr-TR" sz="2000" b="1" dirty="0" smtClean="0">
                <a:latin typeface="Times New Roman" panose="02020603050405020304" pitchFamily="18" charset="0"/>
                <a:cs typeface="Times New Roman" panose="02020603050405020304" pitchFamily="18" charset="0"/>
              </a:rPr>
              <a:t>Türkiye </a:t>
            </a:r>
            <a:r>
              <a:rPr lang="tr-TR" sz="2000" b="1" dirty="0">
                <a:latin typeface="Times New Roman" panose="02020603050405020304" pitchFamily="18" charset="0"/>
                <a:cs typeface="Times New Roman" panose="02020603050405020304" pitchFamily="18" charset="0"/>
              </a:rPr>
              <a:t>İçin Yaşlı Bakım Modeli </a:t>
            </a:r>
            <a:r>
              <a:rPr lang="tr-TR" sz="2000" dirty="0">
                <a:latin typeface="Times New Roman" panose="02020603050405020304" pitchFamily="18" charset="0"/>
                <a:cs typeface="Times New Roman" panose="02020603050405020304" pitchFamily="18" charset="0"/>
              </a:rPr>
              <a:t>geliştirilecek ve </a:t>
            </a:r>
            <a:endParaRPr lang="tr-TR" sz="2000" dirty="0" smtClean="0">
              <a:latin typeface="Times New Roman" panose="02020603050405020304" pitchFamily="18" charset="0"/>
              <a:cs typeface="Times New Roman" panose="02020603050405020304" pitchFamily="18" charset="0"/>
            </a:endParaRPr>
          </a:p>
          <a:p>
            <a:pPr marL="342900" lvl="1">
              <a:spcBef>
                <a:spcPts val="0"/>
              </a:spcBef>
              <a:defRPr/>
            </a:pPr>
            <a:r>
              <a:rPr lang="tr-TR" sz="2000" dirty="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 uygulamaya </a:t>
            </a:r>
            <a:r>
              <a:rPr lang="tr-TR" sz="2000" dirty="0">
                <a:latin typeface="Times New Roman" panose="02020603050405020304" pitchFamily="18" charset="0"/>
                <a:cs typeface="Times New Roman" panose="02020603050405020304" pitchFamily="18" charset="0"/>
              </a:rPr>
              <a:t>konulması için gerekli süreç </a:t>
            </a:r>
            <a:endParaRPr lang="tr-TR" sz="2000" dirty="0" smtClean="0">
              <a:latin typeface="Times New Roman" panose="02020603050405020304" pitchFamily="18" charset="0"/>
              <a:cs typeface="Times New Roman" panose="02020603050405020304" pitchFamily="18" charset="0"/>
            </a:endParaRPr>
          </a:p>
          <a:p>
            <a:pPr marL="342900" lvl="1">
              <a:spcBef>
                <a:spcPts val="0"/>
              </a:spcBef>
              <a:defRPr/>
            </a:pPr>
            <a:r>
              <a:rPr lang="tr-TR" sz="2000" dirty="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 başlatılacaktır.</a:t>
            </a:r>
          </a:p>
          <a:p>
            <a:pPr marL="342900" lvl="1">
              <a:spcBef>
                <a:spcPts val="0"/>
              </a:spcBef>
              <a:buFont typeface="Arial" charset="0"/>
              <a:buChar char="•"/>
              <a:defRPr/>
            </a:pPr>
            <a:r>
              <a:rPr lang="tr-TR" sz="2000" b="1" dirty="0" smtClean="0">
                <a:latin typeface="Times New Roman" panose="02020603050405020304" pitchFamily="18" charset="0"/>
                <a:cs typeface="Times New Roman" panose="02020603050405020304" pitchFamily="18" charset="0"/>
              </a:rPr>
              <a:t>Bakım </a:t>
            </a:r>
            <a:r>
              <a:rPr lang="tr-TR" sz="2000" b="1" dirty="0">
                <a:latin typeface="Times New Roman" panose="02020603050405020304" pitchFamily="18" charset="0"/>
                <a:cs typeface="Times New Roman" panose="02020603050405020304" pitchFamily="18" charset="0"/>
              </a:rPr>
              <a:t>Hizmetlerinde ICT (Bilgi İletişim </a:t>
            </a:r>
            <a:endParaRPr lang="tr-TR" sz="2000" b="1" dirty="0" smtClean="0">
              <a:latin typeface="Times New Roman" panose="02020603050405020304" pitchFamily="18" charset="0"/>
              <a:cs typeface="Times New Roman" panose="02020603050405020304" pitchFamily="18" charset="0"/>
            </a:endParaRPr>
          </a:p>
          <a:p>
            <a:pPr marL="342900" lvl="1">
              <a:spcBef>
                <a:spcPts val="0"/>
              </a:spcBef>
              <a:defRPr/>
            </a:pPr>
            <a:r>
              <a:rPr lang="tr-TR" sz="2000" b="1" dirty="0">
                <a:latin typeface="Times New Roman" panose="02020603050405020304" pitchFamily="18" charset="0"/>
                <a:cs typeface="Times New Roman" panose="02020603050405020304" pitchFamily="18" charset="0"/>
              </a:rPr>
              <a:t> </a:t>
            </a:r>
            <a:r>
              <a:rPr lang="tr-TR" sz="2000" b="1" dirty="0" smtClean="0">
                <a:latin typeface="Times New Roman" panose="02020603050405020304" pitchFamily="18" charset="0"/>
                <a:cs typeface="Times New Roman" panose="02020603050405020304" pitchFamily="18" charset="0"/>
              </a:rPr>
              <a:t>Teknolojileri</a:t>
            </a:r>
            <a:r>
              <a:rPr lang="tr-TR" sz="2000" b="1" dirty="0">
                <a:latin typeface="Times New Roman" panose="02020603050405020304" pitchFamily="18" charset="0"/>
                <a:cs typeface="Times New Roman" panose="02020603050405020304" pitchFamily="18" charset="0"/>
              </a:rPr>
              <a:t>) Kullanımı” Projesi </a:t>
            </a:r>
            <a:r>
              <a:rPr lang="tr-TR" sz="2000" dirty="0">
                <a:latin typeface="Times New Roman" panose="02020603050405020304" pitchFamily="18" charset="0"/>
                <a:cs typeface="Times New Roman" panose="02020603050405020304" pitchFamily="18" charset="0"/>
              </a:rPr>
              <a:t>hazırlanmaktadır. </a:t>
            </a:r>
            <a:endParaRPr lang="tr-TR" sz="2000" dirty="0" smtClean="0">
              <a:latin typeface="Times New Roman" panose="02020603050405020304" pitchFamily="18" charset="0"/>
              <a:cs typeface="Times New Roman" panose="02020603050405020304" pitchFamily="18" charset="0"/>
            </a:endParaRPr>
          </a:p>
          <a:p>
            <a:pPr marL="342900" lvl="1">
              <a:spcBef>
                <a:spcPts val="0"/>
              </a:spcBef>
              <a:buFont typeface="Arial" charset="0"/>
              <a:buChar char="•"/>
              <a:defRPr/>
            </a:pPr>
            <a:r>
              <a:rPr lang="tr-TR" sz="2000" b="1" dirty="0" smtClean="0">
                <a:latin typeface="Times New Roman" panose="02020603050405020304" pitchFamily="18" charset="0"/>
                <a:cs typeface="Times New Roman" panose="02020603050405020304" pitchFamily="18" charset="0"/>
              </a:rPr>
              <a:t>Yaşlılara </a:t>
            </a:r>
            <a:r>
              <a:rPr lang="tr-TR" sz="2000" b="1" dirty="0">
                <a:latin typeface="Times New Roman" panose="02020603050405020304" pitchFamily="18" charset="0"/>
                <a:cs typeface="Times New Roman" panose="02020603050405020304" pitchFamily="18" charset="0"/>
              </a:rPr>
              <a:t>Yönelik Sosyal ve Ekonomik Destek </a:t>
            </a:r>
            <a:endParaRPr lang="tr-TR" sz="2000" b="1" dirty="0" smtClean="0">
              <a:latin typeface="Times New Roman" panose="02020603050405020304" pitchFamily="18" charset="0"/>
              <a:cs typeface="Times New Roman" panose="02020603050405020304" pitchFamily="18" charset="0"/>
            </a:endParaRPr>
          </a:p>
          <a:p>
            <a:pPr marL="342900" lvl="1">
              <a:spcBef>
                <a:spcPts val="0"/>
              </a:spcBef>
              <a:defRPr/>
            </a:pPr>
            <a:r>
              <a:rPr lang="tr-TR" sz="2000" b="1" dirty="0">
                <a:latin typeface="Times New Roman" panose="02020603050405020304" pitchFamily="18" charset="0"/>
                <a:cs typeface="Times New Roman" panose="02020603050405020304" pitchFamily="18" charset="0"/>
              </a:rPr>
              <a:t> </a:t>
            </a:r>
            <a:r>
              <a:rPr lang="tr-TR" sz="2000" b="1" dirty="0" smtClean="0">
                <a:latin typeface="Times New Roman" panose="02020603050405020304" pitchFamily="18" charset="0"/>
                <a:cs typeface="Times New Roman" panose="02020603050405020304" pitchFamily="18" charset="0"/>
              </a:rPr>
              <a:t> sağlanması </a:t>
            </a:r>
            <a:r>
              <a:rPr lang="tr-TR" sz="2000" dirty="0">
                <a:latin typeface="Times New Roman" panose="02020603050405020304" pitchFamily="18" charset="0"/>
                <a:cs typeface="Times New Roman" panose="02020603050405020304" pitchFamily="18" charset="0"/>
              </a:rPr>
              <a:t>için taslak oluşturma çalışması </a:t>
            </a:r>
            <a:endParaRPr lang="tr-TR" sz="2000" dirty="0" smtClean="0">
              <a:latin typeface="Times New Roman" panose="02020603050405020304" pitchFamily="18" charset="0"/>
              <a:cs typeface="Times New Roman" panose="02020603050405020304" pitchFamily="18" charset="0"/>
            </a:endParaRPr>
          </a:p>
          <a:p>
            <a:pPr marL="342900" lvl="1">
              <a:spcBef>
                <a:spcPts val="0"/>
              </a:spcBef>
              <a:defRPr/>
            </a:pPr>
            <a:r>
              <a:rPr lang="tr-TR" sz="2000" dirty="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yapılmaktadır</a:t>
            </a:r>
            <a:r>
              <a:rPr lang="tr-TR" sz="2000" dirty="0">
                <a:latin typeface="Times New Roman" panose="02020603050405020304" pitchFamily="18" charset="0"/>
                <a:cs typeface="Times New Roman" panose="02020603050405020304" pitchFamily="18" charset="0"/>
              </a:rPr>
              <a:t>.</a:t>
            </a:r>
          </a:p>
        </p:txBody>
      </p:sp>
      <p:pic>
        <p:nvPicPr>
          <p:cNvPr id="1026" name="Picture 2" descr="C:\Users\OYHGM\Desktop\Güncel Bilgi Notları\cumhurbaşkanı fotolar\recep tayyip erdogan yaşlı kadı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30204" y="2085968"/>
            <a:ext cx="2419070" cy="365860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ayt Numarası Yer Tutucusu 2"/>
          <p:cNvSpPr>
            <a:spLocks noGrp="1"/>
          </p:cNvSpPr>
          <p:nvPr>
            <p:ph type="sldNum" sz="quarter" idx="12"/>
          </p:nvPr>
        </p:nvSpPr>
        <p:spPr/>
        <p:txBody>
          <a:bodyPr/>
          <a:lstStyle/>
          <a:p>
            <a:fld id="{19929433-9A7A-419A-A9D1-2D5E3ACA1FE6}" type="slidenum">
              <a:rPr lang="tr-TR" altLang="tr-TR" smtClean="0"/>
              <a:pPr/>
              <a:t>51</a:t>
            </a:fld>
            <a:endParaRPr lang="tr-TR" altLang="tr-TR" dirty="0"/>
          </a:p>
        </p:txBody>
      </p:sp>
      <p:sp>
        <p:nvSpPr>
          <p:cNvPr id="7" name="Dikdörtgen 6"/>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descr="C:\Users\habay\Desktop\PROFIL ORTAK.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0" name="Dikdörtgen 9"/>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003663060"/>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61256" y="1124744"/>
            <a:ext cx="7787208" cy="432048"/>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tr-TR" altLang="tr-TR" sz="3000" b="1" dirty="0">
                <a:latin typeface="Times New Roman" panose="02020603050405020304" pitchFamily="18" charset="0"/>
                <a:ea typeface="+mn-ea"/>
                <a:cs typeface="Times New Roman" panose="02020603050405020304" pitchFamily="18" charset="0"/>
              </a:rPr>
              <a:t>YAŞLI BAKIM HİZMETLERİ</a:t>
            </a:r>
            <a:r>
              <a:rPr lang="tr-TR" altLang="tr-TR" sz="4000" b="1" dirty="0">
                <a:latin typeface="Calibri" pitchFamily="34" charset="0"/>
                <a:ea typeface="+mn-ea"/>
                <a:cs typeface="Arial" charset="0"/>
              </a:rPr>
              <a:t/>
            </a:r>
            <a:br>
              <a:rPr lang="tr-TR" altLang="tr-TR" sz="4000" b="1" dirty="0">
                <a:latin typeface="Calibri" pitchFamily="34" charset="0"/>
                <a:ea typeface="+mn-ea"/>
                <a:cs typeface="Arial" charset="0"/>
              </a:rPr>
            </a:br>
            <a:endParaRPr lang="tr-TR" sz="4000" b="1" dirty="0">
              <a:latin typeface="Calibri" pitchFamily="34" charset="0"/>
              <a:ea typeface="+mn-ea"/>
              <a:cs typeface="Arial" charset="0"/>
            </a:endParaRPr>
          </a:p>
        </p:txBody>
      </p:sp>
      <p:pic>
        <p:nvPicPr>
          <p:cNvPr id="6146" name="Picture 2" descr="C:\Users\OYHGM\Desktop\cumhurbaşkanı fotolar\diyarbakirli-yasli-kadinin-erdogan-zlzj.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7068" y="1604155"/>
            <a:ext cx="4065308" cy="3337013"/>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C:\Users\OYHGM\Desktop\cumhurbaşkanı fotolar\42406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5" y="2996952"/>
            <a:ext cx="4118447" cy="289243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ayt Numarası Yer Tutucusu 2"/>
          <p:cNvSpPr>
            <a:spLocks noGrp="1"/>
          </p:cNvSpPr>
          <p:nvPr>
            <p:ph type="sldNum" sz="quarter" idx="12"/>
          </p:nvPr>
        </p:nvSpPr>
        <p:spPr/>
        <p:txBody>
          <a:bodyPr/>
          <a:lstStyle/>
          <a:p>
            <a:fld id="{19929433-9A7A-419A-A9D1-2D5E3ACA1FE6}" type="slidenum">
              <a:rPr lang="tr-TR" altLang="tr-TR" smtClean="0"/>
              <a:pPr/>
              <a:t>52</a:t>
            </a:fld>
            <a:endParaRPr lang="tr-TR" altLang="tr-TR" dirty="0"/>
          </a:p>
        </p:txBody>
      </p:sp>
      <p:sp>
        <p:nvSpPr>
          <p:cNvPr id="7" name="Dikdörtgen 6"/>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descr="C:\Users\habay\Desktop\PROFIL ORTAK.pn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0" name="Dikdörtgen 9"/>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1266945013"/>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Başlık 1"/>
          <p:cNvSpPr txBox="1">
            <a:spLocks/>
          </p:cNvSpPr>
          <p:nvPr/>
        </p:nvSpPr>
        <p:spPr bwMode="auto">
          <a:xfrm>
            <a:off x="662880" y="1052736"/>
            <a:ext cx="8229600" cy="4640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4000" b="1">
                <a:latin typeface="Calibri" pitchFamily="34" charset="0"/>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tr-TR" altLang="tr-TR" sz="3000" dirty="0">
                <a:solidFill>
                  <a:srgbClr val="C00000"/>
                </a:solidFill>
                <a:latin typeface="Times New Roman" panose="02020603050405020304" pitchFamily="18" charset="0"/>
                <a:cs typeface="Times New Roman" panose="02020603050405020304" pitchFamily="18" charset="0"/>
              </a:rPr>
              <a:t>YAŞLI BAKIM HİZMETLERİ</a:t>
            </a:r>
          </a:p>
        </p:txBody>
      </p:sp>
      <p:graphicFrame>
        <p:nvGraphicFramePr>
          <p:cNvPr id="8" name="Tablo 7"/>
          <p:cNvGraphicFramePr>
            <a:graphicFrameLocks noGrp="1"/>
          </p:cNvGraphicFramePr>
          <p:nvPr>
            <p:extLst>
              <p:ext uri="{D42A27DB-BD31-4B8C-83A1-F6EECF244321}">
                <p14:modId xmlns:p14="http://schemas.microsoft.com/office/powerpoint/2010/main" xmlns="" val="2415756072"/>
              </p:ext>
            </p:extLst>
          </p:nvPr>
        </p:nvGraphicFramePr>
        <p:xfrm>
          <a:off x="548229" y="1839011"/>
          <a:ext cx="8064895" cy="4077926"/>
        </p:xfrm>
        <a:graphic>
          <a:graphicData uri="http://schemas.openxmlformats.org/drawingml/2006/table">
            <a:tbl>
              <a:tblPr/>
              <a:tblGrid>
                <a:gridCol w="3960440">
                  <a:extLst>
                    <a:ext uri="{9D8B030D-6E8A-4147-A177-3AD203B41FA5}">
                      <a16:colId xmlns="" xmlns:a16="http://schemas.microsoft.com/office/drawing/2014/main" val="20000"/>
                    </a:ext>
                  </a:extLst>
                </a:gridCol>
                <a:gridCol w="952659">
                  <a:extLst>
                    <a:ext uri="{9D8B030D-6E8A-4147-A177-3AD203B41FA5}">
                      <a16:colId xmlns="" xmlns:a16="http://schemas.microsoft.com/office/drawing/2014/main" val="20001"/>
                    </a:ext>
                  </a:extLst>
                </a:gridCol>
                <a:gridCol w="1351597">
                  <a:extLst>
                    <a:ext uri="{9D8B030D-6E8A-4147-A177-3AD203B41FA5}">
                      <a16:colId xmlns="" xmlns:a16="http://schemas.microsoft.com/office/drawing/2014/main" val="20002"/>
                    </a:ext>
                  </a:extLst>
                </a:gridCol>
                <a:gridCol w="1800199">
                  <a:extLst>
                    <a:ext uri="{9D8B030D-6E8A-4147-A177-3AD203B41FA5}">
                      <a16:colId xmlns="" xmlns:a16="http://schemas.microsoft.com/office/drawing/2014/main" val="20003"/>
                    </a:ext>
                  </a:extLst>
                </a:gridCol>
              </a:tblGrid>
              <a:tr h="660091">
                <a:tc gridSpan="4">
                  <a:txBody>
                    <a:bodyPr/>
                    <a:lstStyle/>
                    <a:p>
                      <a:pPr algn="ctr" fontAlgn="ctr"/>
                      <a:r>
                        <a:rPr lang="tr-TR" sz="1800" b="1" i="0" u="none" strike="noStrike" baseline="0" dirty="0" smtClean="0">
                          <a:solidFill>
                            <a:srgbClr val="000000"/>
                          </a:solidFill>
                          <a:effectLst/>
                          <a:latin typeface="Times New Roman" panose="02020603050405020304" pitchFamily="18" charset="0"/>
                          <a:cs typeface="Times New Roman" panose="02020603050405020304" pitchFamily="18" charset="0"/>
                        </a:rPr>
                        <a:t>                                                                  Sayı             Bakılan         Kapasite</a:t>
                      </a:r>
                      <a:endParaRPr lang="tr-T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tr-TR"/>
                    </a:p>
                  </a:txBody>
                  <a:tcPr/>
                </a:tc>
                <a:tc hMerge="1">
                  <a:txBody>
                    <a:bodyPr/>
                    <a:lstStyle/>
                    <a:p>
                      <a:pPr algn="ctr" fontAlgn="ctr"/>
                      <a:endParaRPr lang="tr-TR" sz="1400" b="1" i="0" u="none" strike="noStrike" dirty="0">
                        <a:solidFill>
                          <a:srgbClr val="000000"/>
                        </a:solidFill>
                        <a:effectLst/>
                        <a:latin typeface="Times New Roman"/>
                      </a:endParaRPr>
                    </a:p>
                  </a:txBody>
                  <a:tcPr marL="9525" marR="9525"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hMerge="1">
                  <a:txBody>
                    <a:bodyPr/>
                    <a:lstStyle/>
                    <a:p>
                      <a:pPr algn="ctr" fontAlgn="ctr"/>
                      <a:endParaRPr lang="tr-TR" sz="1600" b="1" i="0" u="none" strike="noStrike" dirty="0">
                        <a:solidFill>
                          <a:srgbClr val="000000"/>
                        </a:solidFill>
                        <a:effectLst/>
                        <a:latin typeface="Times New Roman"/>
                      </a:endParaRPr>
                    </a:p>
                  </a:txBody>
                  <a:tcPr marL="9525" marR="9525"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48211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800" b="1" i="0" u="none" strike="noStrike" dirty="0" smtClean="0">
                          <a:solidFill>
                            <a:srgbClr val="000000"/>
                          </a:solidFill>
                          <a:effectLst/>
                          <a:latin typeface="Times New Roman" panose="02020603050405020304" pitchFamily="18" charset="0"/>
                          <a:cs typeface="Times New Roman" panose="02020603050405020304" pitchFamily="18" charset="0"/>
                        </a:rPr>
                        <a:t>Huzurevi</a:t>
                      </a:r>
                    </a:p>
                  </a:txBody>
                  <a:tcPr marL="9527" marR="9527"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tc>
                  <a:txBody>
                    <a:bodyPr/>
                    <a:lstStyle/>
                    <a:p>
                      <a:pPr algn="ctr" fontAlgn="ctr"/>
                      <a:r>
                        <a:rPr lang="tr-TR" sz="1800" b="1" i="0" u="none" strike="noStrike" dirty="0" smtClean="0">
                          <a:solidFill>
                            <a:schemeClr val="tx1"/>
                          </a:solidFill>
                          <a:effectLst/>
                          <a:latin typeface="Times New Roman" panose="02020603050405020304" pitchFamily="18" charset="0"/>
                          <a:cs typeface="Times New Roman" panose="02020603050405020304" pitchFamily="18" charset="0"/>
                        </a:rPr>
                        <a:t>146</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7" marR="9527"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800" b="1" i="0" u="none" strike="noStrike" dirty="0" smtClean="0">
                          <a:solidFill>
                            <a:schemeClr val="tx1"/>
                          </a:solidFill>
                          <a:effectLst/>
                          <a:latin typeface="Times New Roman" panose="02020603050405020304" pitchFamily="18" charset="0"/>
                          <a:cs typeface="Times New Roman" panose="02020603050405020304" pitchFamily="18" charset="0"/>
                        </a:rPr>
                        <a:t>13.775</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7" marR="9527"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800" b="1" i="0" u="none" strike="noStrike" dirty="0" smtClean="0">
                          <a:solidFill>
                            <a:schemeClr val="tx1"/>
                          </a:solidFill>
                          <a:effectLst/>
                          <a:latin typeface="Times New Roman" panose="02020603050405020304" pitchFamily="18" charset="0"/>
                          <a:cs typeface="Times New Roman" panose="02020603050405020304" pitchFamily="18" charset="0"/>
                        </a:rPr>
                        <a:t>14.889</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7" marR="9527"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50938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800" b="1" i="0" u="none" strike="noStrike" dirty="0" smtClean="0">
                          <a:solidFill>
                            <a:srgbClr val="000000"/>
                          </a:solidFill>
                          <a:effectLst/>
                          <a:latin typeface="Times New Roman" panose="02020603050405020304" pitchFamily="18" charset="0"/>
                          <a:cs typeface="Times New Roman" panose="02020603050405020304" pitchFamily="18" charset="0"/>
                        </a:rPr>
                        <a:t>Yaşlı Yaşam </a:t>
                      </a:r>
                      <a:r>
                        <a:rPr lang="tr-TR" sz="1800" b="1" i="0" u="none" strike="noStrike" baseline="0" dirty="0" smtClean="0">
                          <a:solidFill>
                            <a:srgbClr val="000000"/>
                          </a:solidFill>
                          <a:effectLst/>
                          <a:latin typeface="Times New Roman" panose="02020603050405020304" pitchFamily="18" charset="0"/>
                          <a:cs typeface="Times New Roman" panose="02020603050405020304" pitchFamily="18" charset="0"/>
                        </a:rPr>
                        <a:t>Evi</a:t>
                      </a:r>
                      <a:endParaRPr lang="tr-TR" sz="1800" b="1"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7" marR="9527"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tc>
                  <a:txBody>
                    <a:bodyPr/>
                    <a:lstStyle/>
                    <a:p>
                      <a:pPr algn="ctr" fontAlgn="ctr"/>
                      <a:r>
                        <a:rPr lang="tr-TR" sz="1800" b="1" i="0" u="none" strike="noStrike" dirty="0" smtClean="0">
                          <a:solidFill>
                            <a:schemeClr val="tx1"/>
                          </a:solidFill>
                          <a:effectLst/>
                          <a:latin typeface="Times New Roman" panose="02020603050405020304" pitchFamily="18" charset="0"/>
                          <a:cs typeface="Times New Roman" panose="02020603050405020304" pitchFamily="18" charset="0"/>
                        </a:rPr>
                        <a:t>47</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7" marR="9527"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800" b="1" i="0" u="none" strike="noStrike" dirty="0" smtClean="0">
                          <a:solidFill>
                            <a:schemeClr val="tx1"/>
                          </a:solidFill>
                          <a:effectLst/>
                          <a:latin typeface="Times New Roman" panose="02020603050405020304" pitchFamily="18" charset="0"/>
                          <a:cs typeface="Times New Roman" panose="02020603050405020304" pitchFamily="18" charset="0"/>
                        </a:rPr>
                        <a:t>164</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7" marR="9527"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800" b="1" i="0" u="none" strike="noStrike" dirty="0" smtClean="0">
                          <a:solidFill>
                            <a:schemeClr val="tx1"/>
                          </a:solidFill>
                          <a:effectLst/>
                          <a:latin typeface="Times New Roman" panose="02020603050405020304" pitchFamily="18" charset="0"/>
                          <a:cs typeface="Times New Roman" panose="02020603050405020304" pitchFamily="18" charset="0"/>
                        </a:rPr>
                        <a:t>179</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7" marR="9527"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48211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800" b="1" i="0" u="none" strike="noStrike" dirty="0" smtClean="0">
                          <a:solidFill>
                            <a:srgbClr val="000000"/>
                          </a:solidFill>
                          <a:effectLst/>
                          <a:latin typeface="Times New Roman" panose="02020603050405020304" pitchFamily="18" charset="0"/>
                          <a:cs typeface="Times New Roman" panose="02020603050405020304" pitchFamily="18" charset="0"/>
                        </a:rPr>
                        <a:t>Diğer Bakanlıklara Bağlı Huzurevleri</a:t>
                      </a:r>
                    </a:p>
                  </a:txBody>
                  <a:tcPr marL="9527" marR="9527"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tc>
                  <a:txBody>
                    <a:bodyPr/>
                    <a:lstStyle/>
                    <a:p>
                      <a:pPr algn="ctr" fontAlgn="ctr"/>
                      <a:r>
                        <a:rPr lang="tr-TR" sz="1800" b="1" i="0" u="none" strike="noStrike" dirty="0" smtClean="0">
                          <a:solidFill>
                            <a:schemeClr val="tx1"/>
                          </a:solidFill>
                          <a:effectLst/>
                          <a:latin typeface="Times New Roman" panose="02020603050405020304" pitchFamily="18" charset="0"/>
                          <a:cs typeface="Times New Roman" panose="02020603050405020304" pitchFamily="18" charset="0"/>
                        </a:rPr>
                        <a:t>1+1</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7" marR="9527"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800" b="1" i="0" u="none" strike="noStrike" dirty="0" smtClean="0">
                          <a:solidFill>
                            <a:schemeClr val="tx1"/>
                          </a:solidFill>
                          <a:effectLst/>
                          <a:latin typeface="Times New Roman" panose="02020603050405020304" pitchFamily="18" charset="0"/>
                          <a:cs typeface="Times New Roman" panose="02020603050405020304" pitchFamily="18" charset="0"/>
                        </a:rPr>
                        <a:t>566</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7" marR="9527"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800" b="1" i="0" u="none" strike="noStrike" dirty="0" smtClean="0">
                          <a:solidFill>
                            <a:schemeClr val="tx1"/>
                          </a:solidFill>
                          <a:effectLst/>
                          <a:latin typeface="Times New Roman" panose="02020603050405020304" pitchFamily="18" charset="0"/>
                          <a:cs typeface="Times New Roman" panose="02020603050405020304" pitchFamily="18" charset="0"/>
                        </a:rPr>
                        <a:t>570</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7" marR="9527"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55816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800" b="1"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Belediyelere Ait Huzurevleri</a:t>
                      </a:r>
                    </a:p>
                    <a:p>
                      <a:pPr marL="0" marR="0" indent="0" algn="ctr" defTabSz="914400" rtl="0" eaLnBrk="1" fontAlgn="ctr" latinLnBrk="0" hangingPunct="1">
                        <a:lnSpc>
                          <a:spcPct val="100000"/>
                        </a:lnSpc>
                        <a:spcBef>
                          <a:spcPts val="0"/>
                        </a:spcBef>
                        <a:spcAft>
                          <a:spcPts val="0"/>
                        </a:spcAft>
                        <a:buClrTx/>
                        <a:buSzTx/>
                        <a:buFontTx/>
                        <a:buNone/>
                        <a:tabLst/>
                        <a:defRPr/>
                      </a:pPr>
                      <a:endParaRPr lang="tr-TR" sz="1800" b="1"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7" marR="9527"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tc>
                  <a:txBody>
                    <a:bodyPr/>
                    <a:lstStyle/>
                    <a:p>
                      <a:pPr algn="ctr" fontAlgn="ctr"/>
                      <a:r>
                        <a:rPr lang="tr-TR" sz="1800" b="1" i="0" u="none" strike="noStrike" dirty="0" smtClean="0">
                          <a:solidFill>
                            <a:schemeClr val="tx1"/>
                          </a:solidFill>
                          <a:effectLst/>
                          <a:latin typeface="Times New Roman" panose="02020603050405020304" pitchFamily="18" charset="0"/>
                          <a:cs typeface="Times New Roman" panose="02020603050405020304" pitchFamily="18" charset="0"/>
                        </a:rPr>
                        <a:t>22</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7" marR="9527"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800" b="1" i="0" u="none" strike="noStrike" dirty="0" smtClean="0">
                          <a:solidFill>
                            <a:schemeClr val="tx1"/>
                          </a:solidFill>
                          <a:effectLst/>
                          <a:latin typeface="Times New Roman" panose="02020603050405020304" pitchFamily="18" charset="0"/>
                          <a:cs typeface="Times New Roman" panose="02020603050405020304" pitchFamily="18" charset="0"/>
                        </a:rPr>
                        <a:t>2.381</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7" marR="9527"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800" b="1" i="0" u="none" strike="noStrike" dirty="0" smtClean="0">
                          <a:solidFill>
                            <a:schemeClr val="tx1"/>
                          </a:solidFill>
                          <a:effectLst/>
                          <a:latin typeface="Times New Roman" panose="02020603050405020304" pitchFamily="18" charset="0"/>
                          <a:cs typeface="Times New Roman" panose="02020603050405020304" pitchFamily="18" charset="0"/>
                        </a:rPr>
                        <a:t>3.402</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7" marR="9527"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48211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800" b="1" i="0" u="none" strike="noStrike" dirty="0" smtClean="0">
                          <a:solidFill>
                            <a:srgbClr val="000000"/>
                          </a:solidFill>
                          <a:effectLst/>
                          <a:latin typeface="Times New Roman" panose="02020603050405020304" pitchFamily="18" charset="0"/>
                          <a:cs typeface="Times New Roman" panose="02020603050405020304" pitchFamily="18" charset="0"/>
                        </a:rPr>
                        <a:t>Dernek</a:t>
                      </a:r>
                      <a:r>
                        <a:rPr lang="tr-TR" sz="1800" b="1" i="0" u="none" strike="noStrike" baseline="0" dirty="0" smtClean="0">
                          <a:solidFill>
                            <a:srgbClr val="000000"/>
                          </a:solidFill>
                          <a:effectLst/>
                          <a:latin typeface="Times New Roman" panose="02020603050405020304" pitchFamily="18" charset="0"/>
                          <a:cs typeface="Times New Roman" panose="02020603050405020304" pitchFamily="18" charset="0"/>
                        </a:rPr>
                        <a:t> Ve Vakıflara Ait Huzurevleri</a:t>
                      </a:r>
                      <a:endParaRPr lang="tr-TR" sz="1800" b="1"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7" marR="9527"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tc>
                  <a:txBody>
                    <a:bodyPr/>
                    <a:lstStyle/>
                    <a:p>
                      <a:pPr algn="ctr" fontAlgn="ctr"/>
                      <a:r>
                        <a:rPr lang="tr-TR" sz="1800" b="1" i="0" u="none" strike="noStrike" dirty="0" smtClean="0">
                          <a:solidFill>
                            <a:schemeClr val="tx1"/>
                          </a:solidFill>
                          <a:effectLst/>
                          <a:latin typeface="Times New Roman" panose="02020603050405020304" pitchFamily="18" charset="0"/>
                          <a:cs typeface="Times New Roman" panose="02020603050405020304" pitchFamily="18" charset="0"/>
                        </a:rPr>
                        <a:t>30</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7" marR="9527"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800" b="1" i="0" u="none" strike="noStrike" dirty="0" smtClean="0">
                          <a:solidFill>
                            <a:schemeClr val="tx1"/>
                          </a:solidFill>
                          <a:effectLst/>
                          <a:latin typeface="Times New Roman" panose="02020603050405020304" pitchFamily="18" charset="0"/>
                          <a:cs typeface="Times New Roman" panose="02020603050405020304" pitchFamily="18" charset="0"/>
                        </a:rPr>
                        <a:t>1.717</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7" marR="9527"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800" b="1" i="0" u="none" strike="noStrike" dirty="0" smtClean="0">
                          <a:solidFill>
                            <a:schemeClr val="tx1"/>
                          </a:solidFill>
                          <a:effectLst/>
                          <a:latin typeface="Times New Roman" panose="02020603050405020304" pitchFamily="18" charset="0"/>
                          <a:cs typeface="Times New Roman" panose="02020603050405020304" pitchFamily="18" charset="0"/>
                        </a:rPr>
                        <a:t>2.766</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7" marR="9527"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42181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800" b="1" i="0" u="none" strike="noStrike" dirty="0" smtClean="0">
                          <a:solidFill>
                            <a:srgbClr val="000000"/>
                          </a:solidFill>
                          <a:effectLst/>
                          <a:latin typeface="Times New Roman" panose="02020603050405020304" pitchFamily="18" charset="0"/>
                          <a:cs typeface="Times New Roman" panose="02020603050405020304" pitchFamily="18" charset="0"/>
                        </a:rPr>
                        <a:t>Azınlıklara Ait Huzurevleri</a:t>
                      </a:r>
                    </a:p>
                  </a:txBody>
                  <a:tcPr marL="9527" marR="9527"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tc>
                  <a:txBody>
                    <a:bodyPr/>
                    <a:lstStyle/>
                    <a:p>
                      <a:pPr algn="ctr" fontAlgn="ctr"/>
                      <a:r>
                        <a:rPr lang="tr-TR" sz="1800" b="1" i="0" u="none" strike="noStrike" dirty="0" smtClean="0">
                          <a:solidFill>
                            <a:schemeClr val="tx1"/>
                          </a:solidFill>
                          <a:effectLst/>
                          <a:latin typeface="Times New Roman" panose="02020603050405020304" pitchFamily="18" charset="0"/>
                          <a:cs typeface="Times New Roman" panose="02020603050405020304" pitchFamily="18" charset="0"/>
                        </a:rPr>
                        <a:t>5</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7" marR="9527"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800" b="1" i="0" u="none" strike="noStrike" dirty="0" smtClean="0">
                          <a:solidFill>
                            <a:schemeClr val="tx1"/>
                          </a:solidFill>
                          <a:effectLst/>
                          <a:latin typeface="Times New Roman" panose="02020603050405020304" pitchFamily="18" charset="0"/>
                          <a:cs typeface="Times New Roman" panose="02020603050405020304" pitchFamily="18" charset="0"/>
                        </a:rPr>
                        <a:t>355</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7" marR="9527"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800" b="1" i="0" u="none" strike="noStrike" dirty="0" smtClean="0">
                          <a:solidFill>
                            <a:schemeClr val="tx1"/>
                          </a:solidFill>
                          <a:effectLst/>
                          <a:latin typeface="Times New Roman" panose="02020603050405020304" pitchFamily="18" charset="0"/>
                          <a:cs typeface="Times New Roman" panose="02020603050405020304" pitchFamily="18" charset="0"/>
                        </a:rPr>
                        <a:t>508</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7" marR="9527"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48211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800" b="1" i="0" u="none" strike="noStrike" dirty="0" smtClean="0">
                          <a:solidFill>
                            <a:srgbClr val="000000"/>
                          </a:solidFill>
                          <a:effectLst/>
                          <a:latin typeface="Times New Roman" panose="02020603050405020304" pitchFamily="18" charset="0"/>
                          <a:cs typeface="Times New Roman" panose="02020603050405020304" pitchFamily="18" charset="0"/>
                        </a:rPr>
                        <a:t>Özel Huzurevi</a:t>
                      </a:r>
                    </a:p>
                  </a:txBody>
                  <a:tcPr marL="9527" marR="9527"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tc>
                  <a:txBody>
                    <a:bodyPr/>
                    <a:lstStyle/>
                    <a:p>
                      <a:pPr algn="ctr" fontAlgn="ctr"/>
                      <a:r>
                        <a:rPr lang="tr-TR" sz="1800" b="1" i="0" u="none" strike="noStrike" dirty="0" smtClean="0">
                          <a:solidFill>
                            <a:schemeClr val="tx1"/>
                          </a:solidFill>
                          <a:effectLst/>
                          <a:latin typeface="Times New Roman" panose="02020603050405020304" pitchFamily="18" charset="0"/>
                          <a:cs typeface="Times New Roman" panose="02020603050405020304" pitchFamily="18" charset="0"/>
                        </a:rPr>
                        <a:t>188</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7" marR="9527"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800" b="1" i="0" u="none" strike="noStrike" dirty="0" smtClean="0">
                          <a:solidFill>
                            <a:schemeClr val="tx1"/>
                          </a:solidFill>
                          <a:effectLst/>
                          <a:latin typeface="Times New Roman" panose="02020603050405020304" pitchFamily="18" charset="0"/>
                          <a:cs typeface="Times New Roman" panose="02020603050405020304" pitchFamily="18" charset="0"/>
                        </a:rPr>
                        <a:t>7.128</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7" marR="9527"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800" b="1" i="0" u="none" strike="noStrike" dirty="0" smtClean="0">
                          <a:solidFill>
                            <a:schemeClr val="tx1"/>
                          </a:solidFill>
                          <a:effectLst/>
                          <a:latin typeface="Times New Roman" panose="02020603050405020304" pitchFamily="18" charset="0"/>
                          <a:cs typeface="Times New Roman" panose="02020603050405020304" pitchFamily="18" charset="0"/>
                        </a:rPr>
                        <a:t>10.578</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7" marR="9527"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2" name="Slayt Numarası Yer Tutucusu 1"/>
          <p:cNvSpPr>
            <a:spLocks noGrp="1"/>
          </p:cNvSpPr>
          <p:nvPr>
            <p:ph type="sldNum" sz="quarter" idx="12"/>
          </p:nvPr>
        </p:nvSpPr>
        <p:spPr/>
        <p:txBody>
          <a:bodyPr/>
          <a:lstStyle/>
          <a:p>
            <a:fld id="{19929433-9A7A-419A-A9D1-2D5E3ACA1FE6}" type="slidenum">
              <a:rPr lang="tr-TR" altLang="tr-TR" smtClean="0"/>
              <a:pPr/>
              <a:t>53</a:t>
            </a:fld>
            <a:endParaRPr lang="tr-TR" altLang="tr-TR" dirty="0"/>
          </a:p>
        </p:txBody>
      </p:sp>
      <p:sp>
        <p:nvSpPr>
          <p:cNvPr id="6" name="Dikdörtgen 5"/>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descr="C:\Users\habay\Desktop\PROFIL ORTAK.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0" name="Dikdörtgen 9"/>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287325857"/>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53877" y="908720"/>
            <a:ext cx="7787208" cy="782960"/>
          </a:xfrm>
        </p:spPr>
        <p:txBody>
          <a:bodyPr/>
          <a:lstStyle/>
          <a:p>
            <a:r>
              <a:rPr lang="tr-TR" sz="3000" dirty="0" smtClean="0">
                <a:latin typeface="Times New Roman" panose="02020603050405020304" pitchFamily="18" charset="0"/>
                <a:cs typeface="Times New Roman" panose="02020603050405020304" pitchFamily="18" charset="0"/>
              </a:rPr>
              <a:t>Bakanlığımıza Bağlı Huzurevleri</a:t>
            </a:r>
            <a:endParaRPr lang="tr-TR" sz="3000" dirty="0">
              <a:latin typeface="Times New Roman" panose="02020603050405020304" pitchFamily="18" charset="0"/>
              <a:cs typeface="Times New Roman" panose="02020603050405020304" pitchFamily="18" charset="0"/>
            </a:endParaRPr>
          </a:p>
        </p:txBody>
      </p:sp>
      <p:pic>
        <p:nvPicPr>
          <p:cNvPr id="1026" name="Picture 2" descr="C:\Users\OYHGM\Desktop\Resmi Huzurev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888209"/>
            <a:ext cx="8496944" cy="380424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ayt Numarası Yer Tutucusu 2"/>
          <p:cNvSpPr>
            <a:spLocks noGrp="1"/>
          </p:cNvSpPr>
          <p:nvPr>
            <p:ph type="sldNum" sz="quarter" idx="12"/>
          </p:nvPr>
        </p:nvSpPr>
        <p:spPr/>
        <p:txBody>
          <a:bodyPr/>
          <a:lstStyle/>
          <a:p>
            <a:fld id="{19929433-9A7A-419A-A9D1-2D5E3ACA1FE6}" type="slidenum">
              <a:rPr lang="tr-TR" altLang="tr-TR" smtClean="0"/>
              <a:pPr/>
              <a:t>54</a:t>
            </a:fld>
            <a:endParaRPr lang="tr-TR" altLang="tr-TR" dirty="0"/>
          </a:p>
        </p:txBody>
      </p:sp>
      <p:graphicFrame>
        <p:nvGraphicFramePr>
          <p:cNvPr id="6" name="Tablo 5"/>
          <p:cNvGraphicFramePr>
            <a:graphicFrameLocks noGrp="1"/>
          </p:cNvGraphicFramePr>
          <p:nvPr>
            <p:extLst>
              <p:ext uri="{D42A27DB-BD31-4B8C-83A1-F6EECF244321}">
                <p14:modId xmlns:p14="http://schemas.microsoft.com/office/powerpoint/2010/main" xmlns="" val="3784742347"/>
              </p:ext>
            </p:extLst>
          </p:nvPr>
        </p:nvGraphicFramePr>
        <p:xfrm>
          <a:off x="6609417" y="5755151"/>
          <a:ext cx="383704" cy="365760"/>
        </p:xfrm>
        <a:graphic>
          <a:graphicData uri="http://schemas.openxmlformats.org/drawingml/2006/table">
            <a:tbl>
              <a:tblPr firstRow="1" bandRow="1">
                <a:tableStyleId>{5C22544A-7EE6-4342-B048-85BDC9FD1C3A}</a:tableStyleId>
              </a:tblPr>
              <a:tblGrid>
                <a:gridCol w="383704">
                  <a:extLst>
                    <a:ext uri="{9D8B030D-6E8A-4147-A177-3AD203B41FA5}">
                      <a16:colId xmlns="" xmlns:a16="http://schemas.microsoft.com/office/drawing/2014/main" val="20000"/>
                    </a:ext>
                  </a:extLst>
                </a:gridCol>
              </a:tblGrid>
              <a:tr h="283056">
                <a:tc>
                  <a:txBody>
                    <a:bodyPr/>
                    <a:lstStyle/>
                    <a:p>
                      <a:endParaRPr lang="tr-TR" dirty="0"/>
                    </a:p>
                  </a:txBody>
                  <a:tcPr>
                    <a:solidFill>
                      <a:srgbClr val="00B0F0"/>
                    </a:solidFill>
                  </a:tcPr>
                </a:tc>
                <a:extLst>
                  <a:ext uri="{0D108BD9-81ED-4DB2-BD59-A6C34878D82A}">
                    <a16:rowId xmlns="" xmlns:a16="http://schemas.microsoft.com/office/drawing/2014/main" val="10000"/>
                  </a:ext>
                </a:extLst>
              </a:tr>
            </a:tbl>
          </a:graphicData>
        </a:graphic>
      </p:graphicFrame>
      <p:sp>
        <p:nvSpPr>
          <p:cNvPr id="7" name="Metin kutusu 6"/>
          <p:cNvSpPr txBox="1"/>
          <p:nvPr/>
        </p:nvSpPr>
        <p:spPr>
          <a:xfrm>
            <a:off x="6969457" y="5797546"/>
            <a:ext cx="1941557" cy="246221"/>
          </a:xfrm>
          <a:prstGeom prst="rect">
            <a:avLst/>
          </a:prstGeom>
          <a:noFill/>
        </p:spPr>
        <p:txBody>
          <a:bodyPr wrap="none" rtlCol="0">
            <a:spAutoFit/>
          </a:bodyPr>
          <a:lstStyle/>
          <a:p>
            <a:pPr algn="ctr"/>
            <a:r>
              <a:rPr lang="tr-TR" sz="1000" b="1" dirty="0" smtClean="0">
                <a:latin typeface="Times New Roman" panose="02020603050405020304" pitchFamily="18" charset="0"/>
                <a:cs typeface="Times New Roman" panose="02020603050405020304" pitchFamily="18" charset="0"/>
              </a:rPr>
              <a:t>Bakanlığımıza bağlı huzurevleri</a:t>
            </a:r>
          </a:p>
        </p:txBody>
      </p:sp>
      <p:sp>
        <p:nvSpPr>
          <p:cNvPr id="8" name="Dikdörtgen 7"/>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descr="C:\Users\habay\Desktop\PROFIL ORTAK.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1" name="Dikdörtgen 10"/>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942421605"/>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2"/>
          </a:bgClr>
        </a:patt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755576" y="701824"/>
            <a:ext cx="7787208" cy="782960"/>
          </a:xfrm>
        </p:spPr>
        <p:txBody>
          <a:bodyPr/>
          <a:lstStyle/>
          <a:p>
            <a:r>
              <a:rPr lang="tr-TR" sz="3200" dirty="0" smtClean="0">
                <a:latin typeface="Times New Roman" panose="02020603050405020304" pitchFamily="18" charset="0"/>
                <a:cs typeface="Times New Roman" panose="02020603050405020304" pitchFamily="18" charset="0"/>
              </a:rPr>
              <a:t>Özel Huzurevleri</a:t>
            </a:r>
            <a:endParaRPr lang="tr-TR" sz="3200" dirty="0">
              <a:latin typeface="Times New Roman" panose="02020603050405020304" pitchFamily="18" charset="0"/>
              <a:cs typeface="Times New Roman" panose="02020603050405020304" pitchFamily="18" charset="0"/>
            </a:endParaRPr>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11559" y="1700808"/>
            <a:ext cx="8136905" cy="3960440"/>
          </a:xfrm>
        </p:spPr>
      </p:pic>
      <p:sp>
        <p:nvSpPr>
          <p:cNvPr id="3" name="Slayt Numarası Yer Tutucusu 2"/>
          <p:cNvSpPr>
            <a:spLocks noGrp="1"/>
          </p:cNvSpPr>
          <p:nvPr>
            <p:ph type="sldNum" sz="quarter" idx="12"/>
          </p:nvPr>
        </p:nvSpPr>
        <p:spPr/>
        <p:txBody>
          <a:bodyPr/>
          <a:lstStyle/>
          <a:p>
            <a:fld id="{19929433-9A7A-419A-A9D1-2D5E3ACA1FE6}" type="slidenum">
              <a:rPr lang="tr-TR" altLang="tr-TR" smtClean="0"/>
              <a:pPr/>
              <a:t>55</a:t>
            </a:fld>
            <a:endParaRPr lang="tr-TR" altLang="tr-TR" dirty="0"/>
          </a:p>
        </p:txBody>
      </p:sp>
      <p:sp>
        <p:nvSpPr>
          <p:cNvPr id="8" name="Metin kutusu 7"/>
          <p:cNvSpPr txBox="1"/>
          <p:nvPr/>
        </p:nvSpPr>
        <p:spPr>
          <a:xfrm>
            <a:off x="7358985" y="5797546"/>
            <a:ext cx="1162498" cy="246221"/>
          </a:xfrm>
          <a:prstGeom prst="rect">
            <a:avLst/>
          </a:prstGeom>
          <a:noFill/>
        </p:spPr>
        <p:txBody>
          <a:bodyPr wrap="none" rtlCol="0">
            <a:spAutoFit/>
          </a:bodyPr>
          <a:lstStyle/>
          <a:p>
            <a:pPr algn="ctr"/>
            <a:r>
              <a:rPr lang="tr-TR" sz="1000" b="1" dirty="0" smtClean="0">
                <a:latin typeface="Times New Roman" panose="02020603050405020304" pitchFamily="18" charset="0"/>
                <a:cs typeface="Times New Roman" panose="02020603050405020304" pitchFamily="18" charset="0"/>
              </a:rPr>
              <a:t>Özel  Huzurevleri</a:t>
            </a:r>
          </a:p>
        </p:txBody>
      </p:sp>
      <p:graphicFrame>
        <p:nvGraphicFramePr>
          <p:cNvPr id="9" name="Tablo 8"/>
          <p:cNvGraphicFramePr>
            <a:graphicFrameLocks noGrp="1"/>
          </p:cNvGraphicFramePr>
          <p:nvPr>
            <p:extLst>
              <p:ext uri="{D42A27DB-BD31-4B8C-83A1-F6EECF244321}">
                <p14:modId xmlns:p14="http://schemas.microsoft.com/office/powerpoint/2010/main" xmlns="" val="1924753605"/>
              </p:ext>
            </p:extLst>
          </p:nvPr>
        </p:nvGraphicFramePr>
        <p:xfrm>
          <a:off x="6920688" y="5755151"/>
          <a:ext cx="383704" cy="365760"/>
        </p:xfrm>
        <a:graphic>
          <a:graphicData uri="http://schemas.openxmlformats.org/drawingml/2006/table">
            <a:tbl>
              <a:tblPr firstRow="1" bandRow="1">
                <a:tableStyleId>{5C22544A-7EE6-4342-B048-85BDC9FD1C3A}</a:tableStyleId>
              </a:tblPr>
              <a:tblGrid>
                <a:gridCol w="383704">
                  <a:extLst>
                    <a:ext uri="{9D8B030D-6E8A-4147-A177-3AD203B41FA5}">
                      <a16:colId xmlns="" xmlns:a16="http://schemas.microsoft.com/office/drawing/2014/main" val="20000"/>
                    </a:ext>
                  </a:extLst>
                </a:gridCol>
              </a:tblGrid>
              <a:tr h="283056">
                <a:tc>
                  <a:txBody>
                    <a:bodyPr/>
                    <a:lstStyle/>
                    <a:p>
                      <a:endParaRPr lang="tr-TR" dirty="0"/>
                    </a:p>
                  </a:txBody>
                  <a:tcPr>
                    <a:solidFill>
                      <a:srgbClr val="00B0F0"/>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xmlns="" val="752454353"/>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2"/>
          </a:bgClr>
        </a:patt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755576" y="485800"/>
            <a:ext cx="7787208" cy="782960"/>
          </a:xfrm>
        </p:spPr>
        <p:txBody>
          <a:bodyPr/>
          <a:lstStyle/>
          <a:p>
            <a:r>
              <a:rPr lang="tr-TR" sz="3200" dirty="0" smtClean="0">
                <a:latin typeface="Times New Roman" panose="02020603050405020304" pitchFamily="18" charset="0"/>
                <a:cs typeface="Times New Roman" panose="02020603050405020304" pitchFamily="18" charset="0"/>
              </a:rPr>
              <a:t>Diğer Huzurevleri</a:t>
            </a:r>
            <a:endParaRPr lang="tr-TR" sz="3200" dirty="0">
              <a:latin typeface="Times New Roman" panose="02020603050405020304" pitchFamily="18" charset="0"/>
              <a:cs typeface="Times New Roman" panose="02020603050405020304" pitchFamily="18" charset="0"/>
            </a:endParaRPr>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11560" y="1628800"/>
            <a:ext cx="8064896" cy="3931381"/>
          </a:xfrm>
        </p:spPr>
      </p:pic>
      <p:sp>
        <p:nvSpPr>
          <p:cNvPr id="3" name="Slayt Numarası Yer Tutucusu 2"/>
          <p:cNvSpPr>
            <a:spLocks noGrp="1"/>
          </p:cNvSpPr>
          <p:nvPr>
            <p:ph type="sldNum" sz="quarter" idx="12"/>
          </p:nvPr>
        </p:nvSpPr>
        <p:spPr/>
        <p:txBody>
          <a:bodyPr/>
          <a:lstStyle/>
          <a:p>
            <a:fld id="{19929433-9A7A-419A-A9D1-2D5E3ACA1FE6}" type="slidenum">
              <a:rPr lang="tr-TR" altLang="tr-TR" smtClean="0"/>
              <a:pPr/>
              <a:t>56</a:t>
            </a:fld>
            <a:endParaRPr lang="tr-TR" altLang="tr-TR" dirty="0"/>
          </a:p>
        </p:txBody>
      </p:sp>
      <p:graphicFrame>
        <p:nvGraphicFramePr>
          <p:cNvPr id="6" name="Tablo 5"/>
          <p:cNvGraphicFramePr>
            <a:graphicFrameLocks noGrp="1"/>
          </p:cNvGraphicFramePr>
          <p:nvPr>
            <p:extLst>
              <p:ext uri="{D42A27DB-BD31-4B8C-83A1-F6EECF244321}">
                <p14:modId xmlns:p14="http://schemas.microsoft.com/office/powerpoint/2010/main" xmlns="" val="2382952053"/>
              </p:ext>
            </p:extLst>
          </p:nvPr>
        </p:nvGraphicFramePr>
        <p:xfrm>
          <a:off x="6852592" y="5755151"/>
          <a:ext cx="383704" cy="365760"/>
        </p:xfrm>
        <a:graphic>
          <a:graphicData uri="http://schemas.openxmlformats.org/drawingml/2006/table">
            <a:tbl>
              <a:tblPr firstRow="1" bandRow="1">
                <a:tableStyleId>{5C22544A-7EE6-4342-B048-85BDC9FD1C3A}</a:tableStyleId>
              </a:tblPr>
              <a:tblGrid>
                <a:gridCol w="383704">
                  <a:extLst>
                    <a:ext uri="{9D8B030D-6E8A-4147-A177-3AD203B41FA5}">
                      <a16:colId xmlns="" xmlns:a16="http://schemas.microsoft.com/office/drawing/2014/main" val="20000"/>
                    </a:ext>
                  </a:extLst>
                </a:gridCol>
              </a:tblGrid>
              <a:tr h="283056">
                <a:tc>
                  <a:txBody>
                    <a:bodyPr/>
                    <a:lstStyle/>
                    <a:p>
                      <a:endParaRPr lang="tr-TR" dirty="0"/>
                    </a:p>
                  </a:txBody>
                  <a:tcPr>
                    <a:solidFill>
                      <a:srgbClr val="00B0F0"/>
                    </a:solidFill>
                  </a:tcPr>
                </a:tc>
                <a:extLst>
                  <a:ext uri="{0D108BD9-81ED-4DB2-BD59-A6C34878D82A}">
                    <a16:rowId xmlns="" xmlns:a16="http://schemas.microsoft.com/office/drawing/2014/main" val="10000"/>
                  </a:ext>
                </a:extLst>
              </a:tr>
            </a:tbl>
          </a:graphicData>
        </a:graphic>
      </p:graphicFrame>
      <p:sp>
        <p:nvSpPr>
          <p:cNvPr id="7" name="Metin kutusu 6"/>
          <p:cNvSpPr txBox="1"/>
          <p:nvPr/>
        </p:nvSpPr>
        <p:spPr>
          <a:xfrm>
            <a:off x="7346162" y="5797546"/>
            <a:ext cx="1188146" cy="246221"/>
          </a:xfrm>
          <a:prstGeom prst="rect">
            <a:avLst/>
          </a:prstGeom>
          <a:noFill/>
        </p:spPr>
        <p:txBody>
          <a:bodyPr wrap="none" rtlCol="0">
            <a:spAutoFit/>
          </a:bodyPr>
          <a:lstStyle/>
          <a:p>
            <a:pPr algn="ctr"/>
            <a:r>
              <a:rPr lang="tr-TR" sz="1000" b="1" dirty="0" smtClean="0">
                <a:latin typeface="Times New Roman" panose="02020603050405020304" pitchFamily="18" charset="0"/>
                <a:cs typeface="Times New Roman" panose="02020603050405020304" pitchFamily="18" charset="0"/>
              </a:rPr>
              <a:t>Diğer Huzurevleri</a:t>
            </a:r>
          </a:p>
        </p:txBody>
      </p:sp>
    </p:spTree>
    <p:extLst>
      <p:ext uri="{BB962C8B-B14F-4D97-AF65-F5344CB8AC3E}">
        <p14:creationId xmlns:p14="http://schemas.microsoft.com/office/powerpoint/2010/main" xmlns="" val="4283690433"/>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Başlık 1"/>
          <p:cNvSpPr>
            <a:spLocks noGrp="1"/>
          </p:cNvSpPr>
          <p:nvPr>
            <p:ph type="title"/>
          </p:nvPr>
        </p:nvSpPr>
        <p:spPr>
          <a:xfrm>
            <a:off x="590872" y="548680"/>
            <a:ext cx="8229600" cy="652584"/>
          </a:xfrm>
        </p:spPr>
        <p:txBody>
          <a:bodyPr>
            <a:noAutofit/>
          </a:bodyPr>
          <a:lstStyle/>
          <a:p>
            <a:pPr eaLnBrk="1" hangingPunct="1"/>
            <a:r>
              <a:rPr lang="tr-TR" altLang="tr-TR"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tr-TR" altLang="tr-TR"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altLang="tr-T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BAKANLIK </a:t>
            </a:r>
            <a:r>
              <a:rPr lang="tr-TR" altLang="tr-T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HUZUREVİ </a:t>
            </a:r>
            <a:r>
              <a:rPr lang="tr-TR" altLang="tr-TR"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HUZUREVİ YAŞLI BAKIM VE REHABİLİTASYON MERKEZLERİ  PERSONEL DURUMU</a:t>
            </a:r>
          </a:p>
        </p:txBody>
      </p:sp>
      <p:graphicFrame>
        <p:nvGraphicFramePr>
          <p:cNvPr id="3" name="Tablo 2"/>
          <p:cNvGraphicFramePr>
            <a:graphicFrameLocks noGrp="1"/>
          </p:cNvGraphicFramePr>
          <p:nvPr>
            <p:extLst>
              <p:ext uri="{D42A27DB-BD31-4B8C-83A1-F6EECF244321}">
                <p14:modId xmlns:p14="http://schemas.microsoft.com/office/powerpoint/2010/main" xmlns="" val="590286869"/>
              </p:ext>
            </p:extLst>
          </p:nvPr>
        </p:nvGraphicFramePr>
        <p:xfrm>
          <a:off x="323528" y="1412776"/>
          <a:ext cx="8568952" cy="4676609"/>
        </p:xfrm>
        <a:graphic>
          <a:graphicData uri="http://schemas.openxmlformats.org/drawingml/2006/table">
            <a:tbl>
              <a:tblPr>
                <a:tableStyleId>{5C22544A-7EE6-4342-B048-85BDC9FD1C3A}</a:tableStyleId>
              </a:tblPr>
              <a:tblGrid>
                <a:gridCol w="7920880">
                  <a:extLst>
                    <a:ext uri="{9D8B030D-6E8A-4147-A177-3AD203B41FA5}">
                      <a16:colId xmlns="" xmlns:a16="http://schemas.microsoft.com/office/drawing/2014/main" val="20000"/>
                    </a:ext>
                  </a:extLst>
                </a:gridCol>
                <a:gridCol w="648072">
                  <a:extLst>
                    <a:ext uri="{9D8B030D-6E8A-4147-A177-3AD203B41FA5}">
                      <a16:colId xmlns="" xmlns:a16="http://schemas.microsoft.com/office/drawing/2014/main" val="20001"/>
                    </a:ext>
                  </a:extLst>
                </a:gridCol>
              </a:tblGrid>
              <a:tr h="456511">
                <a:tc>
                  <a:txBody>
                    <a:bodyPr/>
                    <a:lstStyle/>
                    <a:p>
                      <a:pPr algn="ctr" fontAlgn="b"/>
                      <a:r>
                        <a:rPr lang="tr-TR" sz="1600" b="1" i="0" u="none" strike="noStrike" dirty="0" smtClean="0">
                          <a:effectLst/>
                          <a:latin typeface="Times New Roman" panose="02020603050405020304" pitchFamily="18" charset="0"/>
                          <a:cs typeface="Times New Roman" panose="02020603050405020304" pitchFamily="18" charset="0"/>
                        </a:rPr>
                        <a:t>PERSONEL</a:t>
                      </a:r>
                      <a:r>
                        <a:rPr lang="tr-TR" sz="1600" b="1" i="0" u="none" strike="noStrike" baseline="0" dirty="0" smtClean="0">
                          <a:effectLst/>
                          <a:latin typeface="Times New Roman" panose="02020603050405020304" pitchFamily="18" charset="0"/>
                          <a:cs typeface="Times New Roman" panose="02020603050405020304" pitchFamily="18" charset="0"/>
                        </a:rPr>
                        <a:t> TÜRÜ</a:t>
                      </a:r>
                      <a:endParaRPr lang="tr-TR" sz="1600" b="1" i="0" u="none" strike="noStrike" dirty="0">
                        <a:effectLst/>
                        <a:latin typeface="Times New Roman" panose="02020603050405020304" pitchFamily="18" charset="0"/>
                        <a:cs typeface="Times New Roman" panose="02020603050405020304"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tr-TR" sz="1600" b="1" i="0" u="none" strike="noStrike" dirty="0" smtClean="0">
                          <a:effectLst/>
                          <a:latin typeface="Times New Roman" panose="02020603050405020304" pitchFamily="18" charset="0"/>
                          <a:cs typeface="Times New Roman" panose="02020603050405020304" pitchFamily="18" charset="0"/>
                        </a:rPr>
                        <a:t>SAYI</a:t>
                      </a:r>
                      <a:endParaRPr lang="tr-TR" sz="1600" b="1" i="0" u="none" strike="noStrike" dirty="0">
                        <a:effectLst/>
                        <a:latin typeface="Times New Roman" panose="02020603050405020304" pitchFamily="18" charset="0"/>
                        <a:cs typeface="Times New Roman" panose="02020603050405020304"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 xmlns:a16="http://schemas.microsoft.com/office/drawing/2014/main" val="10000"/>
                  </a:ext>
                </a:extLst>
              </a:tr>
              <a:tr h="519798">
                <a:tc>
                  <a:txBody>
                    <a:bodyPr/>
                    <a:lstStyle/>
                    <a:p>
                      <a:pPr algn="l" fontAlgn="b"/>
                      <a:r>
                        <a:rPr lang="tr-TR" sz="1600" b="1" u="none" strike="noStrike" dirty="0">
                          <a:effectLst/>
                          <a:latin typeface="Times New Roman" panose="02020603050405020304" pitchFamily="18" charset="0"/>
                          <a:cs typeface="Times New Roman" panose="02020603050405020304" pitchFamily="18" charset="0"/>
                        </a:rPr>
                        <a:t>GENEL İDARE  HİZMETLERİ SINIFINDA GÖREV YAPAN PERSONEL SAYISI </a:t>
                      </a:r>
                      <a:endParaRPr lang="tr-TR" sz="1600" b="1" i="0" u="none" strike="noStrike" dirty="0">
                        <a:effectLst/>
                        <a:latin typeface="Times New Roman" panose="02020603050405020304" pitchFamily="18" charset="0"/>
                        <a:cs typeface="Times New Roman" panose="02020603050405020304"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1" u="none" strike="noStrike" dirty="0" smtClean="0">
                          <a:effectLst/>
                          <a:latin typeface="Times New Roman" panose="02020603050405020304" pitchFamily="18" charset="0"/>
                          <a:cs typeface="Times New Roman" panose="02020603050405020304" pitchFamily="18" charset="0"/>
                        </a:rPr>
                        <a:t>495</a:t>
                      </a:r>
                      <a:endParaRPr lang="tr-TR" sz="1600" b="1" i="0" u="none" strike="noStrike" dirty="0">
                        <a:effectLst/>
                        <a:latin typeface="Times New Roman" panose="02020603050405020304" pitchFamily="18" charset="0"/>
                        <a:cs typeface="Times New Roman" panose="02020603050405020304"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499337">
                <a:tc>
                  <a:txBody>
                    <a:bodyPr/>
                    <a:lstStyle/>
                    <a:p>
                      <a:pPr algn="l" fontAlgn="b"/>
                      <a:r>
                        <a:rPr lang="tr-TR" sz="1600" b="1" u="none" strike="noStrike" dirty="0">
                          <a:effectLst/>
                          <a:latin typeface="Times New Roman" panose="02020603050405020304" pitchFamily="18" charset="0"/>
                          <a:cs typeface="Times New Roman" panose="02020603050405020304" pitchFamily="18" charset="0"/>
                        </a:rPr>
                        <a:t>SAĞLIK HİZMETLERİ SINIFINDA GÖREV YAPAN PERSONEL SAYISI </a:t>
                      </a:r>
                      <a:endParaRPr lang="tr-TR" sz="1600" b="1" i="0" u="none" strike="noStrike" dirty="0">
                        <a:effectLst/>
                        <a:latin typeface="Times New Roman" panose="02020603050405020304" pitchFamily="18" charset="0"/>
                        <a:cs typeface="Times New Roman" panose="02020603050405020304"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1" i="0" u="none" strike="noStrike" dirty="0" smtClean="0">
                          <a:effectLst/>
                          <a:latin typeface="Times New Roman" panose="02020603050405020304" pitchFamily="18" charset="0"/>
                          <a:cs typeface="Times New Roman" panose="02020603050405020304" pitchFamily="18" charset="0"/>
                        </a:rPr>
                        <a:t>877</a:t>
                      </a:r>
                      <a:endParaRPr lang="tr-TR" sz="1600" b="1" i="0" u="none" strike="noStrike" dirty="0">
                        <a:effectLst/>
                        <a:latin typeface="Times New Roman" panose="02020603050405020304" pitchFamily="18" charset="0"/>
                        <a:cs typeface="Times New Roman" panose="02020603050405020304"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519798">
                <a:tc>
                  <a:txBody>
                    <a:bodyPr/>
                    <a:lstStyle/>
                    <a:p>
                      <a:pPr algn="l" fontAlgn="b"/>
                      <a:r>
                        <a:rPr lang="tr-TR" sz="1600" b="1" u="none" strike="noStrike" dirty="0">
                          <a:effectLst/>
                          <a:latin typeface="Times New Roman" panose="02020603050405020304" pitchFamily="18" charset="0"/>
                          <a:cs typeface="Times New Roman" panose="02020603050405020304" pitchFamily="18" charset="0"/>
                        </a:rPr>
                        <a:t>EĞİTİM ÖĞRETİM  HİZMETLERİ SINIFINDA GÖREV YAPAN PERSONEL SAYISI </a:t>
                      </a:r>
                      <a:endParaRPr lang="tr-TR" sz="1600" b="1" i="0" u="none" strike="noStrike" dirty="0">
                        <a:effectLst/>
                        <a:latin typeface="Times New Roman" panose="02020603050405020304" pitchFamily="18" charset="0"/>
                        <a:cs typeface="Times New Roman" panose="02020603050405020304"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1" i="0" u="none" strike="noStrike" dirty="0" smtClean="0">
                          <a:effectLst/>
                          <a:latin typeface="Times New Roman" panose="02020603050405020304" pitchFamily="18" charset="0"/>
                          <a:cs typeface="Times New Roman" panose="02020603050405020304" pitchFamily="18" charset="0"/>
                        </a:rPr>
                        <a:t>33</a:t>
                      </a:r>
                      <a:endParaRPr lang="tr-TR" sz="1600" b="1" i="0" u="none" strike="noStrike" dirty="0">
                        <a:effectLst/>
                        <a:latin typeface="Times New Roman" panose="02020603050405020304" pitchFamily="18" charset="0"/>
                        <a:cs typeface="Times New Roman" panose="02020603050405020304"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456511">
                <a:tc>
                  <a:txBody>
                    <a:bodyPr/>
                    <a:lstStyle/>
                    <a:p>
                      <a:pPr algn="l" fontAlgn="b"/>
                      <a:r>
                        <a:rPr lang="tr-TR" sz="1600" b="1" u="none" strike="noStrike" dirty="0">
                          <a:effectLst/>
                          <a:latin typeface="Times New Roman" panose="02020603050405020304" pitchFamily="18" charset="0"/>
                          <a:cs typeface="Times New Roman" panose="02020603050405020304" pitchFamily="18" charset="0"/>
                        </a:rPr>
                        <a:t>TEKNİK  HİZMETLERİ SINIFINDA GÖREV YAPAN PERSONEL SAYISI </a:t>
                      </a:r>
                      <a:endParaRPr lang="tr-TR" sz="1600" b="1" i="0" u="none" strike="noStrike" dirty="0">
                        <a:effectLst/>
                        <a:latin typeface="Times New Roman" panose="02020603050405020304" pitchFamily="18" charset="0"/>
                        <a:cs typeface="Times New Roman" panose="02020603050405020304"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1" i="0" u="none" strike="noStrike" dirty="0" smtClean="0">
                          <a:effectLst/>
                          <a:latin typeface="Times New Roman" panose="02020603050405020304" pitchFamily="18" charset="0"/>
                          <a:cs typeface="Times New Roman" panose="02020603050405020304" pitchFamily="18" charset="0"/>
                        </a:rPr>
                        <a:t>50</a:t>
                      </a:r>
                      <a:endParaRPr lang="tr-TR" sz="1600" b="1" i="0" u="none" strike="noStrike" dirty="0">
                        <a:effectLst/>
                        <a:latin typeface="Times New Roman" panose="02020603050405020304" pitchFamily="18" charset="0"/>
                        <a:cs typeface="Times New Roman" panose="02020603050405020304"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456511">
                <a:tc>
                  <a:txBody>
                    <a:bodyPr/>
                    <a:lstStyle/>
                    <a:p>
                      <a:pPr algn="l" fontAlgn="b"/>
                      <a:r>
                        <a:rPr lang="sv-SE" sz="1600" b="1" u="none" strike="noStrike" dirty="0">
                          <a:effectLst/>
                          <a:latin typeface="Times New Roman" panose="02020603050405020304" pitchFamily="18" charset="0"/>
                          <a:cs typeface="Times New Roman" panose="02020603050405020304" pitchFamily="18" charset="0"/>
                        </a:rPr>
                        <a:t>YARDIMCI  HİZMETLERİ SINIFINDA GÖREV YAPAN PERSONEL SAYISI </a:t>
                      </a:r>
                      <a:endParaRPr lang="sv-SE" sz="1600" b="1" i="0" u="none" strike="noStrike" dirty="0">
                        <a:effectLst/>
                        <a:latin typeface="Times New Roman" panose="02020603050405020304" pitchFamily="18" charset="0"/>
                        <a:cs typeface="Times New Roman" panose="02020603050405020304"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1" i="0" u="none" strike="noStrike" dirty="0" smtClean="0">
                          <a:effectLst/>
                          <a:latin typeface="Times New Roman" panose="02020603050405020304" pitchFamily="18" charset="0"/>
                          <a:cs typeface="Times New Roman" panose="02020603050405020304" pitchFamily="18" charset="0"/>
                        </a:rPr>
                        <a:t>415</a:t>
                      </a:r>
                      <a:endParaRPr lang="tr-TR" sz="1600" b="1" i="0" u="none" strike="noStrike" dirty="0">
                        <a:effectLst/>
                        <a:latin typeface="Times New Roman" panose="02020603050405020304" pitchFamily="18" charset="0"/>
                        <a:cs typeface="Times New Roman" panose="02020603050405020304"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406645">
                <a:tc>
                  <a:txBody>
                    <a:bodyPr/>
                    <a:lstStyle/>
                    <a:p>
                      <a:pPr algn="l" fontAlgn="b"/>
                      <a:r>
                        <a:rPr lang="tr-TR" sz="1600" b="1" u="none" strike="noStrike" dirty="0">
                          <a:effectLst/>
                          <a:latin typeface="Times New Roman" panose="02020603050405020304" pitchFamily="18" charset="0"/>
                          <a:cs typeface="Times New Roman" panose="02020603050405020304" pitchFamily="18" charset="0"/>
                        </a:rPr>
                        <a:t>DİN  HİZMETLERİ SINIFINDA GÖREV YAPAN PERSONEL SAYISI </a:t>
                      </a:r>
                      <a:endParaRPr lang="tr-TR" sz="1600" b="1" i="0" u="none" strike="noStrike" dirty="0">
                        <a:effectLst/>
                        <a:latin typeface="Times New Roman" panose="02020603050405020304" pitchFamily="18" charset="0"/>
                        <a:cs typeface="Times New Roman" panose="02020603050405020304"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1" i="0" u="none" strike="noStrike" dirty="0" smtClean="0">
                          <a:effectLst/>
                          <a:latin typeface="Times New Roman" panose="02020603050405020304" pitchFamily="18" charset="0"/>
                          <a:cs typeface="Times New Roman" panose="02020603050405020304" pitchFamily="18" charset="0"/>
                        </a:rPr>
                        <a:t>37</a:t>
                      </a:r>
                      <a:endParaRPr lang="tr-TR" sz="1600" b="1" i="0" u="none" strike="noStrike" dirty="0">
                        <a:effectLst/>
                        <a:latin typeface="Times New Roman" panose="02020603050405020304" pitchFamily="18" charset="0"/>
                        <a:cs typeface="Times New Roman" panose="02020603050405020304"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85189">
                <a:tc>
                  <a:txBody>
                    <a:bodyPr/>
                    <a:lstStyle/>
                    <a:p>
                      <a:pPr algn="r" fontAlgn="b"/>
                      <a:r>
                        <a:rPr lang="tr-TR" sz="1600" b="1" u="none" strike="noStrike" dirty="0" smtClean="0">
                          <a:effectLst/>
                          <a:latin typeface="Times New Roman" panose="02020603050405020304" pitchFamily="18" charset="0"/>
                          <a:cs typeface="Times New Roman" panose="02020603050405020304" pitchFamily="18" charset="0"/>
                        </a:rPr>
                        <a:t>KADROLU</a:t>
                      </a:r>
                      <a:r>
                        <a:rPr lang="tr-TR" sz="1600" b="1" u="none" strike="noStrike" baseline="0" dirty="0" smtClean="0">
                          <a:effectLst/>
                          <a:latin typeface="Times New Roman" panose="02020603050405020304" pitchFamily="18" charset="0"/>
                          <a:cs typeface="Times New Roman" panose="02020603050405020304" pitchFamily="18" charset="0"/>
                        </a:rPr>
                        <a:t> </a:t>
                      </a:r>
                      <a:r>
                        <a:rPr lang="tr-TR" sz="1600" b="1" u="none" strike="noStrike" dirty="0" smtClean="0">
                          <a:effectLst/>
                          <a:latin typeface="Times New Roman" panose="02020603050405020304" pitchFamily="18" charset="0"/>
                          <a:cs typeface="Times New Roman" panose="02020603050405020304" pitchFamily="18" charset="0"/>
                        </a:rPr>
                        <a:t>TOPLAM </a:t>
                      </a:r>
                      <a:endParaRPr lang="tr-TR" sz="1600" b="1" i="0" u="none" strike="noStrike" dirty="0">
                        <a:effectLst/>
                        <a:latin typeface="Times New Roman" panose="02020603050405020304" pitchFamily="18" charset="0"/>
                        <a:cs typeface="Times New Roman" panose="02020603050405020304"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1" u="none" strike="noStrike" dirty="0" smtClean="0">
                          <a:effectLst/>
                          <a:latin typeface="Times New Roman" panose="02020603050405020304" pitchFamily="18" charset="0"/>
                          <a:cs typeface="Times New Roman" panose="02020603050405020304" pitchFamily="18" charset="0"/>
                        </a:rPr>
                        <a:t>1.907</a:t>
                      </a:r>
                      <a:endParaRPr lang="tr-TR" sz="1600" b="1" i="0" u="none" strike="noStrike" dirty="0">
                        <a:effectLst/>
                        <a:latin typeface="Times New Roman" panose="02020603050405020304" pitchFamily="18" charset="0"/>
                        <a:cs typeface="Times New Roman" panose="02020603050405020304"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519798">
                <a:tc>
                  <a:txBody>
                    <a:bodyPr/>
                    <a:lstStyle/>
                    <a:p>
                      <a:pPr algn="l" fontAlgn="b"/>
                      <a:r>
                        <a:rPr lang="tr-TR" sz="1600" b="1" u="none" strike="noStrike" dirty="0">
                          <a:effectLst/>
                          <a:latin typeface="Times New Roman" panose="02020603050405020304" pitchFamily="18" charset="0"/>
                          <a:cs typeface="Times New Roman" panose="02020603050405020304" pitchFamily="18" charset="0"/>
                        </a:rPr>
                        <a:t>ÖZEL HİZMET ALIMI YOLUYLA GÖREV YAPMAK ÜZERE VERİLEN YETKİ </a:t>
                      </a:r>
                      <a:endParaRPr lang="tr-TR" sz="1600" b="1" i="0" u="none" strike="noStrike" dirty="0">
                        <a:effectLst/>
                        <a:latin typeface="Times New Roman" panose="02020603050405020304" pitchFamily="18" charset="0"/>
                        <a:cs typeface="Times New Roman" panose="02020603050405020304"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1" i="0" u="none" strike="noStrike" dirty="0" smtClean="0">
                          <a:effectLst/>
                          <a:latin typeface="Times New Roman" panose="02020603050405020304" pitchFamily="18" charset="0"/>
                          <a:cs typeface="Times New Roman" panose="02020603050405020304" pitchFamily="18" charset="0"/>
                        </a:rPr>
                        <a:t>6.931</a:t>
                      </a:r>
                      <a:endParaRPr lang="tr-TR" sz="1600" b="1" i="0" u="none" strike="noStrike" dirty="0">
                        <a:effectLst/>
                        <a:latin typeface="Times New Roman" panose="02020603050405020304" pitchFamily="18" charset="0"/>
                        <a:cs typeface="Times New Roman" panose="02020603050405020304"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456511">
                <a:tc>
                  <a:txBody>
                    <a:bodyPr/>
                    <a:lstStyle/>
                    <a:p>
                      <a:pPr algn="r" fontAlgn="b"/>
                      <a:r>
                        <a:rPr lang="tr-TR" sz="1600" b="1" u="none" strike="noStrike" dirty="0">
                          <a:effectLst/>
                          <a:latin typeface="Times New Roman" panose="02020603050405020304" pitchFamily="18" charset="0"/>
                          <a:cs typeface="Times New Roman" panose="02020603050405020304" pitchFamily="18" charset="0"/>
                        </a:rPr>
                        <a:t>GENEL TOPLAM </a:t>
                      </a:r>
                      <a:endParaRPr lang="tr-TR" sz="1600" b="1" i="0" u="none" strike="noStrike" dirty="0">
                        <a:effectLst/>
                        <a:latin typeface="Times New Roman" panose="02020603050405020304" pitchFamily="18" charset="0"/>
                        <a:cs typeface="Times New Roman" panose="02020603050405020304"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1" i="0" u="none" strike="noStrike" dirty="0" smtClean="0">
                          <a:effectLst/>
                          <a:latin typeface="Times New Roman" panose="02020603050405020304" pitchFamily="18" charset="0"/>
                          <a:cs typeface="Times New Roman" panose="02020603050405020304" pitchFamily="18" charset="0"/>
                        </a:rPr>
                        <a:t>8.838</a:t>
                      </a:r>
                      <a:endParaRPr lang="tr-TR" sz="1600" b="1" i="0" u="none" strike="noStrike" dirty="0">
                        <a:effectLst/>
                        <a:latin typeface="Times New Roman" panose="02020603050405020304" pitchFamily="18" charset="0"/>
                        <a:cs typeface="Times New Roman" panose="02020603050405020304"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
        <p:nvSpPr>
          <p:cNvPr id="4" name="Slayt Numarası Yer Tutucusu 3"/>
          <p:cNvSpPr>
            <a:spLocks noGrp="1"/>
          </p:cNvSpPr>
          <p:nvPr>
            <p:ph type="sldNum" sz="quarter" idx="12"/>
          </p:nvPr>
        </p:nvSpPr>
        <p:spPr/>
        <p:txBody>
          <a:bodyPr/>
          <a:lstStyle/>
          <a:p>
            <a:fld id="{19929433-9A7A-419A-A9D1-2D5E3ACA1FE6}" type="slidenum">
              <a:rPr lang="tr-TR" altLang="tr-TR" smtClean="0"/>
              <a:pPr/>
              <a:t>57</a:t>
            </a:fld>
            <a:endParaRPr lang="tr-TR" altLang="tr-TR" dirty="0"/>
          </a:p>
        </p:txBody>
      </p:sp>
      <p:sp>
        <p:nvSpPr>
          <p:cNvPr id="6" name="Dikdörtgen 5"/>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descr="C:\Users\habay\Desktop\PROFIL ORTAK.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9" name="Dikdörtgen 8"/>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822890200"/>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19929433-9A7A-419A-A9D1-2D5E3ACA1FE6}" type="slidenum">
              <a:rPr lang="tr-TR" altLang="tr-TR" smtClean="0"/>
              <a:pPr/>
              <a:t>58</a:t>
            </a:fld>
            <a:endParaRPr lang="tr-TR" altLang="tr-TR" dirty="0"/>
          </a:p>
        </p:txBody>
      </p:sp>
      <p:sp>
        <p:nvSpPr>
          <p:cNvPr id="8" name="Title 21"/>
          <p:cNvSpPr>
            <a:spLocks noGrp="1"/>
          </p:cNvSpPr>
          <p:nvPr>
            <p:ph type="title"/>
          </p:nvPr>
        </p:nvSpPr>
        <p:spPr>
          <a:xfrm>
            <a:off x="1813520" y="1203268"/>
            <a:ext cx="5638800" cy="353524"/>
          </a:xfrm>
        </p:spPr>
        <p:txBody>
          <a:bodyPr>
            <a:noAutofit/>
          </a:bodyPr>
          <a:lstStyle/>
          <a:p>
            <a:pPr algn="ctr"/>
            <a:r>
              <a:rPr lang="tr-TR" sz="3000" dirty="0" smtClean="0">
                <a:solidFill>
                  <a:srgbClr val="FF0000"/>
                </a:solidFill>
                <a:latin typeface="Times New Roman" panose="02020603050405020304" pitchFamily="18" charset="0"/>
                <a:cs typeface="Times New Roman" panose="02020603050405020304" pitchFamily="18" charset="0"/>
              </a:rPr>
              <a:t>YAŞLI HİZMETLERİ</a:t>
            </a:r>
            <a:endParaRPr lang="en-US" sz="3000" dirty="0">
              <a:solidFill>
                <a:srgbClr val="FF0000"/>
              </a:solidFill>
              <a:latin typeface="Times New Roman" panose="02020603050405020304" pitchFamily="18" charset="0"/>
              <a:cs typeface="Times New Roman" panose="02020603050405020304" pitchFamily="18" charset="0"/>
            </a:endParaRPr>
          </a:p>
        </p:txBody>
      </p:sp>
      <p:grpSp>
        <p:nvGrpSpPr>
          <p:cNvPr id="9" name="Group 87"/>
          <p:cNvGrpSpPr/>
          <p:nvPr/>
        </p:nvGrpSpPr>
        <p:grpSpPr>
          <a:xfrm>
            <a:off x="2954530" y="2707233"/>
            <a:ext cx="3213404" cy="3213402"/>
            <a:chOff x="2965298" y="2181091"/>
            <a:chExt cx="3213404" cy="3213402"/>
          </a:xfrm>
          <a:solidFill>
            <a:schemeClr val="bg1">
              <a:lumMod val="65000"/>
            </a:schemeClr>
          </a:solidFill>
        </p:grpSpPr>
        <p:sp>
          <p:nvSpPr>
            <p:cNvPr id="10" name="Block Arc 61"/>
            <p:cNvSpPr/>
            <p:nvPr/>
          </p:nvSpPr>
          <p:spPr>
            <a:xfrm>
              <a:off x="2965298" y="2181091"/>
              <a:ext cx="3213404" cy="3213402"/>
            </a:xfrm>
            <a:prstGeom prst="blockArc">
              <a:avLst>
                <a:gd name="adj1" fmla="val 10800000"/>
                <a:gd name="adj2" fmla="val 16200004"/>
                <a:gd name="adj3" fmla="val 2113"/>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Block Arc 65"/>
            <p:cNvSpPr/>
            <p:nvPr/>
          </p:nvSpPr>
          <p:spPr>
            <a:xfrm>
              <a:off x="2965298" y="2181091"/>
              <a:ext cx="3213404" cy="3213402"/>
            </a:xfrm>
            <a:prstGeom prst="blockArc">
              <a:avLst>
                <a:gd name="adj1" fmla="val 16200000"/>
                <a:gd name="adj2" fmla="val 21589317"/>
                <a:gd name="adj3" fmla="val 2281"/>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
        <p:nvSpPr>
          <p:cNvPr id="12" name="Oval 11"/>
          <p:cNvSpPr>
            <a:spLocks noChangeAspect="1"/>
          </p:cNvSpPr>
          <p:nvPr/>
        </p:nvSpPr>
        <p:spPr>
          <a:xfrm>
            <a:off x="3316161" y="2582033"/>
            <a:ext cx="475390" cy="475390"/>
          </a:xfrm>
          <a:prstGeom prst="ellipse">
            <a:avLst/>
          </a:prstGeom>
          <a:solidFill>
            <a:srgbClr val="FF3F3F"/>
          </a:solidFill>
          <a:ln w="57150"/>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888978">
              <a:lnSpc>
                <a:spcPct val="90000"/>
              </a:lnSpc>
              <a:spcAft>
                <a:spcPct val="35000"/>
              </a:spcAft>
            </a:pPr>
            <a:r>
              <a:rPr lang="ar-SY" sz="1400" b="1" dirty="0"/>
              <a:t>03</a:t>
            </a:r>
            <a:endParaRPr lang="en-US" sz="1400" b="1" dirty="0"/>
          </a:p>
        </p:txBody>
      </p:sp>
      <p:sp>
        <p:nvSpPr>
          <p:cNvPr id="13" name="Oval 12"/>
          <p:cNvSpPr>
            <a:spLocks noChangeAspect="1"/>
          </p:cNvSpPr>
          <p:nvPr/>
        </p:nvSpPr>
        <p:spPr>
          <a:xfrm>
            <a:off x="3943159" y="2247049"/>
            <a:ext cx="475390" cy="475390"/>
          </a:xfrm>
          <a:prstGeom prst="ellipse">
            <a:avLst/>
          </a:prstGeom>
          <a:solidFill>
            <a:srgbClr val="FFC000"/>
          </a:solidFill>
          <a:ln w="57150"/>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888978">
              <a:lnSpc>
                <a:spcPct val="90000"/>
              </a:lnSpc>
              <a:spcAft>
                <a:spcPct val="35000"/>
              </a:spcAft>
            </a:pPr>
            <a:r>
              <a:rPr lang="ar-SY" sz="1400" b="1" dirty="0"/>
              <a:t>04</a:t>
            </a:r>
            <a:endParaRPr lang="en-US" sz="1400" b="1" dirty="0"/>
          </a:p>
        </p:txBody>
      </p:sp>
      <p:sp>
        <p:nvSpPr>
          <p:cNvPr id="14" name="Oval 13"/>
          <p:cNvSpPr>
            <a:spLocks noChangeAspect="1"/>
          </p:cNvSpPr>
          <p:nvPr/>
        </p:nvSpPr>
        <p:spPr>
          <a:xfrm>
            <a:off x="4676494" y="2217747"/>
            <a:ext cx="475390" cy="475390"/>
          </a:xfrm>
          <a:prstGeom prst="ellipse">
            <a:avLst/>
          </a:prstGeom>
          <a:solidFill>
            <a:srgbClr val="7030A0"/>
          </a:solidFill>
          <a:ln w="57150"/>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888978">
              <a:lnSpc>
                <a:spcPct val="90000"/>
              </a:lnSpc>
              <a:spcAft>
                <a:spcPct val="35000"/>
              </a:spcAft>
            </a:pPr>
            <a:r>
              <a:rPr lang="ar-SY" sz="1400" b="1" dirty="0"/>
              <a:t>05</a:t>
            </a:r>
            <a:endParaRPr lang="en-US" sz="1400" b="1" dirty="0"/>
          </a:p>
        </p:txBody>
      </p:sp>
      <p:sp>
        <p:nvSpPr>
          <p:cNvPr id="15" name="Oval 14"/>
          <p:cNvSpPr>
            <a:spLocks noChangeAspect="1"/>
          </p:cNvSpPr>
          <p:nvPr/>
        </p:nvSpPr>
        <p:spPr>
          <a:xfrm>
            <a:off x="2796951" y="3961998"/>
            <a:ext cx="475390" cy="475390"/>
          </a:xfrm>
          <a:prstGeom prst="ellipse">
            <a:avLst/>
          </a:prstGeom>
          <a:solidFill>
            <a:schemeClr val="tx2">
              <a:lumMod val="75000"/>
            </a:schemeClr>
          </a:solidFill>
          <a:ln w="57150"/>
          <a:effectLst>
            <a:outerShdw blurRad="50800" dist="38100" dir="13500000" algn="b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888978">
              <a:lnSpc>
                <a:spcPct val="90000"/>
              </a:lnSpc>
              <a:spcAft>
                <a:spcPct val="35000"/>
              </a:spcAft>
            </a:pPr>
            <a:r>
              <a:rPr lang="ar-SY" sz="1200" b="1" dirty="0"/>
              <a:t>01</a:t>
            </a:r>
            <a:endParaRPr lang="en-US" sz="1200" b="1" dirty="0"/>
          </a:p>
        </p:txBody>
      </p:sp>
      <p:sp>
        <p:nvSpPr>
          <p:cNvPr id="16" name="Oval 15"/>
          <p:cNvSpPr>
            <a:spLocks noChangeAspect="1"/>
          </p:cNvSpPr>
          <p:nvPr/>
        </p:nvSpPr>
        <p:spPr>
          <a:xfrm>
            <a:off x="2917317" y="3232420"/>
            <a:ext cx="475390" cy="475390"/>
          </a:xfrm>
          <a:prstGeom prst="ellipse">
            <a:avLst/>
          </a:prstGeom>
          <a:solidFill>
            <a:srgbClr val="92D050"/>
          </a:solidFill>
          <a:ln w="57150"/>
          <a:effectLst>
            <a:outerShdw blurRad="50800" dist="38100" dir="13500000" algn="b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888978">
              <a:lnSpc>
                <a:spcPct val="90000"/>
              </a:lnSpc>
              <a:spcAft>
                <a:spcPct val="35000"/>
              </a:spcAft>
            </a:pPr>
            <a:r>
              <a:rPr lang="ar-SY" sz="1400" b="1" dirty="0"/>
              <a:t>02</a:t>
            </a:r>
            <a:endParaRPr lang="en-US" sz="1400" b="1" dirty="0"/>
          </a:p>
        </p:txBody>
      </p:sp>
      <p:sp>
        <p:nvSpPr>
          <p:cNvPr id="17" name="Text Placeholder 3"/>
          <p:cNvSpPr txBox="1">
            <a:spLocks/>
          </p:cNvSpPr>
          <p:nvPr/>
        </p:nvSpPr>
        <p:spPr>
          <a:xfrm>
            <a:off x="827191" y="3241987"/>
            <a:ext cx="2040623"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4378">
              <a:spcBef>
                <a:spcPct val="20000"/>
              </a:spcBef>
              <a:defRPr/>
            </a:pPr>
            <a:r>
              <a:rPr lang="tr-TR" b="1" dirty="0">
                <a:solidFill>
                  <a:srgbClr val="92D050"/>
                </a:solidFill>
              </a:rPr>
              <a:t>Şehir içi Ulaşıma Uygun</a:t>
            </a:r>
            <a:endParaRPr lang="en-US" b="1" dirty="0">
              <a:solidFill>
                <a:srgbClr val="92D050"/>
              </a:solidFill>
            </a:endParaRPr>
          </a:p>
        </p:txBody>
      </p:sp>
      <p:sp>
        <p:nvSpPr>
          <p:cNvPr id="18" name="Text Placeholder 3"/>
          <p:cNvSpPr txBox="1">
            <a:spLocks/>
          </p:cNvSpPr>
          <p:nvPr/>
        </p:nvSpPr>
        <p:spPr>
          <a:xfrm>
            <a:off x="620394" y="3854275"/>
            <a:ext cx="2176558"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4378">
              <a:spcBef>
                <a:spcPct val="20000"/>
              </a:spcBef>
              <a:defRPr/>
            </a:pPr>
            <a:r>
              <a:rPr lang="tr-TR" b="1" dirty="0">
                <a:solidFill>
                  <a:schemeClr val="tx2">
                    <a:lumMod val="75000"/>
                  </a:schemeClr>
                </a:solidFill>
              </a:rPr>
              <a:t>Sağlık Merkezlerine Yakın</a:t>
            </a:r>
            <a:endParaRPr lang="en-US" b="1" dirty="0">
              <a:solidFill>
                <a:schemeClr val="tx2">
                  <a:lumMod val="75000"/>
                </a:schemeClr>
              </a:solidFill>
            </a:endParaRPr>
          </a:p>
        </p:txBody>
      </p:sp>
      <p:sp>
        <p:nvSpPr>
          <p:cNvPr id="19" name="Text Placeholder 3"/>
          <p:cNvSpPr txBox="1">
            <a:spLocks/>
          </p:cNvSpPr>
          <p:nvPr/>
        </p:nvSpPr>
        <p:spPr>
          <a:xfrm>
            <a:off x="1847502" y="2099773"/>
            <a:ext cx="2236190"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8">
              <a:spcBef>
                <a:spcPct val="20000"/>
              </a:spcBef>
              <a:defRPr/>
            </a:pPr>
            <a:r>
              <a:rPr lang="tr-TR" b="1" dirty="0">
                <a:solidFill>
                  <a:srgbClr val="FFC000"/>
                </a:solidFill>
              </a:rPr>
              <a:t>Kapasite  60- 100 arasında</a:t>
            </a:r>
            <a:endParaRPr lang="en-US" b="1" dirty="0">
              <a:solidFill>
                <a:srgbClr val="FFC000"/>
              </a:solidFill>
            </a:endParaRPr>
          </a:p>
        </p:txBody>
      </p:sp>
      <p:sp>
        <p:nvSpPr>
          <p:cNvPr id="20" name="Text Placeholder 3"/>
          <p:cNvSpPr txBox="1">
            <a:spLocks/>
          </p:cNvSpPr>
          <p:nvPr/>
        </p:nvSpPr>
        <p:spPr>
          <a:xfrm>
            <a:off x="6559273" y="3961997"/>
            <a:ext cx="2584727" cy="1077217"/>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8">
              <a:spcBef>
                <a:spcPct val="20000"/>
              </a:spcBef>
              <a:defRPr/>
            </a:pPr>
            <a:r>
              <a:rPr lang="tr-TR" b="1" dirty="0">
                <a:solidFill>
                  <a:srgbClr val="00B0F0"/>
                </a:solidFill>
              </a:rPr>
              <a:t>Yatırım programımızda 29 </a:t>
            </a:r>
            <a:r>
              <a:rPr lang="tr-TR" b="1" dirty="0" smtClean="0">
                <a:solidFill>
                  <a:srgbClr val="00B0F0"/>
                </a:solidFill>
              </a:rPr>
              <a:t>huzurevi </a:t>
            </a:r>
            <a:r>
              <a:rPr lang="tr-TR" b="1" dirty="0">
                <a:solidFill>
                  <a:srgbClr val="00B0F0"/>
                </a:solidFill>
              </a:rPr>
              <a:t>ve Yaşlı Bakım </a:t>
            </a:r>
            <a:r>
              <a:rPr lang="tr-TR" b="1" dirty="0" smtClean="0">
                <a:solidFill>
                  <a:srgbClr val="00B0F0"/>
                </a:solidFill>
              </a:rPr>
              <a:t>Rehabilitasyon </a:t>
            </a:r>
            <a:r>
              <a:rPr lang="tr-TR" b="1" dirty="0">
                <a:solidFill>
                  <a:srgbClr val="00B0F0"/>
                </a:solidFill>
              </a:rPr>
              <a:t>Merkezi yatırımı Bulunmaktadır</a:t>
            </a:r>
            <a:r>
              <a:rPr lang="tr-TR" b="1" dirty="0" smtClean="0">
                <a:solidFill>
                  <a:srgbClr val="00B0F0"/>
                </a:solidFill>
              </a:rPr>
              <a:t>.</a:t>
            </a:r>
            <a:r>
              <a:rPr lang="tr-TR" dirty="0">
                <a:cs typeface="Times New Roman" pitchFamily="18" charset="0"/>
              </a:rPr>
              <a:t> </a:t>
            </a:r>
            <a:r>
              <a:rPr lang="tr-TR" b="1" dirty="0">
                <a:solidFill>
                  <a:srgbClr val="00B0F0"/>
                </a:solidFill>
                <a:cs typeface="Times New Roman" pitchFamily="18" charset="0"/>
              </a:rPr>
              <a:t>Etüt </a:t>
            </a:r>
            <a:r>
              <a:rPr lang="tr-TR" b="1" dirty="0" smtClean="0">
                <a:solidFill>
                  <a:srgbClr val="00B0F0"/>
                </a:solidFill>
                <a:cs typeface="Times New Roman" pitchFamily="18" charset="0"/>
              </a:rPr>
              <a:t>11 proje  vardır .</a:t>
            </a:r>
            <a:endParaRPr lang="en-US" b="1" dirty="0">
              <a:solidFill>
                <a:srgbClr val="00B0F0"/>
              </a:solidFill>
            </a:endParaRPr>
          </a:p>
        </p:txBody>
      </p:sp>
      <p:sp>
        <p:nvSpPr>
          <p:cNvPr id="21" name="Text Placeholder 3"/>
          <p:cNvSpPr txBox="1">
            <a:spLocks/>
          </p:cNvSpPr>
          <p:nvPr/>
        </p:nvSpPr>
        <p:spPr>
          <a:xfrm>
            <a:off x="1562780" y="2539431"/>
            <a:ext cx="1829027" cy="23083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78">
              <a:spcBef>
                <a:spcPct val="20000"/>
              </a:spcBef>
              <a:defRPr/>
            </a:pPr>
            <a:r>
              <a:rPr lang="tr-TR" sz="1500" b="1" dirty="0">
                <a:solidFill>
                  <a:srgbClr val="FF0000"/>
                </a:solidFill>
                <a:cs typeface="Times New Roman" pitchFamily="18" charset="0"/>
              </a:rPr>
              <a:t>Şehir merkezlerinde</a:t>
            </a:r>
          </a:p>
        </p:txBody>
      </p:sp>
      <p:sp>
        <p:nvSpPr>
          <p:cNvPr id="22" name="Oval 21"/>
          <p:cNvSpPr>
            <a:spLocks noChangeAspect="1"/>
          </p:cNvSpPr>
          <p:nvPr/>
        </p:nvSpPr>
        <p:spPr>
          <a:xfrm>
            <a:off x="5369502" y="2551140"/>
            <a:ext cx="475390" cy="475390"/>
          </a:xfrm>
          <a:prstGeom prst="ellipse">
            <a:avLst/>
          </a:prstGeom>
          <a:solidFill>
            <a:srgbClr val="EB0557"/>
          </a:solidFill>
          <a:ln w="57150"/>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888978">
              <a:lnSpc>
                <a:spcPct val="90000"/>
              </a:lnSpc>
              <a:spcAft>
                <a:spcPct val="35000"/>
              </a:spcAft>
            </a:pPr>
            <a:r>
              <a:rPr lang="ar-SY" sz="1400" b="1" dirty="0" smtClean="0"/>
              <a:t>0</a:t>
            </a:r>
            <a:r>
              <a:rPr lang="tr-TR" sz="1400" b="1" dirty="0" smtClean="0"/>
              <a:t>6</a:t>
            </a:r>
            <a:endParaRPr lang="en-US" sz="1400" b="1" dirty="0"/>
          </a:p>
        </p:txBody>
      </p:sp>
      <p:sp>
        <p:nvSpPr>
          <p:cNvPr id="23" name="Oval 22"/>
          <p:cNvSpPr>
            <a:spLocks noChangeAspect="1"/>
          </p:cNvSpPr>
          <p:nvPr/>
        </p:nvSpPr>
        <p:spPr>
          <a:xfrm>
            <a:off x="5742048" y="3239384"/>
            <a:ext cx="475390" cy="475390"/>
          </a:xfrm>
          <a:prstGeom prst="ellipse">
            <a:avLst/>
          </a:prstGeom>
          <a:solidFill>
            <a:srgbClr val="724FA1"/>
          </a:solidFill>
          <a:ln w="57150"/>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888978">
              <a:lnSpc>
                <a:spcPct val="90000"/>
              </a:lnSpc>
              <a:spcAft>
                <a:spcPct val="35000"/>
              </a:spcAft>
            </a:pPr>
            <a:r>
              <a:rPr lang="ar-SY" sz="1400" b="1" dirty="0" smtClean="0"/>
              <a:t>0</a:t>
            </a:r>
            <a:r>
              <a:rPr lang="tr-TR" sz="1400" b="1" dirty="0" smtClean="0"/>
              <a:t>7</a:t>
            </a:r>
            <a:endParaRPr lang="en-US" sz="1400" b="1" dirty="0"/>
          </a:p>
        </p:txBody>
      </p:sp>
      <p:sp>
        <p:nvSpPr>
          <p:cNvPr id="24" name="Oval 23"/>
          <p:cNvSpPr>
            <a:spLocks noChangeAspect="1"/>
          </p:cNvSpPr>
          <p:nvPr/>
        </p:nvSpPr>
        <p:spPr>
          <a:xfrm>
            <a:off x="5979744" y="3832225"/>
            <a:ext cx="475390" cy="475390"/>
          </a:xfrm>
          <a:prstGeom prst="ellipse">
            <a:avLst/>
          </a:prstGeom>
          <a:solidFill>
            <a:srgbClr val="00B0F0"/>
          </a:solidFill>
          <a:ln w="57150"/>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888978">
              <a:lnSpc>
                <a:spcPct val="90000"/>
              </a:lnSpc>
              <a:spcAft>
                <a:spcPct val="35000"/>
              </a:spcAft>
            </a:pPr>
            <a:r>
              <a:rPr lang="ar-SY" sz="1400" b="1" dirty="0" smtClean="0"/>
              <a:t>0</a:t>
            </a:r>
            <a:r>
              <a:rPr lang="tr-TR" sz="1400" b="1" dirty="0" smtClean="0"/>
              <a:t>8</a:t>
            </a:r>
            <a:endParaRPr lang="en-US" sz="1400" b="1" dirty="0"/>
          </a:p>
        </p:txBody>
      </p:sp>
      <p:sp>
        <p:nvSpPr>
          <p:cNvPr id="25" name="Text Placeholder 3"/>
          <p:cNvSpPr txBox="1">
            <a:spLocks/>
          </p:cNvSpPr>
          <p:nvPr/>
        </p:nvSpPr>
        <p:spPr>
          <a:xfrm>
            <a:off x="5146686" y="2114088"/>
            <a:ext cx="86722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8">
              <a:spcBef>
                <a:spcPct val="20000"/>
              </a:spcBef>
              <a:defRPr/>
            </a:pPr>
            <a:r>
              <a:rPr lang="tr-TR" b="1" dirty="0">
                <a:solidFill>
                  <a:srgbClr val="7030A0"/>
                </a:solidFill>
              </a:rPr>
              <a:t>Erişilebilir</a:t>
            </a:r>
            <a:endParaRPr lang="en-US" b="1" dirty="0">
              <a:solidFill>
                <a:srgbClr val="7030A0"/>
              </a:solidFill>
            </a:endParaRPr>
          </a:p>
        </p:txBody>
      </p:sp>
      <p:sp>
        <p:nvSpPr>
          <p:cNvPr id="26" name="Text Placeholder 3"/>
          <p:cNvSpPr txBox="1">
            <a:spLocks/>
          </p:cNvSpPr>
          <p:nvPr/>
        </p:nvSpPr>
        <p:spPr>
          <a:xfrm>
            <a:off x="5844892" y="2460759"/>
            <a:ext cx="1532471"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8">
              <a:spcBef>
                <a:spcPct val="20000"/>
              </a:spcBef>
              <a:defRPr/>
            </a:pPr>
            <a:r>
              <a:rPr lang="tr-TR" b="1" dirty="0">
                <a:solidFill>
                  <a:srgbClr val="EB0557"/>
                </a:solidFill>
              </a:rPr>
              <a:t>Kişiselleştirilebilir</a:t>
            </a:r>
            <a:endParaRPr lang="en-US" b="1" dirty="0">
              <a:solidFill>
                <a:srgbClr val="EB0557"/>
              </a:solidFill>
            </a:endParaRPr>
          </a:p>
        </p:txBody>
      </p:sp>
      <p:sp>
        <p:nvSpPr>
          <p:cNvPr id="27" name="Text Placeholder 3"/>
          <p:cNvSpPr txBox="1">
            <a:spLocks/>
          </p:cNvSpPr>
          <p:nvPr/>
        </p:nvSpPr>
        <p:spPr>
          <a:xfrm>
            <a:off x="6325511" y="2888827"/>
            <a:ext cx="2818489" cy="861774"/>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8">
              <a:spcBef>
                <a:spcPct val="20000"/>
              </a:spcBef>
              <a:defRPr/>
            </a:pPr>
            <a:r>
              <a:rPr lang="tr-TR" b="1" dirty="0">
                <a:solidFill>
                  <a:srgbClr val="724FA1"/>
                </a:solidFill>
              </a:rPr>
              <a:t>Bakanlığımızın </a:t>
            </a:r>
            <a:r>
              <a:rPr lang="tr-TR" b="1" dirty="0" smtClean="0">
                <a:solidFill>
                  <a:srgbClr val="724FA1"/>
                </a:solidFill>
              </a:rPr>
              <a:t>yapılanma sürecinde;</a:t>
            </a:r>
            <a:r>
              <a:rPr lang="tr-TR" b="1" dirty="0">
                <a:solidFill>
                  <a:srgbClr val="724FA1"/>
                </a:solidFill>
              </a:rPr>
              <a:t> </a:t>
            </a:r>
            <a:r>
              <a:rPr lang="tr-TR" b="1" dirty="0" smtClean="0">
                <a:solidFill>
                  <a:srgbClr val="724FA1"/>
                </a:solidFill>
              </a:rPr>
              <a:t>Site Tipi</a:t>
            </a:r>
            <a:r>
              <a:rPr lang="tr-TR" b="1" dirty="0">
                <a:solidFill>
                  <a:srgbClr val="724FA1"/>
                </a:solidFill>
              </a:rPr>
              <a:t>, Avlu tipi, Sokak Tipi Huzurevi </a:t>
            </a:r>
            <a:r>
              <a:rPr lang="tr-TR" b="1" dirty="0" smtClean="0">
                <a:solidFill>
                  <a:srgbClr val="724FA1"/>
                </a:solidFill>
              </a:rPr>
              <a:t> Modeli </a:t>
            </a:r>
            <a:r>
              <a:rPr lang="tr-TR" b="1" dirty="0">
                <a:solidFill>
                  <a:srgbClr val="724FA1"/>
                </a:solidFill>
              </a:rPr>
              <a:t>oluşturulmuştur  </a:t>
            </a:r>
            <a:endParaRPr lang="en-US" b="1" dirty="0">
              <a:solidFill>
                <a:srgbClr val="724FA1"/>
              </a:solidFill>
            </a:endParaRPr>
          </a:p>
        </p:txBody>
      </p:sp>
      <p:pic>
        <p:nvPicPr>
          <p:cNvPr id="28" name="Resim 27"/>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3663680" y="3040627"/>
            <a:ext cx="1780959" cy="1392251"/>
          </a:xfrm>
          <a:prstGeom prst="rect">
            <a:avLst/>
          </a:prstGeom>
          <a:ln>
            <a:noFill/>
          </a:ln>
          <a:effectLst>
            <a:softEdge rad="112500"/>
          </a:effectLst>
        </p:spPr>
      </p:pic>
      <p:sp>
        <p:nvSpPr>
          <p:cNvPr id="29" name="Dikdörtgen 28"/>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1" name="Resim 30" descr="C:\Users\habay\Desktop\PROFIL ORTAK.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32" name="Dikdörtgen 31"/>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3673374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par>
                          <p:cTn id="8" fill="hold">
                            <p:stCondLst>
                              <p:cond delay="500"/>
                            </p:stCondLst>
                            <p:childTnLst>
                              <p:par>
                                <p:cTn id="9" presetID="2" presetClass="entr" presetSubtype="8" accel="50000" decel="5000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accel="50000" decel="5000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 presetClass="entr" presetSubtype="2" accel="50000" decel="5000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accel="50000" decel="5000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1+#ppt_w/2"/>
                                          </p:val>
                                        </p:tav>
                                        <p:tav tm="100000">
                                          <p:val>
                                            <p:strVal val="#ppt_x"/>
                                          </p:val>
                                        </p:tav>
                                      </p:tavLst>
                                    </p:anim>
                                    <p:anim calcmode="lin" valueType="num">
                                      <p:cBhvr additive="base">
                                        <p:cTn id="37" dur="500" fill="hold"/>
                                        <p:tgtEl>
                                          <p:spTgt spid="22"/>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2" accel="50000" decel="5000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1+#ppt_w/2"/>
                                          </p:val>
                                        </p:tav>
                                        <p:tav tm="100000">
                                          <p:val>
                                            <p:strVal val="#ppt_x"/>
                                          </p:val>
                                        </p:tav>
                                      </p:tavLst>
                                    </p:anim>
                                    <p:anim calcmode="lin" valueType="num">
                                      <p:cBhvr additive="base">
                                        <p:cTn id="42" dur="500" fill="hold"/>
                                        <p:tgtEl>
                                          <p:spTgt spid="23"/>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2" accel="50000" decel="5000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22" grpId="0" animBg="1"/>
      <p:bldP spid="23" grpId="0" animBg="1"/>
      <p:bldP spid="2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a:spLocks noGrp="1"/>
          </p:cNvSpPr>
          <p:nvPr>
            <p:ph type="title"/>
          </p:nvPr>
        </p:nvSpPr>
        <p:spPr>
          <a:xfrm>
            <a:off x="1043608" y="1052736"/>
            <a:ext cx="7973816" cy="981432"/>
          </a:xfrm>
        </p:spPr>
        <p:txBody>
          <a:bodyPr rtlCol="0">
            <a:noAutofit/>
          </a:bodyPr>
          <a:lstStyle/>
          <a:p>
            <a:pPr algn="ctr" eaLnBrk="1" fontAlgn="auto" hangingPunct="1">
              <a:spcAft>
                <a:spcPts val="0"/>
              </a:spcAft>
              <a:defRPr/>
            </a:pPr>
            <a:r>
              <a:rPr lang="tr-TR" sz="2800" b="1" dirty="0" smtClean="0">
                <a:solidFill>
                  <a:srgbClr val="C00000"/>
                </a:solidFill>
                <a:latin typeface="Times New Roman" panose="02020603050405020304" pitchFamily="18" charset="0"/>
                <a:cs typeface="Times New Roman" panose="02020603050405020304" pitchFamily="18" charset="0"/>
              </a:rPr>
              <a:t>HUZUREVLERİ İLE HUZUREVİ YAŞLI  BAKIM VE REHABİLİTASYON MERKEZLERİ</a:t>
            </a:r>
            <a:endParaRPr lang="tr-TR" sz="2800" dirty="0">
              <a:solidFill>
                <a:srgbClr val="C00000"/>
              </a:solidFill>
              <a:latin typeface="Times New Roman" panose="02020603050405020304" pitchFamily="18" charset="0"/>
              <a:cs typeface="Times New Roman" panose="02020603050405020304" pitchFamily="18" charset="0"/>
            </a:endParaRPr>
          </a:p>
        </p:txBody>
      </p:sp>
      <p:pic>
        <p:nvPicPr>
          <p:cNvPr id="4" name="Picture 2"/>
          <p:cNvPicPr>
            <a:picLocks noGrp="1" noChangeAspect="1" noChangeArrowheads="1"/>
          </p:cNvPicPr>
          <p:nvPr>
            <p:ph idx="1"/>
          </p:nvPr>
        </p:nvPicPr>
        <p:blipFill>
          <a:blip r:embed="rId3" cstate="email">
            <a:extLst>
              <a:ext uri="{28A0092B-C50C-407E-A947-70E740481C1C}">
                <a14:useLocalDpi xmlns:a14="http://schemas.microsoft.com/office/drawing/2010/main" xmlns=""/>
              </a:ext>
            </a:extLst>
          </a:blip>
          <a:stretch>
            <a:fillRect/>
          </a:stretch>
        </p:blipFill>
        <p:spPr bwMode="auto">
          <a:xfrm>
            <a:off x="5449024" y="3284982"/>
            <a:ext cx="2435344" cy="23851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Dikdörtgen 2"/>
          <p:cNvSpPr/>
          <p:nvPr/>
        </p:nvSpPr>
        <p:spPr>
          <a:xfrm>
            <a:off x="4427984" y="5734844"/>
            <a:ext cx="4387056" cy="830997"/>
          </a:xfrm>
          <a:prstGeom prst="rect">
            <a:avLst/>
          </a:prstGeom>
        </p:spPr>
        <p:txBody>
          <a:bodyPr wrap="square">
            <a:spAutoFit/>
          </a:bodyPr>
          <a:lstStyle/>
          <a:p>
            <a:pPr lvl="0" algn="ctr"/>
            <a:r>
              <a:rPr lang="tr-TR" sz="1600" dirty="0">
                <a:solidFill>
                  <a:prstClr val="black"/>
                </a:solidFill>
                <a:latin typeface="Times New Roman" panose="02020603050405020304" pitchFamily="18" charset="0"/>
                <a:cs typeface="Times New Roman" panose="02020603050405020304" pitchFamily="18" charset="0"/>
              </a:rPr>
              <a:t>ADANA HUZUREVİ YAŞLI BAKIM VE REHABİLİTASYON </a:t>
            </a:r>
            <a:r>
              <a:rPr lang="tr-TR" sz="1600" dirty="0" smtClean="0">
                <a:solidFill>
                  <a:prstClr val="black"/>
                </a:solidFill>
                <a:latin typeface="Times New Roman" panose="02020603050405020304" pitchFamily="18" charset="0"/>
                <a:cs typeface="Times New Roman" panose="02020603050405020304" pitchFamily="18" charset="0"/>
              </a:rPr>
              <a:t>MERKEZİ</a:t>
            </a:r>
          </a:p>
          <a:p>
            <a:pPr lvl="0" algn="ctr"/>
            <a:endParaRPr lang="tr-TR" sz="1600" dirty="0">
              <a:solidFill>
                <a:prstClr val="black"/>
              </a:solidFill>
              <a:latin typeface="Times New Roman" panose="02020603050405020304" pitchFamily="18" charset="0"/>
              <a:cs typeface="Times New Roman" panose="02020603050405020304" pitchFamily="18" charset="0"/>
            </a:endParaRPr>
          </a:p>
        </p:txBody>
      </p:sp>
      <p:sp>
        <p:nvSpPr>
          <p:cNvPr id="2" name="Dikdörtgen 1"/>
          <p:cNvSpPr/>
          <p:nvPr/>
        </p:nvSpPr>
        <p:spPr>
          <a:xfrm>
            <a:off x="568736" y="2039280"/>
            <a:ext cx="8147248" cy="1175706"/>
          </a:xfrm>
          <a:prstGeom prst="rect">
            <a:avLst/>
          </a:prstGeom>
        </p:spPr>
        <p:txBody>
          <a:bodyPr wrap="square">
            <a:spAutoFit/>
          </a:bodyPr>
          <a:lstStyle/>
          <a:p>
            <a:pPr marL="457200" lvl="0" indent="-457200" algn="just">
              <a:lnSpc>
                <a:spcPct val="80000"/>
              </a:lnSpc>
              <a:spcBef>
                <a:spcPct val="20000"/>
              </a:spcBef>
              <a:buClr>
                <a:srgbClr val="AD0101"/>
              </a:buClr>
              <a:buFont typeface="Arial" panose="020B0604020202020204" pitchFamily="34" charset="0"/>
              <a:buChar char="•"/>
              <a:defRPr/>
            </a:pPr>
            <a:r>
              <a:rPr lang="tr-TR" sz="2200" dirty="0">
                <a:solidFill>
                  <a:prstClr val="black"/>
                </a:solidFill>
                <a:latin typeface="Times New Roman" panose="02020603050405020304" pitchFamily="18" charset="0"/>
                <a:cs typeface="Times New Roman" panose="02020603050405020304" pitchFamily="18" charset="0"/>
              </a:rPr>
              <a:t>Huzurevleri ile Huzurevi Yaşlı Bakım ve Rehabilitasyon </a:t>
            </a:r>
            <a:r>
              <a:rPr lang="tr-TR" sz="2200" dirty="0" smtClean="0">
                <a:solidFill>
                  <a:prstClr val="black"/>
                </a:solidFill>
                <a:latin typeface="Times New Roman" panose="02020603050405020304" pitchFamily="18" charset="0"/>
                <a:cs typeface="Times New Roman" panose="02020603050405020304" pitchFamily="18" charset="0"/>
              </a:rPr>
              <a:t>Merkezleri; yaşlıların </a:t>
            </a:r>
            <a:r>
              <a:rPr lang="tr-TR" sz="2200" dirty="0">
                <a:solidFill>
                  <a:prstClr val="black"/>
                </a:solidFill>
                <a:latin typeface="Times New Roman" panose="02020603050405020304" pitchFamily="18" charset="0"/>
                <a:cs typeface="Times New Roman" panose="02020603050405020304" pitchFamily="18" charset="0"/>
              </a:rPr>
              <a:t>sürekli bakımlarının ve psikolojik, sosyal ve fiziksel rehabilitasyonlarının sağlandığı yatılı sosyal hizmet kuruluşlarıdır. </a:t>
            </a:r>
          </a:p>
        </p:txBody>
      </p:sp>
      <p:pic>
        <p:nvPicPr>
          <p:cNvPr id="7" name="Resim 6"/>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607295" y="3284983"/>
            <a:ext cx="2490023" cy="2410949"/>
          </a:xfrm>
          <a:prstGeom prst="rect">
            <a:avLst/>
          </a:prstGeom>
        </p:spPr>
      </p:pic>
      <p:sp>
        <p:nvSpPr>
          <p:cNvPr id="8" name="Rectangle 3"/>
          <p:cNvSpPr txBox="1">
            <a:spLocks noRot="1" noChangeArrowheads="1"/>
          </p:cNvSpPr>
          <p:nvPr/>
        </p:nvSpPr>
        <p:spPr>
          <a:xfrm>
            <a:off x="719572" y="5798302"/>
            <a:ext cx="4140460" cy="773968"/>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lgn="ctr">
              <a:lnSpc>
                <a:spcPct val="80000"/>
              </a:lnSpc>
              <a:buFont typeface="Wingdings" pitchFamily="2" charset="2"/>
              <a:buNone/>
              <a:defRPr/>
            </a:pPr>
            <a:r>
              <a:rPr lang="tr-TR" sz="1600" dirty="0" smtClean="0">
                <a:latin typeface="Times New Roman" panose="02020603050405020304" pitchFamily="18" charset="0"/>
                <a:cs typeface="Times New Roman" panose="02020603050405020304" pitchFamily="18" charset="0"/>
              </a:rPr>
              <a:t>ANKARA 75. YIL HUZUREVİ YAŞLI BAKIM VE REHABİLİTASYON MERKEZİ</a:t>
            </a:r>
          </a:p>
          <a:p>
            <a:pPr marL="0" indent="0" algn="ctr">
              <a:lnSpc>
                <a:spcPct val="80000"/>
              </a:lnSpc>
              <a:buFont typeface="Wingdings" pitchFamily="2" charset="2"/>
              <a:buNone/>
              <a:defRPr/>
            </a:pPr>
            <a:endParaRPr lang="tr-TR" sz="1600" dirty="0" smtClean="0"/>
          </a:p>
        </p:txBody>
      </p:sp>
      <p:sp>
        <p:nvSpPr>
          <p:cNvPr id="5" name="Slayt Numarası Yer Tutucusu 4"/>
          <p:cNvSpPr>
            <a:spLocks noGrp="1"/>
          </p:cNvSpPr>
          <p:nvPr>
            <p:ph type="sldNum" sz="quarter" idx="12"/>
          </p:nvPr>
        </p:nvSpPr>
        <p:spPr/>
        <p:txBody>
          <a:bodyPr/>
          <a:lstStyle/>
          <a:p>
            <a:fld id="{19929433-9A7A-419A-A9D1-2D5E3ACA1FE6}" type="slidenum">
              <a:rPr lang="tr-TR" altLang="tr-TR" smtClean="0"/>
              <a:pPr/>
              <a:t>59</a:t>
            </a:fld>
            <a:endParaRPr lang="tr-TR" altLang="tr-TR" dirty="0"/>
          </a:p>
        </p:txBody>
      </p:sp>
      <p:sp>
        <p:nvSpPr>
          <p:cNvPr id="11" name="Dikdörtgen 10"/>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Resim 12" descr="C:\Users\habay\Desktop\PROFIL ORTAK.pn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4" name="Dikdörtgen 13"/>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80016541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a:spLocks noGrp="1"/>
          </p:cNvSpPr>
          <p:nvPr>
            <p:ph type="title"/>
          </p:nvPr>
        </p:nvSpPr>
        <p:spPr>
          <a:xfrm>
            <a:off x="1265133" y="819192"/>
            <a:ext cx="7339315" cy="666328"/>
          </a:xfrm>
        </p:spPr>
        <p:txBody>
          <a:bodyPr/>
          <a:lstStyle/>
          <a:p>
            <a:r>
              <a:rPr lang="tr-TR" altLang="tr-TR" sz="3200" dirty="0" smtClean="0">
                <a:latin typeface="Times New Roman" panose="02020603050405020304" pitchFamily="18" charset="0"/>
                <a:cs typeface="Times New Roman" panose="02020603050405020304" pitchFamily="18" charset="0"/>
              </a:rPr>
              <a:t>GENEL MÜDÜRLÜĞÜN GÖREVLERİ</a:t>
            </a:r>
          </a:p>
        </p:txBody>
      </p:sp>
      <p:sp>
        <p:nvSpPr>
          <p:cNvPr id="5" name="Metin kutusu 4"/>
          <p:cNvSpPr txBox="1"/>
          <p:nvPr/>
        </p:nvSpPr>
        <p:spPr>
          <a:xfrm>
            <a:off x="755576" y="2224797"/>
            <a:ext cx="7992888" cy="3924151"/>
          </a:xfrm>
          <a:prstGeom prst="rect">
            <a:avLst/>
          </a:prstGeom>
          <a:solidFill>
            <a:schemeClr val="accent1">
              <a:lumMod val="20000"/>
              <a:lumOff val="80000"/>
            </a:schemeClr>
          </a:solidFill>
        </p:spPr>
        <p:txBody>
          <a:bodyPr wrap="square" rtlCol="0">
            <a:spAutoFit/>
          </a:bodyPr>
          <a:lstStyle/>
          <a:p>
            <a:pPr lvl="0">
              <a:spcBef>
                <a:spcPts val="0"/>
              </a:spcBef>
              <a:spcAft>
                <a:spcPts val="0"/>
              </a:spcAft>
            </a:pPr>
            <a:r>
              <a:rPr lang="tr-TR" sz="600" dirty="0" smtClean="0">
                <a:latin typeface="+mj-lt"/>
              </a:rPr>
              <a:t> </a:t>
            </a:r>
            <a:endParaRPr lang="tr-TR" sz="100" dirty="0" smtClean="0">
              <a:latin typeface="+mj-lt"/>
            </a:endParaRPr>
          </a:p>
          <a:p>
            <a:pPr marL="457200" lvl="0" indent="-457200">
              <a:spcBef>
                <a:spcPts val="800"/>
              </a:spcBef>
              <a:spcAft>
                <a:spcPts val="800"/>
              </a:spcAft>
              <a:buFont typeface="Arial" pitchFamily="34" charset="0"/>
              <a:buChar char="•"/>
            </a:pPr>
            <a:r>
              <a:rPr lang="tr-TR" sz="2000" dirty="0" smtClean="0">
                <a:latin typeface="Times New Roman" panose="02020603050405020304" pitchFamily="18" charset="0"/>
                <a:cs typeface="Times New Roman" panose="02020603050405020304" pitchFamily="18" charset="0"/>
              </a:rPr>
              <a:t>Engelliliğin </a:t>
            </a:r>
            <a:r>
              <a:rPr lang="tr-TR" sz="2000" dirty="0">
                <a:latin typeface="Times New Roman" panose="02020603050405020304" pitchFamily="18" charset="0"/>
                <a:cs typeface="Times New Roman" panose="02020603050405020304" pitchFamily="18" charset="0"/>
              </a:rPr>
              <a:t>önlenmesi ile engellilerin eğitimi, istihdamı, rehabilitasyonu, ayrımcılığa uğramadan insan haklarından yararlanarak toplumsal hayata katılmaları ile yaşlılara yönelik sosyal hizmetlere ilişkin ulusal düzeyde politika ve stratejilerin belirlenmesi çalışmalarını koordine etmek.</a:t>
            </a:r>
          </a:p>
          <a:p>
            <a:pPr marL="457200" lvl="0" indent="-457200">
              <a:spcBef>
                <a:spcPts val="800"/>
              </a:spcBef>
              <a:spcAft>
                <a:spcPts val="800"/>
              </a:spcAft>
              <a:buFont typeface="Arial" pitchFamily="34" charset="0"/>
              <a:buChar char="•"/>
            </a:pPr>
            <a:r>
              <a:rPr lang="tr-TR" sz="2000" dirty="0">
                <a:latin typeface="Times New Roman" panose="02020603050405020304" pitchFamily="18" charset="0"/>
                <a:cs typeface="Times New Roman" panose="02020603050405020304" pitchFamily="18" charset="0"/>
              </a:rPr>
              <a:t>Belirlenen politika ve stratejileri uygulamak, uygulanmasını izlemek ve değerlendirmek.</a:t>
            </a:r>
          </a:p>
          <a:p>
            <a:pPr marL="457200" lvl="0" indent="-457200">
              <a:spcBef>
                <a:spcPts val="800"/>
              </a:spcBef>
              <a:spcAft>
                <a:spcPts val="800"/>
              </a:spcAft>
              <a:buFont typeface="Arial" pitchFamily="34" charset="0"/>
              <a:buChar char="•"/>
            </a:pPr>
            <a:r>
              <a:rPr lang="tr-TR" sz="2000" dirty="0">
                <a:latin typeface="Times New Roman" panose="02020603050405020304" pitchFamily="18" charset="0"/>
                <a:cs typeface="Times New Roman" panose="02020603050405020304" pitchFamily="18" charset="0"/>
              </a:rPr>
              <a:t>Münhasıran engellilere tanınan haklar ve sunulan hizmetlerden yararlanmada kullanılmak üzere hazırlanan engelli kimlik kartlarına ilişkin işleri yürütmek.</a:t>
            </a:r>
          </a:p>
        </p:txBody>
      </p:sp>
      <p:grpSp>
        <p:nvGrpSpPr>
          <p:cNvPr id="11" name="Grup 10"/>
          <p:cNvGrpSpPr/>
          <p:nvPr/>
        </p:nvGrpSpPr>
        <p:grpSpPr>
          <a:xfrm>
            <a:off x="755576" y="1573444"/>
            <a:ext cx="7986824" cy="753284"/>
            <a:chOff x="552546" y="376446"/>
            <a:chExt cx="6723934" cy="753284"/>
          </a:xfrm>
        </p:grpSpPr>
        <p:sp>
          <p:nvSpPr>
            <p:cNvPr id="13" name="Dikdörtgen 12"/>
            <p:cNvSpPr/>
            <p:nvPr/>
          </p:nvSpPr>
          <p:spPr>
            <a:xfrm>
              <a:off x="552546" y="376446"/>
              <a:ext cx="6723934" cy="753284"/>
            </a:xfrm>
            <a:prstGeom prst="rect">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Dikdörtgen 13"/>
            <p:cNvSpPr/>
            <p:nvPr/>
          </p:nvSpPr>
          <p:spPr>
            <a:xfrm>
              <a:off x="552546" y="376446"/>
              <a:ext cx="6723934" cy="7532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7919"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latin typeface="Times New Roman" panose="02020603050405020304" pitchFamily="18" charset="0"/>
                  <a:cs typeface="Times New Roman" panose="02020603050405020304" pitchFamily="18" charset="0"/>
                </a:rPr>
                <a:t>Hakların korunması ve geliştirilmesine yönelik çalışmalar</a:t>
              </a:r>
              <a:endParaRPr lang="tr-TR" sz="2000" kern="1200" dirty="0">
                <a:latin typeface="Times New Roman" panose="02020603050405020304" pitchFamily="18" charset="0"/>
                <a:cs typeface="Times New Roman" panose="02020603050405020304" pitchFamily="18" charset="0"/>
              </a:endParaRPr>
            </a:p>
          </p:txBody>
        </p:sp>
      </p:grpSp>
      <p:sp>
        <p:nvSpPr>
          <p:cNvPr id="12" name="Oval 11"/>
          <p:cNvSpPr/>
          <p:nvPr/>
        </p:nvSpPr>
        <p:spPr>
          <a:xfrm>
            <a:off x="323528" y="1478978"/>
            <a:ext cx="941605" cy="941605"/>
          </a:xfrm>
          <a:prstGeom prst="ellipse">
            <a:avLst/>
          </a:prstGeom>
          <a:blipFill dpi="0" rotWithShape="1">
            <a:blip r:embed="rId2" cstate="print">
              <a:extLst>
                <a:ext uri="{28A0092B-C50C-407E-A947-70E740481C1C}">
                  <a14:useLocalDpi xmlns:a14="http://schemas.microsoft.com/office/drawing/2010/main" xmlns=""/>
                </a:ext>
              </a:extLst>
            </a:blip>
            <a:srcRect/>
            <a:stretch>
              <a:fillRect/>
            </a:stretch>
          </a:blip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 name="Slayt Numarası Yer Tutucusu 1"/>
          <p:cNvSpPr>
            <a:spLocks noGrp="1"/>
          </p:cNvSpPr>
          <p:nvPr>
            <p:ph type="sldNum" sz="quarter" idx="12"/>
          </p:nvPr>
        </p:nvSpPr>
        <p:spPr/>
        <p:txBody>
          <a:bodyPr/>
          <a:lstStyle/>
          <a:p>
            <a:fld id="{19929433-9A7A-419A-A9D1-2D5E3ACA1FE6}" type="slidenum">
              <a:rPr lang="tr-TR" altLang="tr-TR" smtClean="0"/>
              <a:pPr/>
              <a:t>6</a:t>
            </a:fld>
            <a:endParaRPr lang="tr-TR" altLang="tr-TR" dirty="0"/>
          </a:p>
        </p:txBody>
      </p:sp>
      <p:sp>
        <p:nvSpPr>
          <p:cNvPr id="15" name="Dikdörtgen 14"/>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 name="Resim 15" descr="C:\Users\habay\Desktop\PROFIL ORTAK.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8" name="Dikdörtgen 17"/>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13898987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50" fill="hold"/>
                                        <p:tgtEl>
                                          <p:spTgt spid="12"/>
                                        </p:tgtEl>
                                        <p:attrNameLst>
                                          <p:attrName>ppt_x</p:attrName>
                                        </p:attrNameLst>
                                      </p:cBhvr>
                                      <p:tavLst>
                                        <p:tav tm="0">
                                          <p:val>
                                            <p:strVal val="#ppt_x"/>
                                          </p:val>
                                        </p:tav>
                                        <p:tav tm="100000">
                                          <p:val>
                                            <p:strVal val="#ppt_x"/>
                                          </p:val>
                                        </p:tav>
                                      </p:tavLst>
                                    </p:anim>
                                    <p:anim calcmode="lin" valueType="num">
                                      <p:cBhvr additive="base">
                                        <p:cTn id="8" dur="2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50" fill="hold"/>
                                        <p:tgtEl>
                                          <p:spTgt spid="11"/>
                                        </p:tgtEl>
                                        <p:attrNameLst>
                                          <p:attrName>ppt_x</p:attrName>
                                        </p:attrNameLst>
                                      </p:cBhvr>
                                      <p:tavLst>
                                        <p:tav tm="0">
                                          <p:val>
                                            <p:strVal val="#ppt_x"/>
                                          </p:val>
                                        </p:tav>
                                        <p:tav tm="100000">
                                          <p:val>
                                            <p:strVal val="#ppt_x"/>
                                          </p:val>
                                        </p:tav>
                                      </p:tavLst>
                                    </p:anim>
                                    <p:anim calcmode="lin" valueType="num">
                                      <p:cBhvr additive="base">
                                        <p:cTn id="12" dur="25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50" fill="hold"/>
                                        <p:tgtEl>
                                          <p:spTgt spid="5"/>
                                        </p:tgtEl>
                                        <p:attrNameLst>
                                          <p:attrName>ppt_x</p:attrName>
                                        </p:attrNameLst>
                                      </p:cBhvr>
                                      <p:tavLst>
                                        <p:tav tm="0">
                                          <p:val>
                                            <p:strVal val="#ppt_x"/>
                                          </p:val>
                                        </p:tav>
                                        <p:tav tm="100000">
                                          <p:val>
                                            <p:strVal val="#ppt_x"/>
                                          </p:val>
                                        </p:tav>
                                      </p:tavLst>
                                    </p:anim>
                                    <p:anim calcmode="lin" valueType="num">
                                      <p:cBhvr additive="base">
                                        <p:cTn id="16" dur="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a:spLocks noGrp="1"/>
          </p:cNvSpPr>
          <p:nvPr>
            <p:ph type="title"/>
          </p:nvPr>
        </p:nvSpPr>
        <p:spPr>
          <a:xfrm>
            <a:off x="1187624" y="1124744"/>
            <a:ext cx="7499176" cy="648072"/>
          </a:xfrm>
        </p:spPr>
        <p:txBody>
          <a:bodyPr rtlCol="0">
            <a:noAutofit/>
          </a:bodyPr>
          <a:lstStyle/>
          <a:p>
            <a:pPr algn="ctr">
              <a:defRPr/>
            </a:pPr>
            <a:r>
              <a:rPr lang="tr-TR" altLang="tr-TR" sz="2800" b="1" dirty="0" smtClean="0">
                <a:solidFill>
                  <a:srgbClr val="C00000"/>
                </a:solidFill>
                <a:latin typeface="Times New Roman" panose="02020603050405020304" pitchFamily="18" charset="0"/>
                <a:cs typeface="Times New Roman" panose="02020603050405020304" pitchFamily="18" charset="0"/>
              </a:rPr>
              <a:t>EV TİPİ SOSYAL HİZMET KURULUŞLARI </a:t>
            </a:r>
            <a:br>
              <a:rPr lang="tr-TR" altLang="tr-TR" sz="2800" b="1" dirty="0" smtClean="0">
                <a:solidFill>
                  <a:srgbClr val="C00000"/>
                </a:solidFill>
                <a:latin typeface="Times New Roman" panose="02020603050405020304" pitchFamily="18" charset="0"/>
                <a:cs typeface="Times New Roman" panose="02020603050405020304" pitchFamily="18" charset="0"/>
              </a:rPr>
            </a:br>
            <a:r>
              <a:rPr lang="tr-TR" altLang="tr-TR" sz="2800" b="1" dirty="0" smtClean="0">
                <a:solidFill>
                  <a:srgbClr val="C00000"/>
                </a:solidFill>
                <a:latin typeface="Times New Roman" panose="02020603050405020304" pitchFamily="18" charset="0"/>
                <a:cs typeface="Times New Roman" panose="02020603050405020304" pitchFamily="18" charset="0"/>
              </a:rPr>
              <a:t>(Yaşlı Yaşam Evleri</a:t>
            </a:r>
            <a:r>
              <a:rPr lang="tr-TR" altLang="tr-TR" sz="3000" b="1" dirty="0" smtClean="0">
                <a:solidFill>
                  <a:srgbClr val="C00000"/>
                </a:solidFill>
                <a:latin typeface="Times New Roman" panose="02020603050405020304" pitchFamily="18" charset="0"/>
                <a:cs typeface="Times New Roman" panose="02020603050405020304" pitchFamily="18" charset="0"/>
              </a:rPr>
              <a:t>)</a:t>
            </a:r>
            <a:endParaRPr lang="tr-TR" sz="3000" b="1" dirty="0">
              <a:solidFill>
                <a:srgbClr val="C0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57856" y="1844824"/>
            <a:ext cx="4290208" cy="4146872"/>
          </a:xfrm>
        </p:spPr>
        <p:txBody>
          <a:bodyPr/>
          <a:lstStyle/>
          <a:p>
            <a:pPr marL="0" indent="0">
              <a:buNone/>
            </a:pPr>
            <a:r>
              <a:rPr lang="tr-TR" sz="2200" dirty="0">
                <a:latin typeface="Times New Roman" panose="02020603050405020304" pitchFamily="18" charset="0"/>
                <a:cs typeface="Times New Roman" panose="02020603050405020304" pitchFamily="18" charset="0"/>
              </a:rPr>
              <a:t>Yaşlı yaşam evi</a:t>
            </a:r>
            <a:r>
              <a:rPr lang="tr-TR" sz="2200" dirty="0" smtClean="0">
                <a:latin typeface="Times New Roman" panose="02020603050405020304" pitchFamily="18" charset="0"/>
                <a:cs typeface="Times New Roman" panose="02020603050405020304" pitchFamily="18" charset="0"/>
              </a:rPr>
              <a:t>;</a:t>
            </a:r>
            <a:endParaRPr lang="tr-TR" sz="2200" dirty="0">
              <a:latin typeface="Times New Roman" panose="02020603050405020304" pitchFamily="18" charset="0"/>
              <a:cs typeface="Times New Roman" panose="02020603050405020304" pitchFamily="18" charset="0"/>
            </a:endParaRPr>
          </a:p>
          <a:p>
            <a:r>
              <a:rPr lang="tr-TR" sz="2200" dirty="0" smtClean="0">
                <a:latin typeface="Times New Roman" panose="02020603050405020304" pitchFamily="18" charset="0"/>
                <a:cs typeface="Times New Roman" panose="02020603050405020304" pitchFamily="18" charset="0"/>
              </a:rPr>
              <a:t>Huzurevlerine </a:t>
            </a:r>
            <a:r>
              <a:rPr lang="tr-TR" sz="2200" dirty="0">
                <a:latin typeface="Times New Roman" panose="02020603050405020304" pitchFamily="18" charset="0"/>
                <a:cs typeface="Times New Roman" panose="02020603050405020304" pitchFamily="18" charset="0"/>
              </a:rPr>
              <a:t>bağlı olarak açılan, </a:t>
            </a:r>
          </a:p>
          <a:p>
            <a:r>
              <a:rPr lang="tr-TR" sz="2200" dirty="0" smtClean="0">
                <a:latin typeface="Times New Roman" panose="02020603050405020304" pitchFamily="18" charset="0"/>
                <a:cs typeface="Times New Roman" panose="02020603050405020304" pitchFamily="18" charset="0"/>
              </a:rPr>
              <a:t>Huzurevlerine </a:t>
            </a:r>
            <a:r>
              <a:rPr lang="tr-TR" sz="2200" dirty="0">
                <a:latin typeface="Times New Roman" panose="02020603050405020304" pitchFamily="18" charset="0"/>
                <a:cs typeface="Times New Roman" panose="02020603050405020304" pitchFamily="18" charset="0"/>
              </a:rPr>
              <a:t>uygun yaşlıların tek başlarına ya da eşleri ile birlikte kalabilecekleri, </a:t>
            </a:r>
          </a:p>
          <a:p>
            <a:r>
              <a:rPr lang="tr-TR" sz="2200" dirty="0" smtClean="0">
                <a:latin typeface="Times New Roman" panose="02020603050405020304" pitchFamily="18" charset="0"/>
                <a:cs typeface="Times New Roman" panose="02020603050405020304" pitchFamily="18" charset="0"/>
              </a:rPr>
              <a:t>Tercihen </a:t>
            </a:r>
            <a:r>
              <a:rPr lang="tr-TR" sz="2200" dirty="0">
                <a:latin typeface="Times New Roman" panose="02020603050405020304" pitchFamily="18" charset="0"/>
                <a:cs typeface="Times New Roman" panose="02020603050405020304" pitchFamily="18" charset="0"/>
              </a:rPr>
              <a:t>bir oda, mutfak, banyo ve tuvaletten oluşan </a:t>
            </a:r>
          </a:p>
          <a:p>
            <a:r>
              <a:rPr lang="tr-TR" sz="2200" dirty="0" smtClean="0">
                <a:latin typeface="Times New Roman" panose="02020603050405020304" pitchFamily="18" charset="0"/>
                <a:cs typeface="Times New Roman" panose="02020603050405020304" pitchFamily="18" charset="0"/>
              </a:rPr>
              <a:t>Her </a:t>
            </a:r>
            <a:r>
              <a:rPr lang="tr-TR" sz="2200" dirty="0">
                <a:latin typeface="Times New Roman" panose="02020603050405020304" pitchFamily="18" charset="0"/>
                <a:cs typeface="Times New Roman" panose="02020603050405020304" pitchFamily="18" charset="0"/>
              </a:rPr>
              <a:t>türlü hizmeti kuruluş müdürlüğünce karşılanan, </a:t>
            </a:r>
          </a:p>
          <a:p>
            <a:pPr marL="0" indent="0">
              <a:buNone/>
            </a:pPr>
            <a:r>
              <a:rPr lang="tr-TR" sz="2200" dirty="0">
                <a:latin typeface="Times New Roman" panose="02020603050405020304" pitchFamily="18" charset="0"/>
                <a:cs typeface="Times New Roman" panose="02020603050405020304" pitchFamily="18" charset="0"/>
              </a:rPr>
              <a:t>evler ve apartmanlardır</a:t>
            </a:r>
            <a:r>
              <a:rPr lang="tr-TR" sz="2200" dirty="0" smtClean="0">
                <a:latin typeface="Times New Roman" panose="02020603050405020304" pitchFamily="18" charset="0"/>
                <a:cs typeface="Times New Roman" panose="02020603050405020304" pitchFamily="18" charset="0"/>
              </a:rPr>
              <a:t>.</a:t>
            </a:r>
            <a:endParaRPr lang="tr-TR" sz="2200" dirty="0">
              <a:latin typeface="Times New Roman" panose="02020603050405020304" pitchFamily="18" charset="0"/>
              <a:cs typeface="Times New Roman" panose="02020603050405020304" pitchFamily="18" charset="0"/>
            </a:endParaRPr>
          </a:p>
        </p:txBody>
      </p:sp>
      <p:pic>
        <p:nvPicPr>
          <p:cNvPr id="8" name="Resim 7"/>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078720" y="1977104"/>
            <a:ext cx="3309703" cy="2016224"/>
          </a:xfrm>
          <a:prstGeom prst="rect">
            <a:avLst/>
          </a:prstGeom>
        </p:spPr>
      </p:pic>
      <p:pic>
        <p:nvPicPr>
          <p:cNvPr id="9" name="Resim 8"/>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066820" y="4077072"/>
            <a:ext cx="3321604" cy="2016224"/>
          </a:xfrm>
          <a:prstGeom prst="rect">
            <a:avLst/>
          </a:prstGeom>
        </p:spPr>
      </p:pic>
      <p:sp>
        <p:nvSpPr>
          <p:cNvPr id="2" name="Slayt Numarası Yer Tutucusu 1"/>
          <p:cNvSpPr>
            <a:spLocks noGrp="1"/>
          </p:cNvSpPr>
          <p:nvPr>
            <p:ph type="sldNum" sz="quarter" idx="12"/>
          </p:nvPr>
        </p:nvSpPr>
        <p:spPr/>
        <p:txBody>
          <a:bodyPr/>
          <a:lstStyle/>
          <a:p>
            <a:fld id="{19929433-9A7A-419A-A9D1-2D5E3ACA1FE6}" type="slidenum">
              <a:rPr lang="tr-TR" altLang="tr-TR" smtClean="0"/>
              <a:pPr/>
              <a:t>60</a:t>
            </a:fld>
            <a:endParaRPr lang="tr-TR" altLang="tr-TR" dirty="0"/>
          </a:p>
        </p:txBody>
      </p:sp>
      <p:sp>
        <p:nvSpPr>
          <p:cNvPr id="10" name="Dikdörtgen 9"/>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descr="C:\Users\habay\Desktop\PROFIL ORTAK.pn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3" name="Dikdörtgen 12"/>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031314880"/>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18864" y="1556792"/>
            <a:ext cx="8229600" cy="4608512"/>
          </a:xfrm>
        </p:spPr>
        <p:txBody>
          <a:bodyPr/>
          <a:lstStyle/>
          <a:p>
            <a:pPr algn="just"/>
            <a:r>
              <a:rPr lang="tr-TR" sz="2200" dirty="0">
                <a:latin typeface="Times New Roman" panose="02020603050405020304" pitchFamily="18" charset="0"/>
                <a:cs typeface="Times New Roman" panose="02020603050405020304" pitchFamily="18" charset="0"/>
              </a:rPr>
              <a:t>Bakanlığımızca yaşlılara yönelik gündüzlü dayanışma ve evde bakım hizmetlerinin hayata geçirilmesi amaçlanmakta olup buna yönelik hedeflerin Genel Müdürlüğümüzce Bakanlığımız 2018-2022 Stratejik Planı’nda yer alması sağlanmıştır.  </a:t>
            </a:r>
          </a:p>
          <a:p>
            <a:pPr algn="just"/>
            <a:r>
              <a:rPr lang="tr-TR" sz="2200" dirty="0">
                <a:latin typeface="Times New Roman" panose="02020603050405020304" pitchFamily="18" charset="0"/>
                <a:cs typeface="Times New Roman" panose="02020603050405020304" pitchFamily="18" charset="0"/>
              </a:rPr>
              <a:t>Söz konusu hedefler doğrultusunda yaşlılar için gündüzlü dayanışma ve evde bakım hizmetlerinin hayata geçirilmesini sağlamak amacıyla </a:t>
            </a:r>
            <a:r>
              <a:rPr lang="tr-TR" sz="2200" dirty="0" smtClean="0">
                <a:latin typeface="Times New Roman" panose="02020603050405020304" pitchFamily="18" charset="0"/>
                <a:cs typeface="Times New Roman" panose="02020603050405020304" pitchFamily="18" charset="0"/>
              </a:rPr>
              <a:t>24/5/1983 </a:t>
            </a:r>
            <a:r>
              <a:rPr lang="tr-TR" sz="2200" dirty="0">
                <a:latin typeface="Times New Roman" panose="02020603050405020304" pitchFamily="18" charset="0"/>
                <a:cs typeface="Times New Roman" panose="02020603050405020304" pitchFamily="18" charset="0"/>
              </a:rPr>
              <a:t>tarihli ve 2828 sayılı Sosyal Hizmetler Kanununun 3 üncü maddesinin birinci fıkrasının (f) bendinin (9) numaralı alt bendinde yer almakta olan “Aktif Yaşam Merkezi” tanımına 20 Aralık 2017 tarihinde Resmi </a:t>
            </a:r>
            <a:r>
              <a:rPr lang="tr-TR" sz="2200" dirty="0" err="1">
                <a:latin typeface="Times New Roman" panose="02020603050405020304" pitchFamily="18" charset="0"/>
                <a:cs typeface="Times New Roman" panose="02020603050405020304" pitchFamily="18" charset="0"/>
              </a:rPr>
              <a:t>Gazete’de</a:t>
            </a:r>
            <a:r>
              <a:rPr lang="tr-TR" sz="2200" dirty="0">
                <a:latin typeface="Times New Roman" panose="02020603050405020304" pitchFamily="18" charset="0"/>
                <a:cs typeface="Times New Roman" panose="02020603050405020304" pitchFamily="18" charset="0"/>
              </a:rPr>
              <a:t> yayınlanan “Bazı Kanunlarda Değişiklik Yapılmasına Dair </a:t>
            </a:r>
            <a:r>
              <a:rPr lang="tr-TR" sz="2200" dirty="0" err="1" smtClean="0">
                <a:latin typeface="Times New Roman" panose="02020603050405020304" pitchFamily="18" charset="0"/>
                <a:cs typeface="Times New Roman" panose="02020603050405020304" pitchFamily="18" charset="0"/>
              </a:rPr>
              <a:t>Kanun”un</a:t>
            </a:r>
            <a:r>
              <a:rPr lang="tr-TR" sz="2200" dirty="0" smtClean="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5’inci maddesi ile “yaşlı” ibaresinin eklenmesi </a:t>
            </a:r>
            <a:r>
              <a:rPr lang="tr-TR" sz="2200" dirty="0" smtClean="0">
                <a:latin typeface="Times New Roman" panose="02020603050405020304" pitchFamily="18" charset="0"/>
                <a:cs typeface="Times New Roman" panose="02020603050405020304" pitchFamily="18" charset="0"/>
              </a:rPr>
              <a:t>sağlanmış olup yönetmelik taslak çalışmaları yapılması planlanmaktadır.  </a:t>
            </a:r>
          </a:p>
          <a:p>
            <a:pPr algn="just"/>
            <a:endParaRPr lang="tr-TR" sz="2400" dirty="0"/>
          </a:p>
        </p:txBody>
      </p:sp>
      <p:sp>
        <p:nvSpPr>
          <p:cNvPr id="4" name="Unvan 1"/>
          <p:cNvSpPr>
            <a:spLocks noGrp="1"/>
          </p:cNvSpPr>
          <p:nvPr>
            <p:ph type="title"/>
          </p:nvPr>
        </p:nvSpPr>
        <p:spPr>
          <a:xfrm>
            <a:off x="899592" y="845840"/>
            <a:ext cx="7787208" cy="926976"/>
          </a:xfrm>
        </p:spPr>
        <p:txBody>
          <a:bodyPr/>
          <a:lstStyle/>
          <a:p>
            <a:r>
              <a:rPr lang="tr-TR" sz="3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AKTİF YAŞAM MERKEZLERİ</a:t>
            </a:r>
            <a:endParaRPr lang="tr-TR" sz="3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19929433-9A7A-419A-A9D1-2D5E3ACA1FE6}" type="slidenum">
              <a:rPr lang="tr-TR" altLang="tr-TR" smtClean="0"/>
              <a:pPr/>
              <a:t>61</a:t>
            </a:fld>
            <a:endParaRPr lang="tr-TR" altLang="tr-TR" dirty="0"/>
          </a:p>
        </p:txBody>
      </p:sp>
      <p:sp>
        <p:nvSpPr>
          <p:cNvPr id="6" name="Dikdörtgen 5"/>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descr="C:\Users\habay\Desktop\PROFIL ORTAK.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9" name="Dikdörtgen 8"/>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008091243"/>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28776" y="750464"/>
            <a:ext cx="7787208" cy="782960"/>
          </a:xfrm>
        </p:spPr>
        <p:txBody>
          <a:bodyPr/>
          <a:lstStyle/>
          <a:p>
            <a:r>
              <a:rPr lang="tr-TR" sz="3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GÜNGÖRMÜŞLER PROJESİ</a:t>
            </a:r>
            <a:endParaRPr lang="tr-TR" sz="3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7200" y="1556792"/>
            <a:ext cx="8229600" cy="4608512"/>
          </a:xfrm>
        </p:spPr>
        <p:txBody>
          <a:bodyPr>
            <a:normAutofit lnSpcReduction="10000"/>
          </a:bodyPr>
          <a:lstStyle/>
          <a:p>
            <a:pPr marL="400050" indent="-285750" algn="just"/>
            <a:r>
              <a:rPr lang="tr-TR" sz="1800" dirty="0" smtClean="0">
                <a:latin typeface="Times New Roman" panose="02020603050405020304" pitchFamily="18" charset="0"/>
                <a:cs typeface="Times New Roman" panose="02020603050405020304" pitchFamily="18" charset="0"/>
              </a:rPr>
              <a:t>27 Mart 2018 tarihinde Resmi Gazetede yayınlanan 30373 sayılı 2. Mükerrer ‘Vergi Kanunları ile Bazı Kanun ve Kanun Hükmünde Kararnamelerde Değişiklik Yapılması Hakkında Kanun’un 36. Maddesi; ‘Engelli ve Yaşlı Hizmetleri Genel Müdürlüğü tarafından engellilere ve yaşlılara yönelik olarak hazırlanan veya hazırlatılan projeler ile yapım ve kiralama işleri ve anılan Genel Müdürlüğün bu konudaki faaliyetlerine yönelik olarak kullanılmak üzere bu maddede sayılan gelirlerin %5’e kadarı Sosyal Yardımlaşma ve Dayanışmayı Teşvik Fonu Kurulu kararıyla Aile ve Sosyal Politikalar Bakanlığı emrine tahsis edilir. Bu amaçla tahsis edilen kaynak Sosyal Yardımlaşma ve Dayanışmayı Teşvik Fonu Kurulunun onaylayacağı projeler için kullanılır.’ şeklinde değiştirilmiştir. </a:t>
            </a:r>
            <a:endParaRPr lang="tr-TR" sz="1800" dirty="0">
              <a:latin typeface="Times New Roman" panose="02020603050405020304" pitchFamily="18" charset="0"/>
              <a:cs typeface="Times New Roman" panose="02020603050405020304" pitchFamily="18" charset="0"/>
            </a:endParaRPr>
          </a:p>
          <a:p>
            <a:pPr marL="400050" indent="-285750" algn="just"/>
            <a:r>
              <a:rPr lang="tr-TR" sz="1800" dirty="0" smtClean="0">
                <a:latin typeface="Times New Roman" panose="02020603050405020304" pitchFamily="18" charset="0"/>
                <a:cs typeface="Times New Roman" panose="02020603050405020304" pitchFamily="18" charset="0"/>
              </a:rPr>
              <a:t>Bu yasal dayanak temelinde öncelikli olarak </a:t>
            </a:r>
            <a:r>
              <a:rPr lang="tr-TR" sz="1800" dirty="0">
                <a:latin typeface="Times New Roman" panose="02020603050405020304" pitchFamily="18" charset="0"/>
                <a:cs typeface="Times New Roman" panose="02020603050405020304" pitchFamily="18" charset="0"/>
              </a:rPr>
              <a:t>50.000 </a:t>
            </a:r>
            <a:r>
              <a:rPr lang="tr-TR" sz="1800" dirty="0" smtClean="0">
                <a:latin typeface="Times New Roman" panose="02020603050405020304" pitchFamily="18" charset="0"/>
                <a:cs typeface="Times New Roman" panose="02020603050405020304" pitchFamily="18" charset="0"/>
              </a:rPr>
              <a:t>altı-5.000 </a:t>
            </a:r>
            <a:r>
              <a:rPr lang="tr-TR" sz="1800" dirty="0">
                <a:latin typeface="Times New Roman" panose="02020603050405020304" pitchFamily="18" charset="0"/>
                <a:cs typeface="Times New Roman" panose="02020603050405020304" pitchFamily="18" charset="0"/>
              </a:rPr>
              <a:t>üstü nüfusa sahip İlçe Belediyeleri, Sosyal Yardımlaşma ve Dayanışma Vakıfları, Engelli ve Yaşlı Hizmetleri Genel Müdürlüğü ve Sosyal Yardımlar Genel Müdürlüğü ortak çalışması ile Türkiye’de ikamet eden 65 yaş ve üstü sağlıklı yaşlıların, kendi bölgesinde, sosyal ortamından kopmadan yaşayabilmesi için barınma ihtiyacının karşılanmasına yönelik ihtiyaca göre 1+1 veya 2+1 evlerden oluşan sosyal yaşam alanı oluşturulması amacıyla Güngörmüşler </a:t>
            </a:r>
            <a:r>
              <a:rPr lang="tr-TR" sz="1800" dirty="0" smtClean="0">
                <a:latin typeface="Times New Roman" panose="02020603050405020304" pitchFamily="18" charset="0"/>
                <a:cs typeface="Times New Roman" panose="02020603050405020304" pitchFamily="18" charset="0"/>
              </a:rPr>
              <a:t>Projesi çalışmaları yapılmaktadır. </a:t>
            </a:r>
          </a:p>
          <a:p>
            <a:pPr algn="just"/>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19929433-9A7A-419A-A9D1-2D5E3ACA1FE6}" type="slidenum">
              <a:rPr lang="tr-TR" altLang="tr-TR" smtClean="0"/>
              <a:pPr/>
              <a:t>62</a:t>
            </a:fld>
            <a:endParaRPr lang="tr-TR" altLang="tr-TR" dirty="0"/>
          </a:p>
        </p:txBody>
      </p:sp>
      <p:sp>
        <p:nvSpPr>
          <p:cNvPr id="6" name="Dikdörtgen 5"/>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descr="C:\Users\habay\Desktop\PROFIL ORTAK.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9" name="Dikdörtgen 8"/>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917984980"/>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3018" y="1011816"/>
            <a:ext cx="8229600" cy="494928"/>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tr-TR" sz="3000" b="1" dirty="0">
                <a:latin typeface="Times New Roman" panose="02020603050405020304" pitchFamily="18" charset="0"/>
                <a:ea typeface="+mn-ea"/>
                <a:cs typeface="Times New Roman" panose="02020603050405020304" pitchFamily="18" charset="0"/>
              </a:rPr>
              <a:t>YAŞLI BAKIM </a:t>
            </a:r>
            <a:r>
              <a:rPr lang="tr-TR" sz="3000" b="1" dirty="0" smtClean="0">
                <a:latin typeface="Times New Roman" panose="02020603050405020304" pitchFamily="18" charset="0"/>
                <a:ea typeface="+mn-ea"/>
                <a:cs typeface="Times New Roman" panose="02020603050405020304" pitchFamily="18" charset="0"/>
              </a:rPr>
              <a:t>HİZMETLERİ</a:t>
            </a:r>
            <a:r>
              <a:rPr lang="tr-TR" sz="3000" b="1" dirty="0">
                <a:latin typeface="Times New Roman" panose="02020603050405020304" pitchFamily="18" charset="0"/>
                <a:ea typeface="+mn-ea"/>
                <a:cs typeface="Times New Roman" panose="02020603050405020304" pitchFamily="18" charset="0"/>
              </a:rPr>
              <a:t/>
            </a:r>
            <a:br>
              <a:rPr lang="tr-TR" sz="3000" b="1" dirty="0">
                <a:latin typeface="Times New Roman" panose="02020603050405020304" pitchFamily="18" charset="0"/>
                <a:ea typeface="+mn-ea"/>
                <a:cs typeface="Times New Roman" panose="02020603050405020304" pitchFamily="18" charset="0"/>
              </a:rPr>
            </a:br>
            <a:endParaRPr lang="tr-TR" sz="3000" b="1" dirty="0">
              <a:latin typeface="Times New Roman" panose="02020603050405020304" pitchFamily="18" charset="0"/>
              <a:ea typeface="+mn-ea"/>
              <a:cs typeface="Times New Roman" panose="02020603050405020304" pitchFamily="18" charset="0"/>
            </a:endParaRPr>
          </a:p>
        </p:txBody>
      </p:sp>
      <p:sp>
        <p:nvSpPr>
          <p:cNvPr id="62466" name="İçerik Yer Tutucusu 1"/>
          <p:cNvSpPr>
            <a:spLocks noGrp="1"/>
          </p:cNvSpPr>
          <p:nvPr>
            <p:ph idx="1"/>
          </p:nvPr>
        </p:nvSpPr>
        <p:spPr>
          <a:xfrm>
            <a:off x="2501320" y="1313717"/>
            <a:ext cx="6336704" cy="4779579"/>
          </a:xfrm>
        </p:spPr>
        <p:txBody>
          <a:bodyPr>
            <a:noAutofit/>
          </a:bodyPr>
          <a:lstStyle/>
          <a:p>
            <a:pPr algn="just">
              <a:spcBef>
                <a:spcPts val="600"/>
              </a:spcBef>
            </a:pPr>
            <a:r>
              <a:rPr lang="tr-TR" altLang="tr-TR" sz="2000" b="1" dirty="0" smtClean="0">
                <a:latin typeface="Times New Roman" panose="02020603050405020304" pitchFamily="18" charset="0"/>
                <a:cs typeface="Times New Roman" panose="02020603050405020304" pitchFamily="18" charset="0"/>
              </a:rPr>
              <a:t>Alzheimer-demans, ruhsal engelli yaşlılar için ihtisaslaşmış yaşlı bakım modelleri geliştirilecek ve uygulanacaktır.</a:t>
            </a:r>
          </a:p>
          <a:p>
            <a:pPr algn="just">
              <a:spcBef>
                <a:spcPts val="600"/>
              </a:spcBef>
            </a:pPr>
            <a:r>
              <a:rPr lang="tr-TR" altLang="tr-TR" sz="2000" b="1" dirty="0" smtClean="0">
                <a:latin typeface="Times New Roman" panose="02020603050405020304" pitchFamily="18" charset="0"/>
                <a:cs typeface="Times New Roman" panose="02020603050405020304" pitchFamily="18" charset="0"/>
              </a:rPr>
              <a:t>Yaşlıların bireysel ihtiyaçları dikkate alınarak, öncelikle evlerinde ve ailelerinin yanında evde destek ve evde bakımla desteklenmeleri, yeterli gelmiyorsa gündüzlü bakım ve yatılı bakım hizmetlerinden yararlandırılması hedeflenmektedir. </a:t>
            </a:r>
          </a:p>
          <a:p>
            <a:pPr algn="just">
              <a:spcBef>
                <a:spcPts val="600"/>
              </a:spcBef>
            </a:pPr>
            <a:r>
              <a:rPr lang="tr-TR" altLang="tr-TR" sz="2000" b="1" dirty="0" smtClean="0">
                <a:latin typeface="Times New Roman" panose="02020603050405020304" pitchFamily="18" charset="0"/>
                <a:cs typeface="Times New Roman" panose="02020603050405020304" pitchFamily="18" charset="0"/>
              </a:rPr>
              <a:t>Yaşlılarımızın ve ailelerinin faydalanabileceği sosyal dayanışma ve sosyal danışmanlık hizmetleri Bakanlığımız koordinasyonunda ve sorumluluğunda artırılacaktır.</a:t>
            </a:r>
          </a:p>
          <a:p>
            <a:pPr algn="just">
              <a:spcBef>
                <a:spcPts val="600"/>
              </a:spcBef>
            </a:pPr>
            <a:r>
              <a:rPr lang="tr-TR" altLang="tr-TR" sz="2000" b="1" dirty="0" smtClean="0">
                <a:latin typeface="Times New Roman" panose="02020603050405020304" pitchFamily="18" charset="0"/>
                <a:cs typeface="Times New Roman" panose="02020603050405020304" pitchFamily="18" charset="0"/>
              </a:rPr>
              <a:t>Her türlü bakım hizmetlerinin niteliği ve ihtiyaca cevap verebilirliği artırılacaktır.</a:t>
            </a:r>
          </a:p>
        </p:txBody>
      </p:sp>
      <p:pic>
        <p:nvPicPr>
          <p:cNvPr id="6" name="Resim 5"/>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422538" y="2533712"/>
            <a:ext cx="2205245" cy="2520280"/>
          </a:xfrm>
          <a:prstGeom prst="rect">
            <a:avLst/>
          </a:prstGeom>
          <a:ln>
            <a:noFill/>
          </a:ln>
          <a:effectLst>
            <a:softEdge rad="112500"/>
          </a:effectLst>
        </p:spPr>
      </p:pic>
      <p:sp>
        <p:nvSpPr>
          <p:cNvPr id="4" name="Slayt Numarası Yer Tutucusu 3"/>
          <p:cNvSpPr>
            <a:spLocks noGrp="1"/>
          </p:cNvSpPr>
          <p:nvPr>
            <p:ph type="sldNum" sz="quarter" idx="12"/>
          </p:nvPr>
        </p:nvSpPr>
        <p:spPr/>
        <p:txBody>
          <a:bodyPr/>
          <a:lstStyle/>
          <a:p>
            <a:fld id="{19929433-9A7A-419A-A9D1-2D5E3ACA1FE6}" type="slidenum">
              <a:rPr lang="tr-TR" altLang="tr-TR" smtClean="0"/>
              <a:pPr/>
              <a:t>63</a:t>
            </a:fld>
            <a:endParaRPr lang="tr-TR" altLang="tr-TR" dirty="0"/>
          </a:p>
        </p:txBody>
      </p:sp>
      <p:sp>
        <p:nvSpPr>
          <p:cNvPr id="8" name="Dikdörtgen 7"/>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descr="C:\Users\habay\Desktop\PROFIL ORTAK.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1" name="Dikdörtgen 10"/>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983740324"/>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İçerik Yer Tutucusu 2"/>
          <p:cNvSpPr>
            <a:spLocks noGrp="1"/>
          </p:cNvSpPr>
          <p:nvPr>
            <p:ph idx="1"/>
          </p:nvPr>
        </p:nvSpPr>
        <p:spPr>
          <a:xfrm>
            <a:off x="539552" y="1124744"/>
            <a:ext cx="8424936" cy="4968552"/>
          </a:xfrm>
        </p:spPr>
        <p:txBody>
          <a:bodyPr/>
          <a:lstStyle/>
          <a:p>
            <a:pPr algn="just">
              <a:spcBef>
                <a:spcPts val="0"/>
              </a:spcBef>
              <a:defRPr/>
            </a:pPr>
            <a:r>
              <a:rPr lang="tr-TR" sz="2000" b="1" dirty="0" smtClean="0">
                <a:latin typeface="Times New Roman" panose="02020603050405020304" pitchFamily="18" charset="0"/>
                <a:cs typeface="Times New Roman" panose="02020603050405020304" pitchFamily="18" charset="0"/>
              </a:rPr>
              <a:t>Personel: Teknik </a:t>
            </a:r>
            <a:r>
              <a:rPr lang="tr-TR" sz="2000" b="1" dirty="0">
                <a:latin typeface="Times New Roman" panose="02020603050405020304" pitchFamily="18" charset="0"/>
                <a:cs typeface="Times New Roman" panose="02020603050405020304" pitchFamily="18" charset="0"/>
              </a:rPr>
              <a:t>(Merkezde ve taşrada mimar</a:t>
            </a:r>
            <a:r>
              <a:rPr lang="tr-TR" sz="2000" b="1" dirty="0" smtClean="0">
                <a:latin typeface="Times New Roman" panose="02020603050405020304" pitchFamily="18" charset="0"/>
                <a:cs typeface="Times New Roman" panose="02020603050405020304" pitchFamily="18" charset="0"/>
              </a:rPr>
              <a:t>, peyzaj mimarı, makine mühendisi, elektrik mühendisi, inşaat teknikeri)  ve nitelikli (branş ve yabancı dil yeterliliği olan) personel yetersizliği </a:t>
            </a:r>
          </a:p>
          <a:p>
            <a:pPr lvl="1" algn="just">
              <a:spcBef>
                <a:spcPts val="0"/>
              </a:spcBef>
              <a:defRPr/>
            </a:pPr>
            <a:r>
              <a:rPr lang="tr-TR" sz="1600" b="1" dirty="0">
                <a:latin typeface="Times New Roman" panose="02020603050405020304" pitchFamily="18" charset="0"/>
                <a:cs typeface="Times New Roman" panose="02020603050405020304" pitchFamily="18" charset="0"/>
              </a:rPr>
              <a:t>Kuruluşlarda kadrolu personel yetersizliği.</a:t>
            </a:r>
          </a:p>
          <a:p>
            <a:pPr lvl="1" algn="just">
              <a:spcBef>
                <a:spcPts val="0"/>
              </a:spcBef>
              <a:defRPr/>
            </a:pPr>
            <a:r>
              <a:rPr lang="tr-TR" sz="1600" b="1" dirty="0">
                <a:latin typeface="Times New Roman" panose="02020603050405020304" pitchFamily="18" charset="0"/>
                <a:cs typeface="Times New Roman" panose="02020603050405020304" pitchFamily="18" charset="0"/>
              </a:rPr>
              <a:t>Kuruluşlarda hizmet alımı personeli ve ek ders karşılığı çalıştırılacak personel yetersizliği.</a:t>
            </a:r>
          </a:p>
          <a:p>
            <a:pPr lvl="1" algn="just">
              <a:spcBef>
                <a:spcPts val="0"/>
              </a:spcBef>
              <a:defRPr/>
            </a:pPr>
            <a:r>
              <a:rPr lang="tr-TR" sz="1600" b="1" dirty="0">
                <a:latin typeface="Times New Roman" panose="02020603050405020304" pitchFamily="18" charset="0"/>
                <a:cs typeface="Times New Roman" panose="02020603050405020304" pitchFamily="18" charset="0"/>
              </a:rPr>
              <a:t>Kuruluşlarımızdaki hekim ihtiyacının karşılanması</a:t>
            </a:r>
            <a:r>
              <a:rPr lang="tr-TR" sz="1600" b="1" dirty="0" smtClean="0">
                <a:latin typeface="Times New Roman" panose="02020603050405020304" pitchFamily="18" charset="0"/>
                <a:cs typeface="Times New Roman" panose="02020603050405020304" pitchFamily="18" charset="0"/>
              </a:rPr>
              <a:t>.</a:t>
            </a:r>
          </a:p>
          <a:p>
            <a:pPr algn="just">
              <a:spcBef>
                <a:spcPts val="0"/>
              </a:spcBef>
              <a:defRPr/>
            </a:pPr>
            <a:endParaRPr lang="tr-TR" sz="2000" b="1" dirty="0" smtClean="0">
              <a:latin typeface="Times New Roman" panose="02020603050405020304" pitchFamily="18" charset="0"/>
              <a:cs typeface="Times New Roman" panose="02020603050405020304" pitchFamily="18" charset="0"/>
            </a:endParaRPr>
          </a:p>
          <a:p>
            <a:pPr algn="just">
              <a:spcBef>
                <a:spcPts val="0"/>
              </a:spcBef>
              <a:defRPr/>
            </a:pPr>
            <a:r>
              <a:rPr lang="tr-TR" sz="2000" b="1" dirty="0" smtClean="0">
                <a:latin typeface="Times New Roman" panose="02020603050405020304" pitchFamily="18" charset="0"/>
                <a:cs typeface="Times New Roman" panose="02020603050405020304" pitchFamily="18" charset="0"/>
              </a:rPr>
              <a:t>ASP </a:t>
            </a:r>
            <a:r>
              <a:rPr lang="tr-TR" sz="2000" b="1" dirty="0">
                <a:latin typeface="Times New Roman" panose="02020603050405020304" pitchFamily="18" charset="0"/>
                <a:cs typeface="Times New Roman" panose="02020603050405020304" pitchFamily="18" charset="0"/>
              </a:rPr>
              <a:t>Bakanlığı </a:t>
            </a:r>
            <a:r>
              <a:rPr lang="tr-TR" sz="2000" b="1" dirty="0" smtClean="0">
                <a:latin typeface="Times New Roman" panose="02020603050405020304" pitchFamily="18" charset="0"/>
                <a:cs typeface="Times New Roman" panose="02020603050405020304" pitchFamily="18" charset="0"/>
              </a:rPr>
              <a:t>Bilişim Sisteminden Kaynaklanan Sorunlar</a:t>
            </a:r>
          </a:p>
          <a:p>
            <a:pPr lvl="1" algn="just">
              <a:spcBef>
                <a:spcPts val="0"/>
              </a:spcBef>
              <a:defRPr/>
            </a:pPr>
            <a:r>
              <a:rPr lang="tr-TR" sz="1600" b="1" dirty="0">
                <a:latin typeface="Times New Roman" panose="02020603050405020304" pitchFamily="18" charset="0"/>
                <a:cs typeface="Times New Roman" panose="02020603050405020304" pitchFamily="18" charset="0"/>
              </a:rPr>
              <a:t>HYBRM (Özel Huzurevleri dahil) veri tabanı ve  yaşlı veri otomasyon sisteminin oluşturulması</a:t>
            </a:r>
            <a:r>
              <a:rPr lang="tr-TR" sz="1600" b="1" dirty="0" smtClean="0">
                <a:latin typeface="Times New Roman" panose="02020603050405020304" pitchFamily="18" charset="0"/>
                <a:cs typeface="Times New Roman" panose="02020603050405020304" pitchFamily="18" charset="0"/>
              </a:rPr>
              <a:t>.</a:t>
            </a:r>
          </a:p>
          <a:p>
            <a:pPr lvl="1" algn="just">
              <a:spcBef>
                <a:spcPts val="0"/>
              </a:spcBef>
              <a:defRPr/>
            </a:pPr>
            <a:r>
              <a:rPr lang="tr-TR" sz="1600" b="1" dirty="0" err="1" smtClean="0">
                <a:latin typeface="Times New Roman" panose="02020603050405020304" pitchFamily="18" charset="0"/>
                <a:cs typeface="Times New Roman" panose="02020603050405020304" pitchFamily="18" charset="0"/>
              </a:rPr>
              <a:t>ABYS’ye</a:t>
            </a:r>
            <a:r>
              <a:rPr lang="tr-TR" sz="1600" b="1" dirty="0" smtClean="0">
                <a:latin typeface="Times New Roman" panose="02020603050405020304" pitchFamily="18" charset="0"/>
                <a:cs typeface="Times New Roman" panose="02020603050405020304" pitchFamily="18" charset="0"/>
              </a:rPr>
              <a:t> </a:t>
            </a:r>
            <a:r>
              <a:rPr lang="tr-TR" sz="1600" b="1" dirty="0">
                <a:latin typeface="Times New Roman" panose="02020603050405020304" pitchFamily="18" charset="0"/>
                <a:cs typeface="Times New Roman" panose="02020603050405020304" pitchFamily="18" charset="0"/>
              </a:rPr>
              <a:t>girişler için özel bakım merkezleri ve </a:t>
            </a:r>
            <a:r>
              <a:rPr lang="tr-TR" sz="1600" b="1" dirty="0" err="1">
                <a:latin typeface="Times New Roman" panose="02020603050405020304" pitchFamily="18" charset="0"/>
                <a:cs typeface="Times New Roman" panose="02020603050405020304" pitchFamily="18" charset="0"/>
              </a:rPr>
              <a:t>Umutevleri</a:t>
            </a:r>
            <a:r>
              <a:rPr lang="tr-TR" sz="1600" b="1" dirty="0">
                <a:latin typeface="Times New Roman" panose="02020603050405020304" pitchFamily="18" charset="0"/>
                <a:cs typeface="Times New Roman" panose="02020603050405020304" pitchFamily="18" charset="0"/>
              </a:rPr>
              <a:t> için giriş yetkisi verilmesi.</a:t>
            </a:r>
          </a:p>
          <a:p>
            <a:pPr lvl="1" algn="just">
              <a:spcBef>
                <a:spcPts val="0"/>
              </a:spcBef>
              <a:defRPr/>
            </a:pPr>
            <a:r>
              <a:rPr lang="tr-TR" sz="1600" b="1" dirty="0" smtClean="0">
                <a:latin typeface="Times New Roman" panose="02020603050405020304" pitchFamily="18" charset="0"/>
                <a:cs typeface="Times New Roman" panose="02020603050405020304" pitchFamily="18" charset="0"/>
              </a:rPr>
              <a:t>Kurumlar ve birimler arası veri paylaşamaması</a:t>
            </a:r>
          </a:p>
          <a:p>
            <a:pPr algn="just">
              <a:spcBef>
                <a:spcPts val="0"/>
              </a:spcBef>
              <a:defRPr/>
            </a:pPr>
            <a:r>
              <a:rPr lang="tr-TR" sz="2000" b="1" dirty="0" smtClean="0">
                <a:latin typeface="Times New Roman" panose="02020603050405020304" pitchFamily="18" charset="0"/>
                <a:cs typeface="Times New Roman" panose="02020603050405020304" pitchFamily="18" charset="0"/>
              </a:rPr>
              <a:t>Bütçe sınırlılıkları</a:t>
            </a:r>
          </a:p>
          <a:p>
            <a:pPr algn="just">
              <a:spcBef>
                <a:spcPts val="0"/>
              </a:spcBef>
              <a:defRPr/>
            </a:pPr>
            <a:r>
              <a:rPr lang="tr-TR" sz="2000" b="1" dirty="0" smtClean="0">
                <a:latin typeface="Times New Roman" panose="02020603050405020304" pitchFamily="18" charset="0"/>
                <a:cs typeface="Times New Roman" panose="02020603050405020304" pitchFamily="18" charset="0"/>
              </a:rPr>
              <a:t>Yurtdışı toplantılara katılım ile ilgili karar süreçlerinin uzunluğu</a:t>
            </a:r>
          </a:p>
          <a:p>
            <a:pPr algn="just">
              <a:spcBef>
                <a:spcPts val="0"/>
              </a:spcBef>
              <a:defRPr/>
            </a:pPr>
            <a:r>
              <a:rPr lang="tr-TR" sz="2000" b="1" dirty="0" smtClean="0">
                <a:latin typeface="Times New Roman" panose="02020603050405020304" pitchFamily="18" charset="0"/>
                <a:cs typeface="Times New Roman" panose="02020603050405020304" pitchFamily="18" charset="0"/>
              </a:rPr>
              <a:t>Edinilen tecrübeler doğrultusunda hizmetlerle ilgili yeni proje ve modeller geliştirildiğinden kamuya </a:t>
            </a:r>
            <a:r>
              <a:rPr lang="tr-TR" sz="2000" b="1" dirty="0">
                <a:latin typeface="Times New Roman" panose="02020603050405020304" pitchFamily="18" charset="0"/>
                <a:cs typeface="Times New Roman" panose="02020603050405020304" pitchFamily="18" charset="0"/>
              </a:rPr>
              <a:t>ait eski binaların Bakanlığımız hizmetlerinde kullanılmaması.</a:t>
            </a:r>
          </a:p>
          <a:p>
            <a:pPr algn="just">
              <a:spcBef>
                <a:spcPts val="0"/>
              </a:spcBef>
              <a:defRPr/>
            </a:pPr>
            <a:endParaRPr lang="tr-TR" sz="1900" b="1" dirty="0">
              <a:cs typeface="Times New Roman" pitchFamily="18" charset="0"/>
            </a:endParaRPr>
          </a:p>
          <a:p>
            <a:pPr algn="just">
              <a:spcBef>
                <a:spcPts val="0"/>
              </a:spcBef>
              <a:defRPr/>
            </a:pPr>
            <a:endParaRPr lang="tr-TR" sz="1900" b="1" dirty="0">
              <a:cs typeface="Times New Roman" pitchFamily="18" charset="0"/>
            </a:endParaRPr>
          </a:p>
        </p:txBody>
      </p:sp>
      <p:sp>
        <p:nvSpPr>
          <p:cNvPr id="5" name="Başlık 1"/>
          <p:cNvSpPr>
            <a:spLocks noGrp="1"/>
          </p:cNvSpPr>
          <p:nvPr>
            <p:ph type="title"/>
          </p:nvPr>
        </p:nvSpPr>
        <p:spPr>
          <a:xfrm>
            <a:off x="611188" y="620688"/>
            <a:ext cx="8532812" cy="567209"/>
          </a:xfrm>
        </p:spPr>
        <p:txBody>
          <a:bodyPr/>
          <a:lstStyle/>
          <a:p>
            <a:r>
              <a:rPr lang="tr-TR" altLang="tr-TR" sz="3000" b="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YAPISAL </a:t>
            </a:r>
            <a:r>
              <a:rPr lang="tr-TR" altLang="tr-TR" sz="3000" b="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SORUNLAR</a:t>
            </a:r>
            <a:endParaRPr lang="tr-TR" altLang="tr-TR" sz="3000" b="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075" name="Picture 3" descr="C:\Users\OYHGM\Desktop\06-16-acent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42347" y="2744221"/>
            <a:ext cx="1594149" cy="90080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ayt Numarası Yer Tutucusu 1"/>
          <p:cNvSpPr>
            <a:spLocks noGrp="1"/>
          </p:cNvSpPr>
          <p:nvPr>
            <p:ph type="sldNum" sz="quarter" idx="12"/>
          </p:nvPr>
        </p:nvSpPr>
        <p:spPr/>
        <p:txBody>
          <a:bodyPr/>
          <a:lstStyle/>
          <a:p>
            <a:fld id="{19929433-9A7A-419A-A9D1-2D5E3ACA1FE6}" type="slidenum">
              <a:rPr lang="tr-TR" altLang="tr-TR" smtClean="0"/>
              <a:pPr/>
              <a:t>64</a:t>
            </a:fld>
            <a:endParaRPr lang="tr-TR" altLang="tr-TR" dirty="0"/>
          </a:p>
        </p:txBody>
      </p:sp>
      <p:sp>
        <p:nvSpPr>
          <p:cNvPr id="7" name="Dikdörtgen 6"/>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descr="C:\Users\habay\Desktop\PROFIL ORTAK.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188640"/>
            <a:ext cx="1008112" cy="935220"/>
          </a:xfrm>
          <a:prstGeom prst="rect">
            <a:avLst/>
          </a:prstGeom>
          <a:noFill/>
          <a:ln>
            <a:noFill/>
          </a:ln>
        </p:spPr>
      </p:pic>
      <p:sp>
        <p:nvSpPr>
          <p:cNvPr id="10" name="Dikdörtgen 9"/>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104445254"/>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Başlık 1"/>
          <p:cNvSpPr>
            <a:spLocks noGrp="1"/>
          </p:cNvSpPr>
          <p:nvPr>
            <p:ph type="title"/>
          </p:nvPr>
        </p:nvSpPr>
        <p:spPr>
          <a:xfrm>
            <a:off x="611188" y="1061864"/>
            <a:ext cx="8532812" cy="1143000"/>
          </a:xfrm>
        </p:spPr>
        <p:txBody>
          <a:bodyPr/>
          <a:lstStyle/>
          <a:p>
            <a:r>
              <a:rPr lang="tr-TR" altLang="tr-TR" sz="3000" b="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MEVZUATA İLİŞKİN SORUNLAR</a:t>
            </a:r>
          </a:p>
        </p:txBody>
      </p:sp>
      <p:sp>
        <p:nvSpPr>
          <p:cNvPr id="23555" name="İçerik Yer Tutucusu 2"/>
          <p:cNvSpPr>
            <a:spLocks noGrp="1"/>
          </p:cNvSpPr>
          <p:nvPr>
            <p:ph idx="1"/>
          </p:nvPr>
        </p:nvSpPr>
        <p:spPr>
          <a:xfrm>
            <a:off x="0" y="1268760"/>
            <a:ext cx="9144000" cy="5040560"/>
          </a:xfrm>
        </p:spPr>
        <p:txBody>
          <a:bodyPr/>
          <a:lstStyle/>
          <a:p>
            <a:pPr marL="0" indent="0" algn="just">
              <a:spcBef>
                <a:spcPts val="0"/>
              </a:spcBef>
              <a:buNone/>
              <a:defRPr/>
            </a:pPr>
            <a:endParaRPr lang="tr-TR" sz="1900" u="sng" dirty="0"/>
          </a:p>
          <a:p>
            <a:pPr marL="0" indent="0" algn="just">
              <a:spcBef>
                <a:spcPts val="0"/>
              </a:spcBef>
              <a:buNone/>
              <a:defRPr/>
            </a:pPr>
            <a:endParaRPr lang="tr-TR" sz="1900" u="sng" dirty="0"/>
          </a:p>
          <a:p>
            <a:pPr algn="just">
              <a:spcBef>
                <a:spcPts val="0"/>
              </a:spcBef>
              <a:defRPr/>
            </a:pPr>
            <a:endParaRPr lang="tr-TR" sz="1900" b="1" dirty="0">
              <a:cs typeface="Times New Roman" pitchFamily="18" charset="0"/>
            </a:endParaRPr>
          </a:p>
          <a:p>
            <a:pPr algn="just">
              <a:spcBef>
                <a:spcPts val="0"/>
              </a:spcBef>
              <a:defRPr/>
            </a:pPr>
            <a:endParaRPr lang="tr-TR" sz="1900" b="1" dirty="0">
              <a:cs typeface="Times New Roman" pitchFamily="18" charset="0"/>
            </a:endParaRPr>
          </a:p>
          <a:p>
            <a:pPr algn="just">
              <a:spcBef>
                <a:spcPts val="0"/>
              </a:spcBef>
              <a:defRPr/>
            </a:pPr>
            <a:endParaRPr lang="tr-TR" sz="1900" dirty="0"/>
          </a:p>
          <a:p>
            <a:pPr marL="0" indent="0" algn="just">
              <a:spcBef>
                <a:spcPts val="0"/>
              </a:spcBef>
              <a:buNone/>
              <a:defRPr/>
            </a:pPr>
            <a:endParaRPr lang="tr-TR" altLang="tr-TR" sz="1900" dirty="0" smtClean="0">
              <a:solidFill>
                <a:srgbClr val="000000"/>
              </a:solidFill>
              <a:latin typeface="+mj-lt"/>
              <a:cs typeface="Times New Roman" pitchFamily="18" charset="0"/>
            </a:endParaRPr>
          </a:p>
          <a:p>
            <a:pPr algn="just">
              <a:spcBef>
                <a:spcPts val="0"/>
              </a:spcBef>
              <a:defRPr/>
            </a:pPr>
            <a:endParaRPr lang="tr-TR" altLang="tr-TR" sz="1900" dirty="0" smtClean="0">
              <a:solidFill>
                <a:srgbClr val="000000"/>
              </a:solidFill>
              <a:latin typeface="+mj-lt"/>
              <a:cs typeface="Times New Roman" pitchFamily="18" charset="0"/>
            </a:endParaRPr>
          </a:p>
        </p:txBody>
      </p:sp>
      <p:sp>
        <p:nvSpPr>
          <p:cNvPr id="3" name="Dikdörtgen 2"/>
          <p:cNvSpPr/>
          <p:nvPr/>
        </p:nvSpPr>
        <p:spPr>
          <a:xfrm>
            <a:off x="683569" y="1988840"/>
            <a:ext cx="8137702" cy="2246769"/>
          </a:xfrm>
          <a:prstGeom prst="rect">
            <a:avLst/>
          </a:prstGeom>
        </p:spPr>
        <p:txBody>
          <a:bodyPr wrap="square">
            <a:spAutoFit/>
          </a:bodyPr>
          <a:lstStyle/>
          <a:p>
            <a:pPr marL="285750" indent="-285750" algn="just" eaLnBrk="0" hangingPunct="0">
              <a:spcBef>
                <a:spcPts val="0"/>
              </a:spcBef>
              <a:buFont typeface="Arial" charset="0"/>
              <a:buChar char="•"/>
              <a:defRPr/>
            </a:pPr>
            <a:r>
              <a:rPr lang="tr-TR" sz="2000" b="1" dirty="0" smtClean="0">
                <a:latin typeface="Times New Roman" panose="02020603050405020304" pitchFamily="18" charset="0"/>
                <a:cs typeface="Times New Roman" panose="02020603050405020304" pitchFamily="18" charset="0"/>
              </a:rPr>
              <a:t>HYBRM </a:t>
            </a:r>
            <a:r>
              <a:rPr lang="tr-TR" sz="2000" b="1" dirty="0">
                <a:latin typeface="Times New Roman" panose="02020603050405020304" pitchFamily="18" charset="0"/>
                <a:cs typeface="Times New Roman" panose="02020603050405020304" pitchFamily="18" charset="0"/>
              </a:rPr>
              <a:t>Yönetmeliği  Taslağı oluşturulması.</a:t>
            </a:r>
          </a:p>
          <a:p>
            <a:pPr marL="285750" indent="-285750" algn="just" eaLnBrk="0" hangingPunct="0">
              <a:spcBef>
                <a:spcPts val="0"/>
              </a:spcBef>
              <a:buFont typeface="Arial" charset="0"/>
              <a:buChar char="•"/>
              <a:defRPr/>
            </a:pPr>
            <a:r>
              <a:rPr lang="tr-TR" sz="2000" b="1" dirty="0">
                <a:latin typeface="Times New Roman" panose="02020603050405020304" pitchFamily="18" charset="0"/>
                <a:cs typeface="Times New Roman" panose="02020603050405020304" pitchFamily="18" charset="0"/>
              </a:rPr>
              <a:t>Özel HYBRM Yönetmeliği Taslağı oluşturulması.</a:t>
            </a:r>
          </a:p>
          <a:p>
            <a:pPr marL="285750" indent="-285750" algn="just" eaLnBrk="0" hangingPunct="0">
              <a:spcBef>
                <a:spcPts val="0"/>
              </a:spcBef>
              <a:buFont typeface="Arial" charset="0"/>
              <a:buChar char="•"/>
              <a:defRPr/>
            </a:pPr>
            <a:r>
              <a:rPr lang="tr-TR" sz="2000" b="1" dirty="0">
                <a:latin typeface="Times New Roman" panose="02020603050405020304" pitchFamily="18" charset="0"/>
                <a:cs typeface="Times New Roman" panose="02020603050405020304" pitchFamily="18" charset="0"/>
              </a:rPr>
              <a:t>Özel Huzurevlerinden yoksul yaşlılar için hizmet alımı yasa taslağı.</a:t>
            </a:r>
          </a:p>
          <a:p>
            <a:pPr marL="285750" indent="-285750" algn="just" eaLnBrk="0" hangingPunct="0">
              <a:spcBef>
                <a:spcPts val="0"/>
              </a:spcBef>
              <a:buFont typeface="Arial" charset="0"/>
              <a:buChar char="•"/>
              <a:defRPr/>
            </a:pPr>
            <a:r>
              <a:rPr lang="tr-TR" sz="2000" b="1" dirty="0">
                <a:latin typeface="Times New Roman" panose="02020603050405020304" pitchFamily="18" charset="0"/>
                <a:cs typeface="Times New Roman" panose="02020603050405020304" pitchFamily="18" charset="0"/>
              </a:rPr>
              <a:t>Yaşlılara gündüzlü hizmet sunacak Aktif Yaşam Merkezleri </a:t>
            </a:r>
            <a:r>
              <a:rPr lang="tr-TR" sz="2000" b="1" dirty="0" smtClean="0">
                <a:latin typeface="Times New Roman" panose="02020603050405020304" pitchFamily="18" charset="0"/>
                <a:cs typeface="Times New Roman" panose="02020603050405020304" pitchFamily="18" charset="0"/>
              </a:rPr>
              <a:t>Yönetmelik </a:t>
            </a:r>
            <a:r>
              <a:rPr lang="tr-TR" sz="2000" b="1" dirty="0">
                <a:latin typeface="Times New Roman" panose="02020603050405020304" pitchFamily="18" charset="0"/>
                <a:cs typeface="Times New Roman" panose="02020603050405020304" pitchFamily="18" charset="0"/>
              </a:rPr>
              <a:t>Taslağı</a:t>
            </a:r>
            <a:r>
              <a:rPr lang="tr-TR" sz="2000" b="1" dirty="0" smtClean="0">
                <a:latin typeface="Times New Roman" panose="02020603050405020304" pitchFamily="18" charset="0"/>
                <a:cs typeface="Times New Roman" panose="02020603050405020304" pitchFamily="18" charset="0"/>
              </a:rPr>
              <a:t>.</a:t>
            </a:r>
          </a:p>
          <a:p>
            <a:pPr marL="285750" indent="-285750" algn="just">
              <a:spcBef>
                <a:spcPts val="0"/>
              </a:spcBef>
              <a:buFont typeface="Arial" charset="0"/>
              <a:buChar char="•"/>
              <a:defRPr/>
            </a:pPr>
            <a:r>
              <a:rPr lang="tr-TR" sz="2000" b="1" dirty="0">
                <a:latin typeface="Times New Roman" panose="02020603050405020304" pitchFamily="18" charset="0"/>
                <a:cs typeface="Times New Roman" panose="02020603050405020304" pitchFamily="18" charset="0"/>
              </a:rPr>
              <a:t>Erişilebilirlik İzleme ve Denetleme komisyonu üyelerine ödeme yapılması için mevzuat düzenlemesi </a:t>
            </a:r>
            <a:r>
              <a:rPr lang="tr-TR" sz="2000" b="1" dirty="0" smtClean="0">
                <a:latin typeface="Times New Roman" panose="02020603050405020304" pitchFamily="18" charset="0"/>
                <a:cs typeface="Times New Roman" panose="02020603050405020304" pitchFamily="18" charset="0"/>
              </a:rPr>
              <a:t>ihtiyacı. </a:t>
            </a:r>
            <a:endParaRPr lang="tr-TR" sz="2400" b="1" dirty="0" smtClean="0">
              <a:latin typeface="+mn-lt"/>
              <a:cs typeface="Times New Roman" pitchFamily="18" charset="0"/>
            </a:endParaRPr>
          </a:p>
        </p:txBody>
      </p:sp>
      <p:pic>
        <p:nvPicPr>
          <p:cNvPr id="4098" name="Picture 2" descr="C:\Users\OYHGM\Desktop\unnamed.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4451633"/>
            <a:ext cx="1368152" cy="1368152"/>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OYHGM\Desktop\icon_regulatio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7944" y="4235609"/>
            <a:ext cx="1584176" cy="1584176"/>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C:\Users\OYHGM\Desktop\legal-icon-8.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32240" y="4307617"/>
            <a:ext cx="1530834" cy="153083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ayt Numarası Yer Tutucusu 1"/>
          <p:cNvSpPr>
            <a:spLocks noGrp="1"/>
          </p:cNvSpPr>
          <p:nvPr>
            <p:ph type="sldNum" sz="quarter" idx="12"/>
          </p:nvPr>
        </p:nvSpPr>
        <p:spPr/>
        <p:txBody>
          <a:bodyPr/>
          <a:lstStyle/>
          <a:p>
            <a:fld id="{19929433-9A7A-419A-A9D1-2D5E3ACA1FE6}" type="slidenum">
              <a:rPr lang="tr-TR" altLang="tr-TR" smtClean="0"/>
              <a:pPr/>
              <a:t>65</a:t>
            </a:fld>
            <a:endParaRPr lang="tr-TR" altLang="tr-TR" dirty="0"/>
          </a:p>
        </p:txBody>
      </p:sp>
      <p:sp>
        <p:nvSpPr>
          <p:cNvPr id="10" name="Dikdörtgen 9"/>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descr="C:\Users\habay\Desktop\PROFIL ORTAK.pn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3" name="Dikdörtgen 12"/>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046504634"/>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İçerik Yer Tutucusu 2"/>
          <p:cNvSpPr>
            <a:spLocks noGrp="1"/>
          </p:cNvSpPr>
          <p:nvPr>
            <p:ph idx="1"/>
          </p:nvPr>
        </p:nvSpPr>
        <p:spPr>
          <a:xfrm>
            <a:off x="539552" y="1403648"/>
            <a:ext cx="8227520" cy="5040560"/>
          </a:xfrm>
        </p:spPr>
        <p:txBody>
          <a:bodyPr>
            <a:normAutofit lnSpcReduction="10000"/>
          </a:bodyPr>
          <a:lstStyle/>
          <a:p>
            <a:pPr algn="just">
              <a:spcBef>
                <a:spcPts val="0"/>
              </a:spcBef>
              <a:defRPr/>
            </a:pPr>
            <a:r>
              <a:rPr lang="tr-TR" sz="2000" b="1" dirty="0">
                <a:latin typeface="Times New Roman" panose="02020603050405020304" pitchFamily="18" charset="0"/>
                <a:cs typeface="Times New Roman" panose="02020603050405020304" pitchFamily="18" charset="0"/>
              </a:rPr>
              <a:t>Kamu kurumları ile etkin iletişim eksikliği</a:t>
            </a:r>
          </a:p>
          <a:p>
            <a:pPr algn="just">
              <a:spcBef>
                <a:spcPts val="0"/>
              </a:spcBef>
              <a:defRPr/>
            </a:pPr>
            <a:r>
              <a:rPr lang="tr-TR" sz="2000" b="1" dirty="0" smtClean="0">
                <a:latin typeface="Times New Roman" panose="02020603050405020304" pitchFamily="18" charset="0"/>
                <a:cs typeface="Times New Roman" panose="02020603050405020304" pitchFamily="18" charset="0"/>
              </a:rPr>
              <a:t>Engelli</a:t>
            </a:r>
            <a:r>
              <a:rPr lang="tr-TR" sz="2000" b="1" dirty="0">
                <a:latin typeface="Times New Roman" panose="02020603050405020304" pitchFamily="18" charset="0"/>
                <a:cs typeface="Times New Roman" panose="02020603050405020304" pitchFamily="18" charset="0"/>
              </a:rPr>
              <a:t>, Şehit yakını, Gazi ve Yaşlı Bireylerin Ücretsiz Seyahat Hakkından Faydalandırılması konusunda yönetmelik hükümlerinin </a:t>
            </a:r>
            <a:r>
              <a:rPr lang="tr-TR" sz="2000" b="1" dirty="0" smtClean="0">
                <a:latin typeface="Times New Roman" panose="02020603050405020304" pitchFamily="18" charset="0"/>
                <a:cs typeface="Times New Roman" panose="02020603050405020304" pitchFamily="18" charset="0"/>
              </a:rPr>
              <a:t>uygulanamaması</a:t>
            </a:r>
            <a:r>
              <a:rPr lang="tr-TR" sz="2000" b="1" dirty="0">
                <a:latin typeface="Times New Roman" panose="02020603050405020304" pitchFamily="18" charset="0"/>
                <a:cs typeface="Times New Roman" panose="02020603050405020304" pitchFamily="18" charset="0"/>
              </a:rPr>
              <a:t>. </a:t>
            </a:r>
          </a:p>
          <a:p>
            <a:pPr algn="just">
              <a:spcBef>
                <a:spcPts val="0"/>
              </a:spcBef>
              <a:defRPr/>
            </a:pPr>
            <a:r>
              <a:rPr lang="tr-TR" sz="2000" b="1" dirty="0" smtClean="0">
                <a:latin typeface="Times New Roman" panose="02020603050405020304" pitchFamily="18" charset="0"/>
                <a:cs typeface="Times New Roman" panose="02020603050405020304" pitchFamily="18" charset="0"/>
              </a:rPr>
              <a:t>Korumalı </a:t>
            </a:r>
            <a:r>
              <a:rPr lang="tr-TR" sz="2000" b="1" dirty="0">
                <a:latin typeface="Times New Roman" panose="02020603050405020304" pitchFamily="18" charset="0"/>
                <a:cs typeface="Times New Roman" panose="02020603050405020304" pitchFamily="18" charset="0"/>
              </a:rPr>
              <a:t>işyerlerinin yaygınlaştırılamaması.</a:t>
            </a:r>
          </a:p>
          <a:p>
            <a:pPr algn="just">
              <a:spcBef>
                <a:spcPts val="0"/>
              </a:spcBef>
              <a:defRPr/>
            </a:pPr>
            <a:r>
              <a:rPr lang="tr-TR" sz="2000" b="1" dirty="0">
                <a:latin typeface="Times New Roman" panose="02020603050405020304" pitchFamily="18" charset="0"/>
                <a:cs typeface="Times New Roman" panose="02020603050405020304" pitchFamily="18" charset="0"/>
              </a:rPr>
              <a:t>Kamu Kurumlarında boş engelli kontenjanlarının doldurulması ve engelli bireylerin işe uyumu</a:t>
            </a:r>
            <a:r>
              <a:rPr lang="tr-TR" sz="2000" b="1" dirty="0" smtClean="0">
                <a:latin typeface="Times New Roman" panose="02020603050405020304" pitchFamily="18" charset="0"/>
                <a:cs typeface="Times New Roman" panose="02020603050405020304" pitchFamily="18" charset="0"/>
              </a:rPr>
              <a:t>.</a:t>
            </a:r>
          </a:p>
          <a:p>
            <a:pPr algn="just">
              <a:spcBef>
                <a:spcPts val="0"/>
              </a:spcBef>
              <a:defRPr/>
            </a:pPr>
            <a:r>
              <a:rPr lang="tr-TR" sz="2000" b="1" dirty="0" smtClean="0">
                <a:latin typeface="Times New Roman" panose="02020603050405020304" pitchFamily="18" charset="0"/>
                <a:cs typeface="Times New Roman" panose="02020603050405020304" pitchFamily="18" charset="0"/>
              </a:rPr>
              <a:t>Yaşlı </a:t>
            </a:r>
            <a:r>
              <a:rPr lang="tr-TR" sz="2000" b="1" dirty="0">
                <a:latin typeface="Times New Roman" panose="02020603050405020304" pitchFamily="18" charset="0"/>
                <a:cs typeface="Times New Roman" panose="02020603050405020304" pitchFamily="18" charset="0"/>
              </a:rPr>
              <a:t>Bakım sigorta sisteminin </a:t>
            </a:r>
            <a:r>
              <a:rPr lang="tr-TR" sz="2000" b="1" dirty="0" smtClean="0">
                <a:latin typeface="Times New Roman" panose="02020603050405020304" pitchFamily="18" charset="0"/>
                <a:cs typeface="Times New Roman" panose="02020603050405020304" pitchFamily="18" charset="0"/>
              </a:rPr>
              <a:t>oluşturulamaması</a:t>
            </a:r>
          </a:p>
          <a:p>
            <a:pPr algn="just">
              <a:spcBef>
                <a:spcPts val="0"/>
              </a:spcBef>
              <a:defRPr/>
            </a:pPr>
            <a:r>
              <a:rPr lang="tr-TR" sz="2000" b="1" dirty="0" smtClean="0">
                <a:latin typeface="Times New Roman" panose="02020603050405020304" pitchFamily="18" charset="0"/>
                <a:cs typeface="Times New Roman" panose="02020603050405020304" pitchFamily="18" charset="0"/>
              </a:rPr>
              <a:t>Yaşlı </a:t>
            </a:r>
            <a:r>
              <a:rPr lang="tr-TR" sz="2000" b="1" dirty="0">
                <a:latin typeface="Times New Roman" panose="02020603050405020304" pitchFamily="18" charset="0"/>
                <a:cs typeface="Times New Roman" panose="02020603050405020304" pitchFamily="18" charset="0"/>
              </a:rPr>
              <a:t>STK’larının kurumsal kapasitelerinin yetersizliği</a:t>
            </a:r>
          </a:p>
          <a:p>
            <a:pPr algn="just">
              <a:spcBef>
                <a:spcPts val="0"/>
              </a:spcBef>
              <a:defRPr/>
            </a:pPr>
            <a:r>
              <a:rPr lang="tr-TR" sz="2000" b="1" dirty="0" smtClean="0">
                <a:latin typeface="Times New Roman" panose="02020603050405020304" pitchFamily="18" charset="0"/>
                <a:cs typeface="Times New Roman" panose="02020603050405020304" pitchFamily="18" charset="0"/>
              </a:rPr>
              <a:t>Erişilebilirlik </a:t>
            </a:r>
            <a:r>
              <a:rPr lang="tr-TR" sz="2000" b="1" dirty="0">
                <a:latin typeface="Times New Roman" panose="02020603050405020304" pitchFamily="18" charset="0"/>
                <a:cs typeface="Times New Roman" panose="02020603050405020304" pitchFamily="18" charset="0"/>
              </a:rPr>
              <a:t>İzleme ve Denetleme faaliyetleri kapsamında idari para cezası uygulanması. (politik sorun)</a:t>
            </a:r>
          </a:p>
          <a:p>
            <a:pPr algn="just">
              <a:spcBef>
                <a:spcPts val="0"/>
              </a:spcBef>
              <a:defRPr/>
            </a:pPr>
            <a:r>
              <a:rPr lang="tr-TR" sz="2000" b="1" dirty="0" smtClean="0">
                <a:latin typeface="Times New Roman" panose="02020603050405020304" pitchFamily="18" charset="0"/>
                <a:cs typeface="Times New Roman" panose="02020603050405020304" pitchFamily="18" charset="0"/>
              </a:rPr>
              <a:t>Kuruluş </a:t>
            </a:r>
            <a:r>
              <a:rPr lang="tr-TR" sz="2000" b="1" dirty="0">
                <a:latin typeface="Times New Roman" panose="02020603050405020304" pitchFamily="18" charset="0"/>
                <a:cs typeface="Times New Roman" panose="02020603050405020304" pitchFamily="18" charset="0"/>
              </a:rPr>
              <a:t>binalarının erişilebilir hale getirilmesine yönelik izlenecek yolun belirlenmesi. Destek Hizmetleri Dairesi Başkanlığı ile çözüm önerisi üretilmesi gerekmektedir</a:t>
            </a:r>
            <a:r>
              <a:rPr lang="tr-TR" sz="2000" b="1" dirty="0" smtClean="0">
                <a:latin typeface="Times New Roman" panose="02020603050405020304" pitchFamily="18" charset="0"/>
                <a:cs typeface="Times New Roman" panose="02020603050405020304" pitchFamily="18" charset="0"/>
              </a:rPr>
              <a:t>. (Devam ediyor)</a:t>
            </a:r>
          </a:p>
          <a:p>
            <a:pPr algn="just">
              <a:spcBef>
                <a:spcPts val="0"/>
              </a:spcBef>
              <a:defRPr/>
            </a:pPr>
            <a:r>
              <a:rPr lang="tr-TR" sz="2000" b="1" dirty="0" smtClean="0">
                <a:latin typeface="Times New Roman" panose="02020603050405020304" pitchFamily="18" charset="0"/>
                <a:cs typeface="Times New Roman" panose="02020603050405020304" pitchFamily="18" charset="0"/>
              </a:rPr>
              <a:t>İmar </a:t>
            </a:r>
            <a:r>
              <a:rPr lang="tr-TR" sz="2000" b="1" dirty="0">
                <a:latin typeface="Times New Roman" panose="02020603050405020304" pitchFamily="18" charset="0"/>
                <a:cs typeface="Times New Roman" panose="02020603050405020304" pitchFamily="18" charset="0"/>
              </a:rPr>
              <a:t>mevzuatı ve ilgili diğer mevzuat ile erişilebilirlik mevzuatının uyumlu hale getirilmesine yönelik Bakanlıklarca konunun gerektiği gibi ele </a:t>
            </a:r>
            <a:r>
              <a:rPr lang="tr-TR" sz="2000" b="1" dirty="0" smtClean="0">
                <a:latin typeface="Times New Roman" panose="02020603050405020304" pitchFamily="18" charset="0"/>
                <a:cs typeface="Times New Roman" panose="02020603050405020304" pitchFamily="18" charset="0"/>
              </a:rPr>
              <a:t>alınmaması</a:t>
            </a:r>
          </a:p>
          <a:p>
            <a:pPr algn="just">
              <a:spcBef>
                <a:spcPts val="0"/>
              </a:spcBef>
              <a:defRPr/>
            </a:pPr>
            <a:endParaRPr lang="tr-TR" sz="2000" b="1" dirty="0">
              <a:cs typeface="Times New Roman" pitchFamily="18" charset="0"/>
            </a:endParaRPr>
          </a:p>
          <a:p>
            <a:pPr algn="just">
              <a:spcBef>
                <a:spcPts val="0"/>
              </a:spcBef>
              <a:defRPr/>
            </a:pPr>
            <a:endParaRPr lang="tr-TR" sz="2000" b="1" dirty="0">
              <a:cs typeface="Times New Roman" pitchFamily="18" charset="0"/>
            </a:endParaRPr>
          </a:p>
          <a:p>
            <a:pPr algn="just">
              <a:spcBef>
                <a:spcPts val="0"/>
              </a:spcBef>
              <a:defRPr/>
            </a:pPr>
            <a:endParaRPr lang="tr-TR" sz="2000" dirty="0"/>
          </a:p>
          <a:p>
            <a:pPr marL="0" indent="0" algn="just">
              <a:spcBef>
                <a:spcPts val="0"/>
              </a:spcBef>
              <a:buNone/>
              <a:defRPr/>
            </a:pPr>
            <a:endParaRPr lang="tr-TR" altLang="tr-TR" sz="2000" dirty="0">
              <a:solidFill>
                <a:srgbClr val="000000"/>
              </a:solidFill>
              <a:cs typeface="Times New Roman" pitchFamily="18" charset="0"/>
            </a:endParaRPr>
          </a:p>
          <a:p>
            <a:pPr algn="just">
              <a:spcBef>
                <a:spcPts val="0"/>
              </a:spcBef>
              <a:defRPr/>
            </a:pPr>
            <a:endParaRPr lang="tr-TR" altLang="tr-TR" sz="2000" dirty="0">
              <a:solidFill>
                <a:srgbClr val="000000"/>
              </a:solidFill>
              <a:cs typeface="Times New Roman" pitchFamily="18" charset="0"/>
            </a:endParaRPr>
          </a:p>
          <a:p>
            <a:pPr algn="just">
              <a:spcBef>
                <a:spcPts val="0"/>
              </a:spcBef>
              <a:defRPr/>
            </a:pPr>
            <a:endParaRPr lang="tr-TR" sz="2000" b="1" dirty="0">
              <a:cs typeface="Times New Roman" pitchFamily="18" charset="0"/>
            </a:endParaRPr>
          </a:p>
          <a:p>
            <a:pPr marL="0" indent="0" algn="just">
              <a:spcBef>
                <a:spcPts val="0"/>
              </a:spcBef>
              <a:buNone/>
              <a:defRPr/>
            </a:pPr>
            <a:endParaRPr lang="tr-TR" altLang="tr-TR" sz="2000" dirty="0" smtClean="0">
              <a:solidFill>
                <a:srgbClr val="000000"/>
              </a:solidFill>
              <a:latin typeface="+mj-lt"/>
              <a:cs typeface="Times New Roman" pitchFamily="18" charset="0"/>
            </a:endParaRPr>
          </a:p>
          <a:p>
            <a:pPr algn="just">
              <a:spcBef>
                <a:spcPts val="0"/>
              </a:spcBef>
              <a:defRPr/>
            </a:pPr>
            <a:endParaRPr lang="tr-TR" altLang="tr-TR" sz="2000" dirty="0" smtClean="0">
              <a:solidFill>
                <a:srgbClr val="000000"/>
              </a:solidFill>
              <a:latin typeface="+mj-lt"/>
              <a:cs typeface="Times New Roman" pitchFamily="18" charset="0"/>
            </a:endParaRPr>
          </a:p>
        </p:txBody>
      </p:sp>
      <p:sp>
        <p:nvSpPr>
          <p:cNvPr id="5" name="Başlık 1"/>
          <p:cNvSpPr>
            <a:spLocks noGrp="1"/>
          </p:cNvSpPr>
          <p:nvPr>
            <p:ph type="title"/>
          </p:nvPr>
        </p:nvSpPr>
        <p:spPr>
          <a:xfrm>
            <a:off x="791716" y="476672"/>
            <a:ext cx="8532812" cy="1143000"/>
          </a:xfrm>
        </p:spPr>
        <p:txBody>
          <a:bodyPr/>
          <a:lstStyle/>
          <a:p>
            <a:r>
              <a:rPr lang="tr-TR" altLang="tr-TR" sz="3000" b="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UYGULAMAYA İLİŞKİN </a:t>
            </a:r>
            <a:r>
              <a:rPr lang="tr-TR" altLang="tr-TR" sz="3000" b="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SORUNLAR</a:t>
            </a:r>
            <a:endParaRPr lang="tr-TR" altLang="tr-TR" sz="3000" b="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122" name="Picture 2" descr="C:\Users\OYHGM\Desktop\20282571-lift-disabled-icon-sign-Stock-Vecto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74984" y="3063744"/>
            <a:ext cx="792088" cy="79208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ayt Numarası Yer Tutucusu 1"/>
          <p:cNvSpPr>
            <a:spLocks noGrp="1"/>
          </p:cNvSpPr>
          <p:nvPr>
            <p:ph type="sldNum" sz="quarter" idx="12"/>
          </p:nvPr>
        </p:nvSpPr>
        <p:spPr/>
        <p:txBody>
          <a:bodyPr/>
          <a:lstStyle/>
          <a:p>
            <a:fld id="{19929433-9A7A-419A-A9D1-2D5E3ACA1FE6}" type="slidenum">
              <a:rPr lang="tr-TR" altLang="tr-TR" smtClean="0"/>
              <a:pPr/>
              <a:t>66</a:t>
            </a:fld>
            <a:endParaRPr lang="tr-TR" altLang="tr-TR" dirty="0"/>
          </a:p>
        </p:txBody>
      </p:sp>
      <p:sp>
        <p:nvSpPr>
          <p:cNvPr id="7" name="Dikdörtgen 6"/>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descr="C:\Users\habay\Desktop\PROFIL ORTAK.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0" name="Dikdörtgen 9"/>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2902729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75656" y="1339884"/>
            <a:ext cx="7344816" cy="504940"/>
          </a:xfrm>
        </p:spPr>
        <p:txBody>
          <a:bodyPr/>
          <a:lstStyle/>
          <a:p>
            <a:r>
              <a:rPr lang="tr-TR" sz="2400" b="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ÜST DÜZEY TEMAS GEREKTİREN KONULAR </a:t>
            </a:r>
            <a:br>
              <a:rPr lang="tr-TR" sz="2400" b="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2800" b="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tr-TR" sz="2800" b="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tr-TR" sz="2800" b="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İçerik Yer Tutucusu 2"/>
          <p:cNvSpPr>
            <a:spLocks noGrp="1"/>
          </p:cNvSpPr>
          <p:nvPr>
            <p:ph idx="1"/>
          </p:nvPr>
        </p:nvSpPr>
        <p:spPr>
          <a:xfrm>
            <a:off x="611560" y="1387432"/>
            <a:ext cx="5768754" cy="2123729"/>
          </a:xfrm>
        </p:spPr>
        <p:txBody>
          <a:bodyPr/>
          <a:lstStyle/>
          <a:p>
            <a:pPr algn="just">
              <a:spcBef>
                <a:spcPts val="0"/>
              </a:spcBef>
              <a:defRPr/>
            </a:pPr>
            <a:r>
              <a:rPr lang="tr-TR" sz="2000" b="1" dirty="0">
                <a:latin typeface="Times New Roman" panose="02020603050405020304" pitchFamily="18" charset="0"/>
                <a:cs typeface="Times New Roman" panose="02020603050405020304" pitchFamily="18" charset="0"/>
              </a:rPr>
              <a:t>Çocuklar İçin Özel Gereksinim Raporu (ÇÖZGER) ve Sağlık Kurulu raporları için yönetmelik taslağı hazırlanmış ve Sağlık Bakanlığı tarafından Bakanlıklara görüşe gönderilmiştir. Söz konusu yönetmeliği yayımlanması için Maliye Bakanlığı görüşü beklenmektedir. </a:t>
            </a:r>
            <a:endParaRPr lang="tr-TR" sz="2000" b="1" dirty="0" smtClean="0">
              <a:latin typeface="Times New Roman" panose="02020603050405020304" pitchFamily="18" charset="0"/>
              <a:cs typeface="Times New Roman" panose="02020603050405020304" pitchFamily="18" charset="0"/>
            </a:endParaRPr>
          </a:p>
        </p:txBody>
      </p:sp>
      <p:sp>
        <p:nvSpPr>
          <p:cNvPr id="3" name="Dikdörtgen 2"/>
          <p:cNvSpPr/>
          <p:nvPr/>
        </p:nvSpPr>
        <p:spPr>
          <a:xfrm>
            <a:off x="611560" y="3411448"/>
            <a:ext cx="8424936" cy="3477875"/>
          </a:xfrm>
          <a:prstGeom prst="rect">
            <a:avLst/>
          </a:prstGeom>
        </p:spPr>
        <p:txBody>
          <a:bodyPr wrap="square">
            <a:spAutoFit/>
          </a:bodyPr>
          <a:lstStyle/>
          <a:p>
            <a:pPr marL="342900" indent="-342900" algn="just" eaLnBrk="0" hangingPunct="0">
              <a:spcBef>
                <a:spcPts val="0"/>
              </a:spcBef>
              <a:buFont typeface="Arial" charset="0"/>
              <a:buChar char="•"/>
              <a:defRPr/>
            </a:pPr>
            <a:r>
              <a:rPr lang="tr-TR" b="1" dirty="0">
                <a:latin typeface="Times New Roman" panose="02020603050405020304" pitchFamily="18" charset="0"/>
                <a:cs typeface="Times New Roman" panose="02020603050405020304" pitchFamily="18" charset="0"/>
              </a:rPr>
              <a:t>Bu yıl </a:t>
            </a:r>
            <a:r>
              <a:rPr lang="tr-TR" b="1" dirty="0" err="1">
                <a:latin typeface="Times New Roman" panose="02020603050405020304" pitchFamily="18" charset="0"/>
                <a:cs typeface="Times New Roman" panose="02020603050405020304" pitchFamily="18" charset="0"/>
              </a:rPr>
              <a:t>TÜİK’in</a:t>
            </a:r>
            <a:r>
              <a:rPr lang="tr-TR" b="1" dirty="0">
                <a:latin typeface="Times New Roman" panose="02020603050405020304" pitchFamily="18" charset="0"/>
                <a:cs typeface="Times New Roman" panose="02020603050405020304" pitchFamily="18" charset="0"/>
              </a:rPr>
              <a:t> ülkemizde engelli sıklığını belirlemeye yönelik yürüttüğü örneklem araştırmasını resmi istatistik programından çıkarmıştır. </a:t>
            </a:r>
            <a:r>
              <a:rPr lang="tr-TR" b="1" dirty="0" err="1">
                <a:latin typeface="Times New Roman" panose="02020603050405020304" pitchFamily="18" charset="0"/>
                <a:cs typeface="Times New Roman" panose="02020603050405020304" pitchFamily="18" charset="0"/>
              </a:rPr>
              <a:t>TÜİK’in</a:t>
            </a:r>
            <a:r>
              <a:rPr lang="tr-TR" b="1" dirty="0">
                <a:latin typeface="Times New Roman" panose="02020603050405020304" pitchFamily="18" charset="0"/>
                <a:cs typeface="Times New Roman" panose="02020603050405020304" pitchFamily="18" charset="0"/>
              </a:rPr>
              <a:t> veri ihtiyacını gidermeye yönelik çalışmalarını sürdürmesi için üst düzey temas gerekmektedir.</a:t>
            </a:r>
          </a:p>
          <a:p>
            <a:pPr marL="342900" indent="-342900" algn="just">
              <a:spcBef>
                <a:spcPts val="0"/>
              </a:spcBef>
              <a:buFont typeface="Arial" charset="0"/>
              <a:buChar char="•"/>
              <a:defRPr/>
            </a:pPr>
            <a:r>
              <a:rPr lang="tr-TR" b="1" dirty="0" smtClean="0">
                <a:latin typeface="Times New Roman" panose="02020603050405020304" pitchFamily="18" charset="0"/>
                <a:cs typeface="Times New Roman" panose="02020603050405020304" pitchFamily="18" charset="0"/>
              </a:rPr>
              <a:t>İmar </a:t>
            </a:r>
            <a:r>
              <a:rPr lang="tr-TR" b="1" dirty="0">
                <a:latin typeface="Times New Roman" panose="02020603050405020304" pitchFamily="18" charset="0"/>
                <a:cs typeface="Times New Roman" panose="02020603050405020304" pitchFamily="18" charset="0"/>
              </a:rPr>
              <a:t>ve yapı denetim mevzuatı ile erişilebilirlik mevzuatının uyumlu hale getirilmesi için Çevre ve Şehircilik Bakanlığı ile; erişilebilirlik düzenlemelerinin yaygınlaştırılması için kamu kurumlarına, belediyelere ve inşaat sektörüne yönelik geçici süreyle maddi teşviklerin sağlanması amacıyla Hazine ve Maliye Bakanlığı ile üst düzeyde temasa geçilmesi gerekmektedir. (ceza fonu oluşturulması)</a:t>
            </a:r>
          </a:p>
          <a:p>
            <a:pPr marL="342900" indent="-342900" algn="just" eaLnBrk="0" hangingPunct="0">
              <a:spcBef>
                <a:spcPts val="0"/>
              </a:spcBef>
              <a:buFont typeface="Arial" charset="0"/>
              <a:buChar char="•"/>
              <a:defRPr/>
            </a:pPr>
            <a:endParaRPr lang="tr-TR" sz="2000" b="1" dirty="0" smtClean="0">
              <a:latin typeface="+mn-lt"/>
              <a:cs typeface="Times New Roman" pitchFamily="18" charset="0"/>
            </a:endParaRPr>
          </a:p>
          <a:p>
            <a:pPr marL="342900" indent="-342900" algn="just" eaLnBrk="0" hangingPunct="0">
              <a:spcBef>
                <a:spcPts val="0"/>
              </a:spcBef>
              <a:buFont typeface="Arial" charset="0"/>
              <a:buChar char="•"/>
              <a:defRPr/>
            </a:pPr>
            <a:endParaRPr lang="tr-TR" sz="2000" b="1" dirty="0" smtClean="0">
              <a:latin typeface="+mn-lt"/>
              <a:cs typeface="Times New Roman" pitchFamily="18" charset="0"/>
            </a:endParaRPr>
          </a:p>
        </p:txBody>
      </p:sp>
      <p:pic>
        <p:nvPicPr>
          <p:cNvPr id="6147" name="Picture 3" descr="C:\Users\OYHGM\Desktop\8aa52942f6ddf918e84f7bb0c999c6f46fda5fed_original.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58812" y="1388075"/>
            <a:ext cx="1995468" cy="199546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ayt Numarası Yer Tutucusu 4"/>
          <p:cNvSpPr>
            <a:spLocks noGrp="1"/>
          </p:cNvSpPr>
          <p:nvPr>
            <p:ph type="sldNum" sz="quarter" idx="12"/>
          </p:nvPr>
        </p:nvSpPr>
        <p:spPr/>
        <p:txBody>
          <a:bodyPr/>
          <a:lstStyle/>
          <a:p>
            <a:fld id="{19929433-9A7A-419A-A9D1-2D5E3ACA1FE6}" type="slidenum">
              <a:rPr lang="tr-TR" altLang="tr-TR" smtClean="0"/>
              <a:pPr/>
              <a:t>67</a:t>
            </a:fld>
            <a:endParaRPr lang="tr-TR" altLang="tr-TR" dirty="0"/>
          </a:p>
        </p:txBody>
      </p:sp>
      <p:sp>
        <p:nvSpPr>
          <p:cNvPr id="8" name="Dikdörtgen 7"/>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descr="C:\Users\habay\Desktop\PROFIL ORTAK.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404664"/>
            <a:ext cx="864096" cy="813516"/>
          </a:xfrm>
          <a:prstGeom prst="rect">
            <a:avLst/>
          </a:prstGeom>
          <a:noFill/>
          <a:ln>
            <a:noFill/>
          </a:ln>
        </p:spPr>
      </p:pic>
      <p:sp>
        <p:nvSpPr>
          <p:cNvPr id="11" name="Dikdörtgen 10"/>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332657721"/>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47663" y="720080"/>
            <a:ext cx="7620055" cy="1052736"/>
          </a:xfrm>
        </p:spPr>
        <p:txBody>
          <a:bodyPr/>
          <a:lstStyle/>
          <a:p>
            <a:r>
              <a:rPr lang="tr-TR" sz="2600" b="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YOĞUN GELEN </a:t>
            </a:r>
            <a:r>
              <a:rPr lang="tr-TR" sz="2600" b="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TALEPLER VE ÇÖZÜM ÖNERİLERİ</a:t>
            </a:r>
            <a:endParaRPr lang="tr-TR" sz="2600" b="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İçerik Yer Tutucusu 2"/>
          <p:cNvSpPr>
            <a:spLocks noGrp="1"/>
          </p:cNvSpPr>
          <p:nvPr>
            <p:ph idx="1"/>
          </p:nvPr>
        </p:nvSpPr>
        <p:spPr>
          <a:xfrm>
            <a:off x="539552" y="1628800"/>
            <a:ext cx="8280920" cy="4680520"/>
          </a:xfrm>
        </p:spPr>
        <p:txBody>
          <a:bodyPr/>
          <a:lstStyle/>
          <a:p>
            <a:pPr marL="0" indent="0" algn="just">
              <a:buNone/>
              <a:defRPr/>
            </a:pPr>
            <a:r>
              <a:rPr lang="tr-TR" sz="1600" b="1" u="sng" dirty="0">
                <a:solidFill>
                  <a:srgbClr val="D50E16"/>
                </a:solidFill>
                <a:latin typeface="Times New Roman" panose="02020603050405020304" pitchFamily="18" charset="0"/>
                <a:cs typeface="Times New Roman" panose="02020603050405020304" pitchFamily="18" charset="0"/>
              </a:rPr>
              <a:t>ERİŞİLEBİLİRLİK</a:t>
            </a:r>
          </a:p>
          <a:p>
            <a:pPr marL="0" indent="0" algn="just">
              <a:buNone/>
              <a:defRPr/>
            </a:pPr>
            <a:r>
              <a:rPr lang="tr-TR" sz="1600" b="1" dirty="0">
                <a:latin typeface="Times New Roman" panose="02020603050405020304" pitchFamily="18" charset="0"/>
                <a:cs typeface="Times New Roman" panose="02020603050405020304" pitchFamily="18" charset="0"/>
              </a:rPr>
              <a:t>Yoğun Gelen </a:t>
            </a:r>
            <a:r>
              <a:rPr lang="tr-TR" sz="1600" b="1" dirty="0" smtClean="0">
                <a:latin typeface="Times New Roman" panose="02020603050405020304" pitchFamily="18" charset="0"/>
                <a:cs typeface="Times New Roman" panose="02020603050405020304" pitchFamily="18" charset="0"/>
              </a:rPr>
              <a:t>Talepler:</a:t>
            </a:r>
            <a:endParaRPr lang="tr-TR" sz="1600" b="1" dirty="0">
              <a:latin typeface="Times New Roman" panose="02020603050405020304" pitchFamily="18" charset="0"/>
              <a:cs typeface="Times New Roman" panose="02020603050405020304" pitchFamily="18" charset="0"/>
            </a:endParaRPr>
          </a:p>
          <a:p>
            <a:pPr algn="just">
              <a:spcBef>
                <a:spcPts val="0"/>
              </a:spcBef>
              <a:defRPr/>
            </a:pPr>
            <a:r>
              <a:rPr lang="tr-TR" sz="1600" b="1" dirty="0">
                <a:latin typeface="Times New Roman" panose="02020603050405020304" pitchFamily="18" charset="0"/>
                <a:cs typeface="Times New Roman" panose="02020603050405020304" pitchFamily="18" charset="0"/>
              </a:rPr>
              <a:t>Engelli STK’lar tarafından EİD komisyonlarının yeterli sayıda denetim yapmamaları ve il müdürlüklerince (valiliklerce) idari para cezası uygulanmaması</a:t>
            </a:r>
          </a:p>
          <a:p>
            <a:pPr algn="just">
              <a:spcBef>
                <a:spcPts val="0"/>
              </a:spcBef>
              <a:defRPr/>
            </a:pPr>
            <a:r>
              <a:rPr lang="tr-TR" sz="1600" b="1" dirty="0">
                <a:latin typeface="Times New Roman" panose="02020603050405020304" pitchFamily="18" charset="0"/>
                <a:cs typeface="Times New Roman" panose="02020603050405020304" pitchFamily="18" charset="0"/>
              </a:rPr>
              <a:t>Özel mülklerde erişilebilirlik düzenlemesi için maddi </a:t>
            </a:r>
            <a:r>
              <a:rPr lang="tr-TR" sz="1600" b="1" dirty="0" smtClean="0">
                <a:latin typeface="Times New Roman" panose="02020603050405020304" pitchFamily="18" charset="0"/>
                <a:cs typeface="Times New Roman" panose="02020603050405020304" pitchFamily="18" charset="0"/>
              </a:rPr>
              <a:t>talepler</a:t>
            </a:r>
            <a:endParaRPr lang="tr-TR" sz="1600" b="1" dirty="0">
              <a:latin typeface="Times New Roman" panose="02020603050405020304" pitchFamily="18" charset="0"/>
              <a:cs typeface="Times New Roman" panose="02020603050405020304" pitchFamily="18" charset="0"/>
            </a:endParaRPr>
          </a:p>
          <a:p>
            <a:pPr marL="0" indent="0" algn="just">
              <a:buNone/>
              <a:defRPr/>
            </a:pPr>
            <a:r>
              <a:rPr lang="tr-TR" sz="1600" b="1" dirty="0">
                <a:latin typeface="Times New Roman" panose="02020603050405020304" pitchFamily="18" charset="0"/>
                <a:cs typeface="Times New Roman" panose="02020603050405020304" pitchFamily="18" charset="0"/>
              </a:rPr>
              <a:t>Çözüm </a:t>
            </a:r>
            <a:r>
              <a:rPr lang="tr-TR" sz="1600" b="1" dirty="0" smtClean="0">
                <a:latin typeface="Times New Roman" panose="02020603050405020304" pitchFamily="18" charset="0"/>
                <a:cs typeface="Times New Roman" panose="02020603050405020304" pitchFamily="18" charset="0"/>
              </a:rPr>
              <a:t>Önerileri:</a:t>
            </a:r>
            <a:endParaRPr lang="tr-TR" sz="1600" b="1" dirty="0">
              <a:latin typeface="Times New Roman" panose="02020603050405020304" pitchFamily="18" charset="0"/>
              <a:cs typeface="Times New Roman" panose="02020603050405020304" pitchFamily="18" charset="0"/>
            </a:endParaRPr>
          </a:p>
          <a:p>
            <a:pPr algn="just">
              <a:spcBef>
                <a:spcPts val="0"/>
              </a:spcBef>
              <a:defRPr/>
            </a:pPr>
            <a:r>
              <a:rPr lang="tr-TR" sz="1600" b="1" dirty="0" smtClean="0">
                <a:latin typeface="Times New Roman" panose="02020603050405020304" pitchFamily="18" charset="0"/>
                <a:cs typeface="Times New Roman" panose="02020603050405020304" pitchFamily="18" charset="0"/>
              </a:rPr>
              <a:t>Üst </a:t>
            </a:r>
            <a:r>
              <a:rPr lang="tr-TR" sz="1600" b="1" dirty="0">
                <a:latin typeface="Times New Roman" panose="02020603050405020304" pitchFamily="18" charset="0"/>
                <a:cs typeface="Times New Roman" panose="02020603050405020304" pitchFamily="18" charset="0"/>
              </a:rPr>
              <a:t>düzeyde bir talimatla tüm </a:t>
            </a:r>
            <a:r>
              <a:rPr lang="tr-TR" sz="1600" b="1" dirty="0" err="1">
                <a:latin typeface="Times New Roman" panose="02020603050405020304" pitchFamily="18" charset="0"/>
                <a:cs typeface="Times New Roman" panose="02020603050405020304" pitchFamily="18" charset="0"/>
              </a:rPr>
              <a:t>ASPİM’lere</a:t>
            </a:r>
            <a:r>
              <a:rPr lang="tr-TR" sz="1600" b="1" dirty="0">
                <a:latin typeface="Times New Roman" panose="02020603050405020304" pitchFamily="18" charset="0"/>
                <a:cs typeface="Times New Roman" panose="02020603050405020304" pitchFamily="18" charset="0"/>
              </a:rPr>
              <a:t> komisyon çalışmalarını titizlikle yürütmeleri, komisyonların mevzuat kapsamında görevlerini yerine getirmelerini sağlamaları ve idari para cezalarını uygulamalarına yönelik talimat verilmesi gerekmektedir. </a:t>
            </a:r>
          </a:p>
          <a:p>
            <a:pPr algn="just">
              <a:spcBef>
                <a:spcPts val="0"/>
              </a:spcBef>
              <a:defRPr/>
            </a:pPr>
            <a:r>
              <a:rPr lang="tr-TR" sz="1600" b="1" dirty="0" smtClean="0">
                <a:latin typeface="Times New Roman" panose="02020603050405020304" pitchFamily="18" charset="0"/>
                <a:cs typeface="Times New Roman" panose="02020603050405020304" pitchFamily="18" charset="0"/>
              </a:rPr>
              <a:t>SYDGM </a:t>
            </a:r>
            <a:r>
              <a:rPr lang="tr-TR" sz="1600" b="1" dirty="0">
                <a:latin typeface="Times New Roman" panose="02020603050405020304" pitchFamily="18" charset="0"/>
                <a:cs typeface="Times New Roman" panose="02020603050405020304" pitchFamily="18" charset="0"/>
              </a:rPr>
              <a:t>tarafından bir çalışma </a:t>
            </a:r>
            <a:r>
              <a:rPr lang="tr-TR" sz="1600" b="1" dirty="0" smtClean="0">
                <a:latin typeface="Times New Roman" panose="02020603050405020304" pitchFamily="18" charset="0"/>
                <a:cs typeface="Times New Roman" panose="02020603050405020304" pitchFamily="18" charset="0"/>
              </a:rPr>
              <a:t>yapılması</a:t>
            </a:r>
          </a:p>
          <a:p>
            <a:pPr marL="0" lvl="0" indent="0" algn="just">
              <a:spcBef>
                <a:spcPts val="0"/>
              </a:spcBef>
              <a:buNone/>
              <a:defRPr/>
            </a:pPr>
            <a:r>
              <a:rPr lang="tr-TR" sz="1600" b="1" u="sng" dirty="0">
                <a:solidFill>
                  <a:srgbClr val="D50E16"/>
                </a:solidFill>
                <a:latin typeface="Times New Roman" panose="02020603050405020304" pitchFamily="18" charset="0"/>
                <a:cs typeface="Times New Roman" panose="02020603050405020304" pitchFamily="18" charset="0"/>
              </a:rPr>
              <a:t>ENGELLİ BAKIM</a:t>
            </a:r>
          </a:p>
          <a:p>
            <a:pPr lvl="0" algn="just">
              <a:spcBef>
                <a:spcPts val="0"/>
              </a:spcBef>
              <a:defRPr/>
            </a:pPr>
            <a:r>
              <a:rPr lang="tr-TR" sz="1600" b="1" dirty="0">
                <a:latin typeface="Times New Roman" panose="02020603050405020304" pitchFamily="18" charset="0"/>
                <a:cs typeface="Times New Roman" panose="02020603050405020304" pitchFamily="18" charset="0"/>
              </a:rPr>
              <a:t>Yoğun kurum bakımı talebi.</a:t>
            </a:r>
          </a:p>
          <a:p>
            <a:pPr lvl="0" algn="just">
              <a:spcBef>
                <a:spcPts val="0"/>
              </a:spcBef>
              <a:defRPr/>
            </a:pPr>
            <a:r>
              <a:rPr lang="tr-TR" sz="1600" b="1" dirty="0">
                <a:latin typeface="Times New Roman" panose="02020603050405020304" pitchFamily="18" charset="0"/>
                <a:cs typeface="Times New Roman" panose="02020603050405020304" pitchFamily="18" charset="0"/>
              </a:rPr>
              <a:t>Kurum bakımında kalan engellilerin başka illerdeki kuruluşlara nakil talepleri.</a:t>
            </a:r>
          </a:p>
          <a:p>
            <a:pPr lvl="0" algn="just">
              <a:spcBef>
                <a:spcPts val="0"/>
              </a:spcBef>
              <a:defRPr/>
            </a:pPr>
            <a:r>
              <a:rPr lang="tr-TR" sz="1600" b="1" dirty="0" smtClean="0">
                <a:latin typeface="Times New Roman" panose="02020603050405020304" pitchFamily="18" charset="0"/>
                <a:cs typeface="Times New Roman" panose="02020603050405020304" pitchFamily="18" charset="0"/>
              </a:rPr>
              <a:t>İlçe </a:t>
            </a:r>
            <a:r>
              <a:rPr lang="tr-TR" sz="1600" b="1" dirty="0">
                <a:latin typeface="Times New Roman" panose="02020603050405020304" pitchFamily="18" charset="0"/>
                <a:cs typeface="Times New Roman" panose="02020603050405020304" pitchFamily="18" charset="0"/>
              </a:rPr>
              <a:t>Belediyelerinin ilçelerinde kuruluş açılması talepleri.</a:t>
            </a:r>
          </a:p>
          <a:p>
            <a:pPr marL="0" lvl="0" indent="0" algn="just">
              <a:spcBef>
                <a:spcPts val="0"/>
              </a:spcBef>
              <a:buNone/>
              <a:defRPr/>
            </a:pPr>
            <a:r>
              <a:rPr lang="tr-TR" sz="1600" b="1" u="sng" dirty="0">
                <a:solidFill>
                  <a:srgbClr val="D50E16"/>
                </a:solidFill>
                <a:latin typeface="Times New Roman" panose="02020603050405020304" pitchFamily="18" charset="0"/>
                <a:cs typeface="Times New Roman" panose="02020603050405020304" pitchFamily="18" charset="0"/>
              </a:rPr>
              <a:t>YAŞLI  BAKIM</a:t>
            </a:r>
          </a:p>
          <a:p>
            <a:pPr lvl="0" algn="just">
              <a:spcBef>
                <a:spcPts val="0"/>
              </a:spcBef>
              <a:defRPr/>
            </a:pPr>
            <a:r>
              <a:rPr lang="tr-TR" sz="1600" b="1" dirty="0">
                <a:latin typeface="Times New Roman" panose="02020603050405020304" pitchFamily="18" charset="0"/>
                <a:cs typeface="Times New Roman" panose="02020603050405020304" pitchFamily="18" charset="0"/>
              </a:rPr>
              <a:t>Yoğun kurum bakımı talebi.</a:t>
            </a:r>
          </a:p>
          <a:p>
            <a:pPr lvl="0" algn="just">
              <a:spcBef>
                <a:spcPts val="0"/>
              </a:spcBef>
              <a:defRPr/>
            </a:pPr>
            <a:r>
              <a:rPr lang="tr-TR" sz="1600" b="1" dirty="0">
                <a:latin typeface="Times New Roman" panose="02020603050405020304" pitchFamily="18" charset="0"/>
                <a:cs typeface="Times New Roman" panose="02020603050405020304" pitchFamily="18" charset="0"/>
              </a:rPr>
              <a:t>Kurum bakımında kalan yaşlıların başka illerdeki kuruluşlara nakil talepleri.</a:t>
            </a:r>
          </a:p>
          <a:p>
            <a:pPr lvl="0" algn="just">
              <a:spcBef>
                <a:spcPts val="0"/>
              </a:spcBef>
              <a:defRPr/>
            </a:pPr>
            <a:r>
              <a:rPr lang="tr-TR" sz="1600" b="1" dirty="0">
                <a:latin typeface="Times New Roman" panose="02020603050405020304" pitchFamily="18" charset="0"/>
                <a:cs typeface="Times New Roman" panose="02020603050405020304" pitchFamily="18" charset="0"/>
              </a:rPr>
              <a:t>İlçe Belediyelerinin ilçelerinde kuruluş açılması talepleri.</a:t>
            </a:r>
          </a:p>
          <a:p>
            <a:pPr marL="0" indent="0" algn="just">
              <a:spcBef>
                <a:spcPts val="0"/>
              </a:spcBef>
              <a:buNone/>
              <a:defRPr/>
            </a:pPr>
            <a:endParaRPr lang="tr-TR" sz="1800" b="1" dirty="0">
              <a:cs typeface="Times New Roman" pitchFamily="18" charset="0"/>
            </a:endParaRPr>
          </a:p>
          <a:p>
            <a:pPr algn="just">
              <a:spcBef>
                <a:spcPts val="0"/>
              </a:spcBef>
              <a:defRPr/>
            </a:pPr>
            <a:endParaRPr lang="tr-TR" sz="1800" b="1" dirty="0">
              <a:cs typeface="Times New Roman" pitchFamily="18" charset="0"/>
            </a:endParaRPr>
          </a:p>
          <a:p>
            <a:pPr algn="just">
              <a:spcBef>
                <a:spcPts val="0"/>
              </a:spcBef>
              <a:defRPr/>
            </a:pPr>
            <a:endParaRPr lang="tr-TR" sz="1800" b="1" dirty="0">
              <a:cs typeface="Times New Roman" pitchFamily="18" charset="0"/>
            </a:endParaRPr>
          </a:p>
          <a:p>
            <a:pPr marL="0" indent="0" algn="just">
              <a:spcBef>
                <a:spcPts val="0"/>
              </a:spcBef>
              <a:buNone/>
              <a:defRPr/>
            </a:pPr>
            <a:endParaRPr lang="tr-TR" sz="1800" b="1" dirty="0">
              <a:cs typeface="Times New Roman" pitchFamily="18" charset="0"/>
            </a:endParaRPr>
          </a:p>
        </p:txBody>
      </p:sp>
      <p:pic>
        <p:nvPicPr>
          <p:cNvPr id="7170" name="Picture 2" descr="C:\Users\OYHGM\Desktop\emojiler.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68344" y="3789040"/>
            <a:ext cx="1166620" cy="864099"/>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C:\Users\OYHGM\Desktop\public-circle-ico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48055" y="2525992"/>
            <a:ext cx="681159" cy="68115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ayt Numarası Yer Tutucusu 2"/>
          <p:cNvSpPr>
            <a:spLocks noGrp="1"/>
          </p:cNvSpPr>
          <p:nvPr>
            <p:ph type="sldNum" sz="quarter" idx="12"/>
          </p:nvPr>
        </p:nvSpPr>
        <p:spPr/>
        <p:txBody>
          <a:bodyPr/>
          <a:lstStyle/>
          <a:p>
            <a:fld id="{19929433-9A7A-419A-A9D1-2D5E3ACA1FE6}" type="slidenum">
              <a:rPr lang="tr-TR" altLang="tr-TR" smtClean="0"/>
              <a:pPr/>
              <a:t>68</a:t>
            </a:fld>
            <a:endParaRPr lang="tr-TR" altLang="tr-TR" dirty="0"/>
          </a:p>
        </p:txBody>
      </p:sp>
      <p:sp>
        <p:nvSpPr>
          <p:cNvPr id="8" name="Dikdörtgen 7"/>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descr="C:\Users\habay\Desktop\PROFIL ORTAK.pn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1" name="Dikdörtgen 10"/>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791489315"/>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339752" y="764704"/>
            <a:ext cx="6804248" cy="1052736"/>
          </a:xfrm>
        </p:spPr>
        <p:txBody>
          <a:bodyPr/>
          <a:lstStyle/>
          <a:p>
            <a:r>
              <a:rPr lang="tr-TR" sz="2400" b="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YOĞUN GELEN </a:t>
            </a:r>
            <a:r>
              <a:rPr lang="tr-TR" sz="2400" b="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TALEPLER VE ÇÖZÜM ÖNERİLERİ</a:t>
            </a:r>
            <a:endParaRPr lang="tr-TR" sz="2400" b="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İçerik Yer Tutucusu 2"/>
          <p:cNvSpPr>
            <a:spLocks noGrp="1"/>
          </p:cNvSpPr>
          <p:nvPr>
            <p:ph idx="1"/>
          </p:nvPr>
        </p:nvSpPr>
        <p:spPr>
          <a:xfrm>
            <a:off x="827584" y="1556792"/>
            <a:ext cx="8064896" cy="4536504"/>
          </a:xfrm>
        </p:spPr>
        <p:txBody>
          <a:bodyPr/>
          <a:lstStyle/>
          <a:p>
            <a:pPr marL="0" indent="0" algn="just">
              <a:spcBef>
                <a:spcPts val="0"/>
              </a:spcBef>
              <a:buNone/>
              <a:defRPr/>
            </a:pPr>
            <a:r>
              <a:rPr lang="tr-TR" sz="1800" b="1" u="sng" dirty="0">
                <a:solidFill>
                  <a:srgbClr val="D50E16"/>
                </a:solidFill>
                <a:latin typeface="Times New Roman" panose="02020603050405020304" pitchFamily="18" charset="0"/>
                <a:cs typeface="Times New Roman" panose="02020603050405020304" pitchFamily="18" charset="0"/>
              </a:rPr>
              <a:t>ENGELLİ İSTİHDAMI   </a:t>
            </a:r>
          </a:p>
          <a:p>
            <a:pPr algn="just">
              <a:spcBef>
                <a:spcPts val="0"/>
              </a:spcBef>
              <a:defRPr/>
            </a:pPr>
            <a:r>
              <a:rPr lang="tr-TR" sz="1800" b="1" dirty="0">
                <a:latin typeface="Times New Roman" panose="02020603050405020304" pitchFamily="18" charset="0"/>
                <a:cs typeface="Times New Roman" panose="02020603050405020304" pitchFamily="18" charset="0"/>
              </a:rPr>
              <a:t>TALEP: Engelli bireylerin istihdam talebi: ÖNERİ: Destekli istihdam modelinin geliştirilmesine yönelik gerçekleştirilen İşe Katıl Hayata Atıl projesinin devamlılığının sağlanması</a:t>
            </a:r>
          </a:p>
          <a:p>
            <a:pPr algn="just">
              <a:spcBef>
                <a:spcPts val="0"/>
              </a:spcBef>
              <a:defRPr/>
            </a:pPr>
            <a:r>
              <a:rPr lang="tr-TR" sz="1800" b="1" dirty="0">
                <a:latin typeface="Times New Roman" panose="02020603050405020304" pitchFamily="18" charset="0"/>
                <a:cs typeface="Times New Roman" panose="02020603050405020304" pitchFamily="18" charset="0"/>
              </a:rPr>
              <a:t>TALEP: </a:t>
            </a:r>
            <a:r>
              <a:rPr lang="tr-TR" sz="1800" b="1" dirty="0" smtClean="0">
                <a:latin typeface="Times New Roman" panose="02020603050405020304" pitchFamily="18" charset="0"/>
                <a:cs typeface="Times New Roman" panose="02020603050405020304" pitchFamily="18" charset="0"/>
              </a:rPr>
              <a:t>STK, Vakıf, özel sektör, şahıs tarafından Bakanlığımıza sunulan ve uygun </a:t>
            </a:r>
            <a:r>
              <a:rPr lang="tr-TR" sz="1800" b="1" dirty="0">
                <a:latin typeface="Times New Roman" panose="02020603050405020304" pitchFamily="18" charset="0"/>
                <a:cs typeface="Times New Roman" panose="02020603050405020304" pitchFamily="18" charset="0"/>
              </a:rPr>
              <a:t>finansman kaynağı </a:t>
            </a:r>
            <a:r>
              <a:rPr lang="tr-TR" sz="1800" b="1" dirty="0" smtClean="0">
                <a:latin typeface="Times New Roman" panose="02020603050405020304" pitchFamily="18" charset="0"/>
                <a:cs typeface="Times New Roman" panose="02020603050405020304" pitchFamily="18" charset="0"/>
              </a:rPr>
              <a:t>tedariki değerlendirilmeden ulaştırılan </a:t>
            </a:r>
            <a:r>
              <a:rPr lang="tr-TR" sz="1800" b="1" dirty="0">
                <a:latin typeface="Times New Roman" panose="02020603050405020304" pitchFamily="18" charset="0"/>
                <a:cs typeface="Times New Roman" panose="02020603050405020304" pitchFamily="18" charset="0"/>
              </a:rPr>
              <a:t>proje talepleri. ÖNERİ: Finansman desteği verebilecek kuruluşlara yönlendirilmesi veya yatırım bütçesinin ona göre </a:t>
            </a:r>
            <a:r>
              <a:rPr lang="tr-TR" sz="1800" b="1" dirty="0" smtClean="0">
                <a:latin typeface="Times New Roman" panose="02020603050405020304" pitchFamily="18" charset="0"/>
                <a:cs typeface="Times New Roman" panose="02020603050405020304" pitchFamily="18" charset="0"/>
              </a:rPr>
              <a:t>düzenlenmesi veya hibe bileşenlerinin oluşturulması</a:t>
            </a:r>
            <a:endParaRPr lang="tr-TR" sz="1800" b="1" dirty="0">
              <a:latin typeface="Times New Roman" panose="02020603050405020304" pitchFamily="18" charset="0"/>
              <a:cs typeface="Times New Roman" panose="02020603050405020304" pitchFamily="18" charset="0"/>
            </a:endParaRPr>
          </a:p>
          <a:p>
            <a:pPr marL="0" indent="0" algn="just">
              <a:spcBef>
                <a:spcPts val="0"/>
              </a:spcBef>
              <a:buNone/>
              <a:defRPr/>
            </a:pPr>
            <a:endParaRPr lang="tr-TR" sz="1800" u="sng" dirty="0" smtClean="0">
              <a:latin typeface="Times New Roman" panose="02020603050405020304" pitchFamily="18" charset="0"/>
              <a:cs typeface="Times New Roman" panose="02020603050405020304" pitchFamily="18" charset="0"/>
            </a:endParaRPr>
          </a:p>
          <a:p>
            <a:pPr marL="0" indent="0" algn="just">
              <a:spcBef>
                <a:spcPts val="0"/>
              </a:spcBef>
              <a:buNone/>
              <a:defRPr/>
            </a:pPr>
            <a:endParaRPr lang="tr-TR" sz="1800" u="sng" dirty="0" smtClean="0"/>
          </a:p>
          <a:p>
            <a:pPr marL="0" indent="0" algn="just">
              <a:spcBef>
                <a:spcPts val="0"/>
              </a:spcBef>
              <a:buNone/>
              <a:defRPr/>
            </a:pPr>
            <a:r>
              <a:rPr lang="tr-TR" sz="1800" b="1" u="sng" dirty="0" smtClean="0">
                <a:solidFill>
                  <a:srgbClr val="D50E16"/>
                </a:solidFill>
                <a:latin typeface="Times New Roman" panose="02020603050405020304" pitchFamily="18" charset="0"/>
                <a:cs typeface="Times New Roman" panose="02020603050405020304" pitchFamily="18" charset="0"/>
              </a:rPr>
              <a:t>EĞİTİM</a:t>
            </a:r>
            <a:r>
              <a:rPr lang="tr-TR" sz="1800" b="1" u="sng" dirty="0">
                <a:solidFill>
                  <a:srgbClr val="D50E16"/>
                </a:solidFill>
                <a:latin typeface="Times New Roman" panose="02020603050405020304" pitchFamily="18" charset="0"/>
                <a:cs typeface="Times New Roman" panose="02020603050405020304" pitchFamily="18" charset="0"/>
              </a:rPr>
              <a:t>, REHABİLİTASYON VE SOSYAL HAYATA KATILIM</a:t>
            </a:r>
          </a:p>
          <a:p>
            <a:pPr algn="just">
              <a:spcBef>
                <a:spcPts val="0"/>
              </a:spcBef>
              <a:defRPr/>
            </a:pPr>
            <a:r>
              <a:rPr lang="tr-TR" sz="1800" b="1" dirty="0" smtClean="0">
                <a:latin typeface="Times New Roman" panose="02020603050405020304" pitchFamily="18" charset="0"/>
                <a:cs typeface="Times New Roman" panose="02020603050405020304" pitchFamily="18" charset="0"/>
              </a:rPr>
              <a:t>TALEP: </a:t>
            </a:r>
            <a:r>
              <a:rPr lang="tr-TR" sz="1800" b="1" dirty="0">
                <a:latin typeface="Times New Roman" panose="02020603050405020304" pitchFamily="18" charset="0"/>
                <a:cs typeface="Times New Roman" panose="02020603050405020304" pitchFamily="18" charset="0"/>
              </a:rPr>
              <a:t>Özel Eğitim ve Rehabilitasyon Merkezlerince verilen hizmet </a:t>
            </a:r>
            <a:r>
              <a:rPr lang="tr-TR" sz="1800" b="1" dirty="0" smtClean="0">
                <a:latin typeface="Times New Roman" panose="02020603050405020304" pitchFamily="18" charset="0"/>
                <a:cs typeface="Times New Roman" panose="02020603050405020304" pitchFamily="18" charset="0"/>
              </a:rPr>
              <a:t>kalitesinin arttırılması</a:t>
            </a:r>
            <a:r>
              <a:rPr lang="tr-TR" sz="1800" b="1" dirty="0">
                <a:latin typeface="Times New Roman" panose="02020603050405020304" pitchFamily="18" charset="0"/>
                <a:cs typeface="Times New Roman" panose="02020603050405020304" pitchFamily="18" charset="0"/>
              </a:rPr>
              <a:t>.</a:t>
            </a:r>
          </a:p>
          <a:p>
            <a:pPr algn="just">
              <a:spcBef>
                <a:spcPts val="0"/>
              </a:spcBef>
              <a:defRPr/>
            </a:pPr>
            <a:r>
              <a:rPr lang="tr-TR" sz="1800" b="1" dirty="0" smtClean="0">
                <a:latin typeface="Times New Roman" panose="02020603050405020304" pitchFamily="18" charset="0"/>
                <a:cs typeface="Times New Roman" panose="02020603050405020304" pitchFamily="18" charset="0"/>
              </a:rPr>
              <a:t>. ÖNERİ: </a:t>
            </a:r>
            <a:r>
              <a:rPr lang="tr-TR" sz="1800" b="1" dirty="0">
                <a:latin typeface="Times New Roman" panose="02020603050405020304" pitchFamily="18" charset="0"/>
                <a:cs typeface="Times New Roman" panose="02020603050405020304" pitchFamily="18" charset="0"/>
              </a:rPr>
              <a:t>MEB ‘e bağlı olan bu merkezlerin nitel denetimlerinde yeni arayışlara ihtiyaç bulunmaktadır. (Bağımsız Denetim Mekanizmaları </a:t>
            </a:r>
            <a:r>
              <a:rPr lang="tr-TR" sz="1800" b="1" dirty="0" smtClean="0">
                <a:latin typeface="Times New Roman" panose="02020603050405020304" pitchFamily="18" charset="0"/>
                <a:cs typeface="Times New Roman" panose="02020603050405020304" pitchFamily="18" charset="0"/>
              </a:rPr>
              <a:t>düşünülebilir).</a:t>
            </a:r>
            <a:endParaRPr lang="tr-TR" sz="1800" b="1" dirty="0">
              <a:latin typeface="Times New Roman" panose="02020603050405020304" pitchFamily="18" charset="0"/>
              <a:cs typeface="Times New Roman" panose="02020603050405020304" pitchFamily="18" charset="0"/>
            </a:endParaRPr>
          </a:p>
          <a:p>
            <a:pPr marL="0" indent="0" algn="just">
              <a:spcBef>
                <a:spcPts val="0"/>
              </a:spcBef>
              <a:buNone/>
              <a:defRPr/>
            </a:pPr>
            <a:endParaRPr lang="tr-TR" sz="1800" b="1" dirty="0">
              <a:latin typeface="Times New Roman" panose="02020603050405020304" pitchFamily="18" charset="0"/>
              <a:cs typeface="Times New Roman" panose="02020603050405020304" pitchFamily="18" charset="0"/>
            </a:endParaRPr>
          </a:p>
          <a:p>
            <a:pPr algn="just">
              <a:spcBef>
                <a:spcPts val="0"/>
              </a:spcBef>
              <a:defRPr/>
            </a:pPr>
            <a:endParaRPr lang="tr-TR" sz="1800" b="1" dirty="0">
              <a:latin typeface="Times New Roman" panose="02020603050405020304" pitchFamily="18" charset="0"/>
              <a:cs typeface="Times New Roman" panose="02020603050405020304" pitchFamily="18" charset="0"/>
            </a:endParaRPr>
          </a:p>
          <a:p>
            <a:pPr algn="just">
              <a:spcBef>
                <a:spcPts val="0"/>
              </a:spcBef>
              <a:defRPr/>
            </a:pPr>
            <a:endParaRPr lang="tr-TR" sz="1800" b="1" dirty="0">
              <a:cs typeface="Times New Roman" pitchFamily="18" charset="0"/>
            </a:endParaRPr>
          </a:p>
        </p:txBody>
      </p:sp>
      <p:pic>
        <p:nvPicPr>
          <p:cNvPr id="8194" name="Picture 2" descr="C:\Users\OYHGM\Desktop\other-disableds-call-to-actio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55428" y="3839669"/>
            <a:ext cx="2365044" cy="74145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ayt Numarası Yer Tutucusu 2"/>
          <p:cNvSpPr>
            <a:spLocks noGrp="1"/>
          </p:cNvSpPr>
          <p:nvPr>
            <p:ph type="sldNum" sz="quarter" idx="12"/>
          </p:nvPr>
        </p:nvSpPr>
        <p:spPr/>
        <p:txBody>
          <a:bodyPr/>
          <a:lstStyle/>
          <a:p>
            <a:fld id="{19929433-9A7A-419A-A9D1-2D5E3ACA1FE6}" type="slidenum">
              <a:rPr lang="tr-TR" altLang="tr-TR" smtClean="0"/>
              <a:pPr/>
              <a:t>69</a:t>
            </a:fld>
            <a:endParaRPr lang="tr-TR" altLang="tr-TR" dirty="0"/>
          </a:p>
        </p:txBody>
      </p:sp>
      <p:sp>
        <p:nvSpPr>
          <p:cNvPr id="7" name="Dikdörtgen 6"/>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descr="C:\Users\habay\Desktop\PROFIL ORTAK.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0" name="Dikdörtgen 9"/>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10334847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a:spLocks noGrp="1"/>
          </p:cNvSpPr>
          <p:nvPr>
            <p:ph type="title"/>
          </p:nvPr>
        </p:nvSpPr>
        <p:spPr>
          <a:xfrm>
            <a:off x="1187624" y="962745"/>
            <a:ext cx="7632848" cy="954087"/>
          </a:xfrm>
        </p:spPr>
        <p:txBody>
          <a:bodyPr/>
          <a:lstStyle/>
          <a:p>
            <a:r>
              <a:rPr lang="tr-TR" altLang="tr-TR" sz="3200" dirty="0" smtClean="0">
                <a:latin typeface="Times New Roman" panose="02020603050405020304" pitchFamily="18" charset="0"/>
                <a:cs typeface="Times New Roman" panose="02020603050405020304" pitchFamily="18" charset="0"/>
              </a:rPr>
              <a:t>GENEL MÜDÜRLÜĞÜN GÖREVLERİ</a:t>
            </a:r>
          </a:p>
        </p:txBody>
      </p:sp>
      <p:sp>
        <p:nvSpPr>
          <p:cNvPr id="5" name="Metin kutusu 4"/>
          <p:cNvSpPr txBox="1"/>
          <p:nvPr/>
        </p:nvSpPr>
        <p:spPr>
          <a:xfrm>
            <a:off x="1403648" y="2552898"/>
            <a:ext cx="7056784" cy="2841804"/>
          </a:xfrm>
          <a:prstGeom prst="rect">
            <a:avLst/>
          </a:prstGeom>
          <a:solidFill>
            <a:schemeClr val="accent1">
              <a:lumMod val="20000"/>
              <a:lumOff val="80000"/>
            </a:schemeClr>
          </a:solidFill>
        </p:spPr>
        <p:txBody>
          <a:bodyPr wrap="square" rtlCol="0">
            <a:spAutoFit/>
          </a:bodyPr>
          <a:lstStyle/>
          <a:p>
            <a:pPr lvl="0">
              <a:spcBef>
                <a:spcPts val="0"/>
              </a:spcBef>
              <a:spcAft>
                <a:spcPts val="0"/>
              </a:spcAft>
            </a:pPr>
            <a:r>
              <a:rPr lang="tr-TR" sz="600" dirty="0" smtClean="0">
                <a:latin typeface="+mj-lt"/>
              </a:rPr>
              <a:t> </a:t>
            </a:r>
            <a:endParaRPr lang="tr-TR" sz="100" dirty="0" smtClean="0">
              <a:latin typeface="+mj-lt"/>
            </a:endParaRPr>
          </a:p>
          <a:p>
            <a:pPr marL="457200" lvl="0" indent="-457200">
              <a:spcBef>
                <a:spcPts val="800"/>
              </a:spcBef>
              <a:spcAft>
                <a:spcPts val="800"/>
              </a:spcAft>
              <a:buFont typeface="Arial" pitchFamily="34" charset="0"/>
              <a:buChar char="•"/>
            </a:pPr>
            <a:r>
              <a:rPr lang="tr-TR" sz="2200" dirty="0" smtClean="0">
                <a:latin typeface="Times New Roman" panose="02020603050405020304" pitchFamily="18" charset="0"/>
                <a:cs typeface="Times New Roman" panose="02020603050405020304" pitchFamily="18" charset="0"/>
              </a:rPr>
              <a:t>Bakanlığın engellilere ve yaşlılara yönelik koruyucu, önleyici, eğitici, geliştirici, rehberlik ve </a:t>
            </a:r>
            <a:r>
              <a:rPr lang="tr-TR" sz="2200" dirty="0" err="1" smtClean="0">
                <a:latin typeface="Times New Roman" panose="02020603050405020304" pitchFamily="18" charset="0"/>
                <a:cs typeface="Times New Roman" panose="02020603050405020304" pitchFamily="18" charset="0"/>
              </a:rPr>
              <a:t>rehabilite</a:t>
            </a:r>
            <a:r>
              <a:rPr lang="tr-TR" sz="2200" dirty="0" smtClean="0">
                <a:latin typeface="Times New Roman" panose="02020603050405020304" pitchFamily="18" charset="0"/>
                <a:cs typeface="Times New Roman" panose="02020603050405020304" pitchFamily="18" charset="0"/>
              </a:rPr>
              <a:t> edici sosyal hizmet faaliyetlerini yürütmek ve koordine etmek.</a:t>
            </a:r>
          </a:p>
          <a:p>
            <a:pPr marL="457200" lvl="0" indent="-457200">
              <a:spcBef>
                <a:spcPts val="800"/>
              </a:spcBef>
              <a:spcAft>
                <a:spcPts val="800"/>
              </a:spcAft>
              <a:buFont typeface="Arial" pitchFamily="34" charset="0"/>
              <a:buChar char="•"/>
            </a:pPr>
            <a:endParaRPr lang="tr-TR" sz="2000" dirty="0">
              <a:latin typeface="+mj-lt"/>
            </a:endParaRPr>
          </a:p>
          <a:p>
            <a:pPr lvl="0">
              <a:spcBef>
                <a:spcPts val="800"/>
              </a:spcBef>
              <a:spcAft>
                <a:spcPts val="800"/>
              </a:spcAft>
            </a:pPr>
            <a:endParaRPr lang="tr-TR" sz="2000" dirty="0" smtClean="0">
              <a:latin typeface="+mj-lt"/>
            </a:endParaRPr>
          </a:p>
          <a:p>
            <a:pPr marL="457200" lvl="0" indent="-457200">
              <a:spcBef>
                <a:spcPts val="800"/>
              </a:spcBef>
              <a:spcAft>
                <a:spcPts val="800"/>
              </a:spcAft>
              <a:buFont typeface="Arial" pitchFamily="34" charset="0"/>
              <a:buChar char="•"/>
            </a:pPr>
            <a:endParaRPr lang="tr-TR" sz="2000" dirty="0" smtClean="0">
              <a:latin typeface="+mj-lt"/>
            </a:endParaRPr>
          </a:p>
        </p:txBody>
      </p:sp>
      <p:grpSp>
        <p:nvGrpSpPr>
          <p:cNvPr id="11" name="Grup 10"/>
          <p:cNvGrpSpPr/>
          <p:nvPr/>
        </p:nvGrpSpPr>
        <p:grpSpPr>
          <a:xfrm>
            <a:off x="1403648" y="1901545"/>
            <a:ext cx="7272808" cy="753284"/>
            <a:chOff x="552546" y="376446"/>
            <a:chExt cx="7272808" cy="753284"/>
          </a:xfrm>
        </p:grpSpPr>
        <p:sp>
          <p:nvSpPr>
            <p:cNvPr id="13" name="Dikdörtgen 12"/>
            <p:cNvSpPr/>
            <p:nvPr/>
          </p:nvSpPr>
          <p:spPr>
            <a:xfrm>
              <a:off x="552546" y="376446"/>
              <a:ext cx="7056784" cy="753284"/>
            </a:xfrm>
            <a:prstGeom prst="rect">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Dikdörtgen 13"/>
            <p:cNvSpPr/>
            <p:nvPr/>
          </p:nvSpPr>
          <p:spPr>
            <a:xfrm>
              <a:off x="552546" y="376446"/>
              <a:ext cx="7272808" cy="7532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7919" tIns="50800" rIns="50800" bIns="50800" numCol="1" spcCol="1270" anchor="ctr" anchorCtr="0">
              <a:noAutofit/>
            </a:bodyPr>
            <a:lstStyle/>
            <a:p>
              <a:pPr lvl="0"/>
              <a:r>
                <a:rPr lang="tr-TR" sz="2200" dirty="0" smtClean="0">
                  <a:latin typeface="Times New Roman" panose="02020603050405020304" pitchFamily="18" charset="0"/>
                  <a:cs typeface="Times New Roman" panose="02020603050405020304" pitchFamily="18" charset="0"/>
                </a:rPr>
                <a:t>Koruyucu, önleyici, eğitici ve </a:t>
              </a:r>
              <a:r>
                <a:rPr lang="tr-TR" sz="2200" dirty="0" err="1" smtClean="0">
                  <a:latin typeface="Times New Roman" panose="02020603050405020304" pitchFamily="18" charset="0"/>
                  <a:cs typeface="Times New Roman" panose="02020603050405020304" pitchFamily="18" charset="0"/>
                </a:rPr>
                <a:t>rehabilite</a:t>
              </a:r>
              <a:r>
                <a:rPr lang="tr-TR" sz="2200" dirty="0" smtClean="0">
                  <a:latin typeface="Times New Roman" panose="02020603050405020304" pitchFamily="18" charset="0"/>
                  <a:cs typeface="Times New Roman" panose="02020603050405020304" pitchFamily="18" charset="0"/>
                </a:rPr>
                <a:t> edici çalışmalar</a:t>
              </a:r>
              <a:endParaRPr lang="tr-TR" sz="2200" dirty="0">
                <a:latin typeface="Times New Roman" panose="02020603050405020304" pitchFamily="18" charset="0"/>
                <a:cs typeface="Times New Roman" panose="02020603050405020304" pitchFamily="18" charset="0"/>
              </a:endParaRPr>
            </a:p>
          </p:txBody>
        </p:sp>
      </p:grpSp>
      <p:sp>
        <p:nvSpPr>
          <p:cNvPr id="9" name="Oval 8"/>
          <p:cNvSpPr/>
          <p:nvPr/>
        </p:nvSpPr>
        <p:spPr>
          <a:xfrm>
            <a:off x="822083" y="1774130"/>
            <a:ext cx="941605" cy="941605"/>
          </a:xfrm>
          <a:prstGeom prst="ellipse">
            <a:avLst/>
          </a:prstGeom>
          <a:blipFill rotWithShape="0">
            <a:blip r:embed="rId2" cstate="prin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 name="Slayt Numarası Yer Tutucusu 1"/>
          <p:cNvSpPr>
            <a:spLocks noGrp="1"/>
          </p:cNvSpPr>
          <p:nvPr>
            <p:ph type="sldNum" sz="quarter" idx="12"/>
          </p:nvPr>
        </p:nvSpPr>
        <p:spPr/>
        <p:txBody>
          <a:bodyPr/>
          <a:lstStyle/>
          <a:p>
            <a:fld id="{19929433-9A7A-419A-A9D1-2D5E3ACA1FE6}" type="slidenum">
              <a:rPr lang="tr-TR" altLang="tr-TR" smtClean="0"/>
              <a:pPr/>
              <a:t>7</a:t>
            </a:fld>
            <a:endParaRPr lang="tr-TR" altLang="tr-TR" dirty="0"/>
          </a:p>
        </p:txBody>
      </p:sp>
      <p:sp>
        <p:nvSpPr>
          <p:cNvPr id="16" name="Dikdörtgen 15"/>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descr="C:\Users\habay\Desktop\PROFIL ORTAK.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5" name="Dikdörtgen 14"/>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2237052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ppt_x"/>
                                          </p:val>
                                        </p:tav>
                                        <p:tav tm="100000">
                                          <p:val>
                                            <p:strVal val="#ppt_x"/>
                                          </p:val>
                                        </p:tav>
                                      </p:tavLst>
                                    </p:anim>
                                    <p:anim calcmode="lin" valueType="num">
                                      <p:cBhvr additive="base">
                                        <p:cTn id="8" dur="25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50" fill="hold"/>
                                        <p:tgtEl>
                                          <p:spTgt spid="11"/>
                                        </p:tgtEl>
                                        <p:attrNameLst>
                                          <p:attrName>ppt_x</p:attrName>
                                        </p:attrNameLst>
                                      </p:cBhvr>
                                      <p:tavLst>
                                        <p:tav tm="0">
                                          <p:val>
                                            <p:strVal val="#ppt_x"/>
                                          </p:val>
                                        </p:tav>
                                        <p:tav tm="100000">
                                          <p:val>
                                            <p:strVal val="#ppt_x"/>
                                          </p:val>
                                        </p:tav>
                                      </p:tavLst>
                                    </p:anim>
                                    <p:anim calcmode="lin" valueType="num">
                                      <p:cBhvr additive="base">
                                        <p:cTn id="12" dur="25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50" fill="hold"/>
                                        <p:tgtEl>
                                          <p:spTgt spid="5"/>
                                        </p:tgtEl>
                                        <p:attrNameLst>
                                          <p:attrName>ppt_x</p:attrName>
                                        </p:attrNameLst>
                                      </p:cBhvr>
                                      <p:tavLst>
                                        <p:tav tm="0">
                                          <p:val>
                                            <p:strVal val="#ppt_x"/>
                                          </p:val>
                                        </p:tav>
                                        <p:tav tm="100000">
                                          <p:val>
                                            <p:strVal val="#ppt_x"/>
                                          </p:val>
                                        </p:tav>
                                      </p:tavLst>
                                    </p:anim>
                                    <p:anim calcmode="lin" valueType="num">
                                      <p:cBhvr additive="base">
                                        <p:cTn id="16" dur="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04566" y="980728"/>
            <a:ext cx="8374313" cy="764704"/>
          </a:xfrm>
        </p:spPr>
        <p:txBody>
          <a:bodyPr/>
          <a:lstStyle/>
          <a:p>
            <a:r>
              <a:rPr lang="tr-TR" sz="2400" b="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YOĞUN GELEN </a:t>
            </a:r>
            <a:r>
              <a:rPr lang="tr-TR" sz="2400" b="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TALEPLER VE ÇÖZÜM ÖNERİLERİ</a:t>
            </a:r>
            <a:endParaRPr lang="tr-TR" sz="2400" b="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İçerik Yer Tutucusu 2"/>
          <p:cNvSpPr>
            <a:spLocks noGrp="1"/>
          </p:cNvSpPr>
          <p:nvPr>
            <p:ph idx="1"/>
          </p:nvPr>
        </p:nvSpPr>
        <p:spPr>
          <a:xfrm>
            <a:off x="467544" y="1772816"/>
            <a:ext cx="8496944" cy="4608512"/>
          </a:xfrm>
        </p:spPr>
        <p:txBody>
          <a:bodyPr/>
          <a:lstStyle/>
          <a:p>
            <a:pPr marL="0" indent="0" algn="just">
              <a:spcBef>
                <a:spcPts val="0"/>
              </a:spcBef>
              <a:buNone/>
              <a:defRPr/>
            </a:pPr>
            <a:r>
              <a:rPr lang="tr-TR" sz="1800" b="1" u="sng" dirty="0">
                <a:solidFill>
                  <a:srgbClr val="D50E16"/>
                </a:solidFill>
                <a:latin typeface="Times New Roman" panose="02020603050405020304" pitchFamily="18" charset="0"/>
                <a:cs typeface="Times New Roman" panose="02020603050405020304" pitchFamily="18" charset="0"/>
              </a:rPr>
              <a:t>EĞİTİM, REHABİLİTASYON VE SOSYAL HAYATA KATILIM</a:t>
            </a:r>
          </a:p>
          <a:p>
            <a:pPr algn="just">
              <a:spcBef>
                <a:spcPts val="0"/>
              </a:spcBef>
              <a:defRPr/>
            </a:pPr>
            <a:r>
              <a:rPr lang="tr-TR" sz="1600" b="1" dirty="0">
                <a:latin typeface="Times New Roman" panose="02020603050405020304" pitchFamily="18" charset="0"/>
                <a:cs typeface="Times New Roman" panose="02020603050405020304" pitchFamily="18" charset="0"/>
              </a:rPr>
              <a:t>TALEP: Engeli olan çocuklar için ailelere kreş yardımı yapılması. </a:t>
            </a:r>
          </a:p>
          <a:p>
            <a:pPr lvl="1" algn="just">
              <a:spcBef>
                <a:spcPts val="0"/>
              </a:spcBef>
              <a:defRPr/>
            </a:pPr>
            <a:r>
              <a:rPr lang="tr-TR" sz="1600" b="1" dirty="0">
                <a:latin typeface="Times New Roman" panose="02020603050405020304" pitchFamily="18" charset="0"/>
                <a:cs typeface="Times New Roman" panose="02020603050405020304" pitchFamily="18" charset="0"/>
              </a:rPr>
              <a:t>ÖNERİ: Bakanlığımıza bağlı kreş ve gündüz bakımevlerinde engelli çocuklar için zorunlu ücretsiz kontenjan ayrılması veya ailelerin kendi seçecekleri özel kreş ve gündüz bakımevi için maddi destek sağlanması. </a:t>
            </a:r>
          </a:p>
          <a:p>
            <a:pPr algn="just">
              <a:spcBef>
                <a:spcPts val="0"/>
              </a:spcBef>
              <a:defRPr/>
            </a:pPr>
            <a:r>
              <a:rPr lang="tr-TR" sz="1600" b="1" dirty="0" smtClean="0">
                <a:latin typeface="Times New Roman" panose="02020603050405020304" pitchFamily="18" charset="0"/>
                <a:cs typeface="Times New Roman" panose="02020603050405020304" pitchFamily="18" charset="0"/>
              </a:rPr>
              <a:t>TALEP: </a:t>
            </a:r>
            <a:r>
              <a:rPr lang="tr-TR" sz="1600" b="1" dirty="0">
                <a:latin typeface="Times New Roman" panose="02020603050405020304" pitchFamily="18" charset="0"/>
                <a:cs typeface="Times New Roman" panose="02020603050405020304" pitchFamily="18" charset="0"/>
              </a:rPr>
              <a:t>Özel eğitim desteğinin aylık 8 saat bireysel ve 4 saat grup eğitim sürelerinin özellikle otizm spektrum bozukluğu olan çocuklar için yetersizliği ve toplamdaki 12 saatlik sürenin </a:t>
            </a:r>
            <a:r>
              <a:rPr lang="tr-TR" sz="1600" b="1" dirty="0" smtClean="0">
                <a:latin typeface="Times New Roman" panose="02020603050405020304" pitchFamily="18" charset="0"/>
                <a:cs typeface="Times New Roman" panose="02020603050405020304" pitchFamily="18" charset="0"/>
              </a:rPr>
              <a:t>arttırılması. (MEB)</a:t>
            </a:r>
          </a:p>
          <a:p>
            <a:pPr lvl="1" algn="just">
              <a:spcBef>
                <a:spcPts val="0"/>
              </a:spcBef>
              <a:defRPr/>
            </a:pPr>
            <a:r>
              <a:rPr lang="tr-TR" sz="1600" b="1" dirty="0" smtClean="0">
                <a:latin typeface="Times New Roman" panose="02020603050405020304" pitchFamily="18" charset="0"/>
                <a:cs typeface="Times New Roman" panose="02020603050405020304" pitchFamily="18" charset="0"/>
              </a:rPr>
              <a:t>ÖNERİ: Resmi </a:t>
            </a:r>
            <a:r>
              <a:rPr lang="tr-TR" sz="1600" b="1" dirty="0">
                <a:latin typeface="Times New Roman" panose="02020603050405020304" pitchFamily="18" charset="0"/>
                <a:cs typeface="Times New Roman" panose="02020603050405020304" pitchFamily="18" charset="0"/>
              </a:rPr>
              <a:t>ve özel okullar bünyesinde destek eğitim odalarının aktif kullanılabileceği bir program oluşturulması ve ilgili yönetmelikte düzenleme yapılması</a:t>
            </a:r>
            <a:r>
              <a:rPr lang="tr-TR" sz="1600" b="1" dirty="0" smtClean="0">
                <a:latin typeface="Times New Roman" panose="02020603050405020304" pitchFamily="18" charset="0"/>
                <a:cs typeface="Times New Roman" panose="02020603050405020304" pitchFamily="18" charset="0"/>
              </a:rPr>
              <a:t>.</a:t>
            </a:r>
          </a:p>
          <a:p>
            <a:pPr algn="just">
              <a:spcBef>
                <a:spcPts val="0"/>
              </a:spcBef>
              <a:defRPr/>
            </a:pPr>
            <a:r>
              <a:rPr lang="tr-TR" sz="1600" b="1" dirty="0" smtClean="0">
                <a:latin typeface="Times New Roman" panose="02020603050405020304" pitchFamily="18" charset="0"/>
                <a:cs typeface="Times New Roman" panose="02020603050405020304" pitchFamily="18" charset="0"/>
              </a:rPr>
              <a:t>TALEP: Kaynaştırma </a:t>
            </a:r>
            <a:r>
              <a:rPr lang="tr-TR" sz="1600" b="1" dirty="0">
                <a:latin typeface="Times New Roman" panose="02020603050405020304" pitchFamily="18" charset="0"/>
                <a:cs typeface="Times New Roman" panose="02020603050405020304" pitchFamily="18" charset="0"/>
              </a:rPr>
              <a:t>eğitiminden yararlanmakta olan engelli öğrenciler için “Gölge Öğretmen” </a:t>
            </a:r>
            <a:r>
              <a:rPr lang="tr-TR" sz="1600" b="1" dirty="0" smtClean="0">
                <a:latin typeface="Times New Roman" panose="02020603050405020304" pitchFamily="18" charset="0"/>
                <a:cs typeface="Times New Roman" panose="02020603050405020304" pitchFamily="18" charset="0"/>
              </a:rPr>
              <a:t>talebi. </a:t>
            </a:r>
          </a:p>
          <a:p>
            <a:pPr lvl="1" algn="just">
              <a:spcBef>
                <a:spcPts val="0"/>
              </a:spcBef>
              <a:defRPr/>
            </a:pPr>
            <a:r>
              <a:rPr lang="tr-TR" sz="1600" b="1" dirty="0" smtClean="0">
                <a:latin typeface="Times New Roman" panose="02020603050405020304" pitchFamily="18" charset="0"/>
                <a:cs typeface="Times New Roman" panose="02020603050405020304" pitchFamily="18" charset="0"/>
              </a:rPr>
              <a:t>ÖNERİ: </a:t>
            </a:r>
            <a:r>
              <a:rPr lang="tr-TR" sz="1600" b="1" dirty="0">
                <a:latin typeface="Times New Roman" panose="02020603050405020304" pitchFamily="18" charset="0"/>
                <a:cs typeface="Times New Roman" panose="02020603050405020304" pitchFamily="18" charset="0"/>
              </a:rPr>
              <a:t>Milli Eğitim Bakanlığı Özel Eğitim Hizmetleri Yönetmeliğinde değişiklik yapılması</a:t>
            </a:r>
            <a:r>
              <a:rPr lang="tr-TR" sz="1600" b="1" dirty="0" smtClean="0">
                <a:latin typeface="Times New Roman" panose="02020603050405020304" pitchFamily="18" charset="0"/>
                <a:cs typeface="Times New Roman" panose="02020603050405020304" pitchFamily="18" charset="0"/>
              </a:rPr>
              <a:t>.</a:t>
            </a:r>
            <a:endParaRPr lang="tr-TR" sz="1600" b="1" dirty="0">
              <a:latin typeface="Times New Roman" panose="02020603050405020304" pitchFamily="18" charset="0"/>
              <a:cs typeface="Times New Roman" panose="02020603050405020304" pitchFamily="18" charset="0"/>
            </a:endParaRPr>
          </a:p>
          <a:p>
            <a:pPr marL="0" indent="0" algn="just">
              <a:spcBef>
                <a:spcPts val="0"/>
              </a:spcBef>
              <a:buNone/>
              <a:defRPr/>
            </a:pPr>
            <a:r>
              <a:rPr lang="tr-TR" sz="1600" b="1" u="sng" dirty="0">
                <a:solidFill>
                  <a:srgbClr val="D50E16"/>
                </a:solidFill>
                <a:latin typeface="Times New Roman" panose="02020603050405020304" pitchFamily="18" charset="0"/>
                <a:cs typeface="Times New Roman" panose="02020603050405020304" pitchFamily="18" charset="0"/>
              </a:rPr>
              <a:t>AR-GE DAİRESİ </a:t>
            </a:r>
          </a:p>
          <a:p>
            <a:pPr algn="just">
              <a:spcBef>
                <a:spcPts val="0"/>
              </a:spcBef>
              <a:defRPr/>
            </a:pPr>
            <a:r>
              <a:rPr lang="tr-TR" sz="1600" b="1" dirty="0">
                <a:latin typeface="Times New Roman" panose="02020603050405020304" pitchFamily="18" charset="0"/>
                <a:cs typeface="Times New Roman" panose="02020603050405020304" pitchFamily="18" charset="0"/>
              </a:rPr>
              <a:t>TALEP: Kimlik Kartı Basım Makinalarının Yenilenmesi</a:t>
            </a:r>
          </a:p>
          <a:p>
            <a:pPr lvl="1" algn="just">
              <a:spcBef>
                <a:spcPts val="0"/>
              </a:spcBef>
              <a:defRPr/>
            </a:pPr>
            <a:r>
              <a:rPr lang="tr-TR" sz="1600" b="1" dirty="0">
                <a:latin typeface="Times New Roman" panose="02020603050405020304" pitchFamily="18" charset="0"/>
                <a:cs typeface="Times New Roman" panose="02020603050405020304" pitchFamily="18" charset="0"/>
              </a:rPr>
              <a:t>ÖNERİ: Yeni Makine Alımı</a:t>
            </a:r>
          </a:p>
          <a:p>
            <a:pPr algn="just">
              <a:spcBef>
                <a:spcPts val="0"/>
              </a:spcBef>
              <a:defRPr/>
            </a:pPr>
            <a:endParaRPr lang="tr-TR" sz="1800" b="1" dirty="0">
              <a:cs typeface="Times New Roman" pitchFamily="18" charset="0"/>
            </a:endParaRPr>
          </a:p>
          <a:p>
            <a:pPr algn="just">
              <a:spcBef>
                <a:spcPts val="0"/>
              </a:spcBef>
              <a:defRPr/>
            </a:pPr>
            <a:endParaRPr lang="tr-TR" sz="1800" b="1" dirty="0">
              <a:cs typeface="Times New Roman" pitchFamily="18" charset="0"/>
            </a:endParaRPr>
          </a:p>
          <a:p>
            <a:pPr algn="just">
              <a:spcBef>
                <a:spcPts val="0"/>
              </a:spcBef>
              <a:defRPr/>
            </a:pPr>
            <a:endParaRPr lang="tr-TR" sz="1800" b="1" dirty="0">
              <a:cs typeface="Times New Roman" pitchFamily="18" charset="0"/>
            </a:endParaRPr>
          </a:p>
        </p:txBody>
      </p:sp>
      <p:sp>
        <p:nvSpPr>
          <p:cNvPr id="3" name="Slayt Numarası Yer Tutucusu 2"/>
          <p:cNvSpPr>
            <a:spLocks noGrp="1"/>
          </p:cNvSpPr>
          <p:nvPr>
            <p:ph type="sldNum" sz="quarter" idx="12"/>
          </p:nvPr>
        </p:nvSpPr>
        <p:spPr/>
        <p:txBody>
          <a:bodyPr/>
          <a:lstStyle/>
          <a:p>
            <a:fld id="{19929433-9A7A-419A-A9D1-2D5E3ACA1FE6}" type="slidenum">
              <a:rPr lang="tr-TR" altLang="tr-TR" smtClean="0"/>
              <a:pPr/>
              <a:t>70</a:t>
            </a:fld>
            <a:endParaRPr lang="tr-TR" altLang="tr-TR" dirty="0"/>
          </a:p>
        </p:txBody>
      </p:sp>
      <p:sp>
        <p:nvSpPr>
          <p:cNvPr id="6" name="Dikdörtgen 5"/>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descr="C:\Users\habay\Desktop\PROFIL ORTAK.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9" name="Dikdörtgen 8"/>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68550467"/>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2771800" y="1052736"/>
            <a:ext cx="4392488" cy="583073"/>
          </a:xfrm>
        </p:spPr>
        <p:txBody>
          <a:bodyPr>
            <a:noAutofit/>
          </a:bodyPr>
          <a:lstStyle/>
          <a:p>
            <a:r>
              <a:rPr lang="tr-TR" sz="4000" dirty="0" smtClean="0">
                <a:latin typeface="Times New Roman" panose="02020603050405020304" pitchFamily="18" charset="0"/>
                <a:cs typeface="Times New Roman" panose="02020603050405020304" pitchFamily="18" charset="0"/>
              </a:rPr>
              <a:t>GZFT ANALİZİ</a:t>
            </a:r>
            <a:endParaRPr lang="tr-TR" sz="4000" dirty="0">
              <a:latin typeface="Times New Roman" panose="02020603050405020304" pitchFamily="18" charset="0"/>
              <a:cs typeface="Times New Roman" panose="02020603050405020304" pitchFamily="18" charset="0"/>
            </a:endParaRP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xmlns="" val="3212445709"/>
              </p:ext>
            </p:extLst>
          </p:nvPr>
        </p:nvGraphicFramePr>
        <p:xfrm>
          <a:off x="2483768" y="1844824"/>
          <a:ext cx="4392488"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ayt Numarası Yer Tutucusu 1"/>
          <p:cNvSpPr>
            <a:spLocks noGrp="1"/>
          </p:cNvSpPr>
          <p:nvPr>
            <p:ph type="sldNum" sz="quarter" idx="12"/>
          </p:nvPr>
        </p:nvSpPr>
        <p:spPr/>
        <p:txBody>
          <a:bodyPr/>
          <a:lstStyle/>
          <a:p>
            <a:fld id="{49756746-AC7B-4A29-AB64-7ADC2841298D}" type="slidenum">
              <a:rPr lang="tr-TR" altLang="tr-TR" smtClean="0"/>
              <a:pPr/>
              <a:t>71</a:t>
            </a:fld>
            <a:endParaRPr lang="tr-TR" altLang="tr-TR" dirty="0"/>
          </a:p>
        </p:txBody>
      </p:sp>
      <p:sp>
        <p:nvSpPr>
          <p:cNvPr id="6" name="Dikdörtgen 5"/>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descr="C:\Users\habay\Desktop\PROFIL ORTAK.png"/>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0" name="Dikdörtgen 9"/>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10629151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0" y="624704"/>
            <a:ext cx="9144000" cy="764704"/>
          </a:xfrm>
        </p:spPr>
        <p:txBody>
          <a:bodyPr>
            <a:normAutofit/>
          </a:bodyPr>
          <a:lstStyle/>
          <a:p>
            <a:r>
              <a:rPr lang="tr-TR" sz="3000" dirty="0" smtClean="0">
                <a:latin typeface="Times New Roman" panose="02020603050405020304" pitchFamily="18" charset="0"/>
                <a:cs typeface="Times New Roman" panose="02020603050405020304" pitchFamily="18" charset="0"/>
              </a:rPr>
              <a:t>GÜÇLÜ YÖNLER</a:t>
            </a:r>
            <a:endParaRPr lang="tr-TR" sz="3000" dirty="0">
              <a:latin typeface="Times New Roman" panose="02020603050405020304" pitchFamily="18" charset="0"/>
              <a:cs typeface="Times New Roman" panose="02020603050405020304" pitchFamily="18" charset="0"/>
            </a:endParaRPr>
          </a:p>
        </p:txBody>
      </p:sp>
      <p:sp>
        <p:nvSpPr>
          <p:cNvPr id="3" name="Dikdörtgen 2"/>
          <p:cNvSpPr/>
          <p:nvPr/>
        </p:nvSpPr>
        <p:spPr>
          <a:xfrm>
            <a:off x="971600" y="1196752"/>
            <a:ext cx="8064896" cy="5170646"/>
          </a:xfrm>
          <a:prstGeom prst="rect">
            <a:avLst/>
          </a:prstGeom>
        </p:spPr>
        <p:txBody>
          <a:bodyPr wrap="square">
            <a:spAutoFit/>
          </a:bodyPr>
          <a:lstStyle/>
          <a:p>
            <a:pPr marL="342900" indent="-342900">
              <a:buFont typeface="Arial" panose="020B0604020202020204" pitchFamily="34" charset="0"/>
              <a:buChar char="•"/>
            </a:pPr>
            <a:r>
              <a:rPr lang="tr-TR" sz="2200" dirty="0" smtClean="0">
                <a:latin typeface="Times New Roman" panose="02020603050405020304" pitchFamily="18" charset="0"/>
                <a:cs typeface="Times New Roman" panose="02020603050405020304" pitchFamily="18" charset="0"/>
              </a:rPr>
              <a:t>Güçlü </a:t>
            </a:r>
            <a:r>
              <a:rPr lang="tr-TR" sz="2200" dirty="0">
                <a:latin typeface="Times New Roman" panose="02020603050405020304" pitchFamily="18" charset="0"/>
                <a:cs typeface="Times New Roman" panose="02020603050405020304" pitchFamily="18" charset="0"/>
              </a:rPr>
              <a:t>mevzuat altyapısı,</a:t>
            </a:r>
          </a:p>
          <a:p>
            <a:pPr marL="342900" lvl="0" indent="-34290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Tüm toplumsal kesimlerde sosyal sorumluluk bilinciyle politikalarımıza yüksek destek ve katılım, </a:t>
            </a:r>
          </a:p>
          <a:p>
            <a:pPr marL="342900" lvl="0" indent="-34290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Engellilik ve yaşlılık alanındaki kurumsal bilgi-birikim ve mesleki deneyim ile uluslararası etkileşim ve bilgi paylaşımının yüksek olması, </a:t>
            </a:r>
          </a:p>
          <a:p>
            <a:pPr marL="342900" lvl="0" indent="-34290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Paydaş kurumlar ve STK’lar ile koordinasyon ve işbirliği içinde yürütülen çalışmalar,</a:t>
            </a:r>
          </a:p>
          <a:p>
            <a:pPr marL="342900" lvl="0" indent="-34290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Ulusal ve uluslararası kaynaklar kullanılarak üretilen projeler ve araştırmalar,</a:t>
            </a:r>
          </a:p>
          <a:p>
            <a:pPr marL="342900" lvl="0" indent="-34290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Engelli ve yaşlı bireylere yönelik yaygın ve hizmet çeşitliliği bulunan kuruluşlar ile (kaliteli) hizmet sunulması,</a:t>
            </a:r>
          </a:p>
          <a:p>
            <a:pPr marL="342900" lvl="0" indent="-34290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Genel Müdürlüğümüz bütçesinin güçlü ve performans hedeflerine uygun olması,</a:t>
            </a:r>
          </a:p>
          <a:p>
            <a:pPr marL="342900" lvl="0" indent="-34290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Erişilebilirlik denetim sisteminin bulunması,</a:t>
            </a:r>
          </a:p>
        </p:txBody>
      </p:sp>
      <p:sp>
        <p:nvSpPr>
          <p:cNvPr id="4" name="Slayt Numarası Yer Tutucusu 3"/>
          <p:cNvSpPr>
            <a:spLocks noGrp="1"/>
          </p:cNvSpPr>
          <p:nvPr>
            <p:ph type="sldNum" sz="quarter" idx="12"/>
          </p:nvPr>
        </p:nvSpPr>
        <p:spPr/>
        <p:txBody>
          <a:bodyPr/>
          <a:lstStyle/>
          <a:p>
            <a:fld id="{101A3A0E-DB33-44CC-A0EB-D09F9F0750C3}" type="slidenum">
              <a:rPr lang="tr-TR" altLang="tr-TR" smtClean="0"/>
              <a:pPr/>
              <a:t>72</a:t>
            </a:fld>
            <a:endParaRPr lang="tr-TR" altLang="tr-TR" dirty="0"/>
          </a:p>
        </p:txBody>
      </p:sp>
      <p:sp>
        <p:nvSpPr>
          <p:cNvPr id="6" name="Dikdörtgen 5"/>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descr="C:\Users\habay\Desktop\PROFIL ORTAK.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9" name="Dikdörtgen 8"/>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4930643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0" y="1052563"/>
            <a:ext cx="9144000" cy="792261"/>
          </a:xfrm>
        </p:spPr>
        <p:txBody>
          <a:bodyPr>
            <a:normAutofit/>
          </a:bodyPr>
          <a:lstStyle/>
          <a:p>
            <a:r>
              <a:rPr lang="tr-TR" sz="3000" dirty="0" smtClean="0">
                <a:latin typeface="Times New Roman" panose="02020603050405020304" pitchFamily="18" charset="0"/>
                <a:cs typeface="Times New Roman" panose="02020603050405020304" pitchFamily="18" charset="0"/>
              </a:rPr>
              <a:t>ZAYIF YÖNLER</a:t>
            </a:r>
            <a:endParaRPr lang="tr-TR" sz="3000" dirty="0">
              <a:latin typeface="Times New Roman" panose="02020603050405020304" pitchFamily="18" charset="0"/>
              <a:cs typeface="Times New Roman" panose="02020603050405020304" pitchFamily="18" charset="0"/>
            </a:endParaRPr>
          </a:p>
        </p:txBody>
      </p:sp>
      <p:sp>
        <p:nvSpPr>
          <p:cNvPr id="3" name="Dikdörtgen 2"/>
          <p:cNvSpPr/>
          <p:nvPr/>
        </p:nvSpPr>
        <p:spPr>
          <a:xfrm>
            <a:off x="611560" y="2327389"/>
            <a:ext cx="8136904" cy="3477875"/>
          </a:xfrm>
          <a:prstGeom prst="rect">
            <a:avLst/>
          </a:prstGeom>
        </p:spPr>
        <p:txBody>
          <a:bodyPr wrap="square">
            <a:spAutoFit/>
          </a:bodyPr>
          <a:lstStyle/>
          <a:p>
            <a:pPr marL="342900" indent="-34290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Alanda, hizmet kalitesi ve çeşitliliğine yönelik beklentilerin çok ve üst düzeyde olması</a:t>
            </a:r>
            <a:r>
              <a:rPr lang="tr-TR" sz="22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tr-TR" sz="2200" dirty="0" smtClean="0">
                <a:latin typeface="Times New Roman" panose="02020603050405020304" pitchFamily="18" charset="0"/>
                <a:cs typeface="Times New Roman" panose="02020603050405020304" pitchFamily="18" charset="0"/>
              </a:rPr>
              <a:t>Bakanlık </a:t>
            </a:r>
            <a:r>
              <a:rPr lang="tr-TR" sz="2200" dirty="0">
                <a:latin typeface="Times New Roman" panose="02020603050405020304" pitchFamily="18" charset="0"/>
                <a:cs typeface="Times New Roman" panose="02020603050405020304" pitchFamily="18" charset="0"/>
              </a:rPr>
              <a:t>içinde ve diğer kurumlarla veri entegrasyonu ve koordinasyon yetersizliği</a:t>
            </a:r>
            <a:r>
              <a:rPr lang="tr-TR" sz="2200" dirty="0" smtClean="0">
                <a:latin typeface="Times New Roman" panose="02020603050405020304" pitchFamily="18" charset="0"/>
                <a:cs typeface="Times New Roman" panose="02020603050405020304" pitchFamily="18" charset="0"/>
              </a:rPr>
              <a:t>,</a:t>
            </a:r>
            <a:endParaRPr lang="tr-TR"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Alandaki çalışmalar için yeterli istatistiki veri olmaması</a:t>
            </a:r>
            <a:r>
              <a:rPr lang="tr-TR" sz="2200" dirty="0" smtClean="0">
                <a:latin typeface="Times New Roman" panose="02020603050405020304" pitchFamily="18" charset="0"/>
                <a:cs typeface="Times New Roman" panose="02020603050405020304" pitchFamily="18" charset="0"/>
              </a:rPr>
              <a:t>,</a:t>
            </a:r>
            <a:endParaRPr lang="tr-TR"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Koruyucu ve önleyici hizmetlerin yeterince yaygınlaştırılamaması</a:t>
            </a:r>
            <a:r>
              <a:rPr lang="tr-TR" sz="2200" dirty="0" smtClean="0">
                <a:latin typeface="Times New Roman" panose="02020603050405020304" pitchFamily="18" charset="0"/>
                <a:cs typeface="Times New Roman" panose="02020603050405020304" pitchFamily="18" charset="0"/>
              </a:rPr>
              <a:t>,</a:t>
            </a:r>
            <a:endParaRPr lang="tr-TR"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Personel hizmet içi eğitim politikasının olmaması</a:t>
            </a:r>
            <a:r>
              <a:rPr lang="tr-TR" sz="2200" dirty="0" smtClean="0">
                <a:latin typeface="Times New Roman" panose="02020603050405020304" pitchFamily="18" charset="0"/>
                <a:cs typeface="Times New Roman" panose="02020603050405020304" pitchFamily="18" charset="0"/>
              </a:rPr>
              <a:t>,</a:t>
            </a:r>
            <a:endParaRPr lang="tr-TR"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Kurumsal başarıların kamuoyunda yeterince anlatılamaması</a:t>
            </a:r>
            <a:r>
              <a:rPr lang="tr-TR" sz="2200" dirty="0" smtClean="0">
                <a:latin typeface="Times New Roman" panose="02020603050405020304" pitchFamily="18" charset="0"/>
                <a:cs typeface="Times New Roman" panose="02020603050405020304" pitchFamily="18" charset="0"/>
              </a:rPr>
              <a:t>,</a:t>
            </a:r>
            <a:endParaRPr lang="tr-TR"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Bilişim altyapısının geliştirilmesi ve yenilenmesi ile web sayfasının engelliler için erişilebilir olması ihtiyacı,</a:t>
            </a:r>
          </a:p>
        </p:txBody>
      </p:sp>
      <p:sp>
        <p:nvSpPr>
          <p:cNvPr id="4" name="Slayt Numarası Yer Tutucusu 3"/>
          <p:cNvSpPr>
            <a:spLocks noGrp="1"/>
          </p:cNvSpPr>
          <p:nvPr>
            <p:ph type="sldNum" sz="quarter" idx="12"/>
          </p:nvPr>
        </p:nvSpPr>
        <p:spPr/>
        <p:txBody>
          <a:bodyPr/>
          <a:lstStyle/>
          <a:p>
            <a:fld id="{101A3A0E-DB33-44CC-A0EB-D09F9F0750C3}" type="slidenum">
              <a:rPr lang="tr-TR" altLang="tr-TR" smtClean="0"/>
              <a:pPr/>
              <a:t>73</a:t>
            </a:fld>
            <a:endParaRPr lang="tr-TR" altLang="tr-TR" dirty="0"/>
          </a:p>
        </p:txBody>
      </p:sp>
      <p:sp>
        <p:nvSpPr>
          <p:cNvPr id="6" name="Dikdörtgen 5"/>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descr="C:\Users\habay\Desktop\PROFIL ORTAK.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9" name="Dikdörtgen 8"/>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19806856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0" y="1124571"/>
            <a:ext cx="9144000" cy="864269"/>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tr-TR" sz="3000" dirty="0">
                <a:latin typeface="Times New Roman" panose="02020603050405020304" pitchFamily="18" charset="0"/>
                <a:cs typeface="Times New Roman" panose="02020603050405020304" pitchFamily="18" charset="0"/>
              </a:rPr>
              <a:t>FIRSATLAR</a:t>
            </a:r>
          </a:p>
        </p:txBody>
      </p:sp>
      <p:sp>
        <p:nvSpPr>
          <p:cNvPr id="4" name="Dikdörtgen 3"/>
          <p:cNvSpPr/>
          <p:nvPr/>
        </p:nvSpPr>
        <p:spPr>
          <a:xfrm>
            <a:off x="539552" y="2204864"/>
            <a:ext cx="8208912" cy="3816429"/>
          </a:xfrm>
          <a:prstGeom prst="rect">
            <a:avLst/>
          </a:prstGeom>
        </p:spPr>
        <p:txBody>
          <a:bodyPr wrap="square">
            <a:spAutoFit/>
          </a:bodyPr>
          <a:lstStyle/>
          <a:p>
            <a:pPr marL="342900" indent="-34290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Engelliliğin devlet politikası önceliğine ve Anayasa’da pozitif ayrımcılığa sahip olması</a:t>
            </a:r>
            <a:r>
              <a:rPr lang="tr-TR" sz="2200" dirty="0" smtClean="0">
                <a:latin typeface="Times New Roman" panose="02020603050405020304" pitchFamily="18" charset="0"/>
                <a:cs typeface="Times New Roman" panose="02020603050405020304" pitchFamily="18" charset="0"/>
              </a:rPr>
              <a:t>,</a:t>
            </a:r>
            <a:endParaRPr lang="tr-TR"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Alandaki düzenlemelerde toplumsal/siyasal uzlaşı ile her kesimden destek alınması</a:t>
            </a:r>
            <a:r>
              <a:rPr lang="tr-TR" sz="2200" dirty="0" smtClean="0">
                <a:latin typeface="Times New Roman" panose="02020603050405020304" pitchFamily="18" charset="0"/>
                <a:cs typeface="Times New Roman" panose="02020603050405020304" pitchFamily="18" charset="0"/>
              </a:rPr>
              <a:t>,</a:t>
            </a:r>
            <a:endParaRPr lang="tr-TR"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Engelli ve yaşlı bireylere yönelik sosyal güvenlik, hizmet ve yardımların bir araya </a:t>
            </a:r>
            <a:r>
              <a:rPr lang="tr-TR" sz="2200" dirty="0" smtClean="0">
                <a:latin typeface="Times New Roman" panose="02020603050405020304" pitchFamily="18" charset="0"/>
                <a:cs typeface="Times New Roman" panose="02020603050405020304" pitchFamily="18" charset="0"/>
              </a:rPr>
              <a:t>gelmesi</a:t>
            </a:r>
            <a:endParaRPr lang="tr-TR"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Ulusal ve uluslararası kuruluşlar ile üniversiteler, yerel yönetimler, ve STK’ların politika ve uygulamalara yönelik ilgi ve desteği ile alanda bu kesimlerle aktif işbirliği fırsatları</a:t>
            </a:r>
            <a:r>
              <a:rPr lang="tr-TR" sz="2200" dirty="0" smtClean="0">
                <a:latin typeface="Times New Roman" panose="02020603050405020304" pitchFamily="18" charset="0"/>
                <a:cs typeface="Times New Roman" panose="02020603050405020304" pitchFamily="18" charset="0"/>
              </a:rPr>
              <a:t>,</a:t>
            </a:r>
            <a:endParaRPr lang="tr-TR"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Gelişen teknolojinin hizmet alanlarında yeni imkânlar tanıması,</a:t>
            </a:r>
          </a:p>
          <a:p>
            <a:endParaRPr lang="tr-TR" sz="2200" dirty="0">
              <a:latin typeface="Times New Roman" panose="02020603050405020304" pitchFamily="18" charset="0"/>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fld id="{101A3A0E-DB33-44CC-A0EB-D09F9F0750C3}" type="slidenum">
              <a:rPr lang="tr-TR" altLang="tr-TR" smtClean="0"/>
              <a:pPr/>
              <a:t>74</a:t>
            </a:fld>
            <a:endParaRPr lang="tr-TR" altLang="tr-TR" dirty="0"/>
          </a:p>
        </p:txBody>
      </p:sp>
      <p:sp>
        <p:nvSpPr>
          <p:cNvPr id="6" name="Dikdörtgen 5"/>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descr="C:\Users\habay\Desktop\PROFIL ORTAK.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9" name="Dikdörtgen 8"/>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11283701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0" y="692523"/>
            <a:ext cx="9144000" cy="720253"/>
          </a:xfrm>
        </p:spPr>
        <p:txBody>
          <a:bodyPr>
            <a:normAutofit/>
          </a:bodyPr>
          <a:lstStyle/>
          <a:p>
            <a:r>
              <a:rPr lang="tr-TR" sz="3000" dirty="0" smtClean="0">
                <a:latin typeface="Times New Roman" panose="02020603050405020304" pitchFamily="18" charset="0"/>
                <a:cs typeface="Times New Roman" panose="02020603050405020304" pitchFamily="18" charset="0"/>
              </a:rPr>
              <a:t>TEHDİTLER</a:t>
            </a:r>
            <a:endParaRPr lang="tr-TR" sz="3000" dirty="0">
              <a:latin typeface="Times New Roman" panose="02020603050405020304" pitchFamily="18" charset="0"/>
              <a:cs typeface="Times New Roman" panose="02020603050405020304" pitchFamily="18" charset="0"/>
            </a:endParaRPr>
          </a:p>
        </p:txBody>
      </p:sp>
      <p:sp>
        <p:nvSpPr>
          <p:cNvPr id="3" name="Dikdörtgen 2"/>
          <p:cNvSpPr/>
          <p:nvPr/>
        </p:nvSpPr>
        <p:spPr>
          <a:xfrm>
            <a:off x="611560" y="1549236"/>
            <a:ext cx="8136904" cy="4832092"/>
          </a:xfrm>
          <a:prstGeom prst="rect">
            <a:avLst/>
          </a:prstGeom>
        </p:spPr>
        <p:txBody>
          <a:bodyPr wrap="square">
            <a:spAutoFit/>
          </a:bodyPr>
          <a:lstStyle/>
          <a:p>
            <a:pPr marL="342900" indent="-34290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Yaşanan doğal afetler, çevre ülkelerdeki savaşlar ve sonucunda iç ve dış göçler,</a:t>
            </a:r>
          </a:p>
          <a:p>
            <a:pPr marL="342900" indent="-34290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Aile yapısında oluşan değişiklikler nedeniyle engelli ve yaşlılara yönelik bakım ihtiyaç ve beklentilerinin değişmesi,</a:t>
            </a:r>
          </a:p>
          <a:p>
            <a:pPr marL="342900" indent="-34290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Alanda uygulama konusunda diğer sorumlu bakanlıkların gerekli çalışmaları yapmaması ve mevzuatlarında alanla ilgili düzenlemelere yeterince yer verilmemesi,</a:t>
            </a:r>
          </a:p>
          <a:p>
            <a:pPr marL="342900" indent="-34290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Erişilebilirlik kültürünün yerleşmemesi ve uygulamaya yönelik direnç ile sorumlu kurumların ve yerel yönetimlerin erişilebilirlik standartlarını göz önünde bulundurmaması ve teknik personellerinin erişilebilirlik bilgi düzeyinin düşük olması,</a:t>
            </a:r>
          </a:p>
          <a:p>
            <a:pPr marL="342900" indent="-34290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Yaşlı nüfusun ve yaşlı yalnızlığı sorununun artması ile birlikte </a:t>
            </a:r>
            <a:r>
              <a:rPr lang="tr-TR" sz="2200" dirty="0" smtClean="0">
                <a:latin typeface="Times New Roman" panose="02020603050405020304" pitchFamily="18" charset="0"/>
                <a:cs typeface="Times New Roman" panose="02020603050405020304" pitchFamily="18" charset="0"/>
              </a:rPr>
              <a:t>alanda </a:t>
            </a:r>
            <a:r>
              <a:rPr lang="tr-TR" sz="2200" dirty="0">
                <a:latin typeface="Times New Roman" panose="02020603050405020304" pitchFamily="18" charset="0"/>
                <a:cs typeface="Times New Roman" panose="02020603050405020304" pitchFamily="18" charset="0"/>
              </a:rPr>
              <a:t>bakıma muhtaç kişilerin sayısının </a:t>
            </a:r>
            <a:r>
              <a:rPr lang="tr-TR" sz="2200" dirty="0" smtClean="0">
                <a:latin typeface="Times New Roman" panose="02020603050405020304" pitchFamily="18" charset="0"/>
                <a:cs typeface="Times New Roman" panose="02020603050405020304" pitchFamily="18" charset="0"/>
              </a:rPr>
              <a:t>öngörülenden </a:t>
            </a:r>
            <a:r>
              <a:rPr lang="tr-TR" sz="2200" dirty="0">
                <a:latin typeface="Times New Roman" panose="02020603050405020304" pitchFamily="18" charset="0"/>
                <a:cs typeface="Times New Roman" panose="02020603050405020304" pitchFamily="18" charset="0"/>
              </a:rPr>
              <a:t>daha fazla artacak olması, </a:t>
            </a:r>
          </a:p>
        </p:txBody>
      </p:sp>
      <p:sp>
        <p:nvSpPr>
          <p:cNvPr id="4" name="Slayt Numarası Yer Tutucusu 3"/>
          <p:cNvSpPr>
            <a:spLocks noGrp="1"/>
          </p:cNvSpPr>
          <p:nvPr>
            <p:ph type="sldNum" sz="quarter" idx="12"/>
          </p:nvPr>
        </p:nvSpPr>
        <p:spPr/>
        <p:txBody>
          <a:bodyPr/>
          <a:lstStyle/>
          <a:p>
            <a:fld id="{101A3A0E-DB33-44CC-A0EB-D09F9F0750C3}" type="slidenum">
              <a:rPr lang="tr-TR" altLang="tr-TR" smtClean="0"/>
              <a:pPr/>
              <a:t>75</a:t>
            </a:fld>
            <a:endParaRPr lang="tr-TR" altLang="tr-TR" dirty="0"/>
          </a:p>
        </p:txBody>
      </p:sp>
      <p:sp>
        <p:nvSpPr>
          <p:cNvPr id="6" name="Dikdörtgen 5"/>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descr="C:\Users\habay\Desktop\PROFIL ORTAK.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9" name="Dikdörtgen 8"/>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0842075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0" y="404664"/>
            <a:ext cx="9144000" cy="864096"/>
          </a:xfrm>
        </p:spPr>
        <p:txBody>
          <a:bodyPr>
            <a:normAutofit/>
          </a:bodyPr>
          <a:lstStyle/>
          <a:p>
            <a:r>
              <a:rPr lang="tr-TR" sz="3000" dirty="0" smtClean="0">
                <a:latin typeface="Times New Roman" panose="02020603050405020304" pitchFamily="18" charset="0"/>
                <a:cs typeface="Times New Roman" panose="02020603050405020304" pitchFamily="18" charset="0"/>
              </a:rPr>
              <a:t>2023 HEDEFLERİ</a:t>
            </a:r>
            <a:endParaRPr lang="tr-TR" sz="3000" dirty="0">
              <a:latin typeface="Times New Roman" panose="02020603050405020304" pitchFamily="18" charset="0"/>
              <a:cs typeface="Times New Roman" panose="02020603050405020304" pitchFamily="18" charset="0"/>
            </a:endParaRPr>
          </a:p>
        </p:txBody>
      </p:sp>
      <p:sp>
        <p:nvSpPr>
          <p:cNvPr id="3" name="Dikdörtgen 2"/>
          <p:cNvSpPr/>
          <p:nvPr/>
        </p:nvSpPr>
        <p:spPr>
          <a:xfrm>
            <a:off x="539552" y="1620083"/>
            <a:ext cx="8352928" cy="4401205"/>
          </a:xfrm>
          <a:prstGeom prst="rect">
            <a:avLst/>
          </a:prstGeom>
        </p:spPr>
        <p:txBody>
          <a:bodyPr wrap="square">
            <a:spAutoFit/>
          </a:bodyPr>
          <a:lstStyle/>
          <a:p>
            <a:pPr marL="342900" indent="-342900">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Yaşlılara </a:t>
            </a:r>
            <a:r>
              <a:rPr lang="tr-TR" sz="2000" dirty="0">
                <a:latin typeface="Times New Roman" panose="02020603050405020304" pitchFamily="18" charset="0"/>
                <a:cs typeface="Times New Roman" panose="02020603050405020304" pitchFamily="18" charset="0"/>
              </a:rPr>
              <a:t>yönelik olarak sunulan gündüzlü hizmetlerin yerel yönetimler tarafından benimsenmesi,  engelli ve yaşlı bireylerin aileleri ve bulundukları ortamdan ayrılmadan bakımının sağlanması yönünde çalışmaların çeşitlendirilerek arttırılması</a:t>
            </a:r>
            <a:r>
              <a:rPr lang="tr-TR" sz="20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Kentsel </a:t>
            </a:r>
            <a:r>
              <a:rPr lang="tr-TR" sz="2000" dirty="0">
                <a:latin typeface="Times New Roman" panose="02020603050405020304" pitchFamily="18" charset="0"/>
                <a:cs typeface="Times New Roman" panose="02020603050405020304" pitchFamily="18" charset="0"/>
              </a:rPr>
              <a:t>yaşam alanlarında engelsiz tasarım ve uygulamaların artması için çeşitli teşvik olanakları </a:t>
            </a:r>
            <a:r>
              <a:rPr lang="tr-TR" sz="2000" dirty="0" smtClean="0">
                <a:latin typeface="Times New Roman" panose="02020603050405020304" pitchFamily="18" charset="0"/>
                <a:cs typeface="Times New Roman" panose="02020603050405020304" pitchFamily="18" charset="0"/>
              </a:rPr>
              <a:t>sağlanması,</a:t>
            </a:r>
          </a:p>
          <a:p>
            <a:pPr marL="342900" indent="-342900">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Kamuda </a:t>
            </a:r>
            <a:r>
              <a:rPr lang="tr-TR" sz="2000" dirty="0">
                <a:latin typeface="Times New Roman" panose="02020603050405020304" pitchFamily="18" charset="0"/>
                <a:cs typeface="Times New Roman" panose="02020603050405020304" pitchFamily="18" charset="0"/>
              </a:rPr>
              <a:t>engelli bireylerin niteliklerine uygun ortamlarda istihdamlarının sağlanması, işe uyumlarının gerçekleştirilerek destekli istihdam modelinin geliştirilmesi</a:t>
            </a:r>
            <a:r>
              <a:rPr lang="tr-TR" sz="20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endParaRPr lang="tr-TR"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Ülke </a:t>
            </a:r>
            <a:r>
              <a:rPr lang="tr-TR" sz="2000" dirty="0">
                <a:latin typeface="Times New Roman" panose="02020603050405020304" pitchFamily="18" charset="0"/>
                <a:cs typeface="Times New Roman" panose="02020603050405020304" pitchFamily="18" charset="0"/>
              </a:rPr>
              <a:t>genelinde Aktif Yaşlanma Kavramının yerleştirilmesi</a:t>
            </a:r>
            <a:r>
              <a:rPr lang="tr-TR" sz="20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Engelli </a:t>
            </a:r>
            <a:r>
              <a:rPr lang="tr-TR" sz="2000" dirty="0">
                <a:latin typeface="Times New Roman" panose="02020603050405020304" pitchFamily="18" charset="0"/>
                <a:cs typeface="Times New Roman" panose="02020603050405020304" pitchFamily="18" charset="0"/>
              </a:rPr>
              <a:t>bireylere yönelik gündüzlü hizmetlerin yaygınlaştırılması</a:t>
            </a:r>
            <a:r>
              <a:rPr lang="tr-TR" sz="20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Engelli </a:t>
            </a:r>
            <a:r>
              <a:rPr lang="tr-TR" sz="2000" dirty="0">
                <a:latin typeface="Times New Roman" panose="02020603050405020304" pitchFamily="18" charset="0"/>
                <a:cs typeface="Times New Roman" panose="02020603050405020304" pitchFamily="18" charset="0"/>
              </a:rPr>
              <a:t>bireylere yönelik arz odaklı hizmetlerin </a:t>
            </a:r>
            <a:r>
              <a:rPr lang="tr-TR" sz="2000" dirty="0" smtClean="0">
                <a:latin typeface="Times New Roman" panose="02020603050405020304" pitchFamily="18" charset="0"/>
                <a:cs typeface="Times New Roman" panose="02020603050405020304" pitchFamily="18" charset="0"/>
              </a:rPr>
              <a:t>sunulması,</a:t>
            </a:r>
            <a:endParaRPr lang="tr-TR" sz="2000" b="1" dirty="0">
              <a:latin typeface="+mn-lt"/>
            </a:endParaRPr>
          </a:p>
        </p:txBody>
      </p:sp>
      <p:pic>
        <p:nvPicPr>
          <p:cNvPr id="1026" name="Picture 2" descr="C:\Users\OYHGM\Desktop\images.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763" t="8883" r="10961" b="17107"/>
          <a:stretch/>
        </p:blipFill>
        <p:spPr bwMode="auto">
          <a:xfrm>
            <a:off x="7524328" y="4155309"/>
            <a:ext cx="1146208" cy="113718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ayt Numarası Yer Tutucusu 3"/>
          <p:cNvSpPr>
            <a:spLocks noGrp="1"/>
          </p:cNvSpPr>
          <p:nvPr>
            <p:ph type="sldNum" sz="quarter" idx="12"/>
          </p:nvPr>
        </p:nvSpPr>
        <p:spPr/>
        <p:txBody>
          <a:bodyPr/>
          <a:lstStyle/>
          <a:p>
            <a:fld id="{101A3A0E-DB33-44CC-A0EB-D09F9F0750C3}" type="slidenum">
              <a:rPr lang="tr-TR" altLang="tr-TR" smtClean="0"/>
              <a:pPr/>
              <a:t>76</a:t>
            </a:fld>
            <a:endParaRPr lang="tr-TR" altLang="tr-TR" dirty="0"/>
          </a:p>
        </p:txBody>
      </p:sp>
      <p:sp>
        <p:nvSpPr>
          <p:cNvPr id="7" name="Dikdörtgen 6"/>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descr="C:\Users\habay\Desktop\PROFIL ORTAK.pn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0" name="Dikdörtgen 9"/>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6926393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101A3A0E-DB33-44CC-A0EB-D09F9F0750C3}" type="slidenum">
              <a:rPr lang="tr-TR" altLang="tr-TR" smtClean="0"/>
              <a:pPr/>
              <a:t>77</a:t>
            </a:fld>
            <a:endParaRPr lang="tr-TR" altLang="tr-TR" dirty="0"/>
          </a:p>
        </p:txBody>
      </p:sp>
      <p:sp>
        <p:nvSpPr>
          <p:cNvPr id="3" name="2 Metin kutusu"/>
          <p:cNvSpPr txBox="1"/>
          <p:nvPr/>
        </p:nvSpPr>
        <p:spPr>
          <a:xfrm>
            <a:off x="611560" y="1628800"/>
            <a:ext cx="7848872" cy="2062103"/>
          </a:xfrm>
          <a:prstGeom prst="rect">
            <a:avLst/>
          </a:prstGeom>
          <a:noFill/>
        </p:spPr>
        <p:txBody>
          <a:bodyPr wrap="square" rtlCol="0">
            <a:spAutoFit/>
          </a:bodyPr>
          <a:lstStyle/>
          <a:p>
            <a:r>
              <a:rPr lang="tr-TR" sz="3200" b="1" dirty="0" smtClean="0"/>
              <a:t>Kaynak</a:t>
            </a:r>
            <a:endParaRPr lang="tr-TR" sz="3200" dirty="0" smtClean="0"/>
          </a:p>
          <a:p>
            <a:r>
              <a:rPr lang="tr-TR" sz="3200" dirty="0" smtClean="0"/>
              <a:t> </a:t>
            </a:r>
          </a:p>
          <a:p>
            <a:r>
              <a:rPr lang="tr-TR" sz="3200" u="sng" dirty="0" smtClean="0">
                <a:hlinkClick r:id="rId2"/>
              </a:rPr>
              <a:t>https://www.ailevecalisma.gov.tr/eyhgm</a:t>
            </a:r>
            <a:endParaRPr lang="tr-TR" sz="3200" dirty="0" smtClean="0"/>
          </a:p>
          <a:p>
            <a:pPr algn="ctr"/>
            <a:endParaRPr lang="tr-TR" sz="3200" b="1" dirty="0" smtClean="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a:spLocks noGrp="1"/>
          </p:cNvSpPr>
          <p:nvPr>
            <p:ph type="title"/>
          </p:nvPr>
        </p:nvSpPr>
        <p:spPr>
          <a:xfrm>
            <a:off x="1403648" y="674713"/>
            <a:ext cx="7344816" cy="954087"/>
          </a:xfrm>
        </p:spPr>
        <p:txBody>
          <a:bodyPr/>
          <a:lstStyle/>
          <a:p>
            <a:r>
              <a:rPr lang="tr-TR" altLang="tr-TR" sz="3200" dirty="0" smtClean="0">
                <a:latin typeface="Times New Roman" panose="02020603050405020304" pitchFamily="18" charset="0"/>
                <a:cs typeface="Times New Roman" panose="02020603050405020304" pitchFamily="18" charset="0"/>
              </a:rPr>
              <a:t>GENEL MÜDÜRLÜĞÜN GÖREVLERİ</a:t>
            </a:r>
          </a:p>
        </p:txBody>
      </p:sp>
      <p:sp>
        <p:nvSpPr>
          <p:cNvPr id="5" name="Metin kutusu 4"/>
          <p:cNvSpPr txBox="1"/>
          <p:nvPr/>
        </p:nvSpPr>
        <p:spPr>
          <a:xfrm>
            <a:off x="1347372" y="2179893"/>
            <a:ext cx="6723934" cy="4083169"/>
          </a:xfrm>
          <a:prstGeom prst="rect">
            <a:avLst/>
          </a:prstGeom>
          <a:solidFill>
            <a:schemeClr val="accent1">
              <a:lumMod val="20000"/>
              <a:lumOff val="80000"/>
            </a:schemeClr>
          </a:solidFill>
        </p:spPr>
        <p:txBody>
          <a:bodyPr wrap="square" rtlCol="0">
            <a:spAutoFit/>
          </a:bodyPr>
          <a:lstStyle/>
          <a:p>
            <a:pPr lvl="0">
              <a:spcBef>
                <a:spcPts val="0"/>
              </a:spcBef>
              <a:spcAft>
                <a:spcPts val="0"/>
              </a:spcAft>
            </a:pPr>
            <a:r>
              <a:rPr lang="tr-TR" sz="600" dirty="0" smtClean="0">
                <a:latin typeface="+mj-lt"/>
              </a:rPr>
              <a:t> </a:t>
            </a:r>
            <a:endParaRPr lang="tr-TR" sz="100" dirty="0" smtClean="0">
              <a:latin typeface="+mj-lt"/>
            </a:endParaRPr>
          </a:p>
          <a:p>
            <a:pPr marL="457200" lvl="0" indent="-457200">
              <a:spcBef>
                <a:spcPts val="800"/>
              </a:spcBef>
              <a:spcAft>
                <a:spcPts val="800"/>
              </a:spcAft>
              <a:buFont typeface="Arial" pitchFamily="34" charset="0"/>
              <a:buChar char="•"/>
            </a:pPr>
            <a:r>
              <a:rPr lang="tr-TR" sz="2200" dirty="0" smtClean="0">
                <a:latin typeface="Times New Roman" panose="02020603050405020304" pitchFamily="18" charset="0"/>
                <a:cs typeface="Times New Roman" panose="02020603050405020304" pitchFamily="18" charset="0"/>
              </a:rPr>
              <a:t>Engellilerin sorunlarını ve çözüm yollarını araştırmak, bu konuda uygulamanın geliştirilmesine yönelik öneri ve programlar hazırlamak ve uygulamak.</a:t>
            </a:r>
          </a:p>
          <a:p>
            <a:pPr marL="457200" lvl="0" indent="-457200">
              <a:spcBef>
                <a:spcPts val="800"/>
              </a:spcBef>
              <a:spcAft>
                <a:spcPts val="800"/>
              </a:spcAft>
              <a:buFont typeface="Arial" pitchFamily="34" charset="0"/>
              <a:buChar char="•"/>
            </a:pPr>
            <a:r>
              <a:rPr lang="tr-TR" sz="2200" dirty="0" smtClean="0">
                <a:latin typeface="Times New Roman" panose="02020603050405020304" pitchFamily="18" charset="0"/>
                <a:cs typeface="Times New Roman" panose="02020603050405020304" pitchFamily="18" charset="0"/>
              </a:rPr>
              <a:t>Engellilerle ilgili konularda inceleme ve araştırmalar yapmak, projeler hazırlamak ve uygulamak.</a:t>
            </a:r>
          </a:p>
          <a:p>
            <a:pPr marL="457200" lvl="0" indent="-457200">
              <a:spcBef>
                <a:spcPts val="800"/>
              </a:spcBef>
              <a:spcAft>
                <a:spcPts val="800"/>
              </a:spcAft>
              <a:buFont typeface="Arial" pitchFamily="34" charset="0"/>
              <a:buChar char="•"/>
            </a:pPr>
            <a:r>
              <a:rPr lang="tr-TR" sz="2200" dirty="0" smtClean="0">
                <a:latin typeface="Times New Roman" panose="02020603050405020304" pitchFamily="18" charset="0"/>
                <a:cs typeface="Times New Roman" panose="02020603050405020304" pitchFamily="18" charset="0"/>
              </a:rPr>
              <a:t>Yaşlıların toplumla bütünleşmesine, statü ve rollerinin yeniden kazanımına, işlevlerinin artırılmasına, boş zamanlarının etkili bir biçimde değerlendirilmesine ilişkin mekanizmalar oluşturmak</a:t>
            </a:r>
            <a:r>
              <a:rPr lang="tr-TR" sz="2200" dirty="0" smtClean="0">
                <a:latin typeface="+mj-lt"/>
              </a:rPr>
              <a:t>.</a:t>
            </a:r>
            <a:endParaRPr lang="tr-TR" sz="2000" dirty="0" smtClean="0">
              <a:latin typeface="+mj-lt"/>
            </a:endParaRPr>
          </a:p>
        </p:txBody>
      </p:sp>
      <p:grpSp>
        <p:nvGrpSpPr>
          <p:cNvPr id="11" name="Grup 10"/>
          <p:cNvGrpSpPr/>
          <p:nvPr/>
        </p:nvGrpSpPr>
        <p:grpSpPr>
          <a:xfrm>
            <a:off x="1347371" y="1528540"/>
            <a:ext cx="6723934" cy="651353"/>
            <a:chOff x="552546" y="376446"/>
            <a:chExt cx="6723934" cy="753284"/>
          </a:xfrm>
        </p:grpSpPr>
        <p:sp>
          <p:nvSpPr>
            <p:cNvPr id="13" name="Dikdörtgen 12"/>
            <p:cNvSpPr/>
            <p:nvPr/>
          </p:nvSpPr>
          <p:spPr>
            <a:xfrm>
              <a:off x="552546" y="376446"/>
              <a:ext cx="6723934" cy="753284"/>
            </a:xfrm>
            <a:prstGeom prst="rect">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Dikdörtgen 13"/>
            <p:cNvSpPr/>
            <p:nvPr/>
          </p:nvSpPr>
          <p:spPr>
            <a:xfrm>
              <a:off x="552546" y="376446"/>
              <a:ext cx="6723934" cy="7532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7919" tIns="50800" rIns="50800" bIns="50800" numCol="1" spcCol="1270" anchor="ctr" anchorCtr="0">
              <a:noAutofit/>
            </a:bodyPr>
            <a:lstStyle/>
            <a:p>
              <a:pPr lvl="0"/>
              <a:r>
                <a:rPr lang="tr-TR" sz="2200" dirty="0" smtClean="0">
                  <a:latin typeface="Times New Roman" panose="02020603050405020304" pitchFamily="18" charset="0"/>
                  <a:cs typeface="Times New Roman" panose="02020603050405020304" pitchFamily="18" charset="0"/>
                </a:rPr>
                <a:t>İnceleme ve araştırma yapmak</a:t>
              </a:r>
              <a:endParaRPr lang="tr-TR" sz="2200" dirty="0">
                <a:latin typeface="Times New Roman" panose="02020603050405020304" pitchFamily="18" charset="0"/>
                <a:cs typeface="Times New Roman" panose="02020603050405020304" pitchFamily="18" charset="0"/>
              </a:endParaRPr>
            </a:p>
          </p:txBody>
        </p:sp>
      </p:grpSp>
      <p:sp>
        <p:nvSpPr>
          <p:cNvPr id="9" name="Oval 8"/>
          <p:cNvSpPr/>
          <p:nvPr/>
        </p:nvSpPr>
        <p:spPr>
          <a:xfrm>
            <a:off x="876568" y="1667055"/>
            <a:ext cx="941605" cy="941605"/>
          </a:xfrm>
          <a:prstGeom prst="ellipse">
            <a:avLst/>
          </a:prstGeom>
          <a:blipFill rotWithShape="0">
            <a:blip r:embed="rId2" cstate="print">
              <a:extLst>
                <a:ext uri="{28A0092B-C50C-407E-A947-70E740481C1C}">
                  <a14:useLocalDpi xmlns:a14="http://schemas.microsoft.com/office/drawing/2010/main" xmlns=""/>
                </a:ext>
              </a:extLst>
            </a:blip>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 name="Slayt Numarası Yer Tutucusu 1"/>
          <p:cNvSpPr>
            <a:spLocks noGrp="1"/>
          </p:cNvSpPr>
          <p:nvPr>
            <p:ph type="sldNum" sz="quarter" idx="12"/>
          </p:nvPr>
        </p:nvSpPr>
        <p:spPr/>
        <p:txBody>
          <a:bodyPr/>
          <a:lstStyle/>
          <a:p>
            <a:fld id="{19929433-9A7A-419A-A9D1-2D5E3ACA1FE6}" type="slidenum">
              <a:rPr lang="tr-TR" altLang="tr-TR" smtClean="0"/>
              <a:pPr/>
              <a:t>8</a:t>
            </a:fld>
            <a:endParaRPr lang="tr-TR" altLang="tr-TR" dirty="0"/>
          </a:p>
        </p:txBody>
      </p:sp>
      <p:sp>
        <p:nvSpPr>
          <p:cNvPr id="12" name="Dikdörtgen 11"/>
          <p:cNvSpPr/>
          <p:nvPr/>
        </p:nvSpPr>
        <p:spPr>
          <a:xfrm>
            <a:off x="0" y="0"/>
            <a:ext cx="1331640" cy="974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Resim 14" descr="C:\Users\habay\Desktop\PROFIL ORTAK.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7" name="Dikdörtgen 16"/>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017042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50" fill="hold"/>
                                        <p:tgtEl>
                                          <p:spTgt spid="11"/>
                                        </p:tgtEl>
                                        <p:attrNameLst>
                                          <p:attrName>ppt_x</p:attrName>
                                        </p:attrNameLst>
                                      </p:cBhvr>
                                      <p:tavLst>
                                        <p:tav tm="0">
                                          <p:val>
                                            <p:strVal val="#ppt_x"/>
                                          </p:val>
                                        </p:tav>
                                        <p:tav tm="100000">
                                          <p:val>
                                            <p:strVal val="#ppt_x"/>
                                          </p:val>
                                        </p:tav>
                                      </p:tavLst>
                                    </p:anim>
                                    <p:anim calcmode="lin" valueType="num">
                                      <p:cBhvr additive="base">
                                        <p:cTn id="8" dur="25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50" fill="hold"/>
                                        <p:tgtEl>
                                          <p:spTgt spid="5"/>
                                        </p:tgtEl>
                                        <p:attrNameLst>
                                          <p:attrName>ppt_x</p:attrName>
                                        </p:attrNameLst>
                                      </p:cBhvr>
                                      <p:tavLst>
                                        <p:tav tm="0">
                                          <p:val>
                                            <p:strVal val="#ppt_x"/>
                                          </p:val>
                                        </p:tav>
                                        <p:tav tm="100000">
                                          <p:val>
                                            <p:strVal val="#ppt_x"/>
                                          </p:val>
                                        </p:tav>
                                      </p:tavLst>
                                    </p:anim>
                                    <p:anim calcmode="lin" valueType="num">
                                      <p:cBhvr additive="base">
                                        <p:cTn id="12" dur="25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50" fill="hold"/>
                                        <p:tgtEl>
                                          <p:spTgt spid="9"/>
                                        </p:tgtEl>
                                        <p:attrNameLst>
                                          <p:attrName>ppt_x</p:attrName>
                                        </p:attrNameLst>
                                      </p:cBhvr>
                                      <p:tavLst>
                                        <p:tav tm="0">
                                          <p:val>
                                            <p:strVal val="#ppt_x"/>
                                          </p:val>
                                        </p:tav>
                                        <p:tav tm="100000">
                                          <p:val>
                                            <p:strVal val="#ppt_x"/>
                                          </p:val>
                                        </p:tav>
                                      </p:tavLst>
                                    </p:anim>
                                    <p:anim calcmode="lin" valueType="num">
                                      <p:cBhvr additive="base">
                                        <p:cTn id="16" dur="2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a:spLocks noGrp="1"/>
          </p:cNvSpPr>
          <p:nvPr>
            <p:ph type="title"/>
          </p:nvPr>
        </p:nvSpPr>
        <p:spPr>
          <a:xfrm>
            <a:off x="961968" y="733516"/>
            <a:ext cx="7920880" cy="810071"/>
          </a:xfrm>
        </p:spPr>
        <p:txBody>
          <a:bodyPr/>
          <a:lstStyle/>
          <a:p>
            <a:r>
              <a:rPr lang="tr-TR" altLang="tr-TR" sz="3200" dirty="0" smtClean="0">
                <a:latin typeface="Times New Roman" panose="02020603050405020304" pitchFamily="18" charset="0"/>
                <a:cs typeface="Times New Roman" panose="02020603050405020304" pitchFamily="18" charset="0"/>
              </a:rPr>
              <a:t>GENEL MÜDÜRLÜĞÜN GÖREVLERİ</a:t>
            </a:r>
          </a:p>
        </p:txBody>
      </p:sp>
      <p:sp>
        <p:nvSpPr>
          <p:cNvPr id="5" name="Metin kutusu 4"/>
          <p:cNvSpPr txBox="1"/>
          <p:nvPr/>
        </p:nvSpPr>
        <p:spPr>
          <a:xfrm>
            <a:off x="812724" y="2183977"/>
            <a:ext cx="7776864" cy="4083169"/>
          </a:xfrm>
          <a:prstGeom prst="rect">
            <a:avLst/>
          </a:prstGeom>
          <a:solidFill>
            <a:schemeClr val="accent1">
              <a:lumMod val="20000"/>
              <a:lumOff val="80000"/>
            </a:schemeClr>
          </a:solidFill>
        </p:spPr>
        <p:txBody>
          <a:bodyPr wrap="square" rtlCol="0">
            <a:spAutoFit/>
          </a:bodyPr>
          <a:lstStyle/>
          <a:p>
            <a:pPr lvl="0">
              <a:spcBef>
                <a:spcPts val="0"/>
              </a:spcBef>
              <a:spcAft>
                <a:spcPts val="0"/>
              </a:spcAft>
            </a:pPr>
            <a:r>
              <a:rPr lang="tr-TR" sz="600" dirty="0" smtClean="0">
                <a:latin typeface="+mj-lt"/>
              </a:rPr>
              <a:t> </a:t>
            </a:r>
            <a:endParaRPr lang="tr-TR" sz="100" dirty="0" smtClean="0">
              <a:latin typeface="+mj-lt"/>
            </a:endParaRPr>
          </a:p>
          <a:p>
            <a:pPr marL="457200" lvl="0" indent="-457200">
              <a:spcBef>
                <a:spcPts val="800"/>
              </a:spcBef>
              <a:spcAft>
                <a:spcPts val="800"/>
              </a:spcAft>
              <a:buFont typeface="Arial" pitchFamily="34" charset="0"/>
              <a:buChar char="•"/>
            </a:pPr>
            <a:r>
              <a:rPr lang="tr-TR" sz="2200" dirty="0" smtClean="0">
                <a:latin typeface="Times New Roman" panose="02020603050405020304" pitchFamily="18" charset="0"/>
                <a:cs typeface="Times New Roman" panose="02020603050405020304" pitchFamily="18" charset="0"/>
              </a:rPr>
              <a:t>Yaşlılara sunulan sosyal hizmet modellerini geliştirmek.</a:t>
            </a:r>
          </a:p>
          <a:p>
            <a:pPr marL="457200" lvl="0" indent="-457200">
              <a:spcBef>
                <a:spcPts val="800"/>
              </a:spcBef>
              <a:spcAft>
                <a:spcPts val="800"/>
              </a:spcAft>
              <a:buFont typeface="Arial" pitchFamily="34" charset="0"/>
              <a:buChar char="•"/>
            </a:pPr>
            <a:r>
              <a:rPr lang="tr-TR" sz="2200" dirty="0" smtClean="0">
                <a:latin typeface="Times New Roman" panose="02020603050405020304" pitchFamily="18" charset="0"/>
                <a:cs typeface="Times New Roman" panose="02020603050405020304" pitchFamily="18" charset="0"/>
              </a:rPr>
              <a:t>Yaşlıların ve bakıma muhtaç engellilerin, yaşamlarını evlerinden ve sosyal çevrelerinden ayrılmadan sürdürebilecekleri sosyal desteklerin verilmesi için gerekli mekanizmaları kurmak, var olanları standardize etmek, uygulamaları takip etmek ve denetlemek.</a:t>
            </a:r>
          </a:p>
          <a:p>
            <a:pPr marL="457200" lvl="0" indent="-457200">
              <a:spcBef>
                <a:spcPts val="800"/>
              </a:spcBef>
              <a:spcAft>
                <a:spcPts val="800"/>
              </a:spcAft>
              <a:buFont typeface="Arial" pitchFamily="34" charset="0"/>
              <a:buChar char="•"/>
            </a:pPr>
            <a:r>
              <a:rPr lang="tr-TR" sz="2200" dirty="0" smtClean="0">
                <a:latin typeface="Times New Roman" panose="02020603050405020304" pitchFamily="18" charset="0"/>
                <a:cs typeface="Times New Roman" panose="02020603050405020304" pitchFamily="18" charset="0"/>
              </a:rPr>
              <a:t>Kamu kurum ve kuruluşları, gönüllü kuruluşlar ile gerçek ve tüzel kişilerce engellilere ve yaşlılara yönelik yürütülen sosyal hizmet faaliyetlerine ilişkin ilke, </a:t>
            </a:r>
            <a:r>
              <a:rPr lang="tr-TR" sz="2200" dirty="0" err="1" smtClean="0">
                <a:latin typeface="Times New Roman" panose="02020603050405020304" pitchFamily="18" charset="0"/>
                <a:cs typeface="Times New Roman" panose="02020603050405020304" pitchFamily="18" charset="0"/>
              </a:rPr>
              <a:t>usûl</a:t>
            </a:r>
            <a:r>
              <a:rPr lang="tr-TR" sz="2200" dirty="0" smtClean="0">
                <a:latin typeface="Times New Roman" panose="02020603050405020304" pitchFamily="18" charset="0"/>
                <a:cs typeface="Times New Roman" panose="02020603050405020304" pitchFamily="18" charset="0"/>
              </a:rPr>
              <a:t> ve standartları belirlemek ve bunlara uyulmasını sağlamak.</a:t>
            </a:r>
          </a:p>
        </p:txBody>
      </p:sp>
      <p:grpSp>
        <p:nvGrpSpPr>
          <p:cNvPr id="11" name="Grup 10"/>
          <p:cNvGrpSpPr/>
          <p:nvPr/>
        </p:nvGrpSpPr>
        <p:grpSpPr>
          <a:xfrm>
            <a:off x="1154372" y="1434929"/>
            <a:ext cx="7450075" cy="753284"/>
            <a:chOff x="552546" y="376446"/>
            <a:chExt cx="6723934" cy="753284"/>
          </a:xfrm>
        </p:grpSpPr>
        <p:sp>
          <p:nvSpPr>
            <p:cNvPr id="13" name="Dikdörtgen 12"/>
            <p:cNvSpPr/>
            <p:nvPr/>
          </p:nvSpPr>
          <p:spPr>
            <a:xfrm>
              <a:off x="552546" y="376446"/>
              <a:ext cx="6723934" cy="753284"/>
            </a:xfrm>
            <a:prstGeom prst="rect">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Dikdörtgen 13"/>
            <p:cNvSpPr/>
            <p:nvPr/>
          </p:nvSpPr>
          <p:spPr>
            <a:xfrm>
              <a:off x="552546" y="376446"/>
              <a:ext cx="6723934" cy="7532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7919" tIns="50800" rIns="50800" bIns="50800" numCol="1" spcCol="1270" anchor="ctr" anchorCtr="0">
              <a:noAutofit/>
            </a:bodyPr>
            <a:lstStyle/>
            <a:p>
              <a:pPr lvl="0"/>
              <a:r>
                <a:rPr lang="tr-TR" sz="2200" dirty="0" smtClean="0">
                  <a:latin typeface="Times New Roman" panose="02020603050405020304" pitchFamily="18" charset="0"/>
                  <a:cs typeface="Times New Roman" panose="02020603050405020304" pitchFamily="18" charset="0"/>
                </a:rPr>
                <a:t>Bakım ve destek hizmetleri</a:t>
              </a:r>
              <a:endParaRPr lang="tr-TR" sz="2200" dirty="0">
                <a:latin typeface="Times New Roman" panose="02020603050405020304" pitchFamily="18" charset="0"/>
                <a:cs typeface="Times New Roman" panose="02020603050405020304" pitchFamily="18" charset="0"/>
              </a:endParaRPr>
            </a:p>
          </p:txBody>
        </p:sp>
      </p:grpSp>
      <p:sp>
        <p:nvSpPr>
          <p:cNvPr id="9" name="Oval 8"/>
          <p:cNvSpPr/>
          <p:nvPr/>
        </p:nvSpPr>
        <p:spPr>
          <a:xfrm>
            <a:off x="683568" y="1340768"/>
            <a:ext cx="941605" cy="941605"/>
          </a:xfrm>
          <a:prstGeom prst="ellipse">
            <a:avLst/>
          </a:prstGeom>
          <a:blipFill rotWithShape="0">
            <a:blip r:embed="rId2" cstate="print">
              <a:extLst>
                <a:ext uri="{28A0092B-C50C-407E-A947-70E740481C1C}">
                  <a14:useLocalDpi xmlns:a14="http://schemas.microsoft.com/office/drawing/2010/main" xmlns=""/>
                </a:ext>
              </a:extLst>
            </a:blip>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 name="Slayt Numarası Yer Tutucusu 1"/>
          <p:cNvSpPr>
            <a:spLocks noGrp="1"/>
          </p:cNvSpPr>
          <p:nvPr>
            <p:ph type="sldNum" sz="quarter" idx="12"/>
          </p:nvPr>
        </p:nvSpPr>
        <p:spPr/>
        <p:txBody>
          <a:bodyPr/>
          <a:lstStyle/>
          <a:p>
            <a:fld id="{19929433-9A7A-419A-A9D1-2D5E3ACA1FE6}" type="slidenum">
              <a:rPr lang="tr-TR" altLang="tr-TR" smtClean="0"/>
              <a:pPr/>
              <a:t>9</a:t>
            </a:fld>
            <a:endParaRPr lang="tr-TR" altLang="tr-TR" dirty="0"/>
          </a:p>
        </p:txBody>
      </p:sp>
      <p:sp>
        <p:nvSpPr>
          <p:cNvPr id="15" name="Dikdörtgen 14"/>
          <p:cNvSpPr/>
          <p:nvPr/>
        </p:nvSpPr>
        <p:spPr>
          <a:xfrm>
            <a:off x="0" y="0"/>
            <a:ext cx="133164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descr="C:\Users\habay\Desktop\PROFIL ORTAK.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60647"/>
            <a:ext cx="1106094" cy="1079237"/>
          </a:xfrm>
          <a:prstGeom prst="rect">
            <a:avLst/>
          </a:prstGeom>
          <a:noFill/>
          <a:ln>
            <a:noFill/>
          </a:ln>
        </p:spPr>
      </p:pic>
      <p:sp>
        <p:nvSpPr>
          <p:cNvPr id="17" name="Dikdörtgen 16"/>
          <p:cNvSpPr/>
          <p:nvPr/>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7345713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50" fill="hold"/>
                                        <p:tgtEl>
                                          <p:spTgt spid="11"/>
                                        </p:tgtEl>
                                        <p:attrNameLst>
                                          <p:attrName>ppt_x</p:attrName>
                                        </p:attrNameLst>
                                      </p:cBhvr>
                                      <p:tavLst>
                                        <p:tav tm="0">
                                          <p:val>
                                            <p:strVal val="#ppt_x"/>
                                          </p:val>
                                        </p:tav>
                                        <p:tav tm="100000">
                                          <p:val>
                                            <p:strVal val="#ppt_x"/>
                                          </p:val>
                                        </p:tav>
                                      </p:tavLst>
                                    </p:anim>
                                    <p:anim calcmode="lin" valueType="num">
                                      <p:cBhvr additive="base">
                                        <p:cTn id="8" dur="25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50" fill="hold"/>
                                        <p:tgtEl>
                                          <p:spTgt spid="5"/>
                                        </p:tgtEl>
                                        <p:attrNameLst>
                                          <p:attrName>ppt_x</p:attrName>
                                        </p:attrNameLst>
                                      </p:cBhvr>
                                      <p:tavLst>
                                        <p:tav tm="0">
                                          <p:val>
                                            <p:strVal val="#ppt_x"/>
                                          </p:val>
                                        </p:tav>
                                        <p:tav tm="100000">
                                          <p:val>
                                            <p:strVal val="#ppt_x"/>
                                          </p:val>
                                        </p:tav>
                                      </p:tavLst>
                                    </p:anim>
                                    <p:anim calcmode="lin" valueType="num">
                                      <p:cBhvr additive="base">
                                        <p:cTn id="12" dur="25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50" fill="hold"/>
                                        <p:tgtEl>
                                          <p:spTgt spid="9"/>
                                        </p:tgtEl>
                                        <p:attrNameLst>
                                          <p:attrName>ppt_x</p:attrName>
                                        </p:attrNameLst>
                                      </p:cBhvr>
                                      <p:tavLst>
                                        <p:tav tm="0">
                                          <p:val>
                                            <p:strVal val="#ppt_x"/>
                                          </p:val>
                                        </p:tav>
                                        <p:tav tm="100000">
                                          <p:val>
                                            <p:strVal val="#ppt_x"/>
                                          </p:val>
                                        </p:tav>
                                      </p:tavLst>
                                    </p:anim>
                                    <p:anim calcmode="lin" valueType="num">
                                      <p:cBhvr additive="base">
                                        <p:cTn id="16" dur="2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b="1" dirty="0" smtClean="0"/>
        </a:defPPr>
      </a:lstStyle>
    </a:tx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16273</TotalTime>
  <Words>5191</Words>
  <Application>Microsoft Office PowerPoint</Application>
  <PresentationFormat>Ekran Gösterisi (4:3)</PresentationFormat>
  <Paragraphs>951</Paragraphs>
  <Slides>77</Slides>
  <Notes>13</Notes>
  <HiddenSlides>0</HiddenSlides>
  <MMClips>0</MMClips>
  <ScaleCrop>false</ScaleCrop>
  <HeadingPairs>
    <vt:vector size="4" baseType="variant">
      <vt:variant>
        <vt:lpstr>Tema</vt:lpstr>
      </vt:variant>
      <vt:variant>
        <vt:i4>1</vt:i4>
      </vt:variant>
      <vt:variant>
        <vt:lpstr>Slayt Başlıkları</vt:lpstr>
      </vt:variant>
      <vt:variant>
        <vt:i4>77</vt:i4>
      </vt:variant>
    </vt:vector>
  </HeadingPairs>
  <TitlesOfParts>
    <vt:vector size="78" baseType="lpstr">
      <vt:lpstr>Ofis Teması</vt:lpstr>
      <vt:lpstr>Slayt 1</vt:lpstr>
      <vt:lpstr>Slayt 2</vt:lpstr>
      <vt:lpstr>Tarihçe</vt:lpstr>
      <vt:lpstr>Slayt 4</vt:lpstr>
      <vt:lpstr>Slayt 5</vt:lpstr>
      <vt:lpstr>GENEL MÜDÜRLÜĞÜN GÖREVLERİ</vt:lpstr>
      <vt:lpstr>GENEL MÜDÜRLÜĞÜN GÖREVLERİ</vt:lpstr>
      <vt:lpstr>GENEL MÜDÜRLÜĞÜN GÖREVLERİ</vt:lpstr>
      <vt:lpstr>GENEL MÜDÜRLÜĞÜN GÖREVLERİ</vt:lpstr>
      <vt:lpstr>DAİRE BAŞKANLIKLARI</vt:lpstr>
      <vt:lpstr>PERSONEL  </vt:lpstr>
      <vt:lpstr>2017 YILI BÜTÇESİ</vt:lpstr>
      <vt:lpstr>2018 YILI BÜTÇESİ</vt:lpstr>
      <vt:lpstr>2019 YILI BÜTÇE TEKLİFİ</vt:lpstr>
      <vt:lpstr>ENGELLİ HİZMETLERİ</vt:lpstr>
      <vt:lpstr>Slayt 16</vt:lpstr>
      <vt:lpstr>NKA Engelli Sıklığı</vt:lpstr>
      <vt:lpstr>Slayt 18</vt:lpstr>
      <vt:lpstr>ARGE VE PROJE ÇALIŞMALARI</vt:lpstr>
      <vt:lpstr>Slayt 20</vt:lpstr>
      <vt:lpstr>Slayt 21</vt:lpstr>
      <vt:lpstr>Slayt 22</vt:lpstr>
      <vt:lpstr>Slayt 23</vt:lpstr>
      <vt:lpstr>Slayt 24</vt:lpstr>
      <vt:lpstr>Slayt 25</vt:lpstr>
      <vt:lpstr>ENGELLİ BAKIM HİZMETLERİ</vt:lpstr>
      <vt:lpstr>ENGELLİ BAKIM HİZMETLERİ</vt:lpstr>
      <vt:lpstr>ENGELLİ BAKIM HİZMETLERİ</vt:lpstr>
      <vt:lpstr>Bakanlığımıza Bağlı Engelli Bakım Merkezleri Dağılımı</vt:lpstr>
      <vt:lpstr>Özel Engelli Bakım  Merkezleri Dağılımı</vt:lpstr>
      <vt:lpstr>ENGELLİ BAKIM HİZMETLERİ</vt:lpstr>
      <vt:lpstr>ENGELLİ BAKIM HİZMETLERİ </vt:lpstr>
      <vt:lpstr>ENGELLİ BAKIM HİZMETLERİ</vt:lpstr>
      <vt:lpstr>ENGELLİ BAKIM HİZMETLERİ</vt:lpstr>
      <vt:lpstr>ENGELLİ BAKIM HİZMETLERİ</vt:lpstr>
      <vt:lpstr>ENGELLİ BAKIM HİZMETLERİ </vt:lpstr>
      <vt:lpstr>ENGELLİ BAKIM HİZMETLERİ </vt:lpstr>
      <vt:lpstr>ENGELLİ BAKIM HİZMETLERİ</vt:lpstr>
      <vt:lpstr>ENGELLİ BAKIM HİZMETLERİ</vt:lpstr>
      <vt:lpstr>  BAKANLIK  ENGELLİ BAKIM MERKEZLERİ PERSONEL DURUMU</vt:lpstr>
      <vt:lpstr>KALİTE  GELİŞTİRME ÇALIŞMALARI  </vt:lpstr>
      <vt:lpstr>KALİTE  GELİŞTİRME ÇALIŞMALARI</vt:lpstr>
      <vt:lpstr>KALİTE GELİŞTİRME ÇALIŞMALARI </vt:lpstr>
      <vt:lpstr>YAŞLI HİZMETLERİ </vt:lpstr>
      <vt:lpstr>İSTATİSTİKLERLE YAŞLILIK </vt:lpstr>
      <vt:lpstr>TÜİK, Adrese Dayalı Nüfus Kayıt Sistemi Sonuçları, 2018 </vt:lpstr>
      <vt:lpstr>NÜFUS PROJEKSİYONLARI</vt:lpstr>
      <vt:lpstr>Slayt 48</vt:lpstr>
      <vt:lpstr>Slayt 49</vt:lpstr>
      <vt:lpstr>Slayt 50</vt:lpstr>
      <vt:lpstr>Slayt 51</vt:lpstr>
      <vt:lpstr>YAŞLI BAKIM HİZMETLERİ </vt:lpstr>
      <vt:lpstr>Slayt 53</vt:lpstr>
      <vt:lpstr>Bakanlığımıza Bağlı Huzurevleri</vt:lpstr>
      <vt:lpstr>Özel Huzurevleri</vt:lpstr>
      <vt:lpstr>Diğer Huzurevleri</vt:lpstr>
      <vt:lpstr>  BAKANLIK  HUZUREVİ - HUZUREVİ YAŞLI BAKIM VE REHABİLİTASYON MERKEZLERİ  PERSONEL DURUMU</vt:lpstr>
      <vt:lpstr>YAŞLI HİZMETLERİ</vt:lpstr>
      <vt:lpstr>HUZUREVLERİ İLE HUZUREVİ YAŞLI  BAKIM VE REHABİLİTASYON MERKEZLERİ</vt:lpstr>
      <vt:lpstr>EV TİPİ SOSYAL HİZMET KURULUŞLARI  (Yaşlı Yaşam Evleri)</vt:lpstr>
      <vt:lpstr>AKTİF YAŞAM MERKEZLERİ</vt:lpstr>
      <vt:lpstr>GÜNGÖRMÜŞLER PROJESİ</vt:lpstr>
      <vt:lpstr>YAŞLI BAKIM HİZMETLERİ </vt:lpstr>
      <vt:lpstr>YAPISAL SORUNLAR</vt:lpstr>
      <vt:lpstr>MEVZUATA İLİŞKİN SORUNLAR</vt:lpstr>
      <vt:lpstr>UYGULAMAYA İLİŞKİN SORUNLAR</vt:lpstr>
      <vt:lpstr>ÜST DÜZEY TEMAS GEREKTİREN KONULAR   </vt:lpstr>
      <vt:lpstr>YOĞUN GELEN TALEPLER VE ÇÖZÜM ÖNERİLERİ</vt:lpstr>
      <vt:lpstr>YOĞUN GELEN TALEPLER VE ÇÖZÜM ÖNERİLERİ</vt:lpstr>
      <vt:lpstr>YOĞUN GELEN TALEPLER VE ÇÖZÜM ÖNERİLERİ</vt:lpstr>
      <vt:lpstr>GZFT ANALİZİ</vt:lpstr>
      <vt:lpstr>GÜÇLÜ YÖNLER</vt:lpstr>
      <vt:lpstr>ZAYIF YÖNLER</vt:lpstr>
      <vt:lpstr>FIRSATLAR</vt:lpstr>
      <vt:lpstr>TEHDİTLER</vt:lpstr>
      <vt:lpstr>2023 HEDEFLERİ</vt:lpstr>
      <vt:lpstr>Slayt 77</vt:lpstr>
    </vt:vector>
  </TitlesOfParts>
  <Company>Engelli ve Yaşlı Hizmetleri Genel Müdürlüğü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EYHGM UZUN SUNUM</dc:title>
  <dc:creator>Muzaffer Göçen</dc:creator>
  <cp:lastModifiedBy>İrfan</cp:lastModifiedBy>
  <cp:revision>1653</cp:revision>
  <cp:lastPrinted>2018-10-27T09:40:45Z</cp:lastPrinted>
  <dcterms:created xsi:type="dcterms:W3CDTF">2011-08-11T09:08:02Z</dcterms:created>
  <dcterms:modified xsi:type="dcterms:W3CDTF">2020-04-28T12:46:20Z</dcterms:modified>
</cp:coreProperties>
</file>