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64" r:id="rId2"/>
    <p:sldId id="265" r:id="rId3"/>
    <p:sldId id="266" r:id="rId4"/>
    <p:sldId id="267" r:id="rId5"/>
    <p:sldId id="268" r:id="rId6"/>
    <p:sldId id="269" r:id="rId7"/>
    <p:sldId id="270" r:id="rId8"/>
    <p:sldId id="271" r:id="rId9"/>
    <p:sldId id="27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3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30.05.2020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30.05.2020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TÜRKİYE’NİN TOPLUMSAL YAPISI</a:t>
            </a:r>
            <a:r>
              <a:rPr lang="tr-TR" dirty="0">
                <a:latin typeface="Book Antiqua" pitchFamily="18" charset="0"/>
              </a:rPr>
              <a:t/>
            </a:r>
            <a:br>
              <a:rPr lang="tr-TR" dirty="0">
                <a:latin typeface="Book Antiqua" pitchFamily="18" charset="0"/>
              </a:rPr>
            </a:br>
            <a:r>
              <a:rPr lang="tr-TR" sz="4000" i="1" dirty="0">
                <a:latin typeface="Book Antiqua" pitchFamily="18" charset="0"/>
              </a:rPr>
              <a:t>Odak Analiz: Nüfus</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smtClean="0">
                <a:latin typeface="Book Antiqua" pitchFamily="18" charset="0"/>
              </a:rPr>
              <a:t>edemir@humanity.ankara.edu.tr</a:t>
            </a:r>
            <a:endParaRPr lang="tr-TR" b="1" dirty="0">
              <a:latin typeface="Book Antiqua" pitchFamily="18" charset="0"/>
            </a:endParaRPr>
          </a:p>
          <a:p>
            <a:endParaRPr lang="tr-TR" sz="2400"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57423" y="935502"/>
            <a:ext cx="9721946" cy="759657"/>
          </a:xfrm>
        </p:spPr>
        <p:txBody>
          <a:bodyPr>
            <a:normAutofit/>
          </a:bodyPr>
          <a:lstStyle/>
          <a:p>
            <a:pPr algn="ctr"/>
            <a:r>
              <a:rPr lang="tr-TR" i="1" dirty="0">
                <a:latin typeface="Book Antiqua" panose="02040602050305030304" pitchFamily="18" charset="0"/>
              </a:rPr>
              <a:t>Nüfus</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5172" y="2110154"/>
            <a:ext cx="9011530"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Osmanlı İmparatorluğu’ndan Cumhuriyet’e geçilmesi, ülkenin dramatik nüfus değişimini de beraberinde getirmiştir.</a:t>
            </a:r>
          </a:p>
          <a:p>
            <a:pPr lvl="1">
              <a:buFont typeface="Arial" panose="020B0604020202020204" pitchFamily="34" charset="0"/>
              <a:buChar char="•"/>
            </a:pPr>
            <a:r>
              <a:rPr lang="tr-TR" sz="2800" dirty="0">
                <a:latin typeface="Book Antiqua" panose="02040602050305030304" pitchFamily="18" charset="0"/>
              </a:rPr>
              <a:t>Cumhuriyet’in başından günümüze kadar geçen sürede, dönemlere göre değişmekle birlikte, ülke nüfusu sürekli artmıştır.</a:t>
            </a:r>
          </a:p>
        </p:txBody>
      </p:sp>
    </p:spTree>
    <p:extLst>
      <p:ext uri="{BB962C8B-B14F-4D97-AF65-F5344CB8AC3E}">
        <p14:creationId xmlns:p14="http://schemas.microsoft.com/office/powerpoint/2010/main" val="3314074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57423" y="935502"/>
            <a:ext cx="9721946" cy="759657"/>
          </a:xfrm>
        </p:spPr>
        <p:txBody>
          <a:bodyPr>
            <a:normAutofit/>
          </a:bodyPr>
          <a:lstStyle/>
          <a:p>
            <a:pPr algn="ctr"/>
            <a:r>
              <a:rPr lang="tr-TR" i="1" dirty="0">
                <a:latin typeface="Book Antiqua" panose="02040602050305030304" pitchFamily="18" charset="0"/>
              </a:rPr>
              <a:t>Nüfus</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5172" y="2110154"/>
            <a:ext cx="9011530"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Nüfusun artış hızı dönemlere göre değişmekte, kabaca 1955-1975 arası en yüksek düzeylerine ulaşmakta, sonra düşme eğilimine girmektedir.</a:t>
            </a:r>
          </a:p>
          <a:p>
            <a:pPr lvl="1">
              <a:buFont typeface="Arial" panose="020B0604020202020204" pitchFamily="34" charset="0"/>
              <a:buChar char="•"/>
            </a:pPr>
            <a:r>
              <a:rPr lang="tr-TR" sz="2800" dirty="0">
                <a:latin typeface="Book Antiqua" panose="02040602050305030304" pitchFamily="18" charset="0"/>
              </a:rPr>
              <a:t>Nüfus artış hızı doğurganlık ve ölümlülükle ilişkilendirilebilir. 1950’lere kadar yüksek olan doğurganlık bu dönemden sonra azalma eğilimine girmiştir. </a:t>
            </a:r>
          </a:p>
        </p:txBody>
      </p:sp>
    </p:spTree>
    <p:extLst>
      <p:ext uri="{BB962C8B-B14F-4D97-AF65-F5344CB8AC3E}">
        <p14:creationId xmlns:p14="http://schemas.microsoft.com/office/powerpoint/2010/main" val="2833573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57423" y="935502"/>
            <a:ext cx="9721946" cy="759657"/>
          </a:xfrm>
        </p:spPr>
        <p:txBody>
          <a:bodyPr>
            <a:normAutofit/>
          </a:bodyPr>
          <a:lstStyle/>
          <a:p>
            <a:pPr algn="ctr"/>
            <a:r>
              <a:rPr lang="tr-TR" i="1" dirty="0">
                <a:latin typeface="Book Antiqua" panose="02040602050305030304" pitchFamily="18" charset="0"/>
              </a:rPr>
              <a:t>Nüfus</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5172" y="2110154"/>
            <a:ext cx="9011530"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Nüfusun kır-kent yerleşimlerine göre dağlımı çarpıcı şekilde değişmiştir. 1950’ye kadar büyük ölçüde kırsal alanda yaşayan ve tarımsal faaliyetler içinde olan nüfus bu yıllardan itibaren kır-kent göçüyle birlikte kentlerde yoğunlaşmaya başlamış, günümüzde ise artık büyük büyük çoğunlukla kentsel nüfusa dönüşmüştür.</a:t>
            </a:r>
          </a:p>
        </p:txBody>
      </p:sp>
    </p:spTree>
    <p:extLst>
      <p:ext uri="{BB962C8B-B14F-4D97-AF65-F5344CB8AC3E}">
        <p14:creationId xmlns:p14="http://schemas.microsoft.com/office/powerpoint/2010/main" val="2360377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57423" y="935502"/>
            <a:ext cx="9721946" cy="759657"/>
          </a:xfrm>
        </p:spPr>
        <p:txBody>
          <a:bodyPr>
            <a:normAutofit/>
          </a:bodyPr>
          <a:lstStyle/>
          <a:p>
            <a:pPr algn="ctr"/>
            <a:r>
              <a:rPr lang="tr-TR" i="1" dirty="0">
                <a:latin typeface="Book Antiqua" panose="02040602050305030304" pitchFamily="18" charset="0"/>
              </a:rPr>
              <a:t>Nüfus</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5172" y="2110154"/>
            <a:ext cx="9011530"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Cumhuriyet boyunca nüfusun seyri aynı zamanda yaş grupları arasındaki dağılımın değişmesi şeklinde gerçekleşmiştir. Yüksek doğurganlık bir dönem çocuk ve genç nüfusun kabarmasına yol açarken, doğurganlığın düşmesi orta yaş gruplarında kümelenmeye ve yaşlı nüfusun artmasına başlamıştır.</a:t>
            </a:r>
          </a:p>
        </p:txBody>
      </p:sp>
    </p:spTree>
    <p:extLst>
      <p:ext uri="{BB962C8B-B14F-4D97-AF65-F5344CB8AC3E}">
        <p14:creationId xmlns:p14="http://schemas.microsoft.com/office/powerpoint/2010/main" val="129549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57423" y="935502"/>
            <a:ext cx="9721946" cy="759657"/>
          </a:xfrm>
        </p:spPr>
        <p:txBody>
          <a:bodyPr>
            <a:normAutofit/>
          </a:bodyPr>
          <a:lstStyle/>
          <a:p>
            <a:pPr algn="ctr"/>
            <a:r>
              <a:rPr lang="tr-TR" i="1" dirty="0">
                <a:latin typeface="Book Antiqua" panose="02040602050305030304" pitchFamily="18" charset="0"/>
              </a:rPr>
              <a:t>Nüfus</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5172" y="2110154"/>
            <a:ext cx="9011530"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Kır-kent göçü bölgeler arasında nüfus kaymasına yol açmıştır. Büyük metropollerin geliştiği Marmara, Ege, İç Anadolu ve Akdeniz kentlerinin daha fazla göç almasına yol açmıştır.</a:t>
            </a:r>
          </a:p>
        </p:txBody>
      </p:sp>
    </p:spTree>
    <p:extLst>
      <p:ext uri="{BB962C8B-B14F-4D97-AF65-F5344CB8AC3E}">
        <p14:creationId xmlns:p14="http://schemas.microsoft.com/office/powerpoint/2010/main" val="2934509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57423" y="935502"/>
            <a:ext cx="9721946" cy="759657"/>
          </a:xfrm>
        </p:spPr>
        <p:txBody>
          <a:bodyPr>
            <a:normAutofit/>
          </a:bodyPr>
          <a:lstStyle/>
          <a:p>
            <a:pPr algn="ctr"/>
            <a:r>
              <a:rPr lang="tr-TR" i="1" dirty="0">
                <a:latin typeface="Book Antiqua" panose="02040602050305030304" pitchFamily="18" charset="0"/>
              </a:rPr>
              <a:t>Nüfus</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5172" y="2110154"/>
            <a:ext cx="9011530"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Kır-kent göçü kentlerin hem nüfusunu hem de yapısını değiştirmiş, ayrıca kentler arasında bir hiyerarşi yaratmıştır. İstanbul, Ankara, İzmir, Bursa ve Adana gibi metropoller yanında orta ölçekli çok sayıda kent gelişmiştir.</a:t>
            </a:r>
          </a:p>
        </p:txBody>
      </p:sp>
    </p:spTree>
    <p:extLst>
      <p:ext uri="{BB962C8B-B14F-4D97-AF65-F5344CB8AC3E}">
        <p14:creationId xmlns:p14="http://schemas.microsoft.com/office/powerpoint/2010/main" val="516237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57423" y="935502"/>
            <a:ext cx="9721946" cy="759657"/>
          </a:xfrm>
        </p:spPr>
        <p:txBody>
          <a:bodyPr>
            <a:normAutofit/>
          </a:bodyPr>
          <a:lstStyle/>
          <a:p>
            <a:pPr algn="ctr"/>
            <a:r>
              <a:rPr lang="tr-TR" i="1" dirty="0">
                <a:latin typeface="Book Antiqua" panose="02040602050305030304" pitchFamily="18" charset="0"/>
              </a:rPr>
              <a:t>Nüfus</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25172" y="2110155"/>
            <a:ext cx="9011530" cy="3094892"/>
          </a:xfrm>
        </p:spPr>
        <p:txBody>
          <a:bodyPr>
            <a:normAutofit/>
          </a:bodyPr>
          <a:lstStyle/>
          <a:p>
            <a:pPr lvl="1">
              <a:buFont typeface="Arial" panose="020B0604020202020204" pitchFamily="34" charset="0"/>
              <a:buChar char="•"/>
            </a:pPr>
            <a:r>
              <a:rPr lang="tr-TR" sz="2800" dirty="0">
                <a:latin typeface="Book Antiqua" panose="02040602050305030304" pitchFamily="18" charset="0"/>
              </a:rPr>
              <a:t>Nüfusun kentlerde toplanması, tarım dışı faaliyetlerde (sanayi ve hizmetler) yoğunlaşan geniş bir nüfus yaratmıştır. </a:t>
            </a:r>
          </a:p>
          <a:p>
            <a:pPr lvl="1">
              <a:buFont typeface="Arial" panose="020B0604020202020204" pitchFamily="34" charset="0"/>
              <a:buChar char="•"/>
            </a:pPr>
            <a:r>
              <a:rPr lang="tr-TR" sz="2800" dirty="0">
                <a:latin typeface="Book Antiqua" panose="02040602050305030304" pitchFamily="18" charset="0"/>
              </a:rPr>
              <a:t>Nüfus ve aile planlamasına yönelik politikalar, nüfus artış hızının artmasında veya azalmasında </a:t>
            </a:r>
            <a:r>
              <a:rPr lang="tr-TR" sz="2800" dirty="0" smtClean="0">
                <a:latin typeface="Book Antiqua" panose="02040602050305030304" pitchFamily="18" charset="0"/>
              </a:rPr>
              <a:t>bir ölçüde </a:t>
            </a:r>
            <a:r>
              <a:rPr lang="tr-TR" sz="2800" smtClean="0">
                <a:latin typeface="Book Antiqua" panose="02040602050305030304" pitchFamily="18" charset="0"/>
              </a:rPr>
              <a:t>etkili olmuştur</a:t>
            </a:r>
            <a:r>
              <a:rPr lang="tr-TR" sz="2800" dirty="0">
                <a:latin typeface="Book Antiqua" panose="02040602050305030304" pitchFamily="18" charset="0"/>
              </a:rPr>
              <a:t>. </a:t>
            </a:r>
          </a:p>
        </p:txBody>
      </p:sp>
    </p:spTree>
    <p:extLst>
      <p:ext uri="{BB962C8B-B14F-4D97-AF65-F5344CB8AC3E}">
        <p14:creationId xmlns:p14="http://schemas.microsoft.com/office/powerpoint/2010/main" val="2851226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çerik Yer Tutucusu 2" descr="ekran görüntüsü içeren bir resim&#10;&#10;Açıklama otomatik olarak oluşturuldu">
            <a:extLst>
              <a:ext uri="{FF2B5EF4-FFF2-40B4-BE49-F238E27FC236}">
                <a16:creationId xmlns:a16="http://schemas.microsoft.com/office/drawing/2014/main" id="{8C366C54-C0B7-488A-B9D5-02330B2E19F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44148" y="357908"/>
            <a:ext cx="8650428" cy="6142183"/>
          </a:xfrm>
        </p:spPr>
      </p:pic>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689086" y="6104559"/>
            <a:ext cx="3210980" cy="395532"/>
          </a:xfrm>
        </p:spPr>
        <p:txBody>
          <a:bodyPr>
            <a:normAutofit/>
          </a:bodyPr>
          <a:lstStyle/>
          <a:p>
            <a:pPr algn="ctr"/>
            <a:r>
              <a:rPr lang="tr-TR" sz="1400" i="1" dirty="0">
                <a:solidFill>
                  <a:schemeClr val="tx1"/>
                </a:solidFill>
                <a:latin typeface="Book Antiqua" panose="02040602050305030304" pitchFamily="18" charset="0"/>
              </a:rPr>
              <a:t>Kaynak: Türkiye İstatistik Kurumu</a:t>
            </a:r>
            <a:endParaRPr lang="tr-TR" sz="1400" b="1" i="1"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844628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212</TotalTime>
  <Words>276</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Book Antiqua</vt:lpstr>
      <vt:lpstr>Calibri</vt:lpstr>
      <vt:lpstr>Verdana</vt:lpstr>
      <vt:lpstr>Wingdings 2</vt:lpstr>
      <vt:lpstr>Görünüş</vt:lpstr>
      <vt:lpstr>TÜRKİYE’NİN TOPLUMSAL YAPISI Odak Analiz: Nüfus</vt:lpstr>
      <vt:lpstr>Nüfus</vt:lpstr>
      <vt:lpstr>Nüfus</vt:lpstr>
      <vt:lpstr>Nüfus</vt:lpstr>
      <vt:lpstr>Nüfus</vt:lpstr>
      <vt:lpstr>Nüfus</vt:lpstr>
      <vt:lpstr>Nüfus</vt:lpstr>
      <vt:lpstr>Nüfus</vt:lpstr>
      <vt:lpstr>Kaynak: Türkiye İstatistik Kurumu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dtcf</cp:lastModifiedBy>
  <cp:revision>121</cp:revision>
  <dcterms:created xsi:type="dcterms:W3CDTF">2018-03-24T09:54:46Z</dcterms:created>
  <dcterms:modified xsi:type="dcterms:W3CDTF">2020-05-30T11:29:29Z</dcterms:modified>
</cp:coreProperties>
</file>