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1"/>
  </p:notesMasterIdLst>
  <p:sldIdLst>
    <p:sldId id="264" r:id="rId2"/>
    <p:sldId id="265" r:id="rId3"/>
    <p:sldId id="266" r:id="rId4"/>
    <p:sldId id="267" r:id="rId5"/>
    <p:sldId id="268" r:id="rId6"/>
    <p:sldId id="269" r:id="rId7"/>
    <p:sldId id="270" r:id="rId8"/>
    <p:sldId id="271" r:id="rId9"/>
    <p:sldId id="272"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336" y="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5A361C-51ED-476A-B4CB-B86B1E95B75D}" type="datetimeFigureOut">
              <a:rPr lang="tr-TR" smtClean="0"/>
              <a:pPr/>
              <a:t>30.05.2020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CE9C12-E0E5-42AE-A4C6-560D77C049C9}" type="slidenum">
              <a:rPr lang="tr-TR" smtClean="0"/>
              <a:pPr/>
              <a:t>‹#›</a:t>
            </a:fld>
            <a:endParaRPr lang="tr-TR"/>
          </a:p>
        </p:txBody>
      </p:sp>
    </p:spTree>
    <p:extLst>
      <p:ext uri="{BB962C8B-B14F-4D97-AF65-F5344CB8AC3E}">
        <p14:creationId xmlns:p14="http://schemas.microsoft.com/office/powerpoint/2010/main" val="19374822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Yuvarlatılmış Dikdörtgen"/>
          <p:cNvSpPr/>
          <p:nvPr/>
        </p:nvSpPr>
        <p:spPr>
          <a:xfrm>
            <a:off x="558129" y="434162"/>
            <a:ext cx="11075745"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p:cNvSpPr>
            <a:spLocks noGrp="1"/>
          </p:cNvSpPr>
          <p:nvPr>
            <p:ph type="ctrTitle"/>
          </p:nvPr>
        </p:nvSpPr>
        <p:spPr>
          <a:xfrm>
            <a:off x="963168" y="1820206"/>
            <a:ext cx="103632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tr-TR"/>
              <a:t>Asıl başlık stili için tıklatın</a:t>
            </a:r>
            <a:endParaRPr kumimoji="0" lang="en-US"/>
          </a:p>
        </p:txBody>
      </p:sp>
      <p:sp>
        <p:nvSpPr>
          <p:cNvPr id="20" name="19 Alt Başlık"/>
          <p:cNvSpPr>
            <a:spLocks noGrp="1"/>
          </p:cNvSpPr>
          <p:nvPr>
            <p:ph type="subTitle" idx="1"/>
          </p:nvPr>
        </p:nvSpPr>
        <p:spPr>
          <a:xfrm>
            <a:off x="963168" y="3685032"/>
            <a:ext cx="103632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sp>
        <p:nvSpPr>
          <p:cNvPr id="19" name="18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8" name="7 Altbilgi Yer Tutucusu"/>
          <p:cNvSpPr>
            <a:spLocks noGrp="1"/>
          </p:cNvSpPr>
          <p:nvPr>
            <p:ph type="ftr" sz="quarter" idx="11"/>
          </p:nvPr>
        </p:nvSpPr>
        <p:spPr/>
        <p:txBody>
          <a:bodyPr/>
          <a:lstStyle/>
          <a:p>
            <a:endParaRPr lang="tr-TR"/>
          </a:p>
        </p:txBody>
      </p:sp>
      <p:sp>
        <p:nvSpPr>
          <p:cNvPr id="11" name="10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670560" y="530352"/>
            <a:ext cx="10911840" cy="4187952"/>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533405"/>
            <a:ext cx="2641600" cy="5257799"/>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711200" y="533403"/>
            <a:ext cx="7924800" cy="5257801"/>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p>
            <a:r>
              <a:rPr kumimoji="0" lang="tr-TR"/>
              <a:t>Asıl başlık stili için tıklatın</a:t>
            </a:r>
            <a:endParaRPr kumimoji="0" lang="en-US"/>
          </a:p>
        </p:txBody>
      </p:sp>
      <p:sp>
        <p:nvSpPr>
          <p:cNvPr id="3" name="2 İçerik Yer Tutucusu"/>
          <p:cNvSpPr>
            <a:spLocks noGrp="1"/>
          </p:cNvSpPr>
          <p:nvPr>
            <p:ph idx="1"/>
          </p:nvPr>
        </p:nvSpPr>
        <p:spPr>
          <a:xfrm>
            <a:off x="670560" y="530352"/>
            <a:ext cx="10911840" cy="418795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13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Yuvarlatılmış Dikdörtgen"/>
          <p:cNvSpPr/>
          <p:nvPr/>
        </p:nvSpPr>
        <p:spPr>
          <a:xfrm>
            <a:off x="558129" y="434163"/>
            <a:ext cx="11075745"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624459" y="4928616"/>
            <a:ext cx="10911840" cy="676656"/>
          </a:xfrm>
        </p:spPr>
        <p:txBody>
          <a:bodyPr lIns="91440" bIns="0" anchor="b"/>
          <a:lstStyle>
            <a:lvl1pPr algn="l">
              <a:buNone/>
              <a:defRPr sz="3600" b="0" cap="none" baseline="0">
                <a:solidFill>
                  <a:schemeClr val="bg2">
                    <a:shade val="25000"/>
                  </a:schemeClr>
                </a:solidFill>
                <a:effectLst/>
              </a:defRPr>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624459" y="5624484"/>
            <a:ext cx="1091184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685803"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6340480"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nchor="b"/>
          <a:lstStyle>
            <a:lvl1pPr>
              <a:defRPr b="1"/>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809632" y="579438"/>
            <a:ext cx="524256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6202892" y="579438"/>
            <a:ext cx="524256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80963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620289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7385045" y="533400"/>
            <a:ext cx="3962400" cy="914400"/>
          </a:xfrm>
        </p:spPr>
        <p:txBody>
          <a:bodyPr anchor="b"/>
          <a:lstStyle>
            <a:lvl1pPr algn="l">
              <a:buNone/>
              <a:defRPr sz="2200" b="1">
                <a:solidFill>
                  <a:schemeClr val="accent1"/>
                </a:solidFill>
              </a:defRPr>
            </a:lvl1pPr>
            <a:extLst/>
          </a:lstStyle>
          <a:p>
            <a:r>
              <a:rPr kumimoji="0" lang="tr-TR"/>
              <a:t>Asıl başlık stili için tıklatın</a:t>
            </a:r>
            <a:endParaRPr kumimoji="0" lang="en-US"/>
          </a:p>
        </p:txBody>
      </p:sp>
      <p:sp>
        <p:nvSpPr>
          <p:cNvPr id="3" name="2 Metin Yer Tutucusu"/>
          <p:cNvSpPr>
            <a:spLocks noGrp="1"/>
          </p:cNvSpPr>
          <p:nvPr>
            <p:ph type="body" idx="2"/>
          </p:nvPr>
        </p:nvSpPr>
        <p:spPr>
          <a:xfrm>
            <a:off x="7385129" y="1447802"/>
            <a:ext cx="39624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1"/>
          </p:nvPr>
        </p:nvSpPr>
        <p:spPr>
          <a:xfrm>
            <a:off x="1015163" y="930144"/>
            <a:ext cx="6168212"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Tek Köşesi Yuvarlatılmış Dikdörtgen"/>
          <p:cNvSpPr/>
          <p:nvPr/>
        </p:nvSpPr>
        <p:spPr>
          <a:xfrm>
            <a:off x="8534401" y="434162"/>
            <a:ext cx="3099473"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609600" y="5012056"/>
            <a:ext cx="10972800" cy="1051560"/>
          </a:xfrm>
        </p:spPr>
        <p:txBody>
          <a:bodyPr anchor="t"/>
          <a:lstStyle>
            <a:lvl1pPr algn="l">
              <a:buNone/>
              <a:defRPr sz="3600" b="0">
                <a:solidFill>
                  <a:schemeClr val="bg2">
                    <a:shade val="25000"/>
                  </a:schemeClr>
                </a:solidFill>
                <a:effectLst/>
              </a:defRPr>
            </a:lvl1pPr>
            <a:extLst/>
          </a:lstStyle>
          <a:p>
            <a:r>
              <a:rPr kumimoji="0" lang="tr-TR"/>
              <a:t>Asıl başlık stili için tıklatın</a:t>
            </a:r>
            <a:endParaRPr kumimoji="0" lang="en-US"/>
          </a:p>
        </p:txBody>
      </p:sp>
      <p:sp>
        <p:nvSpPr>
          <p:cNvPr id="4" name="3 Metin Yer Tutucusu"/>
          <p:cNvSpPr>
            <a:spLocks noGrp="1"/>
          </p:cNvSpPr>
          <p:nvPr>
            <p:ph type="body" sz="half" idx="2"/>
          </p:nvPr>
        </p:nvSpPr>
        <p:spPr bwMode="grayWhite">
          <a:xfrm>
            <a:off x="8616949" y="533400"/>
            <a:ext cx="298704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
        <p:nvSpPr>
          <p:cNvPr id="3" name="2 Resim Yer Tutucusu"/>
          <p:cNvSpPr>
            <a:spLocks noGrp="1"/>
          </p:cNvSpPr>
          <p:nvPr>
            <p:ph type="pic" idx="1"/>
          </p:nvPr>
        </p:nvSpPr>
        <p:spPr>
          <a:xfrm>
            <a:off x="561973" y="435768"/>
            <a:ext cx="7900416"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tr-TR"/>
              <a:t>Resim eklemek için simgeyi tıklatın</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Yuvarlatılmış Dikdörtgen"/>
          <p:cNvSpPr/>
          <p:nvPr/>
        </p:nvSpPr>
        <p:spPr>
          <a:xfrm>
            <a:off x="558129" y="434162"/>
            <a:ext cx="11075745"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Başlık Yer Tutucusu"/>
          <p:cNvSpPr>
            <a:spLocks noGrp="1"/>
          </p:cNvSpPr>
          <p:nvPr>
            <p:ph type="title"/>
          </p:nvPr>
        </p:nvSpPr>
        <p:spPr>
          <a:xfrm>
            <a:off x="670560" y="4985590"/>
            <a:ext cx="10911840" cy="1051560"/>
          </a:xfrm>
          <a:prstGeom prst="rect">
            <a:avLst/>
          </a:prstGeom>
        </p:spPr>
        <p:txBody>
          <a:bodyPr vert="horz" anchor="b">
            <a:normAutofit/>
          </a:bodyPr>
          <a:lstStyle/>
          <a:p>
            <a:r>
              <a:rPr kumimoji="0" lang="tr-TR"/>
              <a:t>Asıl başlık stili için tıklatın</a:t>
            </a:r>
            <a:endParaRPr kumimoji="0" lang="en-US"/>
          </a:p>
        </p:txBody>
      </p:sp>
      <p:sp>
        <p:nvSpPr>
          <p:cNvPr id="4" name="3 Metin Yer Tutucusu"/>
          <p:cNvSpPr>
            <a:spLocks noGrp="1"/>
          </p:cNvSpPr>
          <p:nvPr>
            <p:ph type="body" idx="1"/>
          </p:nvPr>
        </p:nvSpPr>
        <p:spPr>
          <a:xfrm>
            <a:off x="670560" y="530352"/>
            <a:ext cx="10911840" cy="4187952"/>
          </a:xfrm>
          <a:prstGeom prst="rect">
            <a:avLst/>
          </a:prstGeom>
        </p:spPr>
        <p:txBody>
          <a:bodyPr vert="horz" lIns="182880" tIns="91440">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5" name="24 Veri Yer Tutucusu"/>
          <p:cNvSpPr>
            <a:spLocks noGrp="1"/>
          </p:cNvSpPr>
          <p:nvPr>
            <p:ph type="dt" sz="half" idx="2"/>
          </p:nvPr>
        </p:nvSpPr>
        <p:spPr>
          <a:xfrm>
            <a:off x="5035104" y="6111876"/>
            <a:ext cx="3048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DE323EF0-A112-4ED8-B99D-916B5D27948A}" type="datetimeFigureOut">
              <a:rPr lang="tr-TR" smtClean="0"/>
              <a:pPr/>
              <a:t>30.05.2020</a:t>
            </a:fld>
            <a:endParaRPr lang="tr-TR"/>
          </a:p>
        </p:txBody>
      </p:sp>
      <p:sp>
        <p:nvSpPr>
          <p:cNvPr id="18" name="17 Altbilgi Yer Tutucusu"/>
          <p:cNvSpPr>
            <a:spLocks noGrp="1"/>
          </p:cNvSpPr>
          <p:nvPr>
            <p:ph type="ftr" sz="quarter" idx="3"/>
          </p:nvPr>
        </p:nvSpPr>
        <p:spPr>
          <a:xfrm>
            <a:off x="8083104" y="6111876"/>
            <a:ext cx="3048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p>
        </p:txBody>
      </p:sp>
      <p:sp>
        <p:nvSpPr>
          <p:cNvPr id="5" name="4 Slayt Numarası Yer Tutucusu"/>
          <p:cNvSpPr>
            <a:spLocks noGrp="1"/>
          </p:cNvSpPr>
          <p:nvPr>
            <p:ph type="sldNum" sz="quarter" idx="4"/>
          </p:nvPr>
        </p:nvSpPr>
        <p:spPr>
          <a:xfrm>
            <a:off x="11131104" y="6111876"/>
            <a:ext cx="6096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F229467-69F6-40A3-A5A4-F1D592B5B33C}"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sz="4900" dirty="0">
                <a:latin typeface="Book Antiqua" pitchFamily="18" charset="0"/>
              </a:rPr>
              <a:t>TÜRKİYE’NİN TOPLUMSAL YAPISI</a:t>
            </a:r>
            <a:r>
              <a:rPr lang="tr-TR" dirty="0">
                <a:latin typeface="Book Antiqua" pitchFamily="18" charset="0"/>
              </a:rPr>
              <a:t/>
            </a:r>
            <a:br>
              <a:rPr lang="tr-TR" dirty="0">
                <a:latin typeface="Book Antiqua" pitchFamily="18" charset="0"/>
              </a:rPr>
            </a:br>
            <a:r>
              <a:rPr lang="tr-TR" sz="4000" i="1" dirty="0">
                <a:latin typeface="Book Antiqua" pitchFamily="18" charset="0"/>
              </a:rPr>
              <a:t>Odak Analiz: Nüfus</a:t>
            </a:r>
            <a:endParaRPr lang="tr-TR" i="1" dirty="0">
              <a:latin typeface="Book Antiqua" pitchFamily="18" charset="0"/>
            </a:endParaRPr>
          </a:p>
        </p:txBody>
      </p:sp>
      <p:sp>
        <p:nvSpPr>
          <p:cNvPr id="3" name="2 Alt Başlık"/>
          <p:cNvSpPr>
            <a:spLocks noGrp="1"/>
          </p:cNvSpPr>
          <p:nvPr>
            <p:ph type="subTitle" idx="1"/>
          </p:nvPr>
        </p:nvSpPr>
        <p:spPr>
          <a:xfrm>
            <a:off x="963168" y="3685031"/>
            <a:ext cx="10363200" cy="2396279"/>
          </a:xfrm>
        </p:spPr>
        <p:txBody>
          <a:bodyPr>
            <a:normAutofit/>
          </a:bodyPr>
          <a:lstStyle/>
          <a:p>
            <a:endParaRPr lang="tr-TR" dirty="0"/>
          </a:p>
          <a:p>
            <a:r>
              <a:rPr lang="tr-TR" b="1" dirty="0">
                <a:latin typeface="Book Antiqua" pitchFamily="18" charset="0"/>
              </a:rPr>
              <a:t>Prof. Dr. Erol Demir</a:t>
            </a:r>
          </a:p>
          <a:p>
            <a:r>
              <a:rPr lang="tr-TR" b="1" dirty="0">
                <a:latin typeface="Book Antiqua" pitchFamily="18" charset="0"/>
              </a:rPr>
              <a:t>Ankara Üniversitesi</a:t>
            </a:r>
          </a:p>
          <a:p>
            <a:r>
              <a:rPr lang="tr-TR" b="1" dirty="0">
                <a:latin typeface="Book Antiqua" pitchFamily="18" charset="0"/>
              </a:rPr>
              <a:t>Sosyoloji Bölümü</a:t>
            </a:r>
          </a:p>
          <a:p>
            <a:r>
              <a:rPr lang="tr-TR" b="1" dirty="0" smtClean="0">
                <a:latin typeface="Book Antiqua" pitchFamily="18" charset="0"/>
              </a:rPr>
              <a:t>edemir@humanity.ankara.edu.tr</a:t>
            </a:r>
            <a:endParaRPr lang="tr-TR" b="1" dirty="0">
              <a:latin typeface="Book Antiqua" pitchFamily="18" charset="0"/>
            </a:endParaRPr>
          </a:p>
          <a:p>
            <a:endParaRPr lang="tr-TR" sz="2400" dirty="0">
              <a:latin typeface="Book Antiqua"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057423" y="935502"/>
            <a:ext cx="9721946" cy="759657"/>
          </a:xfrm>
        </p:spPr>
        <p:txBody>
          <a:bodyPr>
            <a:normAutofit/>
          </a:bodyPr>
          <a:lstStyle/>
          <a:p>
            <a:pPr algn="ctr"/>
            <a:r>
              <a:rPr lang="tr-TR" i="1" dirty="0">
                <a:latin typeface="Book Antiqua" panose="02040602050305030304" pitchFamily="18" charset="0"/>
              </a:rPr>
              <a:t>Nüfus</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525172" y="2110154"/>
            <a:ext cx="9011530" cy="4192171"/>
          </a:xfrm>
        </p:spPr>
        <p:txBody>
          <a:bodyPr>
            <a:normAutofit/>
          </a:bodyPr>
          <a:lstStyle/>
          <a:p>
            <a:pPr lvl="1">
              <a:buFont typeface="Arial" panose="020B0604020202020204" pitchFamily="34" charset="0"/>
              <a:buChar char="•"/>
            </a:pPr>
            <a:r>
              <a:rPr lang="tr-TR" sz="2800" dirty="0">
                <a:latin typeface="Book Antiqua" panose="02040602050305030304" pitchFamily="18" charset="0"/>
              </a:rPr>
              <a:t>Osmanlı İmparatorluğu’ndan Cumhuriyet’e geçilmesi, ülkenin dramatik nüfus değişimini de beraberinde getirmiştir.</a:t>
            </a:r>
          </a:p>
          <a:p>
            <a:pPr lvl="1">
              <a:buFont typeface="Arial" panose="020B0604020202020204" pitchFamily="34" charset="0"/>
              <a:buChar char="•"/>
            </a:pPr>
            <a:r>
              <a:rPr lang="tr-TR" sz="2800" dirty="0">
                <a:latin typeface="Book Antiqua" panose="02040602050305030304" pitchFamily="18" charset="0"/>
              </a:rPr>
              <a:t>Cumhuriyet’in başından günümüze kadar geçen sürede, dönemlere göre değişmekle birlikte, ülke nüfusu sürekli artmıştır.</a:t>
            </a:r>
          </a:p>
        </p:txBody>
      </p:sp>
    </p:spTree>
    <p:extLst>
      <p:ext uri="{BB962C8B-B14F-4D97-AF65-F5344CB8AC3E}">
        <p14:creationId xmlns:p14="http://schemas.microsoft.com/office/powerpoint/2010/main" val="33140745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057423" y="935502"/>
            <a:ext cx="9721946" cy="759657"/>
          </a:xfrm>
        </p:spPr>
        <p:txBody>
          <a:bodyPr>
            <a:normAutofit/>
          </a:bodyPr>
          <a:lstStyle/>
          <a:p>
            <a:pPr algn="ctr"/>
            <a:r>
              <a:rPr lang="tr-TR" i="1" dirty="0">
                <a:latin typeface="Book Antiqua" panose="02040602050305030304" pitchFamily="18" charset="0"/>
              </a:rPr>
              <a:t>Nüfus</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525172" y="2110154"/>
            <a:ext cx="9011530" cy="4192171"/>
          </a:xfrm>
        </p:spPr>
        <p:txBody>
          <a:bodyPr>
            <a:normAutofit/>
          </a:bodyPr>
          <a:lstStyle/>
          <a:p>
            <a:pPr lvl="1">
              <a:buFont typeface="Arial" panose="020B0604020202020204" pitchFamily="34" charset="0"/>
              <a:buChar char="•"/>
            </a:pPr>
            <a:r>
              <a:rPr lang="tr-TR" sz="2800" dirty="0">
                <a:latin typeface="Book Antiqua" panose="02040602050305030304" pitchFamily="18" charset="0"/>
              </a:rPr>
              <a:t>Nüfusun artış hızı dönemlere göre değişmekte, kabaca 1955-1975 arası en yüksek düzeylerine ulaşmakta, sonra düşme eğilimine girmektedir.</a:t>
            </a:r>
          </a:p>
          <a:p>
            <a:pPr lvl="1">
              <a:buFont typeface="Arial" panose="020B0604020202020204" pitchFamily="34" charset="0"/>
              <a:buChar char="•"/>
            </a:pPr>
            <a:r>
              <a:rPr lang="tr-TR" sz="2800" dirty="0">
                <a:latin typeface="Book Antiqua" panose="02040602050305030304" pitchFamily="18" charset="0"/>
              </a:rPr>
              <a:t>Nüfus artış hızı doğurganlık ve ölümlülükle ilişkilendirilebilir. 1950’lere kadar yüksek olan doğurganlık bu dönemden sonra azalma eğilimine girmiştir. </a:t>
            </a:r>
          </a:p>
        </p:txBody>
      </p:sp>
    </p:spTree>
    <p:extLst>
      <p:ext uri="{BB962C8B-B14F-4D97-AF65-F5344CB8AC3E}">
        <p14:creationId xmlns:p14="http://schemas.microsoft.com/office/powerpoint/2010/main" val="2833573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057423" y="935502"/>
            <a:ext cx="9721946" cy="759657"/>
          </a:xfrm>
        </p:spPr>
        <p:txBody>
          <a:bodyPr>
            <a:normAutofit/>
          </a:bodyPr>
          <a:lstStyle/>
          <a:p>
            <a:pPr algn="ctr"/>
            <a:r>
              <a:rPr lang="tr-TR" i="1" dirty="0">
                <a:latin typeface="Book Antiqua" panose="02040602050305030304" pitchFamily="18" charset="0"/>
              </a:rPr>
              <a:t>Nüfus</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525172" y="2110154"/>
            <a:ext cx="9011530" cy="4192171"/>
          </a:xfrm>
        </p:spPr>
        <p:txBody>
          <a:bodyPr>
            <a:normAutofit/>
          </a:bodyPr>
          <a:lstStyle/>
          <a:p>
            <a:pPr lvl="1">
              <a:buFont typeface="Arial" panose="020B0604020202020204" pitchFamily="34" charset="0"/>
              <a:buChar char="•"/>
            </a:pPr>
            <a:r>
              <a:rPr lang="tr-TR" sz="2800" dirty="0">
                <a:latin typeface="Book Antiqua" panose="02040602050305030304" pitchFamily="18" charset="0"/>
              </a:rPr>
              <a:t>Nüfusun kır-kent yerleşimlerine göre dağlımı çarpıcı şekilde değişmiştir. 1950’ye kadar büyük ölçüde kırsal alanda yaşayan ve tarımsal faaliyetler içinde olan nüfus bu yıllardan itibaren kır-kent göçüyle birlikte kentlerde yoğunlaşmaya başlamış, günümüzde ise artık büyük büyük çoğunlukla kentsel nüfusa dönüşmüştür.</a:t>
            </a:r>
          </a:p>
        </p:txBody>
      </p:sp>
    </p:spTree>
    <p:extLst>
      <p:ext uri="{BB962C8B-B14F-4D97-AF65-F5344CB8AC3E}">
        <p14:creationId xmlns:p14="http://schemas.microsoft.com/office/powerpoint/2010/main" val="23603771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057423" y="935502"/>
            <a:ext cx="9721946" cy="759657"/>
          </a:xfrm>
        </p:spPr>
        <p:txBody>
          <a:bodyPr>
            <a:normAutofit/>
          </a:bodyPr>
          <a:lstStyle/>
          <a:p>
            <a:pPr algn="ctr"/>
            <a:r>
              <a:rPr lang="tr-TR" i="1" dirty="0">
                <a:latin typeface="Book Antiqua" panose="02040602050305030304" pitchFamily="18" charset="0"/>
              </a:rPr>
              <a:t>Nüfus</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525172" y="2110154"/>
            <a:ext cx="9011530" cy="4192171"/>
          </a:xfrm>
        </p:spPr>
        <p:txBody>
          <a:bodyPr>
            <a:normAutofit/>
          </a:bodyPr>
          <a:lstStyle/>
          <a:p>
            <a:pPr lvl="1">
              <a:buFont typeface="Arial" panose="020B0604020202020204" pitchFamily="34" charset="0"/>
              <a:buChar char="•"/>
            </a:pPr>
            <a:r>
              <a:rPr lang="tr-TR" sz="2800" dirty="0">
                <a:latin typeface="Book Antiqua" panose="02040602050305030304" pitchFamily="18" charset="0"/>
              </a:rPr>
              <a:t>Cumhuriyet boyunca nüfusun seyri aynı zamanda yaş grupları arasındaki dağılımın değişmesi şeklinde gerçekleşmiştir. Yüksek doğurganlık bir dönem çocuk ve genç nüfusun kabarmasına yol açarken, doğurganlığın düşmesi orta yaş gruplarında kümelenmeye ve yaşlı nüfusun artmasına başlamıştır.</a:t>
            </a:r>
          </a:p>
        </p:txBody>
      </p:sp>
    </p:spTree>
    <p:extLst>
      <p:ext uri="{BB962C8B-B14F-4D97-AF65-F5344CB8AC3E}">
        <p14:creationId xmlns:p14="http://schemas.microsoft.com/office/powerpoint/2010/main" val="1295498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057423" y="935502"/>
            <a:ext cx="9721946" cy="759657"/>
          </a:xfrm>
        </p:spPr>
        <p:txBody>
          <a:bodyPr>
            <a:normAutofit/>
          </a:bodyPr>
          <a:lstStyle/>
          <a:p>
            <a:pPr algn="ctr"/>
            <a:r>
              <a:rPr lang="tr-TR" i="1" dirty="0">
                <a:latin typeface="Book Antiqua" panose="02040602050305030304" pitchFamily="18" charset="0"/>
              </a:rPr>
              <a:t>Nüfus</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525172" y="2110154"/>
            <a:ext cx="9011530" cy="4192171"/>
          </a:xfrm>
        </p:spPr>
        <p:txBody>
          <a:bodyPr>
            <a:normAutofit/>
          </a:bodyPr>
          <a:lstStyle/>
          <a:p>
            <a:pPr lvl="1">
              <a:buFont typeface="Arial" panose="020B0604020202020204" pitchFamily="34" charset="0"/>
              <a:buChar char="•"/>
            </a:pPr>
            <a:r>
              <a:rPr lang="tr-TR" sz="2800" dirty="0">
                <a:latin typeface="Book Antiqua" panose="02040602050305030304" pitchFamily="18" charset="0"/>
              </a:rPr>
              <a:t>Kır-kent göçü bölgeler arasında nüfus kaymasına yol açmıştır. Büyük metropollerin geliştiği Marmara, Ege, İç Anadolu ve Akdeniz kentlerinin daha fazla göç almasına yol açmıştır.</a:t>
            </a:r>
          </a:p>
        </p:txBody>
      </p:sp>
    </p:spTree>
    <p:extLst>
      <p:ext uri="{BB962C8B-B14F-4D97-AF65-F5344CB8AC3E}">
        <p14:creationId xmlns:p14="http://schemas.microsoft.com/office/powerpoint/2010/main" val="2934509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057423" y="935502"/>
            <a:ext cx="9721946" cy="759657"/>
          </a:xfrm>
        </p:spPr>
        <p:txBody>
          <a:bodyPr>
            <a:normAutofit/>
          </a:bodyPr>
          <a:lstStyle/>
          <a:p>
            <a:pPr algn="ctr"/>
            <a:r>
              <a:rPr lang="tr-TR" i="1" dirty="0">
                <a:latin typeface="Book Antiqua" panose="02040602050305030304" pitchFamily="18" charset="0"/>
              </a:rPr>
              <a:t>Nüfus</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525172" y="2110154"/>
            <a:ext cx="9011530" cy="4192171"/>
          </a:xfrm>
        </p:spPr>
        <p:txBody>
          <a:bodyPr>
            <a:normAutofit/>
          </a:bodyPr>
          <a:lstStyle/>
          <a:p>
            <a:pPr lvl="1">
              <a:buFont typeface="Arial" panose="020B0604020202020204" pitchFamily="34" charset="0"/>
              <a:buChar char="•"/>
            </a:pPr>
            <a:r>
              <a:rPr lang="tr-TR" sz="2800" dirty="0">
                <a:latin typeface="Book Antiqua" panose="02040602050305030304" pitchFamily="18" charset="0"/>
              </a:rPr>
              <a:t>Kır-kent göçü kentlerin hem nüfusunu hem de yapısını değiştirmiş, ayrıca kentler arasında bir hiyerarşi yaratmıştır. İstanbul, Ankara, İzmir, Bursa ve Adana gibi metropoller yanında orta ölçekli çok sayıda kent gelişmiştir.</a:t>
            </a:r>
          </a:p>
        </p:txBody>
      </p:sp>
    </p:spTree>
    <p:extLst>
      <p:ext uri="{BB962C8B-B14F-4D97-AF65-F5344CB8AC3E}">
        <p14:creationId xmlns:p14="http://schemas.microsoft.com/office/powerpoint/2010/main" val="5162373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057423" y="935502"/>
            <a:ext cx="9721946" cy="759657"/>
          </a:xfrm>
        </p:spPr>
        <p:txBody>
          <a:bodyPr>
            <a:normAutofit/>
          </a:bodyPr>
          <a:lstStyle/>
          <a:p>
            <a:pPr algn="ctr"/>
            <a:r>
              <a:rPr lang="tr-TR" i="1" dirty="0">
                <a:latin typeface="Book Antiqua" panose="02040602050305030304" pitchFamily="18" charset="0"/>
              </a:rPr>
              <a:t>Nüfus</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525172" y="2110155"/>
            <a:ext cx="9011530" cy="3094892"/>
          </a:xfrm>
        </p:spPr>
        <p:txBody>
          <a:bodyPr>
            <a:normAutofit/>
          </a:bodyPr>
          <a:lstStyle/>
          <a:p>
            <a:pPr lvl="1">
              <a:buFont typeface="Arial" panose="020B0604020202020204" pitchFamily="34" charset="0"/>
              <a:buChar char="•"/>
            </a:pPr>
            <a:r>
              <a:rPr lang="tr-TR" sz="2800" dirty="0">
                <a:latin typeface="Book Antiqua" panose="02040602050305030304" pitchFamily="18" charset="0"/>
              </a:rPr>
              <a:t>Nüfusun kentlerde toplanması, tarım dışı faaliyetlerde (sanayi ve hizmetler) yoğunlaşan geniş bir nüfus yaratmıştır. </a:t>
            </a:r>
          </a:p>
          <a:p>
            <a:pPr lvl="1">
              <a:buFont typeface="Arial" panose="020B0604020202020204" pitchFamily="34" charset="0"/>
              <a:buChar char="•"/>
            </a:pPr>
            <a:r>
              <a:rPr lang="tr-TR" sz="2800" dirty="0">
                <a:latin typeface="Book Antiqua" panose="02040602050305030304" pitchFamily="18" charset="0"/>
              </a:rPr>
              <a:t>Nüfus ve aile planlamasına yönelik politikalar, nüfus artış hızının artmasında veya azalmasında </a:t>
            </a:r>
            <a:r>
              <a:rPr lang="tr-TR" sz="2800" dirty="0" smtClean="0">
                <a:latin typeface="Book Antiqua" panose="02040602050305030304" pitchFamily="18" charset="0"/>
              </a:rPr>
              <a:t>bir ölçüde </a:t>
            </a:r>
            <a:r>
              <a:rPr lang="tr-TR" sz="2800" smtClean="0">
                <a:latin typeface="Book Antiqua" panose="02040602050305030304" pitchFamily="18" charset="0"/>
              </a:rPr>
              <a:t>etkili olmuştur</a:t>
            </a:r>
            <a:r>
              <a:rPr lang="tr-TR" sz="2800" dirty="0">
                <a:latin typeface="Book Antiqua" panose="02040602050305030304" pitchFamily="18" charset="0"/>
              </a:rPr>
              <a:t>. </a:t>
            </a:r>
          </a:p>
        </p:txBody>
      </p:sp>
    </p:spTree>
    <p:extLst>
      <p:ext uri="{BB962C8B-B14F-4D97-AF65-F5344CB8AC3E}">
        <p14:creationId xmlns:p14="http://schemas.microsoft.com/office/powerpoint/2010/main" val="28512263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çerik Yer Tutucusu 2" descr="ekran görüntüsü içeren bir resim&#10;&#10;Açıklama otomatik olarak oluşturuldu">
            <a:extLst>
              <a:ext uri="{FF2B5EF4-FFF2-40B4-BE49-F238E27FC236}">
                <a16:creationId xmlns:a16="http://schemas.microsoft.com/office/drawing/2014/main" id="{8C366C54-C0B7-488A-B9D5-02330B2E19F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44148" y="357908"/>
            <a:ext cx="8650428" cy="6142183"/>
          </a:xfrm>
        </p:spPr>
      </p:pic>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689086" y="6104559"/>
            <a:ext cx="3210980" cy="395532"/>
          </a:xfrm>
        </p:spPr>
        <p:txBody>
          <a:bodyPr>
            <a:normAutofit/>
          </a:bodyPr>
          <a:lstStyle/>
          <a:p>
            <a:pPr algn="ctr"/>
            <a:r>
              <a:rPr lang="tr-TR" sz="1400" i="1" dirty="0">
                <a:solidFill>
                  <a:schemeClr val="tx1"/>
                </a:solidFill>
                <a:latin typeface="Book Antiqua" panose="02040602050305030304" pitchFamily="18" charset="0"/>
              </a:rPr>
              <a:t>Kaynak: Türkiye İstatistik Kurumu</a:t>
            </a:r>
            <a:endParaRPr lang="tr-TR" sz="1400" b="1" i="1" dirty="0">
              <a:solidFill>
                <a:schemeClr val="tx1"/>
              </a:solidFill>
              <a:latin typeface="Book Antiqua" panose="02040602050305030304" pitchFamily="18" charset="0"/>
            </a:endParaRPr>
          </a:p>
        </p:txBody>
      </p:sp>
    </p:spTree>
    <p:extLst>
      <p:ext uri="{BB962C8B-B14F-4D97-AF65-F5344CB8AC3E}">
        <p14:creationId xmlns:p14="http://schemas.microsoft.com/office/powerpoint/2010/main" val="284462821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rünüş">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Görünüş">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Görünüş">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Equity</Template>
  <TotalTime>212</TotalTime>
  <Words>276</Words>
  <Application>Microsoft Office PowerPoint</Application>
  <PresentationFormat>Geniş ekran</PresentationFormat>
  <Paragraphs>24</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Arial</vt:lpstr>
      <vt:lpstr>Book Antiqua</vt:lpstr>
      <vt:lpstr>Calibri</vt:lpstr>
      <vt:lpstr>Verdana</vt:lpstr>
      <vt:lpstr>Wingdings 2</vt:lpstr>
      <vt:lpstr>Görünüş</vt:lpstr>
      <vt:lpstr>TÜRKİYE’NİN TOPLUMSAL YAPISI Odak Analiz: Nüfus</vt:lpstr>
      <vt:lpstr>Nüfus</vt:lpstr>
      <vt:lpstr>Nüfus</vt:lpstr>
      <vt:lpstr>Nüfus</vt:lpstr>
      <vt:lpstr>Nüfus</vt:lpstr>
      <vt:lpstr>Nüfus</vt:lpstr>
      <vt:lpstr>Nüfus</vt:lpstr>
      <vt:lpstr>Nüfus</vt:lpstr>
      <vt:lpstr>Kaynak: Türkiye İstatistik Kurumu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Kentleşme</dc:title>
  <dc:creator>bilgiseyerim</dc:creator>
  <cp:lastModifiedBy>dtcf</cp:lastModifiedBy>
  <cp:revision>121</cp:revision>
  <dcterms:created xsi:type="dcterms:W3CDTF">2018-03-24T09:54:46Z</dcterms:created>
  <dcterms:modified xsi:type="dcterms:W3CDTF">2020-05-30T11:29:29Z</dcterms:modified>
</cp:coreProperties>
</file>