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83" r:id="rId14"/>
    <p:sldId id="269" r:id="rId15"/>
    <p:sldId id="270" r:id="rId16"/>
    <p:sldId id="271" r:id="rId17"/>
    <p:sldId id="272" r:id="rId18"/>
    <p:sldId id="273" r:id="rId19"/>
    <p:sldId id="274" r:id="rId20"/>
    <p:sldId id="275" r:id="rId21"/>
    <p:sldId id="28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71977" y="1788454"/>
            <a:ext cx="9839459"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71977" y="4445677"/>
            <a:ext cx="9839458" cy="1086237"/>
          </a:xfrm>
        </p:spPr>
        <p:txBody>
          <a:bodyPr>
            <a:normAutofit/>
          </a:bodyPr>
          <a:lstStyle/>
          <a:p>
            <a:pPr algn="l"/>
            <a:r>
              <a:rPr lang="tr-TR" sz="2400" b="1" dirty="0">
                <a:solidFill>
                  <a:srgbClr val="00B0F0"/>
                </a:solidFill>
                <a:effectLst>
                  <a:outerShdw blurRad="38100" dist="38100" dir="2700000" algn="tl">
                    <a:srgbClr val="000000">
                      <a:alpha val="43137"/>
                    </a:srgbClr>
                  </a:outerShdw>
                </a:effectLst>
              </a:rPr>
              <a:t>Sürdürülebilir Turizm</a:t>
            </a:r>
          </a:p>
        </p:txBody>
      </p:sp>
    </p:spTree>
    <p:extLst>
      <p:ext uri="{BB962C8B-B14F-4D97-AF65-F5344CB8AC3E}">
        <p14:creationId xmlns:p14="http://schemas.microsoft.com/office/powerpoint/2010/main" val="2264027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5458" y="0"/>
            <a:ext cx="1149654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Şubat 1992 yılında </a:t>
            </a:r>
            <a:r>
              <a:rPr lang="tr-TR" sz="2400" dirty="0" err="1">
                <a:effectLst>
                  <a:outerShdw blurRad="38100" dist="38100" dir="2700000" algn="tl">
                    <a:srgbClr val="000000">
                      <a:alpha val="43137"/>
                    </a:srgbClr>
                  </a:outerShdw>
                </a:effectLst>
              </a:rPr>
              <a:t>Caracas’da</a:t>
            </a:r>
            <a:r>
              <a:rPr lang="tr-TR" sz="2400" dirty="0">
                <a:effectLst>
                  <a:outerShdw blurRad="38100" dist="38100" dir="2700000" algn="tl">
                    <a:srgbClr val="000000">
                      <a:alpha val="43137"/>
                    </a:srgbClr>
                  </a:outerShdw>
                </a:effectLst>
              </a:rPr>
              <a:t> yapılan IV. Milli Parklar ve Koruma Alanları Kongresinde, Dünyadaki koruma alanları sınıflandırılmış, Buenos Aires’te yapılan ve Türkiye›nin de üyesi olduğu IUCN genel kurulunda kararlar aynen kabul edilerek, WCPA (World </a:t>
            </a:r>
            <a:r>
              <a:rPr lang="tr-TR" sz="2400" dirty="0" err="1">
                <a:effectLst>
                  <a:outerShdw blurRad="38100" dist="38100" dir="2700000" algn="tl">
                    <a:srgbClr val="000000">
                      <a:alpha val="43137"/>
                    </a:srgbClr>
                  </a:outerShdw>
                </a:effectLst>
              </a:rPr>
              <a:t>Commission</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Protected</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Areas</a:t>
            </a:r>
            <a:r>
              <a:rPr lang="tr-TR" sz="2400" dirty="0">
                <a:effectLst>
                  <a:outerShdw blurRad="38100" dist="38100" dir="2700000" algn="tl">
                    <a:srgbClr val="000000">
                      <a:alpha val="43137"/>
                    </a:srgbClr>
                  </a:outerShdw>
                </a:effectLst>
              </a:rPr>
              <a:t>) tarafından da onaylanan uluslararası koruma alanları sınıflandırma sistemi oluşturulmuştur. Bu sınıflandırma sistemine göre koruma alanları 6 kategoriye ayrılmıştır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Doğal Rezerv Alanları (Bilimsel çalışmalar ve yaban hayatının korunması),</a:t>
            </a:r>
          </a:p>
          <a:p>
            <a:pPr marL="0" indent="0" algn="just">
              <a:buNone/>
            </a:pPr>
            <a:r>
              <a:rPr lang="tr-TR" sz="2400" dirty="0">
                <a:effectLst>
                  <a:outerShdw blurRad="38100" dist="38100" dir="2700000" algn="tl">
                    <a:srgbClr val="000000">
                      <a:alpha val="43137"/>
                    </a:srgbClr>
                  </a:outerShdw>
                </a:effectLst>
              </a:rPr>
              <a:t>• Milli Parklar (Ekosistemin korunması ve rekreasyon faaliyetleri),</a:t>
            </a:r>
          </a:p>
          <a:p>
            <a:pPr marL="0" indent="0" algn="just">
              <a:buNone/>
            </a:pPr>
            <a:r>
              <a:rPr lang="tr-TR" sz="2400" dirty="0">
                <a:effectLst>
                  <a:outerShdw blurRad="38100" dist="38100" dir="2700000" algn="tl">
                    <a:srgbClr val="000000">
                      <a:alpha val="43137"/>
                    </a:srgbClr>
                  </a:outerShdw>
                </a:effectLst>
              </a:rPr>
              <a:t>• Doğal Anıtlar,</a:t>
            </a:r>
          </a:p>
          <a:p>
            <a:pPr marL="0" indent="0" algn="just">
              <a:buNone/>
            </a:pPr>
            <a:r>
              <a:rPr lang="tr-TR" sz="2400" dirty="0">
                <a:effectLst>
                  <a:outerShdw blurRad="38100" dist="38100" dir="2700000" algn="tl">
                    <a:srgbClr val="000000">
                      <a:alpha val="43137"/>
                    </a:srgbClr>
                  </a:outerShdw>
                </a:effectLst>
              </a:rPr>
              <a:t>• Türlerin ve Yaşam Ortamların (Habitat) Yönetildiği Alanlar,</a:t>
            </a:r>
          </a:p>
          <a:p>
            <a:pPr marL="0" indent="0" algn="just">
              <a:buNone/>
            </a:pPr>
            <a:r>
              <a:rPr lang="tr-TR" sz="2400" dirty="0">
                <a:effectLst>
                  <a:outerShdw blurRad="38100" dist="38100" dir="2700000" algn="tl">
                    <a:srgbClr val="000000">
                      <a:alpha val="43137"/>
                    </a:srgbClr>
                  </a:outerShdw>
                </a:effectLst>
              </a:rPr>
              <a:t>• Deniz ve Peyzajı Koruma Alanları,</a:t>
            </a:r>
          </a:p>
          <a:p>
            <a:pPr marL="0" indent="0" algn="just">
              <a:buNone/>
            </a:pPr>
            <a:r>
              <a:rPr lang="tr-TR" sz="2400" dirty="0">
                <a:effectLst>
                  <a:outerShdw blurRad="38100" dist="38100" dir="2700000" algn="tl">
                    <a:srgbClr val="000000">
                      <a:alpha val="43137"/>
                    </a:srgbClr>
                  </a:outerShdw>
                </a:effectLst>
              </a:rPr>
              <a:t>• Doğal Kaynakların Korunduğu Alanlar (Doğal ekosistemlerin sürdürülebilir kullanımı).</a:t>
            </a:r>
          </a:p>
        </p:txBody>
      </p:sp>
    </p:spTree>
    <p:extLst>
      <p:ext uri="{BB962C8B-B14F-4D97-AF65-F5344CB8AC3E}">
        <p14:creationId xmlns:p14="http://schemas.microsoft.com/office/powerpoint/2010/main" val="1116452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Yukarıdaki yönetim sistemine göre sınıflandırılan koruma alanlarının dünyada ve ülkemizde belirlenen amaçlar şunlar olmuştur:</a:t>
            </a:r>
          </a:p>
          <a:p>
            <a:pPr marL="0" indent="0" algn="just">
              <a:buNone/>
            </a:pPr>
            <a:r>
              <a:rPr lang="tr-TR" sz="2400" dirty="0">
                <a:effectLst>
                  <a:outerShdw blurRad="38100" dist="38100" dir="2700000" algn="tl">
                    <a:srgbClr val="000000">
                      <a:alpha val="43137"/>
                    </a:srgbClr>
                  </a:outerShdw>
                </a:effectLst>
              </a:rPr>
              <a:t>• Bilimsel Araştırmalar,</a:t>
            </a:r>
          </a:p>
          <a:p>
            <a:pPr marL="0" indent="0" algn="just">
              <a:buNone/>
            </a:pPr>
            <a:r>
              <a:rPr lang="tr-TR" sz="2400" dirty="0">
                <a:effectLst>
                  <a:outerShdw blurRad="38100" dist="38100" dir="2700000" algn="tl">
                    <a:srgbClr val="000000">
                      <a:alpha val="43137"/>
                    </a:srgbClr>
                  </a:outerShdw>
                </a:effectLst>
              </a:rPr>
              <a:t>• Yaban Hayatının Korunması,</a:t>
            </a:r>
          </a:p>
          <a:p>
            <a:pPr marL="0" indent="0" algn="just">
              <a:buNone/>
            </a:pPr>
            <a:r>
              <a:rPr lang="tr-TR" sz="2400" dirty="0">
                <a:effectLst>
                  <a:outerShdw blurRad="38100" dist="38100" dir="2700000" algn="tl">
                    <a:srgbClr val="000000">
                      <a:alpha val="43137"/>
                    </a:srgbClr>
                  </a:outerShdw>
                </a:effectLst>
              </a:rPr>
              <a:t>• Türlerin ve Genetik Çeşitliliğin Muhafazası,</a:t>
            </a:r>
          </a:p>
          <a:p>
            <a:pPr marL="0" indent="0" algn="just">
              <a:buNone/>
            </a:pPr>
            <a:r>
              <a:rPr lang="tr-TR" sz="2400" dirty="0">
                <a:effectLst>
                  <a:outerShdw blurRad="38100" dist="38100" dir="2700000" algn="tl">
                    <a:srgbClr val="000000">
                      <a:alpha val="43137"/>
                    </a:srgbClr>
                  </a:outerShdw>
                </a:effectLst>
              </a:rPr>
              <a:t>• Çevre Hizmetlerinin Devamı,</a:t>
            </a:r>
          </a:p>
          <a:p>
            <a:pPr marL="0" indent="0" algn="just">
              <a:buNone/>
            </a:pPr>
            <a:r>
              <a:rPr lang="tr-TR" sz="2400" dirty="0">
                <a:effectLst>
                  <a:outerShdw blurRad="38100" dist="38100" dir="2700000" algn="tl">
                    <a:srgbClr val="000000">
                      <a:alpha val="43137"/>
                    </a:srgbClr>
                  </a:outerShdw>
                </a:effectLst>
              </a:rPr>
              <a:t>• Doğal, Kültürel ve Tarihsel Değerlerin Korunması,</a:t>
            </a:r>
          </a:p>
          <a:p>
            <a:pPr marL="0" indent="0" algn="just">
              <a:buNone/>
            </a:pPr>
            <a:r>
              <a:rPr lang="tr-TR" sz="2400" dirty="0">
                <a:effectLst>
                  <a:outerShdw blurRad="38100" dist="38100" dir="2700000" algn="tl">
                    <a:srgbClr val="000000">
                      <a:alpha val="43137"/>
                    </a:srgbClr>
                  </a:outerShdw>
                </a:effectLst>
              </a:rPr>
              <a:t>• Turizm ve Rekreasyon,</a:t>
            </a:r>
          </a:p>
          <a:p>
            <a:pPr marL="0" indent="0" algn="just">
              <a:buNone/>
            </a:pPr>
            <a:r>
              <a:rPr lang="tr-TR" sz="2400" dirty="0">
                <a:effectLst>
                  <a:outerShdw blurRad="38100" dist="38100" dir="2700000" algn="tl">
                    <a:srgbClr val="000000">
                      <a:alpha val="43137"/>
                    </a:srgbClr>
                  </a:outerShdw>
                </a:effectLst>
              </a:rPr>
              <a:t>• Eğitim,</a:t>
            </a:r>
          </a:p>
          <a:p>
            <a:pPr marL="0" indent="0" algn="just">
              <a:buNone/>
            </a:pPr>
            <a:r>
              <a:rPr lang="tr-TR" sz="2400" dirty="0">
                <a:effectLst>
                  <a:outerShdw blurRad="38100" dist="38100" dir="2700000" algn="tl">
                    <a:srgbClr val="000000">
                      <a:alpha val="43137"/>
                    </a:srgbClr>
                  </a:outerShdw>
                </a:effectLst>
              </a:rPr>
              <a:t>• Doğal Ekosistemlerden Elde Edilen Kaynakların Sürdürülebilir Kullanımı,</a:t>
            </a:r>
          </a:p>
          <a:p>
            <a:pPr marL="0" indent="0" algn="just">
              <a:buNone/>
            </a:pPr>
            <a:r>
              <a:rPr lang="tr-TR" sz="2400" dirty="0">
                <a:effectLst>
                  <a:outerShdw blurRad="38100" dist="38100" dir="2700000" algn="tl">
                    <a:srgbClr val="000000">
                      <a:alpha val="43137"/>
                    </a:srgbClr>
                  </a:outerShdw>
                </a:effectLst>
              </a:rPr>
              <a:t>• Kültürel ve Geleneksel Unsurların Devamlılığı olarak belirlenmiştir.</a:t>
            </a:r>
          </a:p>
        </p:txBody>
      </p:sp>
    </p:spTree>
    <p:extLst>
      <p:ext uri="{BB962C8B-B14F-4D97-AF65-F5344CB8AC3E}">
        <p14:creationId xmlns:p14="http://schemas.microsoft.com/office/powerpoint/2010/main" val="4203039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2580" y="299433"/>
            <a:ext cx="11509420" cy="885423"/>
          </a:xfrm>
        </p:spPr>
        <p:txBody>
          <a:bodyPr/>
          <a:lstStyle/>
          <a:p>
            <a:pPr algn="ctr"/>
            <a:r>
              <a:rPr lang="tr-TR" b="1" dirty="0">
                <a:effectLst>
                  <a:outerShdw blurRad="38100" dist="38100" dir="2700000" algn="tl">
                    <a:srgbClr val="000000">
                      <a:alpha val="43137"/>
                    </a:srgbClr>
                  </a:outerShdw>
                </a:effectLst>
              </a:rPr>
              <a:t>Turizmde Taşıma Kapasitesi</a:t>
            </a:r>
          </a:p>
        </p:txBody>
      </p:sp>
      <p:sp>
        <p:nvSpPr>
          <p:cNvPr id="3" name="İçerik Yer Tutucusu 2"/>
          <p:cNvSpPr>
            <a:spLocks noGrp="1"/>
          </p:cNvSpPr>
          <p:nvPr>
            <p:ph idx="1"/>
          </p:nvPr>
        </p:nvSpPr>
        <p:spPr>
          <a:xfrm>
            <a:off x="682580" y="1184856"/>
            <a:ext cx="11509420" cy="5673144"/>
          </a:xfrm>
        </p:spPr>
        <p:txBody>
          <a:bodyPr>
            <a:normAutofit/>
          </a:bodyPr>
          <a:lstStyle/>
          <a:p>
            <a:pPr marL="0" indent="0" algn="just">
              <a:buNone/>
            </a:pPr>
            <a:r>
              <a:rPr lang="tr-TR" sz="2400" dirty="0">
                <a:effectLst>
                  <a:outerShdw blurRad="38100" dist="38100" dir="2700000" algn="tl">
                    <a:srgbClr val="000000">
                      <a:alpha val="43137"/>
                    </a:srgbClr>
                  </a:outerShdw>
                </a:effectLst>
              </a:rPr>
              <a:t>Turizm, ekonomik, kültürel ve sosyal açıdan güçlü bir toplum yaratmak için oldukça etkili araçların başında gelmektedir. Bunun sağlanabilmesi için, turizmin doğal ve kültürel temelleri sürdürmeyi amaçlayan ve bölgenin kaynaklarını tüketmeden kullanan bir yapıda olmasıdır. Bunu sağlanmasının yolu iyi bir turizm planlamasının yapılmasıdır. Günümüzde turizm planlaması yalnızca turist sayısını ve turizm donanımını arttırmaya yönelik planlama yerine, turizm kaynaklarının da sınırlı olduğunu kabul eden ve bu sınırlı kaynakların optimum kullanımını sağlamaya yönelen bir faaliyettir. Bu planlama yaklaşımı iki temel noktaya odaklanmaktadır; birincisi, olumsuz etkilerin doğal çevre ve sosyal çevrede bozulmaya yol açmaya başladığı eşik noktasının, yani bu ortamdaki taşıma kapasitesinin tanımlanması ve hesaplanması, ikincisi; turizm kaynaklarının gelecek kuşaklarca da kullanılmasını sağlamak, turizmden beklenen yararları sürekli kılacak biçimde, ekonomik hedeflerle çevre program ve stratejilerini bütünleştirmektir.</a:t>
            </a:r>
          </a:p>
        </p:txBody>
      </p:sp>
    </p:spTree>
    <p:extLst>
      <p:ext uri="{BB962C8B-B14F-4D97-AF65-F5344CB8AC3E}">
        <p14:creationId xmlns:p14="http://schemas.microsoft.com/office/powerpoint/2010/main" val="1035353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2"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Kapasite, </a:t>
            </a:r>
            <a:r>
              <a:rPr lang="tr-TR" sz="2400" dirty="0">
                <a:effectLst>
                  <a:outerShdw blurRad="38100" dist="38100" dir="2700000" algn="tl">
                    <a:srgbClr val="000000">
                      <a:alpha val="43137"/>
                    </a:srgbClr>
                  </a:outerShdw>
                </a:effectLst>
              </a:rPr>
              <a:t>sözlük anlamıyla, belirli bir şeyin içerebileceği miktar; </a:t>
            </a:r>
            <a:r>
              <a:rPr lang="tr-TR" sz="2400" b="1" dirty="0">
                <a:solidFill>
                  <a:srgbClr val="FF0000"/>
                </a:solidFill>
                <a:effectLst>
                  <a:outerShdw blurRad="38100" dist="38100" dir="2700000" algn="tl">
                    <a:srgbClr val="000000">
                      <a:alpha val="43137"/>
                    </a:srgbClr>
                  </a:outerShdw>
                </a:effectLst>
              </a:rPr>
              <a:t>taşıma </a:t>
            </a:r>
            <a:r>
              <a:rPr lang="tr-TR" sz="2400" dirty="0">
                <a:effectLst>
                  <a:outerShdw blurRad="38100" dist="38100" dir="2700000" algn="tl">
                    <a:srgbClr val="000000">
                      <a:alpha val="43137"/>
                    </a:srgbClr>
                  </a:outerShdw>
                </a:effectLst>
              </a:rPr>
              <a:t>ise, dayanma, karşılama anlamına gelmektedir. Buna göre </a:t>
            </a:r>
            <a:r>
              <a:rPr lang="tr-TR" sz="2400" b="1" dirty="0">
                <a:solidFill>
                  <a:srgbClr val="FF0000"/>
                </a:solidFill>
                <a:effectLst>
                  <a:outerShdw blurRad="38100" dist="38100" dir="2700000" algn="tl">
                    <a:srgbClr val="000000">
                      <a:alpha val="43137"/>
                    </a:srgbClr>
                  </a:outerShdw>
                </a:effectLst>
              </a:rPr>
              <a:t>taşıma kapasitesi</a:t>
            </a:r>
            <a:r>
              <a:rPr lang="tr-TR" sz="2400" dirty="0">
                <a:effectLst>
                  <a:outerShdw blurRad="38100" dist="38100" dir="2700000" algn="tl">
                    <a:srgbClr val="000000">
                      <a:alpha val="43137"/>
                    </a:srgbClr>
                  </a:outerShdw>
                </a:effectLst>
              </a:rPr>
              <a:t>, karşılama miktarı, ya da dayanma miktarı olarak tanımlanabilir.</a:t>
            </a:r>
          </a:p>
          <a:p>
            <a:pPr marL="0" indent="0" algn="just">
              <a:buNone/>
            </a:pPr>
            <a:r>
              <a:rPr lang="tr-TR" sz="2400" dirty="0">
                <a:effectLst>
                  <a:outerShdw blurRad="38100" dist="38100" dir="2700000" algn="tl">
                    <a:srgbClr val="000000">
                      <a:alpha val="43137"/>
                    </a:srgbClr>
                  </a:outerShdw>
                </a:effectLst>
              </a:rPr>
              <a:t>Dünya turizm örgütü ise </a:t>
            </a:r>
            <a:r>
              <a:rPr lang="tr-TR" sz="2400" b="1" dirty="0">
                <a:solidFill>
                  <a:srgbClr val="FF0000"/>
                </a:solidFill>
                <a:effectLst>
                  <a:outerShdw blurRad="38100" dist="38100" dir="2700000" algn="tl">
                    <a:srgbClr val="000000">
                      <a:alpha val="43137"/>
                    </a:srgbClr>
                  </a:outerShdw>
                </a:effectLst>
              </a:rPr>
              <a:t>taşıma kapasitesini</a:t>
            </a:r>
            <a:r>
              <a:rPr lang="tr-TR" sz="2400" dirty="0">
                <a:effectLst>
                  <a:outerShdw blurRad="38100" dist="38100" dir="2700000" algn="tl">
                    <a:srgbClr val="000000">
                      <a:alpha val="43137"/>
                    </a:srgbClr>
                  </a:outerShdw>
                </a:effectLst>
              </a:rPr>
              <a:t> "bölgede ağırlanabilir turist sayısı" olarak tanımlamıştır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Taşıma kapasitesi, </a:t>
            </a:r>
            <a:r>
              <a:rPr lang="tr-TR" sz="2400" dirty="0">
                <a:effectLst>
                  <a:outerShdw blurRad="38100" dist="38100" dir="2700000" algn="tl">
                    <a:srgbClr val="000000">
                      <a:alpha val="43137"/>
                    </a:srgbClr>
                  </a:outerShdw>
                </a:effectLst>
              </a:rPr>
              <a:t>kaynaklara negatif etki yapmadan, ziyaretçi tatminini düşürmeden veya yöre toplumu ekonomisi ve kültürü üzerine istenmeyen etkiye neden olmayan maksimum kullanım olarak </a:t>
            </a:r>
            <a:r>
              <a:rPr lang="tr-TR" sz="2400" dirty="0" smtClean="0">
                <a:effectLst>
                  <a:outerShdw blurRad="38100" dist="38100" dir="2700000" algn="tl">
                    <a:srgbClr val="000000">
                      <a:alpha val="43137"/>
                    </a:srgbClr>
                  </a:outerShdw>
                </a:effectLst>
              </a:rPr>
              <a:t>tanımlanabilir.</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Turizm taşıma kapasitesi, </a:t>
            </a:r>
            <a:r>
              <a:rPr lang="tr-TR" sz="2400" dirty="0">
                <a:effectLst>
                  <a:outerShdw blurRad="38100" dist="38100" dir="2700000" algn="tl">
                    <a:srgbClr val="000000">
                      <a:alpha val="43137"/>
                    </a:srgbClr>
                  </a:outerShdw>
                </a:effectLst>
              </a:rPr>
              <a:t>bir alanın turistleri, yeni turistik tesis ve etkinlikleri belli bir düzeye kadar karşılama yeteneği olarak da tanımlanabilir.</a:t>
            </a:r>
          </a:p>
        </p:txBody>
      </p:sp>
    </p:spTree>
    <p:extLst>
      <p:ext uri="{BB962C8B-B14F-4D97-AF65-F5344CB8AC3E}">
        <p14:creationId xmlns:p14="http://schemas.microsoft.com/office/powerpoint/2010/main" val="3362971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19318"/>
            <a:ext cx="11477223" cy="6838682"/>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Taşıma Kapasitesi Türleri</a:t>
            </a:r>
          </a:p>
          <a:p>
            <a:pPr marL="0" indent="0" algn="just">
              <a:buNone/>
            </a:pPr>
            <a:r>
              <a:rPr lang="tr-TR" sz="2400" dirty="0">
                <a:effectLst>
                  <a:outerShdw blurRad="38100" dist="38100" dir="2700000" algn="tl">
                    <a:srgbClr val="000000">
                      <a:alpha val="43137"/>
                    </a:srgbClr>
                  </a:outerShdw>
                </a:effectLst>
              </a:rPr>
              <a:t>Taşıma kapasitesi için kavram bolluğu vardır. Yazarların taşıma kapasitesi türleri üzerinde ortak görüşleri bulunmamasına rağmen en az dört değişik tipte taşıma kapasitesi üzerinde durdukları görülmektedir. Birçok yazar turizme uygun taşıma kapasitelerini ekonomik, psikolojik, çevresel ve sosyal olarak sınıflandırmıştır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Ekolojik (Fiziksel) Taşıma Kapasitesi: </a:t>
            </a:r>
            <a:r>
              <a:rPr lang="tr-TR" sz="2400" dirty="0">
                <a:effectLst>
                  <a:outerShdw blurRad="38100" dist="38100" dir="2700000" algn="tl">
                    <a:srgbClr val="000000">
                      <a:alpha val="43137"/>
                    </a:srgbClr>
                  </a:outerShdw>
                </a:effectLst>
              </a:rPr>
              <a:t>Turizmin fiziksel çevreye etkisinin derecesiyle ilgilidir. Ekolojik taşıma kapasitesinin çevre üzerinde istenmeyen değişimlere neden olacak insan faaliyetlerinin sınırını ifade ettiği belirtilmektedir. Buradan hareketle </a:t>
            </a:r>
            <a:r>
              <a:rPr lang="tr-TR" sz="2400" dirty="0" err="1">
                <a:effectLst>
                  <a:outerShdw blurRad="38100" dist="38100" dir="2700000" algn="tl">
                    <a:srgbClr val="000000">
                      <a:alpha val="43137"/>
                    </a:srgbClr>
                  </a:outerShdw>
                </a:effectLst>
              </a:rPr>
              <a:t>Walson</a:t>
            </a:r>
            <a:r>
              <a:rPr lang="tr-TR" sz="2400" dirty="0">
                <a:effectLst>
                  <a:outerShdw blurRad="38100" dist="38100" dir="2700000" algn="tl">
                    <a:srgbClr val="000000">
                      <a:alpha val="43137"/>
                    </a:srgbClr>
                  </a:outerShdw>
                </a:effectLst>
              </a:rPr>
              <a:t>, ekolojik taşıma kapasitesinin belirli kullanım düzeyinde, bitkiler ve hayvanlardan, toprak, su, hava, kumsal erozyona kadar uzanan tüm eko sistemin hangi kullanım düzeyinde etkileneceği ve bu kullanımın maliyetinin ne olacağı konularıyla ilgili olduğunu belirtmiştir.</a:t>
            </a:r>
          </a:p>
        </p:txBody>
      </p:sp>
    </p:spTree>
    <p:extLst>
      <p:ext uri="{BB962C8B-B14F-4D97-AF65-F5344CB8AC3E}">
        <p14:creationId xmlns:p14="http://schemas.microsoft.com/office/powerpoint/2010/main" val="418391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Toplumsal Taşıma Kapasitesi: </a:t>
            </a:r>
            <a:r>
              <a:rPr lang="tr-TR" sz="2400" dirty="0">
                <a:effectLst>
                  <a:outerShdw blurRad="38100" dist="38100" dir="2700000" algn="tl">
                    <a:srgbClr val="000000">
                      <a:alpha val="43137"/>
                    </a:srgbClr>
                  </a:outerShdw>
                </a:effectLst>
              </a:rPr>
              <a:t>Turistik gelişme yörenin toplumsal karakterlerinde değişikliğe yol açmaktadır. Toplumsal taşıma kapasitesi yerel halkın olumsuz etki olarak görmediği turizm gelişmesini sağlamaktır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Psikolojik Taşıma Kapasitesi: </a:t>
            </a:r>
            <a:r>
              <a:rPr lang="tr-TR" sz="2400" dirty="0">
                <a:effectLst>
                  <a:outerShdw blurRad="38100" dist="38100" dir="2700000" algn="tl">
                    <a:srgbClr val="000000">
                      <a:alpha val="43137"/>
                    </a:srgbClr>
                  </a:outerShdw>
                </a:effectLst>
              </a:rPr>
              <a:t>Turistik deneyim sonucunda elde edilen tatminin en alt seviyesini belirleyen kavramdır. Holden (2002) psikolojik taşıma kapasitesinin ziyaretçilerin bölge ile ilgili memnuniyet derecesini gösterdiğini belirtmiştir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Ekonomik Taşıma Kapasitesi: </a:t>
            </a:r>
            <a:r>
              <a:rPr lang="tr-TR" sz="2400" dirty="0">
                <a:effectLst>
                  <a:outerShdw blurRad="38100" dist="38100" dir="2700000" algn="tl">
                    <a:srgbClr val="000000">
                      <a:alpha val="43137"/>
                    </a:srgbClr>
                  </a:outerShdw>
                </a:effectLst>
              </a:rPr>
              <a:t>Ekonominin turizme dayanma derecesiyle açıklanır. Turizmin bölgeye yararları ile maliyetleri arasındaki dengedir. Ekonominin turizme aşırı bağımlılığı, diğer ekonomik sektörlerin ihmal edilmesi ile ilgilidir. Her bir taşıma kapasitesi birbirinden bağımsız değildir, fakat bir kapasitenin belirlenmiş eşiği kısa sürede aşılırken, diğer kapasiteler üzerine etkisi olmayabilir.</a:t>
            </a:r>
          </a:p>
        </p:txBody>
      </p:sp>
    </p:spTree>
    <p:extLst>
      <p:ext uri="{BB962C8B-B14F-4D97-AF65-F5344CB8AC3E}">
        <p14:creationId xmlns:p14="http://schemas.microsoft.com/office/powerpoint/2010/main" val="2237504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lnSpcReduction="10000"/>
          </a:bodyPr>
          <a:lstStyle/>
          <a:p>
            <a:pPr marL="0" indent="0" algn="just">
              <a:buNone/>
            </a:pPr>
            <a:r>
              <a:rPr lang="tr-TR" sz="2400" b="1" dirty="0">
                <a:solidFill>
                  <a:srgbClr val="FF0000"/>
                </a:solidFill>
                <a:effectLst>
                  <a:outerShdw blurRad="38100" dist="38100" dir="2700000" algn="tl">
                    <a:srgbClr val="000000">
                      <a:alpha val="43137"/>
                    </a:srgbClr>
                  </a:outerShdw>
                </a:effectLst>
              </a:rPr>
              <a:t>Taşıma Kapasitesini Etkileyen Faktörler</a:t>
            </a:r>
          </a:p>
          <a:p>
            <a:pPr marL="0" indent="0" algn="just">
              <a:buNone/>
            </a:pPr>
            <a:r>
              <a:rPr lang="tr-TR" sz="2400" dirty="0">
                <a:effectLst>
                  <a:outerShdw blurRad="38100" dist="38100" dir="2700000" algn="tl">
                    <a:srgbClr val="000000">
                      <a:alpha val="43137"/>
                    </a:srgbClr>
                  </a:outerShdw>
                </a:effectLst>
              </a:rPr>
              <a:t>Taşıma kapasitesinin belirlenmesi hassas yönleri olduğundan durumsal bir çalışmadır. Turist aktivitelerinin türü, turizmin büyüme hızı, teknolojik gelişmenin boyutu gibi faktörler kapasiteyi etkilemektedir. Planlamacılar 1980’lerde taşıma kapasitesiyle ilgilenmeye başlamışlardır.</a:t>
            </a:r>
          </a:p>
          <a:p>
            <a:pPr marL="0" indent="0" algn="just">
              <a:buNone/>
            </a:pPr>
            <a:r>
              <a:rPr lang="tr-TR" sz="2400" dirty="0">
                <a:effectLst>
                  <a:outerShdw blurRad="38100" dist="38100" dir="2700000" algn="tl">
                    <a:srgbClr val="000000">
                      <a:alpha val="43137"/>
                    </a:srgbClr>
                  </a:outerShdw>
                </a:effectLst>
              </a:rPr>
              <a:t>Holden (2002) turistik bölgenin taşıma kapasitesini etkileyen faktörleri aşağıdaki gibi belirlemiştir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Değişime ve gelişmeye karşı duyarlı bölgeler,</a:t>
            </a:r>
          </a:p>
          <a:p>
            <a:pPr marL="0" indent="0" algn="just">
              <a:buNone/>
            </a:pPr>
            <a:r>
              <a:rPr lang="tr-TR" sz="2400" dirty="0">
                <a:effectLst>
                  <a:outerShdw blurRad="38100" dist="38100" dir="2700000" algn="tl">
                    <a:srgbClr val="000000">
                      <a:alpha val="43137"/>
                    </a:srgbClr>
                  </a:outerShdw>
                </a:effectLst>
              </a:rPr>
              <a:t>• Alt yapıyla desteklenmiş mevcut turizm gelişme düzeyi,</a:t>
            </a:r>
          </a:p>
          <a:p>
            <a:pPr marL="0" indent="0" algn="just">
              <a:buNone/>
            </a:pPr>
            <a:r>
              <a:rPr lang="tr-TR" sz="2400" dirty="0">
                <a:effectLst>
                  <a:outerShdw blurRad="38100" dist="38100" dir="2700000" algn="tl">
                    <a:srgbClr val="000000">
                      <a:alpha val="43137"/>
                    </a:srgbClr>
                  </a:outerShdw>
                </a:effectLst>
              </a:rPr>
              <a:t>• Ziyaretçi sayısı,</a:t>
            </a:r>
          </a:p>
          <a:p>
            <a:pPr marL="0" indent="0" algn="just">
              <a:buNone/>
            </a:pPr>
            <a:r>
              <a:rPr lang="tr-TR" sz="2400" dirty="0">
                <a:effectLst>
                  <a:outerShdw blurRad="38100" dist="38100" dir="2700000" algn="tl">
                    <a:srgbClr val="000000">
                      <a:alpha val="43137"/>
                    </a:srgbClr>
                  </a:outerShdw>
                </a:effectLst>
              </a:rPr>
              <a:t>• Turist tipleri ve alışkanlıkları,</a:t>
            </a:r>
          </a:p>
          <a:p>
            <a:pPr marL="0" indent="0" algn="just">
              <a:buNone/>
            </a:pPr>
            <a:r>
              <a:rPr lang="tr-TR" sz="2400" dirty="0">
                <a:effectLst>
                  <a:outerShdw blurRad="38100" dist="38100" dir="2700000" algn="tl">
                    <a:srgbClr val="000000">
                      <a:alpha val="43137"/>
                    </a:srgbClr>
                  </a:outerShdw>
                </a:effectLst>
              </a:rPr>
              <a:t>• Turist ve yöre halkının çevre koruma bilincinin düzeyi,</a:t>
            </a:r>
          </a:p>
          <a:p>
            <a:pPr marL="0" indent="0" algn="just">
              <a:buNone/>
            </a:pPr>
            <a:r>
              <a:rPr lang="tr-TR" sz="2400" dirty="0">
                <a:effectLst>
                  <a:outerShdw blurRad="38100" dist="38100" dir="2700000" algn="tl">
                    <a:srgbClr val="000000">
                      <a:alpha val="43137"/>
                    </a:srgbClr>
                  </a:outerShdw>
                </a:effectLst>
              </a:rPr>
              <a:t>• Ekonomik çeşitlilik ve turizme olan bağlılığı,</a:t>
            </a:r>
          </a:p>
          <a:p>
            <a:pPr marL="0" indent="0" algn="just">
              <a:buNone/>
            </a:pPr>
            <a:r>
              <a:rPr lang="tr-TR" sz="2400" dirty="0">
                <a:effectLst>
                  <a:outerShdw blurRad="38100" dist="38100" dir="2700000" algn="tl">
                    <a:srgbClr val="000000">
                      <a:alpha val="43137"/>
                    </a:srgbClr>
                  </a:outerShdw>
                </a:effectLst>
              </a:rPr>
              <a:t>• İşsizlik ve yoksulluk düzeyi,</a:t>
            </a:r>
          </a:p>
          <a:p>
            <a:pPr marL="0" indent="0" algn="just">
              <a:buNone/>
            </a:pPr>
            <a:r>
              <a:rPr lang="tr-TR" sz="2400" dirty="0">
                <a:effectLst>
                  <a:outerShdw blurRad="38100" dist="38100" dir="2700000" algn="tl">
                    <a:srgbClr val="000000">
                      <a:alpha val="43137"/>
                    </a:srgbClr>
                  </a:outerShdw>
                </a:effectLst>
              </a:rPr>
              <a:t>• Yerel halkın çevreye karşı tutumları ve kısa dönem karı için kullanımda iyi niyet,</a:t>
            </a:r>
          </a:p>
          <a:p>
            <a:pPr marL="0" indent="0" algn="just">
              <a:buNone/>
            </a:pPr>
            <a:r>
              <a:rPr lang="tr-TR" sz="2400" dirty="0">
                <a:effectLst>
                  <a:outerShdw blurRad="38100" dist="38100" dir="2700000" algn="tl">
                    <a:srgbClr val="000000">
                      <a:alpha val="43137"/>
                    </a:srgbClr>
                  </a:outerShdw>
                </a:effectLst>
              </a:rPr>
              <a:t>• Mevcut kültür ve dışarıdan etkilenen yaşam tarzı</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79758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9020" y="0"/>
            <a:ext cx="11502980"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Taşıma Kapasitesi Belirleme</a:t>
            </a:r>
          </a:p>
          <a:p>
            <a:pPr marL="0" indent="0" algn="just">
              <a:buNone/>
            </a:pPr>
            <a:r>
              <a:rPr lang="tr-TR" sz="2400" dirty="0">
                <a:effectLst>
                  <a:outerShdw blurRad="38100" dist="38100" dir="2700000" algn="tl">
                    <a:srgbClr val="000000">
                      <a:alpha val="43137"/>
                    </a:srgbClr>
                  </a:outerShdw>
                </a:effectLst>
              </a:rPr>
              <a:t>Önceleri turizm planlamasının taşıma kapasitesi ile ilgili çalışmalarında bölgede sosyal ve doğal çevrede kabul edilemeyecek değişikliğe neden olmadan konaklayacak turist sayısı miktar olarak tespit edilmeye çalışılmıştır. Doğal alanlar değişik deneyimleri olan değişik insanlar tarafından kullanılmaktadır. Farklı rekreasyon ya da turizm deneyimleri farklı taşıma kapasitesine sahiptir. Bölgenin taşıma kapasitesinin belirlenmesinde değişik amaçlar güdülebilir. </a:t>
            </a:r>
            <a:r>
              <a:rPr lang="tr-TR" sz="2400" dirty="0" err="1">
                <a:effectLst>
                  <a:outerShdw blurRad="38100" dist="38100" dir="2700000" algn="tl">
                    <a:srgbClr val="000000">
                      <a:alpha val="43137"/>
                    </a:srgbClr>
                  </a:outerShdw>
                </a:effectLst>
              </a:rPr>
              <a:t>Hall</a:t>
            </a:r>
            <a:r>
              <a:rPr lang="tr-TR" sz="2400" dirty="0">
                <a:effectLst>
                  <a:outerShdw blurRad="38100" dist="38100" dir="2700000" algn="tl">
                    <a:srgbClr val="000000">
                      <a:alpha val="43137"/>
                    </a:srgbClr>
                  </a:outerShdw>
                </a:effectLst>
              </a:rPr>
              <a:t> (2001), bir bölge için taşıma kapasitesi belirlenirken 8 aşamalı bir sürecin takip edilebileceğini belirtmiştir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Kırsal kaynakları olan bölgenin ürettiği deneyimleri devam ettirmek için yönetim hedefleri ve standartlar konması,</a:t>
            </a:r>
          </a:p>
          <a:p>
            <a:pPr marL="0" indent="0" algn="just">
              <a:buNone/>
            </a:pPr>
            <a:r>
              <a:rPr lang="tr-TR" sz="2400" dirty="0">
                <a:effectLst>
                  <a:outerShdw blurRad="38100" dist="38100" dir="2700000" algn="tl">
                    <a:srgbClr val="000000">
                      <a:alpha val="43137"/>
                    </a:srgbClr>
                  </a:outerShdw>
                </a:effectLst>
              </a:rPr>
              <a:t>• Belirlenen </a:t>
            </a:r>
            <a:r>
              <a:rPr lang="tr-TR" sz="2400" dirty="0" err="1">
                <a:effectLst>
                  <a:outerShdw blurRad="38100" dist="38100" dir="2700000" algn="tl">
                    <a:srgbClr val="000000">
                      <a:alpha val="43137"/>
                    </a:srgbClr>
                  </a:outerShdw>
                </a:effectLst>
              </a:rPr>
              <a:t>periyotda</a:t>
            </a:r>
            <a:r>
              <a:rPr lang="tr-TR" sz="2400" dirty="0">
                <a:effectLst>
                  <a:outerShdw blurRad="38100" dist="38100" dir="2700000" algn="tl">
                    <a:srgbClr val="000000">
                      <a:alpha val="43137"/>
                    </a:srgbClr>
                  </a:outerShdw>
                </a:effectLst>
              </a:rPr>
              <a:t> halen kullanım seviyesinin tanımlanması,</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Bio</a:t>
            </a:r>
            <a:r>
              <a:rPr lang="tr-TR" sz="2400" dirty="0">
                <a:effectLst>
                  <a:outerShdw blurRad="38100" dist="38100" dir="2700000" algn="tl">
                    <a:srgbClr val="000000">
                      <a:alpha val="43137"/>
                    </a:srgbClr>
                  </a:outerShdw>
                </a:effectLst>
              </a:rPr>
              <a:t>-fiziksel, sosyokültürel, psikolojik ve yönetimsel bileşenlerin tanımlanması,</a:t>
            </a:r>
          </a:p>
          <a:p>
            <a:pPr marL="0" indent="0" algn="just">
              <a:buNone/>
            </a:pPr>
            <a:r>
              <a:rPr lang="tr-TR" sz="2400" dirty="0">
                <a:effectLst>
                  <a:outerShdw blurRad="38100" dist="38100" dir="2700000" algn="tl">
                    <a:srgbClr val="000000">
                      <a:alpha val="43137"/>
                    </a:srgbClr>
                  </a:outerShdw>
                </a:effectLst>
              </a:rPr>
              <a:t>• Her bir göstergenin bölge için ölçümü,</a:t>
            </a:r>
          </a:p>
          <a:p>
            <a:pPr marL="0" indent="0" algn="just">
              <a:buNone/>
            </a:pPr>
            <a:r>
              <a:rPr lang="tr-TR" sz="2400" dirty="0">
                <a:effectLst>
                  <a:outerShdw blurRad="38100" dist="38100" dir="2700000" algn="tl">
                    <a:srgbClr val="000000">
                      <a:alpha val="43137"/>
                    </a:srgbClr>
                  </a:outerShdw>
                </a:effectLst>
              </a:rPr>
              <a:t>• Bölgedeki göstergelerin ilişkilerinin ve kullanım düzeylerinin tanımlanması</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Değişik etkilerin kabul edilebilir miktarına karar </a:t>
            </a:r>
            <a:r>
              <a:rPr lang="tr-TR" sz="2400" dirty="0" smtClean="0">
                <a:effectLst>
                  <a:outerShdw blurRad="38100" dist="38100" dir="2700000" algn="tl">
                    <a:srgbClr val="000000">
                      <a:alpha val="43137"/>
                    </a:srgbClr>
                  </a:outerShdw>
                </a:effectLst>
              </a:rPr>
              <a:t>verilmesi.</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94533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Turizmde Taşıma Kapasitesinin </a:t>
            </a:r>
            <a:r>
              <a:rPr lang="tr-TR" sz="2400" b="1" dirty="0" smtClean="0">
                <a:solidFill>
                  <a:srgbClr val="FF0000"/>
                </a:solidFill>
                <a:effectLst>
                  <a:outerShdw blurRad="38100" dist="38100" dir="2700000" algn="tl">
                    <a:srgbClr val="000000">
                      <a:alpha val="43137"/>
                    </a:srgbClr>
                  </a:outerShdw>
                </a:effectLst>
              </a:rPr>
              <a:t>Belirlenmesini Zorlaştıran </a:t>
            </a:r>
            <a:r>
              <a:rPr lang="tr-TR" sz="2400" b="1" dirty="0">
                <a:solidFill>
                  <a:srgbClr val="FF0000"/>
                </a:solidFill>
                <a:effectLst>
                  <a:outerShdw blurRad="38100" dist="38100" dir="2700000" algn="tl">
                    <a:srgbClr val="000000">
                      <a:alpha val="43137"/>
                    </a:srgbClr>
                  </a:outerShdw>
                </a:effectLst>
              </a:rPr>
              <a:t>Faktörler</a:t>
            </a:r>
          </a:p>
          <a:p>
            <a:pPr marL="0" indent="0" algn="just">
              <a:buNone/>
            </a:pPr>
            <a:r>
              <a:rPr lang="tr-TR" sz="2400" dirty="0">
                <a:effectLst>
                  <a:outerShdw blurRad="38100" dist="38100" dir="2700000" algn="tl">
                    <a:srgbClr val="000000">
                      <a:alpha val="43137"/>
                    </a:srgbClr>
                  </a:outerShdw>
                </a:effectLst>
              </a:rPr>
              <a:t>Yıllar boyunca sayısız yönetici ve araştırmacı doğal alanlar için sayısal taşıma kapasitesi belirlemeye çalışmışlarsa da genellikle başarısız olmuşlardır. Bunun en büyük nedeni taşıma kapasitesinin ölçümündeki problemlerdir. Bunlar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Kişilere çevresel etki için çevre eğitimi verilmeli ve bilinç geliştirilmelidir.</a:t>
            </a:r>
          </a:p>
          <a:p>
            <a:pPr marL="0" indent="0" algn="just">
              <a:buNone/>
            </a:pPr>
            <a:r>
              <a:rPr lang="tr-TR" sz="2400" dirty="0">
                <a:effectLst>
                  <a:outerShdw blurRad="38100" dist="38100" dir="2700000" algn="tl">
                    <a:srgbClr val="000000">
                      <a:alpha val="43137"/>
                    </a:srgbClr>
                  </a:outerShdw>
                </a:effectLst>
              </a:rPr>
              <a:t>• Yerel ya da ulusal yönetim politikası kanunlarla, izinlerle, lisanslarla desteklenerek tahrip kabul edilebilir sınırlara çekilmelidir.</a:t>
            </a:r>
          </a:p>
          <a:p>
            <a:pPr marL="0" indent="0" algn="just">
              <a:buNone/>
            </a:pPr>
            <a:r>
              <a:rPr lang="tr-TR" sz="2400" dirty="0">
                <a:effectLst>
                  <a:outerShdw blurRad="38100" dist="38100" dir="2700000" algn="tl">
                    <a:srgbClr val="000000">
                      <a:alpha val="43137"/>
                    </a:srgbClr>
                  </a:outerShdw>
                </a:effectLst>
              </a:rPr>
              <a:t>• Ziyaretçi davranışını geliştirmek için ekonomik ödüller verilmelidir.</a:t>
            </a:r>
          </a:p>
          <a:p>
            <a:pPr marL="0" indent="0" algn="just">
              <a:buNone/>
            </a:pPr>
            <a:r>
              <a:rPr lang="tr-TR" sz="2400" dirty="0">
                <a:effectLst>
                  <a:outerShdw blurRad="38100" dist="38100" dir="2700000" algn="tl">
                    <a:srgbClr val="000000">
                      <a:alpha val="43137"/>
                    </a:srgbClr>
                  </a:outerShdw>
                </a:effectLst>
              </a:rPr>
              <a:t>• En iyi turist tipini bulana kadar araştırma yapılmalıdır.</a:t>
            </a:r>
          </a:p>
          <a:p>
            <a:pPr marL="0" indent="0" algn="just">
              <a:buNone/>
            </a:pPr>
            <a:r>
              <a:rPr lang="tr-TR" sz="2400" dirty="0">
                <a:effectLst>
                  <a:outerShdw blurRad="38100" dist="38100" dir="2700000" algn="tl">
                    <a:srgbClr val="000000">
                      <a:alpha val="43137"/>
                    </a:srgbClr>
                  </a:outerShdw>
                </a:effectLst>
              </a:rPr>
              <a:t>• Çevre sorunlarını önlemek için yeni teknolojiler yerine el yapımı araçlar kullanılmalı, koruma için araştırma ve yatırım yapılmalıdır.</a:t>
            </a:r>
          </a:p>
        </p:txBody>
      </p:sp>
    </p:spTree>
    <p:extLst>
      <p:ext uri="{BB962C8B-B14F-4D97-AF65-F5344CB8AC3E}">
        <p14:creationId xmlns:p14="http://schemas.microsoft.com/office/powerpoint/2010/main" val="3606079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701" y="144887"/>
            <a:ext cx="11522299" cy="808149"/>
          </a:xfrm>
        </p:spPr>
        <p:txBody>
          <a:bodyPr/>
          <a:lstStyle/>
          <a:p>
            <a:pPr algn="ctr"/>
            <a:r>
              <a:rPr lang="tr-TR" b="1" dirty="0">
                <a:effectLst>
                  <a:outerShdw blurRad="38100" dist="38100" dir="2700000" algn="tl">
                    <a:srgbClr val="000000">
                      <a:alpha val="43137"/>
                    </a:srgbClr>
                  </a:outerShdw>
                </a:effectLst>
              </a:rPr>
              <a:t>Turizmde Taşıma Kapasitesi Çalışmaları</a:t>
            </a:r>
          </a:p>
        </p:txBody>
      </p:sp>
      <p:sp>
        <p:nvSpPr>
          <p:cNvPr id="3" name="İçerik Yer Tutucusu 2"/>
          <p:cNvSpPr>
            <a:spLocks noGrp="1"/>
          </p:cNvSpPr>
          <p:nvPr>
            <p:ph idx="1"/>
          </p:nvPr>
        </p:nvSpPr>
        <p:spPr>
          <a:xfrm>
            <a:off x="669700" y="1010990"/>
            <a:ext cx="11522299" cy="5847009"/>
          </a:xfrm>
        </p:spPr>
        <p:txBody>
          <a:bodyPr>
            <a:normAutofit/>
          </a:bodyPr>
          <a:lstStyle/>
          <a:p>
            <a:pPr marL="0" indent="0" algn="just">
              <a:buNone/>
            </a:pPr>
            <a:r>
              <a:rPr lang="tr-TR" sz="2400" dirty="0" smtClean="0">
                <a:effectLst>
                  <a:outerShdw blurRad="38100" dist="38100" dir="2700000" algn="tl">
                    <a:srgbClr val="000000">
                      <a:alpha val="43137"/>
                    </a:srgbClr>
                  </a:outerShdw>
                </a:effectLst>
              </a:rPr>
              <a:t>Son </a:t>
            </a:r>
            <a:r>
              <a:rPr lang="tr-TR" sz="2400" dirty="0">
                <a:effectLst>
                  <a:outerShdw blurRad="38100" dist="38100" dir="2700000" algn="tl">
                    <a:srgbClr val="000000">
                      <a:alpha val="43137"/>
                    </a:srgbClr>
                  </a:outerShdw>
                </a:effectLst>
              </a:rPr>
              <a:t>dönemlerde yapılan çalışmalarda, belirli turizm alanlarında taşıma kapasitesi türlerinden biri ele alınarak araştırma yapıldığı görülmektedir. Özellikle turizm alanlarındaki sayısal veriler yerine kabul edilebilir değişim sınırlarının belirlenmesine çalışılmıştır. </a:t>
            </a:r>
            <a:r>
              <a:rPr lang="tr-TR" sz="2400" dirty="0" err="1">
                <a:effectLst>
                  <a:outerShdw blurRad="38100" dist="38100" dir="2700000" algn="tl">
                    <a:srgbClr val="000000">
                      <a:alpha val="43137"/>
                    </a:srgbClr>
                  </a:outerShdw>
                </a:effectLst>
              </a:rPr>
              <a:t>Mccool</a:t>
            </a:r>
            <a:r>
              <a:rPr lang="tr-TR" sz="2400" dirty="0">
                <a:effectLst>
                  <a:outerShdw blurRad="38100" dist="38100" dir="2700000" algn="tl">
                    <a:srgbClr val="000000">
                      <a:alpha val="43137"/>
                    </a:srgbClr>
                  </a:outerShdw>
                </a:effectLst>
              </a:rPr>
              <a:t> ve Lime (2001) çalışmalarında araştırılması gereken sorunun “çok fazla kişi kaç kişi” yerine, “uygun ya da kabul edilebilir durum hangisi” ne dönüştüğünü belirtmiştir. Planlama alanlarının da “ziyaretçi deneyimleri”, “kaynakların korunması”, “kabul edilebilir değişikliklerin sınırı” üzerine odaklandığını belirtmişlerdir. Avrupa turizm alanlarının taşıma kapasitelerinin tanımlanması, ölçülmesi ve değerlendirilmesi çalışması yapılmıştır. Taşıma kapasitesinin yönetim aracı olduğu ve sayısal değer olmadığına ilişkin yaptıkları çalışmada </a:t>
            </a:r>
            <a:r>
              <a:rPr lang="tr-TR" sz="2400" dirty="0" err="1">
                <a:effectLst>
                  <a:outerShdw blurRad="38100" dist="38100" dir="2700000" algn="tl">
                    <a:srgbClr val="000000">
                      <a:alpha val="43137"/>
                    </a:srgbClr>
                  </a:outerShdw>
                </a:effectLst>
              </a:rPr>
              <a:t>Coccossis</a:t>
            </a:r>
            <a:r>
              <a:rPr lang="tr-TR" sz="2400" dirty="0">
                <a:effectLst>
                  <a:outerShdw blurRad="38100" dist="38100" dir="2700000" algn="tl">
                    <a:srgbClr val="000000">
                      <a:alpha val="43137"/>
                    </a:srgbClr>
                  </a:outerShdw>
                </a:effectLst>
              </a:rPr>
              <a:t> ve </a:t>
            </a:r>
            <a:r>
              <a:rPr lang="tr-TR" sz="2400" dirty="0" err="1">
                <a:effectLst>
                  <a:outerShdw blurRad="38100" dist="38100" dir="2700000" algn="tl">
                    <a:srgbClr val="000000">
                      <a:alpha val="43137"/>
                    </a:srgbClr>
                  </a:outerShdw>
                </a:effectLst>
              </a:rPr>
              <a:t>Mexa</a:t>
            </a:r>
            <a:r>
              <a:rPr lang="tr-TR" sz="2400" dirty="0">
                <a:effectLst>
                  <a:outerShdw blurRad="38100" dist="38100" dir="2700000" algn="tl">
                    <a:srgbClr val="000000">
                      <a:alpha val="43137"/>
                    </a:srgbClr>
                  </a:outerShdw>
                </a:effectLst>
              </a:rPr>
              <a:t> (2002) kıyı şeritlerini, adaları, dağlık, kırsal, tarihi ve koruma alanlarını içine almaktadır. Bu bölgelerin birbirinden farklı özelliklere sahip olmaları kapasite türleri açısından farklı yaklaşımların yapılmasını gerektirmiştir. Çalışmada rakamlar verilmemiş, limitler tespit edilmiştir. </a:t>
            </a:r>
            <a:r>
              <a:rPr lang="tr-TR" sz="2400" dirty="0" err="1">
                <a:effectLst>
                  <a:outerShdw blurRad="38100" dist="38100" dir="2700000" algn="tl">
                    <a:srgbClr val="000000">
                      <a:alpha val="43137"/>
                    </a:srgbClr>
                  </a:outerShdw>
                </a:effectLst>
              </a:rPr>
              <a:t>Brylske</a:t>
            </a:r>
            <a:r>
              <a:rPr lang="tr-TR" sz="2400" dirty="0">
                <a:effectLst>
                  <a:outerShdw blurRad="38100" dist="38100" dir="2700000" algn="tl">
                    <a:srgbClr val="000000">
                      <a:alpha val="43137"/>
                    </a:srgbClr>
                  </a:outerShdw>
                </a:effectLst>
              </a:rPr>
              <a:t> ve </a:t>
            </a:r>
            <a:r>
              <a:rPr lang="tr-TR" sz="2400" dirty="0" err="1">
                <a:effectLst>
                  <a:outerShdw blurRad="38100" dist="38100" dir="2700000" algn="tl">
                    <a:srgbClr val="000000">
                      <a:alpha val="43137"/>
                    </a:srgbClr>
                  </a:outerShdw>
                </a:effectLst>
              </a:rPr>
              <a:t>Flumerfelt</a:t>
            </a:r>
            <a:r>
              <a:rPr lang="tr-TR" sz="2400" dirty="0">
                <a:effectLst>
                  <a:outerShdw blurRad="38100" dist="38100" dir="2700000" algn="tl">
                    <a:srgbClr val="000000">
                      <a:alpha val="43137"/>
                    </a:srgbClr>
                  </a:outerShdw>
                </a:effectLst>
              </a:rPr>
              <a:t> (2004) liman koruma alanlarının taşıma kapasitelerini değerlendirerek, bu alanların ne kadar ziyaretçi kaldırabileceğini tespit etmeye çalışmışlardır.</a:t>
            </a:r>
          </a:p>
        </p:txBody>
      </p:sp>
    </p:spTree>
    <p:extLst>
      <p:ext uri="{BB962C8B-B14F-4D97-AF65-F5344CB8AC3E}">
        <p14:creationId xmlns:p14="http://schemas.microsoft.com/office/powerpoint/2010/main" val="1124713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4777" y="106252"/>
            <a:ext cx="11522299" cy="660041"/>
          </a:xfrm>
        </p:spPr>
        <p:txBody>
          <a:bodyPr>
            <a:normAutofit fontScale="90000"/>
          </a:bodyPr>
          <a:lstStyle/>
          <a:p>
            <a:pPr algn="ctr"/>
            <a:r>
              <a:rPr lang="tr-TR" b="1" dirty="0">
                <a:effectLst>
                  <a:outerShdw blurRad="38100" dist="38100" dir="2700000" algn="tl">
                    <a:srgbClr val="000000">
                      <a:alpha val="43137"/>
                    </a:srgbClr>
                  </a:outerShdw>
                </a:effectLst>
              </a:rPr>
              <a:t>Sürdürülebilir Turizm</a:t>
            </a:r>
          </a:p>
        </p:txBody>
      </p:sp>
      <p:sp>
        <p:nvSpPr>
          <p:cNvPr id="3" name="İçerik Yer Tutucusu 2"/>
          <p:cNvSpPr>
            <a:spLocks noGrp="1"/>
          </p:cNvSpPr>
          <p:nvPr>
            <p:ph idx="1"/>
          </p:nvPr>
        </p:nvSpPr>
        <p:spPr>
          <a:xfrm>
            <a:off x="714777" y="766293"/>
            <a:ext cx="11477223" cy="6091707"/>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Özünü kısaca toplumsal, ekonomik ve ekolojik olayların bir bütün olarak görülmesinin oluşturduğu sürdürülebilirlik kavramı, çevre kaynaklarının sadece bugünkü kuşakların değil, gelecek kuşakların da ihtiyaçlarını karşılamasını sağlayacak şekilde kullanılması gerektiğini ifade etmektedir. Sürdürülebilirlik, bütün boyutlarıyla çeşitlilik için mücadele etmektir.</a:t>
            </a:r>
          </a:p>
          <a:p>
            <a:pPr marL="0" indent="0" algn="just">
              <a:buNone/>
            </a:pPr>
            <a:r>
              <a:rPr lang="tr-TR" sz="2400" b="1" dirty="0">
                <a:solidFill>
                  <a:srgbClr val="FF0000"/>
                </a:solidFill>
                <a:effectLst>
                  <a:outerShdw blurRad="38100" dist="38100" dir="2700000" algn="tl">
                    <a:srgbClr val="000000">
                      <a:alpha val="43137"/>
                    </a:srgbClr>
                  </a:outerShdw>
                </a:effectLst>
              </a:rPr>
              <a:t>Sürdürülebilir turizm;</a:t>
            </a:r>
          </a:p>
          <a:p>
            <a:pPr marL="0" indent="0" algn="just">
              <a:buNone/>
            </a:pPr>
            <a:r>
              <a:rPr lang="tr-TR" sz="2400" dirty="0">
                <a:effectLst>
                  <a:outerShdw blurRad="38100" dist="38100" dir="2700000" algn="tl">
                    <a:srgbClr val="000000">
                      <a:alpha val="43137"/>
                    </a:srgbClr>
                  </a:outerShdw>
                </a:effectLst>
              </a:rPr>
              <a:t>• Doğal, kültürel, ekolojik, biyolojik tüm yenilenebilen ve yenilenemeyen kaynaklara süreklilik sağlayarak, turizm faaliyetinin planlanması ve yürütülebilmesini ifade etmektedir.</a:t>
            </a:r>
          </a:p>
          <a:p>
            <a:pPr marL="0" indent="0" algn="just">
              <a:buNone/>
            </a:pPr>
            <a:r>
              <a:rPr lang="tr-TR" sz="2400" dirty="0">
                <a:effectLst>
                  <a:outerShdw blurRad="38100" dist="38100" dir="2700000" algn="tl">
                    <a:srgbClr val="000000">
                      <a:alpha val="43137"/>
                    </a:srgbClr>
                  </a:outerShdw>
                </a:effectLst>
              </a:rPr>
              <a:t>• Sürdürülebilir turizmde kendine atfedilen en büyük görevi ve sorumluluğu, gelecek nesillerin ihtiyaçlarından ve sahip olması gereken değerlerden hiçbir şekilde ödün vermemesidir.</a:t>
            </a:r>
          </a:p>
          <a:p>
            <a:pPr marL="0" indent="0" algn="just">
              <a:buNone/>
            </a:pPr>
            <a:r>
              <a:rPr lang="tr-TR" sz="2400" dirty="0">
                <a:effectLst>
                  <a:outerShdw blurRad="38100" dist="38100" dir="2700000" algn="tl">
                    <a:srgbClr val="000000">
                      <a:alpha val="43137"/>
                    </a:srgbClr>
                  </a:outerShdw>
                </a:effectLst>
              </a:rPr>
              <a:t>• Çevreye ve topluma uygun, doğa ve kültür üzerinde olumsuz etkileri en aza indiren bir olgudur. Sürdürülebilir turizm faaliyetleri doğru yönde çalıştığı zaman halkın refahı artar, turistin istekleri tatmine ulaşır.</a:t>
            </a:r>
          </a:p>
          <a:p>
            <a:pPr marL="0" indent="0" algn="just">
              <a:buNone/>
            </a:pPr>
            <a:r>
              <a:rPr lang="tr-TR" sz="2400" dirty="0">
                <a:effectLst>
                  <a:outerShdw blurRad="38100" dist="38100" dir="2700000" algn="tl">
                    <a:srgbClr val="000000">
                      <a:alpha val="43137"/>
                    </a:srgbClr>
                  </a:outerShdw>
                </a:effectLst>
              </a:rPr>
              <a:t>• Başka bir deyişle sürdürülebilir turizm, turizmin gelişmesini yok etmeden çevrenin korunması, alanların kullanımının planlanmasıdır.</a:t>
            </a:r>
          </a:p>
        </p:txBody>
      </p:sp>
    </p:spTree>
    <p:extLst>
      <p:ext uri="{BB962C8B-B14F-4D97-AF65-F5344CB8AC3E}">
        <p14:creationId xmlns:p14="http://schemas.microsoft.com/office/powerpoint/2010/main" val="61709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Politik nedenlerden dolayı bazı bilim adamları “kabul edilebilir değişim </a:t>
            </a:r>
            <a:r>
              <a:rPr lang="tr-TR" sz="2400" dirty="0" err="1">
                <a:effectLst>
                  <a:outerShdw blurRad="38100" dist="38100" dir="2700000" algn="tl">
                    <a:srgbClr val="000000">
                      <a:alpha val="43137"/>
                    </a:srgbClr>
                  </a:outerShdw>
                </a:effectLst>
              </a:rPr>
              <a:t>sınırları”nı</a:t>
            </a:r>
            <a:r>
              <a:rPr lang="tr-TR" sz="2400" dirty="0">
                <a:effectLst>
                  <a:outerShdw blurRad="38100" dist="38100" dir="2700000" algn="tl">
                    <a:srgbClr val="000000">
                      <a:alpha val="43137"/>
                    </a:srgbClr>
                  </a:outerShdw>
                </a:effectLst>
              </a:rPr>
              <a:t> önerirlerken, </a:t>
            </a:r>
            <a:r>
              <a:rPr lang="tr-TR" sz="2400" dirty="0" err="1">
                <a:effectLst>
                  <a:outerShdw blurRad="38100" dist="38100" dir="2700000" algn="tl">
                    <a:srgbClr val="000000">
                      <a:alpha val="43137"/>
                    </a:srgbClr>
                  </a:outerShdw>
                </a:effectLst>
              </a:rPr>
              <a:t>Brylske</a:t>
            </a:r>
            <a:r>
              <a:rPr lang="tr-TR" sz="2400" dirty="0">
                <a:effectLst>
                  <a:outerShdw blurRad="38100" dist="38100" dir="2700000" algn="tl">
                    <a:srgbClr val="000000">
                      <a:alpha val="43137"/>
                    </a:srgbClr>
                  </a:outerShdw>
                </a:effectLst>
              </a:rPr>
              <a:t> ve </a:t>
            </a:r>
            <a:r>
              <a:rPr lang="tr-TR" sz="2400" dirty="0" err="1">
                <a:effectLst>
                  <a:outerShdw blurRad="38100" dist="38100" dir="2700000" algn="tl">
                    <a:srgbClr val="000000">
                      <a:alpha val="43137"/>
                    </a:srgbClr>
                  </a:outerShdw>
                </a:effectLst>
              </a:rPr>
              <a:t>Flumerfelt</a:t>
            </a:r>
            <a:r>
              <a:rPr lang="tr-TR" sz="2400" dirty="0">
                <a:effectLst>
                  <a:outerShdw blurRad="38100" dist="38100" dir="2700000" algn="tl">
                    <a:srgbClr val="000000">
                      <a:alpha val="43137"/>
                    </a:srgbClr>
                  </a:outerShdw>
                </a:effectLst>
              </a:rPr>
              <a:t> sürdürülebilir gelişim için her iki metodu da incelemişlerdir.</a:t>
            </a:r>
          </a:p>
          <a:p>
            <a:pPr marL="0" indent="0" algn="just">
              <a:buNone/>
            </a:pPr>
            <a:r>
              <a:rPr lang="tr-TR" sz="2400" dirty="0">
                <a:effectLst>
                  <a:outerShdw blurRad="38100" dist="38100" dir="2700000" algn="tl">
                    <a:srgbClr val="000000">
                      <a:alpha val="43137"/>
                    </a:srgbClr>
                  </a:outerShdw>
                </a:effectLst>
              </a:rPr>
              <a:t>1992 yılında Dünya Turizm Örgütü ve uluslararası çevre programı tarafından geliştirilen formülle ziyaretçi taşıma kapasitesini hesaplamaya çalışmışlardır. Bu formül aşağıdaki gibidir:</a:t>
            </a:r>
          </a:p>
          <a:p>
            <a:pPr marL="0" indent="0" algn="just">
              <a:buNone/>
            </a:pPr>
            <a:r>
              <a:rPr lang="tr-TR" sz="2400" dirty="0">
                <a:effectLst>
                  <a:outerShdw blurRad="38100" dist="38100" dir="2700000" algn="tl">
                    <a:srgbClr val="000000">
                      <a:alpha val="43137"/>
                    </a:srgbClr>
                  </a:outerShdw>
                </a:effectLst>
              </a:rPr>
              <a:t>Taşıma Kapasitesi = Turist Tarafından / Ortalama</a:t>
            </a:r>
          </a:p>
          <a:p>
            <a:pPr marL="0" indent="0" algn="just">
              <a:buNone/>
            </a:pPr>
            <a:r>
              <a:rPr lang="tr-TR" sz="2400" dirty="0">
                <a:effectLst>
                  <a:outerShdw blurRad="38100" dist="38100" dir="2700000" algn="tl">
                    <a:srgbClr val="000000">
                      <a:alpha val="43137"/>
                    </a:srgbClr>
                  </a:outerShdw>
                </a:effectLst>
              </a:rPr>
              <a:t>Kullanılan Alan Bireysel Standart</a:t>
            </a:r>
          </a:p>
          <a:p>
            <a:pPr marL="0" indent="0" algn="just">
              <a:buNone/>
            </a:pPr>
            <a:r>
              <a:rPr lang="tr-TR" sz="2400" dirty="0">
                <a:effectLst>
                  <a:outerShdw blurRad="38100" dist="38100" dir="2700000" algn="tl">
                    <a:srgbClr val="000000">
                      <a:alpha val="43137"/>
                    </a:srgbClr>
                  </a:outerShdw>
                </a:effectLst>
              </a:rPr>
              <a:t>Kabul edilebilir limitleri belirlerken, ziyaretçilere uygulanacak sınırlama ile turizm yatırımcılarını tatmin etmek arasında kalındığını belirtmişlerdir. Taşıma kapasitesi türlerinden ekonomik taşıma kapasitesiyle ilgili çok az çalışmaya rastlanmaktadır. Brown ve </a:t>
            </a:r>
            <a:r>
              <a:rPr lang="tr-TR" sz="2400" dirty="0" err="1">
                <a:effectLst>
                  <a:outerShdw blurRad="38100" dist="38100" dir="2700000" algn="tl">
                    <a:srgbClr val="000000">
                      <a:alpha val="43137"/>
                    </a:srgbClr>
                  </a:outerShdw>
                </a:effectLst>
              </a:rPr>
              <a:t>Ulgiati</a:t>
            </a:r>
            <a:r>
              <a:rPr lang="tr-TR" sz="2400" dirty="0">
                <a:effectLst>
                  <a:outerShdw blurRad="38100" dist="38100" dir="2700000" algn="tl">
                    <a:srgbClr val="000000">
                      <a:alpha val="43137"/>
                    </a:srgbClr>
                  </a:outerShdw>
                </a:effectLst>
              </a:rPr>
              <a:t> (2001) Meksika ve Papua yeni Gine’de turizm yatırımları açısından ekonomik taşıma kapasitesini araştırmışlar, kısa ve uzun dönem taşıma kapasitesi üzerinde çalışmışlardır. Sürdürülebilir ekonomik gelişme için yeni turizm yatırımlarının ekonomik taşıma kapasitesinde niceliksel yöntem kullanılmıştır.</a:t>
            </a:r>
          </a:p>
        </p:txBody>
      </p:sp>
    </p:spTree>
    <p:extLst>
      <p:ext uri="{BB962C8B-B14F-4D97-AF65-F5344CB8AC3E}">
        <p14:creationId xmlns:p14="http://schemas.microsoft.com/office/powerpoint/2010/main" val="325451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685800"/>
            <a:ext cx="10251583"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21217" y="2286000"/>
            <a:ext cx="11470783"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a:t>
            </a:r>
            <a:r>
              <a:rPr lang="tr-TR" sz="2400" b="1" dirty="0" smtClean="0">
                <a:effectLst>
                  <a:outerShdw blurRad="38100" dist="38100" dir="2700000" algn="tl">
                    <a:srgbClr val="000000">
                      <a:alpha val="43137"/>
                    </a:srgbClr>
                  </a:outerShdw>
                </a:effectLst>
              </a:rPr>
              <a:t>1-528</a:t>
            </a: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73958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Turizm, çevre ve sürdürülebilirlik kavramları dört ana konuyu ele almaktadır. Bunlar,</a:t>
            </a:r>
          </a:p>
          <a:p>
            <a:pPr marL="0" indent="0" algn="just">
              <a:buNone/>
            </a:pPr>
            <a:r>
              <a:rPr lang="tr-TR" sz="2400" dirty="0">
                <a:effectLst>
                  <a:outerShdw blurRad="38100" dist="38100" dir="2700000" algn="tl">
                    <a:srgbClr val="000000">
                      <a:alpha val="43137"/>
                    </a:srgbClr>
                  </a:outerShdw>
                </a:effectLst>
              </a:rPr>
              <a:t>• Turistlerin doğal çevrenin kullanımına ilişkin değer yapısının anlaşılması,</a:t>
            </a:r>
          </a:p>
          <a:p>
            <a:pPr marL="0" indent="0" algn="just">
              <a:buNone/>
            </a:pPr>
            <a:r>
              <a:rPr lang="tr-TR" sz="2400" dirty="0">
                <a:effectLst>
                  <a:outerShdw blurRad="38100" dist="38100" dir="2700000" algn="tl">
                    <a:srgbClr val="000000">
                      <a:alpha val="43137"/>
                    </a:srgbClr>
                  </a:outerShdw>
                </a:effectLst>
              </a:rPr>
              <a:t>• Bir sektör olarak turizmdeki toplulukların korunmaya muhtaç olduğunun değerlendirilmesi,</a:t>
            </a:r>
          </a:p>
          <a:p>
            <a:pPr marL="0" indent="0" algn="just">
              <a:buNone/>
            </a:pPr>
            <a:r>
              <a:rPr lang="tr-TR" sz="2400" dirty="0">
                <a:effectLst>
                  <a:outerShdw blurRad="38100" dist="38100" dir="2700000" algn="tl">
                    <a:srgbClr val="000000">
                      <a:alpha val="43137"/>
                    </a:srgbClr>
                  </a:outerShdw>
                </a:effectLst>
              </a:rPr>
              <a:t>• Turizmin sosyal ve çevresel etkinliklerinin tanımlanması,</a:t>
            </a:r>
          </a:p>
          <a:p>
            <a:pPr marL="0" indent="0" algn="just">
              <a:buNone/>
            </a:pPr>
            <a:r>
              <a:rPr lang="tr-TR" sz="2400" dirty="0">
                <a:effectLst>
                  <a:outerShdw blurRad="38100" dist="38100" dir="2700000" algn="tl">
                    <a:srgbClr val="000000">
                      <a:alpha val="43137"/>
                    </a:srgbClr>
                  </a:outerShdw>
                </a:effectLst>
              </a:rPr>
              <a:t>• Bu etkileri yönetebilmek için sistemler geliştirilmesidir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Sürdürülebilirlik</a:t>
            </a:r>
            <a:r>
              <a:rPr lang="tr-TR" sz="2400" dirty="0">
                <a:effectLst>
                  <a:outerShdw blurRad="38100" dist="38100" dir="2700000" algn="tl">
                    <a:srgbClr val="000000">
                      <a:alpha val="43137"/>
                    </a:srgbClr>
                  </a:outerShdw>
                </a:effectLst>
              </a:rPr>
              <a:t> kavramı akla ilk gelenin aksine, gelecek nesillerin kullanacağı doğal kaynaklara el sürmemek değil, şimdiki </a:t>
            </a:r>
            <a:r>
              <a:rPr lang="tr-TR" sz="2400" dirty="0" smtClean="0">
                <a:effectLst>
                  <a:outerShdw blurRad="38100" dist="38100" dir="2700000" algn="tl">
                    <a:srgbClr val="000000">
                      <a:alpha val="43137"/>
                    </a:srgbClr>
                  </a:outerShdw>
                </a:effectLst>
              </a:rPr>
              <a:t>neslin </a:t>
            </a:r>
            <a:r>
              <a:rPr lang="tr-TR" sz="2400" dirty="0">
                <a:effectLst>
                  <a:outerShdw blurRad="38100" dist="38100" dir="2700000" algn="tl">
                    <a:srgbClr val="000000">
                      <a:alpha val="43137"/>
                    </a:srgbClr>
                  </a:outerShdw>
                </a:effectLst>
              </a:rPr>
              <a:t>ihtiyaçlarını karşılamak suretiyle doğal kaynakları yönetmek ve gelecek nesillere aktarmaktır.</a:t>
            </a:r>
          </a:p>
        </p:txBody>
      </p:sp>
      <p:sp>
        <p:nvSpPr>
          <p:cNvPr id="4" name="Sağ Ok 3"/>
          <p:cNvSpPr/>
          <p:nvPr/>
        </p:nvSpPr>
        <p:spPr>
          <a:xfrm>
            <a:off x="701898" y="3309870"/>
            <a:ext cx="470079" cy="4765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81673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83523"/>
            <a:ext cx="11496541" cy="1104363"/>
          </a:xfrm>
        </p:spPr>
        <p:txBody>
          <a:bodyPr>
            <a:normAutofit fontScale="90000"/>
          </a:bodyPr>
          <a:lstStyle/>
          <a:p>
            <a:pPr algn="ctr"/>
            <a:r>
              <a:rPr lang="tr-TR" b="1" dirty="0">
                <a:effectLst>
                  <a:outerShdw blurRad="38100" dist="38100" dir="2700000" algn="tl">
                    <a:srgbClr val="000000">
                      <a:alpha val="43137"/>
                    </a:srgbClr>
                  </a:outerShdw>
                </a:effectLst>
              </a:rPr>
              <a:t>Sürdürülebilir Turizmin Geliştirilmesi İçin Dikkat Edilmesi Gereken İlkeler</a:t>
            </a:r>
          </a:p>
        </p:txBody>
      </p:sp>
      <p:sp>
        <p:nvSpPr>
          <p:cNvPr id="3" name="İçerik Yer Tutucusu 2"/>
          <p:cNvSpPr>
            <a:spLocks noGrp="1"/>
          </p:cNvSpPr>
          <p:nvPr>
            <p:ph idx="1"/>
          </p:nvPr>
        </p:nvSpPr>
        <p:spPr>
          <a:xfrm>
            <a:off x="695458" y="1564782"/>
            <a:ext cx="11496541" cy="5293217"/>
          </a:xfrm>
        </p:spPr>
        <p:txBody>
          <a:bodyPr>
            <a:normAutofit/>
          </a:bodyPr>
          <a:lstStyle/>
          <a:p>
            <a:pPr marL="0" indent="0" algn="just">
              <a:buNone/>
            </a:pPr>
            <a:r>
              <a:rPr lang="tr-TR" sz="2400" dirty="0">
                <a:effectLst>
                  <a:outerShdw blurRad="38100" dist="38100" dir="2700000" algn="tl">
                    <a:srgbClr val="000000">
                      <a:alpha val="43137"/>
                    </a:srgbClr>
                  </a:outerShdw>
                </a:effectLst>
              </a:rPr>
              <a:t>• Fiziksel çevrenin güzelliği, manzarası, yaban hayatı, turizm mahallinin tarihi, mimarisi, kültürel ve arkeolojik diğerleri gibi çekiciliklere veya faaliyetlere dayalı turizm türleri geliştirilmelidir.</a:t>
            </a:r>
          </a:p>
          <a:p>
            <a:pPr marL="0" indent="0" algn="just">
              <a:buNone/>
            </a:pPr>
            <a:r>
              <a:rPr lang="tr-TR" sz="2400" dirty="0">
                <a:effectLst>
                  <a:outerShdw blurRad="38100" dist="38100" dir="2700000" algn="tl">
                    <a:srgbClr val="000000">
                      <a:alpha val="43137"/>
                    </a:srgbClr>
                  </a:outerShdw>
                </a:effectLst>
              </a:rPr>
              <a:t>• Turizm gelişimi, çevrenin ve </a:t>
            </a:r>
            <a:r>
              <a:rPr lang="tr-TR" sz="2400" dirty="0" err="1">
                <a:effectLst>
                  <a:outerShdw blurRad="38100" dist="38100" dir="2700000" algn="tl">
                    <a:srgbClr val="000000">
                      <a:alpha val="43137"/>
                    </a:srgbClr>
                  </a:outerShdw>
                </a:effectLst>
              </a:rPr>
              <a:t>rekreatif</a:t>
            </a:r>
            <a:r>
              <a:rPr lang="tr-TR" sz="2400" dirty="0">
                <a:effectLst>
                  <a:outerShdw blurRad="38100" dist="38100" dir="2700000" algn="tl">
                    <a:srgbClr val="000000">
                      <a:alpha val="43137"/>
                    </a:srgbClr>
                  </a:outerShdw>
                </a:effectLst>
              </a:rPr>
              <a:t> imkânların korunmasına yardım etmelidir.</a:t>
            </a:r>
          </a:p>
          <a:p>
            <a:pPr marL="0" indent="0" algn="just">
              <a:buNone/>
            </a:pPr>
            <a:r>
              <a:rPr lang="tr-TR" sz="2400" dirty="0">
                <a:effectLst>
                  <a:outerShdw blurRad="38100" dist="38100" dir="2700000" algn="tl">
                    <a:srgbClr val="000000">
                      <a:alpha val="43137"/>
                    </a:srgbClr>
                  </a:outerShdw>
                </a:effectLst>
              </a:rPr>
              <a:t>• Yeni turizm projelerinin planlanması, tasarımı, yeri ve yönetimi manzara ve çevre ile uyum içinde olmalıdır. Çevreye zarar vermeyen, doğayı bozmayacak, doğanın yapısına uygun turizm gelişimi olmalıdır.</a:t>
            </a:r>
          </a:p>
          <a:p>
            <a:pPr marL="0" indent="0" algn="just">
              <a:buNone/>
            </a:pPr>
            <a:r>
              <a:rPr lang="tr-TR" sz="2400" dirty="0">
                <a:effectLst>
                  <a:outerShdw blurRad="38100" dist="38100" dir="2700000" algn="tl">
                    <a:srgbClr val="000000">
                      <a:alpha val="43137"/>
                    </a:srgbClr>
                  </a:outerShdw>
                </a:effectLst>
              </a:rPr>
              <a:t>• Turizm gelişimi yerel ekonomiyi desteklemeli, mevcut (asıl) ekonomik faaliyetlerin yerine geçmemelidir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Halkın turizm gelişimine katılımı sağlanmalı ve turizmin ekonomik faydalarından yerel halkın yararlandırılabileceği şekilde turizm geliştirilmelidir.</a:t>
            </a:r>
          </a:p>
        </p:txBody>
      </p:sp>
    </p:spTree>
    <p:extLst>
      <p:ext uri="{BB962C8B-B14F-4D97-AF65-F5344CB8AC3E}">
        <p14:creationId xmlns:p14="http://schemas.microsoft.com/office/powerpoint/2010/main" val="1516883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Turizm gelişiminin ekonomik faydalarından yararlananlar çevrenin korunmasına ve iyileştirilmesine katkıda bulunmalıdır.</a:t>
            </a:r>
          </a:p>
          <a:p>
            <a:pPr marL="0" indent="0" algn="just">
              <a:buNone/>
            </a:pPr>
            <a:r>
              <a:rPr lang="tr-TR" sz="2400" dirty="0">
                <a:effectLst>
                  <a:outerShdw blurRad="38100" dist="38100" dir="2700000" algn="tl">
                    <a:srgbClr val="000000">
                      <a:alpha val="43137"/>
                    </a:srgbClr>
                  </a:outerShdw>
                </a:effectLst>
              </a:rPr>
              <a:t>• Turizm endüstrisinin, turistlerin ve yerel halkın çevre bilincini geliştirmek için çaba harcanmalıdır.</a:t>
            </a:r>
          </a:p>
          <a:p>
            <a:pPr marL="0" indent="0" algn="just">
              <a:buNone/>
            </a:pPr>
            <a:r>
              <a:rPr lang="tr-TR" sz="2400" dirty="0">
                <a:effectLst>
                  <a:outerShdw blurRad="38100" dist="38100" dir="2700000" algn="tl">
                    <a:srgbClr val="000000">
                      <a:alpha val="43137"/>
                    </a:srgbClr>
                  </a:outerShdw>
                </a:effectLst>
              </a:rPr>
              <a:t>• Sadece çevreyi korumak değil çevreyi yeniden kazanmak, restore etmek ve </a:t>
            </a:r>
            <a:r>
              <a:rPr lang="tr-TR" sz="2400" dirty="0" smtClean="0">
                <a:effectLst>
                  <a:outerShdw blurRad="38100" dist="38100" dir="2700000" algn="tl">
                    <a:srgbClr val="000000">
                      <a:alpha val="43137"/>
                    </a:srgbClr>
                  </a:outerShdw>
                </a:effectLst>
              </a:rPr>
              <a:t>rekreasyon el </a:t>
            </a:r>
            <a:r>
              <a:rPr lang="tr-TR" sz="2400" dirty="0">
                <a:effectLst>
                  <a:outerShdw blurRad="38100" dist="38100" dir="2700000" algn="tl">
                    <a:srgbClr val="000000">
                      <a:alpha val="43137"/>
                    </a:srgbClr>
                  </a:outerShdw>
                </a:effectLst>
              </a:rPr>
              <a:t>kaynakların arttırılması teşvik edilmelidir.</a:t>
            </a:r>
          </a:p>
          <a:p>
            <a:pPr marL="0" indent="0" algn="just">
              <a:buNone/>
            </a:pPr>
            <a:r>
              <a:rPr lang="tr-TR" sz="2400" dirty="0">
                <a:effectLst>
                  <a:outerShdw blurRad="38100" dist="38100" dir="2700000" algn="tl">
                    <a:srgbClr val="000000">
                      <a:alpha val="43137"/>
                    </a:srgbClr>
                  </a:outerShdw>
                </a:effectLst>
              </a:rPr>
              <a:t>• Kullanılan tesisler yerel halk tarafından işletilmelidir.</a:t>
            </a:r>
          </a:p>
          <a:p>
            <a:pPr marL="0" indent="0" algn="just">
              <a:buNone/>
            </a:pPr>
            <a:r>
              <a:rPr lang="tr-TR" sz="2400" dirty="0">
                <a:effectLst>
                  <a:outerShdw blurRad="38100" dist="38100" dir="2700000" algn="tl">
                    <a:srgbClr val="000000">
                      <a:alpha val="43137"/>
                    </a:srgbClr>
                  </a:outerShdw>
                </a:effectLst>
              </a:rPr>
              <a:t>• Küçük ölçekli işletmeler tercih edilmelidir.</a:t>
            </a:r>
          </a:p>
          <a:p>
            <a:pPr marL="0" indent="0" algn="just">
              <a:buNone/>
            </a:pPr>
            <a:r>
              <a:rPr lang="tr-TR" sz="2400" dirty="0">
                <a:effectLst>
                  <a:outerShdw blurRad="38100" dist="38100" dir="2700000" algn="tl">
                    <a:srgbClr val="000000">
                      <a:alpha val="43137"/>
                    </a:srgbClr>
                  </a:outerShdw>
                </a:effectLst>
              </a:rPr>
              <a:t>• Karşılıklı anlayış ve eşitliği öngören, ev sahibi ve misafirler arasında doğrudan ilişki kurulmasını sağlayacak şekilde turizm geliştirilmelidir.</a:t>
            </a:r>
          </a:p>
          <a:p>
            <a:pPr marL="0" indent="0" algn="just">
              <a:buNone/>
            </a:pPr>
            <a:r>
              <a:rPr lang="tr-TR" sz="2400" dirty="0">
                <a:effectLst>
                  <a:outerShdw blurRad="38100" dist="38100" dir="2700000" algn="tl">
                    <a:srgbClr val="000000">
                      <a:alpha val="43137"/>
                    </a:srgbClr>
                  </a:outerShdw>
                </a:effectLst>
              </a:rPr>
              <a:t>• Turizm gelişimi otantik olmalıdır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Taşıma kapasitesini (fiziksel, sosyal, kültürel) aşmayan bir turizm gelişimi olmalıdır.</a:t>
            </a:r>
          </a:p>
          <a:p>
            <a:pPr marL="0" indent="0" algn="just">
              <a:buNone/>
            </a:pPr>
            <a:r>
              <a:rPr lang="tr-TR" sz="2400" dirty="0">
                <a:effectLst>
                  <a:outerShdw blurRad="38100" dist="38100" dir="2700000" algn="tl">
                    <a:srgbClr val="000000">
                      <a:alpha val="43137"/>
                    </a:srgbClr>
                  </a:outerShdw>
                </a:effectLst>
              </a:rPr>
              <a:t>• Turizm gelişiminin çevre üzerindeki etkileri ölçülmeli ve değerlendirilmelidir (ÇED – Çevresel Etki Değerlendirmesi</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Arz ve talep bakımından durum analizi yapılmalıdır.</a:t>
            </a:r>
          </a:p>
        </p:txBody>
      </p:sp>
    </p:spTree>
    <p:extLst>
      <p:ext uri="{BB962C8B-B14F-4D97-AF65-F5344CB8AC3E}">
        <p14:creationId xmlns:p14="http://schemas.microsoft.com/office/powerpoint/2010/main" val="3341348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5" y="16100"/>
            <a:ext cx="11470783" cy="705118"/>
          </a:xfrm>
        </p:spPr>
        <p:txBody>
          <a:bodyPr/>
          <a:lstStyle/>
          <a:p>
            <a:pPr algn="ctr"/>
            <a:r>
              <a:rPr lang="tr-TR" b="1" dirty="0">
                <a:effectLst>
                  <a:outerShdw blurRad="38100" dist="38100" dir="2700000" algn="tl">
                    <a:srgbClr val="000000">
                      <a:alpha val="43137"/>
                    </a:srgbClr>
                  </a:outerShdw>
                </a:effectLst>
              </a:rPr>
              <a:t>Sürdürülebilir Turizmin Amaçları</a:t>
            </a:r>
          </a:p>
        </p:txBody>
      </p:sp>
      <p:sp>
        <p:nvSpPr>
          <p:cNvPr id="3" name="İçerik Yer Tutucusu 2"/>
          <p:cNvSpPr>
            <a:spLocks noGrp="1"/>
          </p:cNvSpPr>
          <p:nvPr>
            <p:ph idx="1"/>
          </p:nvPr>
        </p:nvSpPr>
        <p:spPr>
          <a:xfrm>
            <a:off x="721214" y="721218"/>
            <a:ext cx="11470783" cy="6136782"/>
          </a:xfrm>
        </p:spPr>
        <p:txBody>
          <a:bodyPr>
            <a:noAutofit/>
          </a:bodyPr>
          <a:lstStyle/>
          <a:p>
            <a:pPr marL="0" indent="0" algn="just">
              <a:buNone/>
            </a:pPr>
            <a:r>
              <a:rPr lang="tr-TR" sz="2250" dirty="0">
                <a:effectLst>
                  <a:outerShdw blurRad="38100" dist="38100" dir="2700000" algn="tl">
                    <a:srgbClr val="000000">
                      <a:alpha val="43137"/>
                    </a:srgbClr>
                  </a:outerShdw>
                </a:effectLst>
              </a:rPr>
              <a:t>• Turizm olgusunu çevreye, topluma, tarihsel, doğal ve kültürel varlıklara zarar vermeden, bölge ekonomisine ve toplumsal yaşantıya sürekli katkıda bulunacak biçimde geliştirmek.</a:t>
            </a:r>
          </a:p>
          <a:p>
            <a:pPr marL="0" indent="0" algn="just">
              <a:buNone/>
            </a:pPr>
            <a:r>
              <a:rPr lang="tr-TR" sz="2250" dirty="0">
                <a:effectLst>
                  <a:outerShdw blurRad="38100" dist="38100" dir="2700000" algn="tl">
                    <a:srgbClr val="000000">
                      <a:alpha val="43137"/>
                    </a:srgbClr>
                  </a:outerShdw>
                </a:effectLst>
              </a:rPr>
              <a:t>• Tarihsel, doğal ve kültürel varlıklar ile çevreyi ve toplumu korumak.</a:t>
            </a:r>
          </a:p>
          <a:p>
            <a:pPr marL="0" indent="0" algn="just">
              <a:buNone/>
            </a:pPr>
            <a:r>
              <a:rPr lang="tr-TR" sz="2250" dirty="0">
                <a:effectLst>
                  <a:outerShdw blurRad="38100" dist="38100" dir="2700000" algn="tl">
                    <a:srgbClr val="000000">
                      <a:alpha val="43137"/>
                    </a:srgbClr>
                  </a:outerShdw>
                </a:effectLst>
              </a:rPr>
              <a:t>• Tarihsel, doğal ve kültürel varlıkları turizme kazandırmak.</a:t>
            </a:r>
          </a:p>
          <a:p>
            <a:pPr marL="0" indent="0" algn="just">
              <a:buNone/>
            </a:pPr>
            <a:r>
              <a:rPr lang="tr-TR" sz="2250" dirty="0">
                <a:effectLst>
                  <a:outerShdw blurRad="38100" dist="38100" dir="2700000" algn="tl">
                    <a:srgbClr val="000000">
                      <a:alpha val="43137"/>
                    </a:srgbClr>
                  </a:outerShdw>
                </a:effectLst>
              </a:rPr>
              <a:t>• Turizmi çeşitlendirmek ve mevsimlere yaymak.</a:t>
            </a:r>
          </a:p>
          <a:p>
            <a:pPr marL="0" indent="0" algn="just">
              <a:buNone/>
            </a:pPr>
            <a:r>
              <a:rPr lang="tr-TR" sz="2250" dirty="0">
                <a:effectLst>
                  <a:outerShdw blurRad="38100" dist="38100" dir="2700000" algn="tl">
                    <a:srgbClr val="000000">
                      <a:alpha val="43137"/>
                    </a:srgbClr>
                  </a:outerShdw>
                </a:effectLst>
              </a:rPr>
              <a:t>• Turizm gelirlerini arttırmak.</a:t>
            </a:r>
          </a:p>
          <a:p>
            <a:pPr marL="0" indent="0" algn="just">
              <a:buNone/>
            </a:pPr>
            <a:r>
              <a:rPr lang="tr-TR" sz="2250" dirty="0">
                <a:effectLst>
                  <a:outerShdw blurRad="38100" dist="38100" dir="2700000" algn="tl">
                    <a:srgbClr val="000000">
                      <a:alpha val="43137"/>
                    </a:srgbClr>
                  </a:outerShdw>
                </a:effectLst>
              </a:rPr>
              <a:t>• Ulaşım olanaklarını kolaylaştırmak.</a:t>
            </a:r>
          </a:p>
          <a:p>
            <a:pPr marL="0" indent="0" algn="just">
              <a:buNone/>
            </a:pPr>
            <a:r>
              <a:rPr lang="tr-TR" sz="2250" dirty="0">
                <a:effectLst>
                  <a:outerShdw blurRad="38100" dist="38100" dir="2700000" algn="tl">
                    <a:srgbClr val="000000">
                      <a:alpha val="43137"/>
                    </a:srgbClr>
                  </a:outerShdw>
                </a:effectLst>
              </a:rPr>
              <a:t>• Altyapı ve hizmet sorunlarını çözmek.</a:t>
            </a:r>
          </a:p>
          <a:p>
            <a:pPr marL="0" indent="0" algn="just">
              <a:buNone/>
            </a:pPr>
            <a:r>
              <a:rPr lang="tr-TR" sz="2250" dirty="0">
                <a:effectLst>
                  <a:outerShdw blurRad="38100" dist="38100" dir="2700000" algn="tl">
                    <a:srgbClr val="000000">
                      <a:alpha val="43137"/>
                    </a:srgbClr>
                  </a:outerShdw>
                </a:effectLst>
              </a:rPr>
              <a:t>• Turizm sektöründeki işgücünün niteliğini ve niceliğini arttırmak.</a:t>
            </a:r>
          </a:p>
          <a:p>
            <a:pPr marL="0" indent="0" algn="just">
              <a:buNone/>
            </a:pPr>
            <a:r>
              <a:rPr lang="tr-TR" sz="2250" dirty="0">
                <a:effectLst>
                  <a:outerShdw blurRad="38100" dist="38100" dir="2700000" algn="tl">
                    <a:srgbClr val="000000">
                      <a:alpha val="43137"/>
                    </a:srgbClr>
                  </a:outerShdw>
                </a:effectLst>
              </a:rPr>
              <a:t>• Turizm sektöründeki yatırım olanaklarını geliştirmek.</a:t>
            </a:r>
          </a:p>
          <a:p>
            <a:pPr marL="0" indent="0" algn="just">
              <a:buNone/>
            </a:pPr>
            <a:r>
              <a:rPr lang="tr-TR" sz="2250" dirty="0">
                <a:effectLst>
                  <a:outerShdw blurRad="38100" dist="38100" dir="2700000" algn="tl">
                    <a:srgbClr val="000000">
                      <a:alpha val="43137"/>
                    </a:srgbClr>
                  </a:outerShdw>
                </a:effectLst>
              </a:rPr>
              <a:t>• Turizm amaçlı tanıtım ve pazarlama etkinliklerini arttırmaktır.</a:t>
            </a:r>
          </a:p>
          <a:p>
            <a:pPr marL="0" indent="0" algn="just">
              <a:buNone/>
            </a:pPr>
            <a:r>
              <a:rPr lang="tr-TR" sz="2250" dirty="0">
                <a:effectLst>
                  <a:outerShdw blurRad="38100" dist="38100" dir="2700000" algn="tl">
                    <a:srgbClr val="000000">
                      <a:alpha val="43137"/>
                    </a:srgbClr>
                  </a:outerShdw>
                </a:effectLst>
              </a:rPr>
              <a:t>Sürdürülebilir turizmin amacına ulaşabilmesi için sürdürülebilir turizm ilkeleri doğrultusunda, uzun dönemli değişimleri öngörerek, eldeki kaynak ve olanakların en etkin ve verimli bir biçimde kullanılmasına yönelik bir yöntem geliştirilmiştir.</a:t>
            </a:r>
          </a:p>
        </p:txBody>
      </p:sp>
    </p:spTree>
    <p:extLst>
      <p:ext uri="{BB962C8B-B14F-4D97-AF65-F5344CB8AC3E}">
        <p14:creationId xmlns:p14="http://schemas.microsoft.com/office/powerpoint/2010/main" val="297769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466859"/>
            <a:ext cx="11457904" cy="743755"/>
          </a:xfrm>
        </p:spPr>
        <p:txBody>
          <a:bodyPr/>
          <a:lstStyle/>
          <a:p>
            <a:pPr algn="ctr"/>
            <a:r>
              <a:rPr lang="tr-TR" b="1" dirty="0">
                <a:effectLst>
                  <a:outerShdw blurRad="38100" dist="38100" dir="2700000" algn="tl">
                    <a:srgbClr val="000000">
                      <a:alpha val="43137"/>
                    </a:srgbClr>
                  </a:outerShdw>
                </a:effectLst>
              </a:rPr>
              <a:t>Sürdürülebilir Turizmin Sonuçları</a:t>
            </a:r>
          </a:p>
        </p:txBody>
      </p:sp>
      <p:sp>
        <p:nvSpPr>
          <p:cNvPr id="3" name="İçerik Yer Tutucusu 2"/>
          <p:cNvSpPr>
            <a:spLocks noGrp="1"/>
          </p:cNvSpPr>
          <p:nvPr>
            <p:ph idx="1"/>
          </p:nvPr>
        </p:nvSpPr>
        <p:spPr>
          <a:xfrm>
            <a:off x="734096" y="1210614"/>
            <a:ext cx="11457904" cy="5647385"/>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Sürdürülebilir turizm, ekonomik yönden verimli, toplumsal yönden sorumlu ve çevresel yönden sorunları olmayan bir turizm çeşididir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Turizm konusunda göreceli olarak gelişmemiş bölgelerde, öneri yöntem doğrultusundaki çalışmalarla turizmin sürdürülebilir kılınması olasıdır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Turizm açısından az gelişmiş, ancak taşıdığı doğal ve kültürel değerler açısından zengin potansiyel içeren bölgelerde, sürdürülebilir turizm genel toplum kalkınmasında bir araç olarak kullanılabilir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Sürdürülebilir bir kalkınma için sürdürülebilir turizm bir araç olarak kullanılabilir.</a:t>
            </a:r>
          </a:p>
        </p:txBody>
      </p:sp>
    </p:spTree>
    <p:extLst>
      <p:ext uri="{BB962C8B-B14F-4D97-AF65-F5344CB8AC3E}">
        <p14:creationId xmlns:p14="http://schemas.microsoft.com/office/powerpoint/2010/main" val="1660971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701" y="247918"/>
            <a:ext cx="11522299" cy="692239"/>
          </a:xfrm>
        </p:spPr>
        <p:txBody>
          <a:bodyPr/>
          <a:lstStyle/>
          <a:p>
            <a:pPr algn="ctr"/>
            <a:r>
              <a:rPr lang="tr-TR" b="1" dirty="0">
                <a:effectLst>
                  <a:outerShdw blurRad="38100" dist="38100" dir="2700000" algn="tl">
                    <a:srgbClr val="000000">
                      <a:alpha val="43137"/>
                    </a:srgbClr>
                  </a:outerShdw>
                </a:effectLst>
              </a:rPr>
              <a:t>Sürdürülebilir Turizmin Bileşenleri (Ögeleri)</a:t>
            </a:r>
          </a:p>
        </p:txBody>
      </p:sp>
      <p:sp>
        <p:nvSpPr>
          <p:cNvPr id="3" name="İçerik Yer Tutucusu 2"/>
          <p:cNvSpPr>
            <a:spLocks noGrp="1"/>
          </p:cNvSpPr>
          <p:nvPr>
            <p:ph idx="1"/>
          </p:nvPr>
        </p:nvSpPr>
        <p:spPr>
          <a:xfrm>
            <a:off x="669700" y="1178416"/>
            <a:ext cx="11522299" cy="5679583"/>
          </a:xfrm>
        </p:spPr>
        <p:txBody>
          <a:bodyPr>
            <a:normAutofit/>
          </a:bodyPr>
          <a:lstStyle/>
          <a:p>
            <a:pPr marL="0" indent="0" algn="just">
              <a:buNone/>
            </a:pPr>
            <a:r>
              <a:rPr lang="tr-TR" sz="2400" dirty="0">
                <a:effectLst>
                  <a:outerShdw blurRad="38100" dist="38100" dir="2700000" algn="tl">
                    <a:srgbClr val="000000">
                      <a:alpha val="43137"/>
                    </a:srgbClr>
                  </a:outerShdw>
                </a:effectLst>
              </a:rPr>
              <a:t>Doğanın korunması için gerekli olan kaynakları ayrılarak buna ait plan ve projelerin yapılması gelecekte bütün ülkeler açısından önem taşıyacaktır. Kaynakların sürdürülebilir yaşam felsefesiyle korunması ve geliştirilerek geleceğe aktarılabilmesi ise doğal ve kültürel değerlerin optimal kullanımları ile sağlanabilir. Doğal nitelikli turizm ve rekreasyon faaliyetlerinde bu özelliklere daha çok dikkat edilmesi gerekmektedir. Nitelikli bir turizm ve </a:t>
            </a:r>
            <a:r>
              <a:rPr lang="tr-TR" sz="2400" dirty="0" smtClean="0">
                <a:effectLst>
                  <a:outerShdw blurRad="38100" dist="38100" dir="2700000" algn="tl">
                    <a:srgbClr val="000000">
                      <a:alpha val="43137"/>
                    </a:srgbClr>
                  </a:outerShdw>
                </a:effectLst>
              </a:rPr>
              <a:t>rekreasyon el </a:t>
            </a:r>
            <a:r>
              <a:rPr lang="tr-TR" sz="2400" dirty="0">
                <a:effectLst>
                  <a:outerShdw blurRad="38100" dist="38100" dir="2700000" algn="tl">
                    <a:srgbClr val="000000">
                      <a:alpha val="43137"/>
                    </a:srgbClr>
                  </a:outerShdw>
                </a:effectLst>
              </a:rPr>
              <a:t>kullanışların kırsal kalkınmada ki fiziksel ve parasal getirilerinin yanında </a:t>
            </a:r>
            <a:r>
              <a:rPr lang="tr-TR" sz="2400" dirty="0" err="1" smtClean="0">
                <a:effectLst>
                  <a:outerShdw blurRad="38100" dist="38100" dir="2700000" algn="tl">
                    <a:srgbClr val="000000">
                      <a:alpha val="43137"/>
                    </a:srgbClr>
                  </a:outerShdw>
                </a:effectLst>
              </a:rPr>
              <a:t>sosyo</a:t>
            </a:r>
            <a:r>
              <a:rPr lang="tr-TR" sz="2400" dirty="0" smtClean="0">
                <a:effectLst>
                  <a:outerShdw blurRad="38100" dist="38100" dir="2700000" algn="tl">
                    <a:srgbClr val="000000">
                      <a:alpha val="43137"/>
                    </a:srgbClr>
                  </a:outerShdw>
                </a:effectLst>
              </a:rPr>
              <a:t>–kültürel </a:t>
            </a:r>
            <a:r>
              <a:rPr lang="tr-TR" sz="2400" dirty="0">
                <a:effectLst>
                  <a:outerShdw blurRad="38100" dist="38100" dir="2700000" algn="tl">
                    <a:srgbClr val="000000">
                      <a:alpha val="43137"/>
                    </a:srgbClr>
                  </a:outerShdw>
                </a:effectLst>
              </a:rPr>
              <a:t>faydalarının da önemli boyut gösterdiği bilinmektedir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Sürdürülebilirliğin sağlanmasında kullanılan alanların kullanım amacına göre yöntemler uygulanmaktadır. Bu yöntemlere sürdürülebilirliğin bileşenleri de diyebiliriz. Bunlar,</a:t>
            </a:r>
          </a:p>
          <a:p>
            <a:pPr marL="0" indent="0" algn="just">
              <a:buNone/>
            </a:pPr>
            <a:r>
              <a:rPr lang="tr-TR" sz="2400" dirty="0">
                <a:effectLst>
                  <a:outerShdw blurRad="38100" dist="38100" dir="2700000" algn="tl">
                    <a:srgbClr val="000000">
                      <a:alpha val="43137"/>
                    </a:srgbClr>
                  </a:outerShdw>
                </a:effectLst>
              </a:rPr>
              <a:t>• Koruma – kullanma ilkesi,</a:t>
            </a:r>
          </a:p>
          <a:p>
            <a:pPr marL="0" indent="0" algn="just">
              <a:buNone/>
            </a:pPr>
            <a:r>
              <a:rPr lang="tr-TR" sz="2400" dirty="0">
                <a:effectLst>
                  <a:outerShdw blurRad="38100" dist="38100" dir="2700000" algn="tl">
                    <a:srgbClr val="000000">
                      <a:alpha val="43137"/>
                    </a:srgbClr>
                  </a:outerShdw>
                </a:effectLst>
              </a:rPr>
              <a:t>• Taşıma kapasitesidir.</a:t>
            </a:r>
          </a:p>
        </p:txBody>
      </p:sp>
    </p:spTree>
    <p:extLst>
      <p:ext uri="{BB962C8B-B14F-4D97-AF65-F5344CB8AC3E}">
        <p14:creationId xmlns:p14="http://schemas.microsoft.com/office/powerpoint/2010/main" val="341290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6823" y="144886"/>
            <a:ext cx="11535177" cy="866103"/>
          </a:xfrm>
        </p:spPr>
        <p:txBody>
          <a:bodyPr>
            <a:normAutofit/>
          </a:bodyPr>
          <a:lstStyle/>
          <a:p>
            <a:pPr algn="ctr"/>
            <a:r>
              <a:rPr lang="tr-TR" b="1" dirty="0">
                <a:effectLst>
                  <a:outerShdw blurRad="38100" dist="38100" dir="2700000" algn="tl">
                    <a:srgbClr val="000000">
                      <a:alpha val="43137"/>
                    </a:srgbClr>
                  </a:outerShdw>
                </a:effectLst>
              </a:rPr>
              <a:t>Koruma – Kullanma İlkesi</a:t>
            </a:r>
          </a:p>
        </p:txBody>
      </p:sp>
      <p:sp>
        <p:nvSpPr>
          <p:cNvPr id="3" name="İçerik Yer Tutucusu 2"/>
          <p:cNvSpPr>
            <a:spLocks noGrp="1"/>
          </p:cNvSpPr>
          <p:nvPr>
            <p:ph idx="1"/>
          </p:nvPr>
        </p:nvSpPr>
        <p:spPr>
          <a:xfrm>
            <a:off x="656824" y="1010989"/>
            <a:ext cx="11535176" cy="5847011"/>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Koruma – Kullanma ilkesi </a:t>
            </a:r>
            <a:r>
              <a:rPr lang="tr-TR" sz="2400" dirty="0">
                <a:effectLst>
                  <a:outerShdw blurRad="38100" dist="38100" dir="2700000" algn="tl">
                    <a:srgbClr val="000000">
                      <a:alpha val="43137"/>
                    </a:srgbClr>
                  </a:outerShdw>
                </a:effectLst>
              </a:rPr>
              <a:t>terim olarak, koruyabileceğin kadarını kullanmak ya da kullandığını korumak demektir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Alanın özelliğine göre korunacak ilkeler belirlenmektedir.</a:t>
            </a:r>
          </a:p>
          <a:p>
            <a:pPr marL="0" indent="0" algn="just">
              <a:buNone/>
            </a:pPr>
            <a:r>
              <a:rPr lang="tr-TR" sz="2400" dirty="0">
                <a:effectLst>
                  <a:outerShdw blurRad="38100" dist="38100" dir="2700000" algn="tl">
                    <a:srgbClr val="000000">
                      <a:alpha val="43137"/>
                    </a:srgbClr>
                  </a:outerShdw>
                </a:effectLst>
              </a:rPr>
              <a:t>Koruma – kullanma ilkesi, milli park ya da milli park statüsünde korunmakta olan alanlarda karşımıza çıkmaktadır. Koruma kullanma sıralaması şunlardır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Koruma ilkesi (Mutlak koruma),</a:t>
            </a:r>
          </a:p>
          <a:p>
            <a:pPr marL="0" indent="0" algn="just">
              <a:buNone/>
            </a:pPr>
            <a:r>
              <a:rPr lang="tr-TR" sz="2400" dirty="0">
                <a:effectLst>
                  <a:outerShdw blurRad="38100" dist="38100" dir="2700000" algn="tl">
                    <a:srgbClr val="000000">
                      <a:alpha val="43137"/>
                    </a:srgbClr>
                  </a:outerShdw>
                </a:effectLst>
              </a:rPr>
              <a:t>• Koruma ağırlıklı kullanma (Koruyabildiğin kadarını kullan),</a:t>
            </a:r>
          </a:p>
          <a:p>
            <a:pPr marL="0" indent="0" algn="just">
              <a:buNone/>
            </a:pPr>
            <a:r>
              <a:rPr lang="tr-TR" sz="2400" dirty="0">
                <a:effectLst>
                  <a:outerShdw blurRad="38100" dist="38100" dir="2700000" algn="tl">
                    <a:srgbClr val="000000">
                      <a:alpha val="43137"/>
                    </a:srgbClr>
                  </a:outerShdw>
                </a:effectLst>
              </a:rPr>
              <a:t>• Kullanma ağırlıklı koruma (Kullandığını koru),</a:t>
            </a:r>
          </a:p>
          <a:p>
            <a:pPr marL="0" indent="0" algn="just">
              <a:buNone/>
            </a:pPr>
            <a:r>
              <a:rPr lang="tr-TR" sz="2400" dirty="0">
                <a:effectLst>
                  <a:outerShdw blurRad="38100" dist="38100" dir="2700000" algn="tl">
                    <a:srgbClr val="000000">
                      <a:alpha val="43137"/>
                    </a:srgbClr>
                  </a:outerShdw>
                </a:effectLst>
              </a:rPr>
              <a:t>• Kullanma (Koruma ilkeleri sağlanmış alan, korunan alanın çevresi).</a:t>
            </a:r>
          </a:p>
        </p:txBody>
      </p:sp>
      <p:sp>
        <p:nvSpPr>
          <p:cNvPr id="4" name="Sağ Ok 3"/>
          <p:cNvSpPr/>
          <p:nvPr/>
        </p:nvSpPr>
        <p:spPr>
          <a:xfrm>
            <a:off x="656823" y="1010989"/>
            <a:ext cx="515154" cy="431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91872052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37</TotalTime>
  <Words>2255</Words>
  <Application>Microsoft Office PowerPoint</Application>
  <PresentationFormat>Özel</PresentationFormat>
  <Paragraphs>140</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Crop</vt:lpstr>
      <vt:lpstr>TURİZM VE ÇEVRE</vt:lpstr>
      <vt:lpstr>Sürdürülebilir Turizm</vt:lpstr>
      <vt:lpstr>PowerPoint Sunusu</vt:lpstr>
      <vt:lpstr>Sürdürülebilir Turizmin Geliştirilmesi İçin Dikkat Edilmesi Gereken İlkeler</vt:lpstr>
      <vt:lpstr>PowerPoint Sunusu</vt:lpstr>
      <vt:lpstr>Sürdürülebilir Turizmin Amaçları</vt:lpstr>
      <vt:lpstr>Sürdürülebilir Turizmin Sonuçları</vt:lpstr>
      <vt:lpstr>Sürdürülebilir Turizmin Bileşenleri (Ögeleri)</vt:lpstr>
      <vt:lpstr>Koruma – Kullanma İlkesi</vt:lpstr>
      <vt:lpstr>PowerPoint Sunusu</vt:lpstr>
      <vt:lpstr>PowerPoint Sunusu</vt:lpstr>
      <vt:lpstr>Turizmde Taşıma Kapasitesi</vt:lpstr>
      <vt:lpstr>PowerPoint Sunusu</vt:lpstr>
      <vt:lpstr>PowerPoint Sunusu</vt:lpstr>
      <vt:lpstr>PowerPoint Sunusu</vt:lpstr>
      <vt:lpstr>PowerPoint Sunusu</vt:lpstr>
      <vt:lpstr>PowerPoint Sunusu</vt:lpstr>
      <vt:lpstr>PowerPoint Sunusu</vt:lpstr>
      <vt:lpstr>Turizmde Taşıma Kapasitesi Çalışmaları</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6</cp:revision>
  <dcterms:created xsi:type="dcterms:W3CDTF">2018-10-03T11:44:49Z</dcterms:created>
  <dcterms:modified xsi:type="dcterms:W3CDTF">2019-03-13T20:33:48Z</dcterms:modified>
</cp:coreProperties>
</file>