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77" r:id="rId3"/>
    <p:sldId id="278" r:id="rId4"/>
    <p:sldId id="283" r:id="rId5"/>
    <p:sldId id="279" r:id="rId6"/>
    <p:sldId id="280" r:id="rId7"/>
    <p:sldId id="281" r:id="rId8"/>
    <p:sldId id="282" r:id="rId9"/>
    <p:sldId id="284" r:id="rId10"/>
    <p:sldId id="28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196975"/>
            <a:ext cx="7772400" cy="388778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/>
              <a:t>KONGRE TURİZMİNDE KURULUŞLAR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6858000"/>
            <a:ext cx="6400800" cy="38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36849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Profesyonel Kongre Organizatörleri</a:t>
            </a:r>
            <a:endParaRPr lang="tr-TR" altLang="tr-TR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PCO (Profesyonel Kongre </a:t>
            </a:r>
            <a:r>
              <a:rPr lang="tr-TR" altLang="tr-TR" dirty="0" smtClean="0"/>
              <a:t>Organizatörleri</a:t>
            </a:r>
            <a:r>
              <a:rPr lang="tr-TR" altLang="tr-TR" dirty="0"/>
              <a:t>) bugün ulusal ve uluslararası platformlarda çok sayıdaki toplantıları </a:t>
            </a:r>
            <a:r>
              <a:rPr lang="tr-TR" altLang="tr-TR" dirty="0" smtClean="0"/>
              <a:t>organize </a:t>
            </a:r>
            <a:r>
              <a:rPr lang="tr-TR" altLang="tr-TR" dirty="0"/>
              <a:t>etmektedirler. PCO, bir kongrenin organizasyonunda tüm işleri koordine eden, rehberlik yapan ve tüm insani, teknik ve parasal kaynakları </a:t>
            </a:r>
            <a:r>
              <a:rPr lang="tr-TR" altLang="tr-TR"/>
              <a:t>harekete </a:t>
            </a:r>
            <a:r>
              <a:rPr lang="tr-TR" altLang="tr-TR" smtClean="0"/>
              <a:t>geçiren </a:t>
            </a:r>
            <a:r>
              <a:rPr lang="tr-TR" altLang="tr-TR" dirty="0"/>
              <a:t>kişi ya da kuruluşlardır. Kongre organizatörlerinin, organizasyonun başından sonuna kadar tüm işleri eksiksiz olarak görme gibi bir özelliğe de sahip olması gerekmektedir.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549779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Yusuf </a:t>
            </a:r>
            <a:r>
              <a:rPr lang="tr-TR" dirty="0" err="1"/>
              <a:t>Aymankuy</a:t>
            </a:r>
            <a:r>
              <a:rPr lang="tr-TR" dirty="0"/>
              <a:t>, 1996,‘Kongre Turizminin Gelişimi ve Türkiye’de Kongre Turizmi’, Turizmde Seçme Makaleler: 24  Turizm Geliştir ve Eğitim Vakfı, 37, İSTANBUL,S.17-32</a:t>
            </a:r>
          </a:p>
          <a:p>
            <a:r>
              <a:rPr lang="tr-TR" dirty="0"/>
              <a:t>Yusuf Aymankuy,1997, ‘Türkiye’de Geliştirilebilir Turizm Şekli Olarak Kongre Turizmi ve İzmir İl Merkezi Örnek Uygulaması’, Balıkesir </a:t>
            </a:r>
            <a:r>
              <a:rPr lang="tr-TR" dirty="0" err="1"/>
              <a:t>Üniversitesi,Sosyal</a:t>
            </a:r>
            <a:r>
              <a:rPr lang="tr-TR" dirty="0"/>
              <a:t> Bilimler Enstitüsü Doktora Tezi, BALIKESİR (Yayınlanmış)</a:t>
            </a:r>
          </a:p>
          <a:p>
            <a:r>
              <a:rPr lang="tr-TR" dirty="0" err="1"/>
              <a:t>Beykan</a:t>
            </a:r>
            <a:r>
              <a:rPr lang="tr-TR" dirty="0"/>
              <a:t> Çizel,1999, ‘Kongre Turizmi, Kongre Organizasyonu ve Antalya Bölgesinin Kongre Turizmi </a:t>
            </a:r>
            <a:r>
              <a:rPr lang="tr-TR" dirty="0" err="1"/>
              <a:t>Potansiyeli,Sorunları</a:t>
            </a:r>
            <a:r>
              <a:rPr lang="tr-TR" dirty="0"/>
              <a:t> ve Gelecekteki Beklentilerine Yönelik Araştırma’ , Akdeniz Üniversitesi, Sosyal Bilimler Enstitüsü Yüksek Lisans Tezi, ANTALYA (Yayınlanmamış)</a:t>
            </a:r>
          </a:p>
          <a:p>
            <a:r>
              <a:rPr lang="tr-TR" dirty="0"/>
              <a:t>Özen Dallı, 1996, 1996 ‘Kongre Turizmi İle İlgili İstatistikler’, Turizmde Seçme Makaleler:24 </a:t>
            </a:r>
            <a:r>
              <a:rPr lang="tr-TR" dirty="0" err="1"/>
              <a:t>Tugev</a:t>
            </a:r>
            <a:r>
              <a:rPr lang="tr-TR" dirty="0"/>
              <a:t> Yayını,No:37 İSTANBUL,S.60-102</a:t>
            </a:r>
          </a:p>
          <a:p>
            <a:r>
              <a:rPr lang="tr-TR" dirty="0"/>
              <a:t>İrfan Devranoğlu,1991, ‘Kongre Turizmi: İmkanlar ve Sorunları’ , TÜRSAB Dergisi, Haziran, Sayı: 15, İSTANBUL,S.11-13</a:t>
            </a:r>
          </a:p>
          <a:p>
            <a:r>
              <a:rPr lang="tr-TR" dirty="0"/>
              <a:t>Yılmaz Özen,1997, ‘Kongre Turizmi ve Kongre Organizasyonları Tekniği’ , TÜRSAB  Yayınları, </a:t>
            </a:r>
            <a:r>
              <a:rPr lang="tr-TR" dirty="0" smtClean="0"/>
              <a:t>ANKARA</a:t>
            </a:r>
            <a:endParaRPr lang="en-US" dirty="0" smtClean="0"/>
          </a:p>
          <a:p>
            <a:r>
              <a:rPr lang="en-US" dirty="0" err="1" smtClean="0"/>
              <a:t>Megep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34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KURULUŞLAR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Ulusal turizm kuruluşları,</a:t>
            </a:r>
          </a:p>
          <a:p>
            <a:pPr eaLnBrk="1" hangingPunct="1"/>
            <a:r>
              <a:rPr lang="tr-TR" altLang="tr-TR" smtClean="0"/>
              <a:t>Kongre büroları birlikleri,</a:t>
            </a:r>
          </a:p>
          <a:p>
            <a:pPr lvl="1" eaLnBrk="1" hangingPunct="1"/>
            <a:r>
              <a:rPr lang="tr-TR" altLang="tr-TR" smtClean="0"/>
              <a:t>Ulusal kongre büroları,</a:t>
            </a:r>
          </a:p>
          <a:p>
            <a:pPr lvl="1" eaLnBrk="1" hangingPunct="1"/>
            <a:r>
              <a:rPr lang="tr-TR" altLang="tr-TR" smtClean="0"/>
              <a:t>Yöresel kongre büroları,</a:t>
            </a:r>
          </a:p>
          <a:p>
            <a:pPr lvl="1" eaLnBrk="1" hangingPunct="1"/>
            <a:r>
              <a:rPr lang="tr-TR" altLang="tr-TR" smtClean="0"/>
              <a:t>Uluslar arası kongre bürolar,</a:t>
            </a:r>
          </a:p>
          <a:p>
            <a:pPr eaLnBrk="1" hangingPunct="1"/>
            <a:r>
              <a:rPr lang="tr-TR" altLang="tr-TR" smtClean="0"/>
              <a:t>Kongre merkezlerini pazarlayan ve kongreleri yönlendiren kuruluşlar,</a:t>
            </a:r>
          </a:p>
          <a:p>
            <a:pPr eaLnBrk="1" hangingPunct="1">
              <a:buFontTx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0005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ULUSAL TURİZM KURULUŞLARI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Bu birimlerin görevleri,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altLang="tr-TR" dirty="0" smtClean="0"/>
              <a:t>Kongre imkanlarını tanıtmak,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altLang="tr-TR" dirty="0" smtClean="0"/>
              <a:t>Pazarlamasına yardımcı olmak,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altLang="tr-TR" dirty="0" smtClean="0"/>
              <a:t>İlgili kuruluşlar arasında koordinasyonu sağlamak vb.</a:t>
            </a:r>
          </a:p>
        </p:txBody>
      </p:sp>
    </p:spTree>
    <p:extLst>
      <p:ext uri="{BB962C8B-B14F-4D97-AF65-F5344CB8AC3E}">
        <p14:creationId xmlns:p14="http://schemas.microsoft.com/office/powerpoint/2010/main" val="4056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ULUSAL TURİZM KURULUŞLARI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dirty="0" smtClean="0"/>
              <a:t>Bazı </a:t>
            </a:r>
            <a:r>
              <a:rPr lang="tr-TR" altLang="tr-TR" dirty="0"/>
              <a:t>ülkeler ulusal turizm kuruluşları veya örgütleri </a:t>
            </a:r>
            <a:r>
              <a:rPr lang="tr-TR" altLang="tr-TR" dirty="0" smtClean="0"/>
              <a:t>(</a:t>
            </a:r>
            <a:r>
              <a:rPr lang="en-US" altLang="tr-TR" dirty="0" err="1" smtClean="0"/>
              <a:t>Kültür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T</a:t>
            </a:r>
            <a:r>
              <a:rPr lang="tr-TR" altLang="tr-TR" dirty="0" err="1" smtClean="0"/>
              <a:t>urizm</a:t>
            </a:r>
            <a:r>
              <a:rPr lang="tr-TR" altLang="tr-TR" dirty="0" smtClean="0"/>
              <a:t> </a:t>
            </a:r>
            <a:r>
              <a:rPr lang="en-US" altLang="tr-TR" dirty="0" smtClean="0"/>
              <a:t>B</a:t>
            </a:r>
            <a:r>
              <a:rPr lang="tr-TR" altLang="tr-TR" dirty="0" err="1" smtClean="0"/>
              <a:t>akanlığı</a:t>
            </a:r>
            <a:r>
              <a:rPr lang="tr-TR" altLang="tr-TR" dirty="0" smtClean="0"/>
              <a:t> </a:t>
            </a:r>
            <a:r>
              <a:rPr lang="tr-TR" altLang="tr-TR" dirty="0"/>
              <a:t>gibi) bünyelerinde; ayrıca oteller, seyahat acenteleri, kongre merkezleri, üniversiteler ve diğer ilgili kurum ve kuruluşların gerek kendi </a:t>
            </a:r>
            <a:r>
              <a:rPr lang="tr-TR" altLang="tr-TR" dirty="0" smtClean="0"/>
              <a:t>bünyelerinde</a:t>
            </a:r>
            <a:r>
              <a:rPr lang="tr-TR" altLang="tr-TR" dirty="0"/>
              <a:t>, gerekse bu kuruluşların bir araya gelmesiyle kongre birimleri </a:t>
            </a:r>
            <a:r>
              <a:rPr lang="tr-TR" altLang="tr-TR" dirty="0" smtClean="0"/>
              <a:t>oluşturmuşlardır</a:t>
            </a:r>
            <a:r>
              <a:rPr lang="en-US" altLang="tr-TR" dirty="0" smtClean="0"/>
              <a:t>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12568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9304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KONGRE BÜROLARI BİRLİKLERİ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852739"/>
            <a:ext cx="8229600" cy="3273425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altLang="tr-TR" dirty="0" smtClean="0"/>
              <a:t>		</a:t>
            </a:r>
            <a:r>
              <a:rPr lang="tr-TR" altLang="tr-TR" dirty="0"/>
              <a:t>Kongre büroları (</a:t>
            </a:r>
            <a:r>
              <a:rPr lang="tr-TR" altLang="tr-TR" dirty="0" err="1"/>
              <a:t>convention</a:t>
            </a:r>
            <a:r>
              <a:rPr lang="tr-TR" altLang="tr-TR" dirty="0"/>
              <a:t> </a:t>
            </a:r>
            <a:r>
              <a:rPr lang="tr-TR" altLang="tr-TR" dirty="0" err="1"/>
              <a:t>bureau</a:t>
            </a:r>
            <a:r>
              <a:rPr lang="tr-TR" altLang="tr-TR" dirty="0"/>
              <a:t>), kongre </a:t>
            </a:r>
            <a:r>
              <a:rPr lang="tr-TR" altLang="tr-TR" dirty="0" smtClean="0"/>
              <a:t>merkezlerini </a:t>
            </a:r>
            <a:r>
              <a:rPr lang="tr-TR" altLang="tr-TR" dirty="0"/>
              <a:t>temsilen kurulmuş ulusal, yöresel, yerel; genellikle ulusal turizm </a:t>
            </a:r>
            <a:r>
              <a:rPr lang="tr-TR" altLang="tr-TR" dirty="0" smtClean="0"/>
              <a:t>örgütüne </a:t>
            </a:r>
            <a:r>
              <a:rPr lang="tr-TR" altLang="tr-TR" dirty="0"/>
              <a:t>veya yerel yönetime bağlı kar amacı gütmeden uluslararası kongreleri özendirmeye çalışan kuruluşlardır.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65123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Ulusal Kongre Büroları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Ulusal kongre büroları, kuruldukları yerin adını taşırlar. Bu kongre büroları temsil ettikleri yerin kongre imkanlarını tanıtıcı ve pazarlayıcı bir görev üstlenirler.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Antalya Kongre Bürosu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Türkiye Kongre Bürosu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İstanbul Kongre Bürosu</a:t>
            </a:r>
          </a:p>
        </p:txBody>
      </p:sp>
    </p:spTree>
    <p:extLst>
      <p:ext uri="{BB962C8B-B14F-4D97-AF65-F5344CB8AC3E}">
        <p14:creationId xmlns:p14="http://schemas.microsoft.com/office/powerpoint/2010/main" val="412874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Yöresel Kongre Büroları Birliği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Dünya genelinde bazı bölgelerde, farklı ülkelerde bulunan kongre bürolarının bir araya gelerek oluşturdukları yöresel birliklerdir.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APACB (</a:t>
            </a:r>
            <a:r>
              <a:rPr lang="tr-TR" altLang="tr-TR" dirty="0" err="1" smtClean="0"/>
              <a:t>Asia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Pasific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Association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Convention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Bureaus</a:t>
            </a:r>
            <a:r>
              <a:rPr lang="tr-TR" altLang="tr-TR" dirty="0" smtClean="0"/>
              <a:t>): Asya Pasifik Kongre Büroları Birliği</a:t>
            </a:r>
          </a:p>
        </p:txBody>
      </p:sp>
    </p:spTree>
    <p:extLst>
      <p:ext uri="{BB962C8B-B14F-4D97-AF65-F5344CB8AC3E}">
        <p14:creationId xmlns:p14="http://schemas.microsoft.com/office/powerpoint/2010/main" val="342123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Uluslararası Kongre Büroları Birliği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Kongre bürolarının uluslar arası birliği IACVB “International </a:t>
            </a:r>
            <a:r>
              <a:rPr lang="tr-TR" altLang="tr-TR" dirty="0" err="1" smtClean="0"/>
              <a:t>Association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Convention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Visitors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Bureaus</a:t>
            </a:r>
            <a:r>
              <a:rPr lang="tr-TR" altLang="tr-TR" dirty="0" smtClean="0"/>
              <a:t>” (Uluslararası Kongre Merkezi ve Ziyaretçi Büroları Birliği)</a:t>
            </a:r>
            <a:r>
              <a:rPr lang="tr-TR" altLang="tr-TR" dirty="0" err="1" smtClean="0"/>
              <a:t>dir</a:t>
            </a:r>
            <a:r>
              <a:rPr lang="tr-TR" altLang="tr-TR" dirty="0" smtClean="0"/>
              <a:t>.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tr-TR" altLang="tr-TR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Ulusal kongre bürolarının tamamına yakını bu birliğin üyesidir. </a:t>
            </a:r>
          </a:p>
        </p:txBody>
      </p:sp>
    </p:spTree>
    <p:extLst>
      <p:ext uri="{BB962C8B-B14F-4D97-AF65-F5344CB8AC3E}">
        <p14:creationId xmlns:p14="http://schemas.microsoft.com/office/powerpoint/2010/main" val="2176909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Kongre merkezlerini pazarlayan ve kongreleri yönlendiren kuruluşlar</a:t>
            </a:r>
            <a:endParaRPr lang="tr-TR" altLang="tr-TR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ICCA (Uluslararası Kongreler Birliği) bu kuruluşlardan birisidir. 65 ülkeden toplantı/ kongre uzmanlarının üye olduğu ICCA vasıtasıyla;</a:t>
            </a:r>
          </a:p>
          <a:p>
            <a:pPr lvl="1" algn="just">
              <a:lnSpc>
                <a:spcPct val="150000"/>
              </a:lnSpc>
            </a:pPr>
            <a:r>
              <a:rPr lang="tr-TR" altLang="tr-TR" dirty="0" smtClean="0"/>
              <a:t>Dünyada </a:t>
            </a:r>
            <a:r>
              <a:rPr lang="tr-TR" altLang="tr-TR" dirty="0"/>
              <a:t>kongre turizmi alanındaki tüm gelişmeler takip edilir.</a:t>
            </a:r>
          </a:p>
          <a:p>
            <a:pPr lvl="1" algn="just">
              <a:lnSpc>
                <a:spcPct val="150000"/>
              </a:lnSpc>
            </a:pPr>
            <a:r>
              <a:rPr lang="tr-TR" altLang="tr-TR" dirty="0" smtClean="0"/>
              <a:t> </a:t>
            </a:r>
            <a:r>
              <a:rPr lang="tr-TR" altLang="tr-TR" dirty="0"/>
              <a:t>Profesyonel ilişkiler geliştirilir.</a:t>
            </a:r>
          </a:p>
          <a:p>
            <a:pPr algn="just">
              <a:lnSpc>
                <a:spcPct val="150000"/>
              </a:lnSpc>
            </a:pPr>
            <a:r>
              <a:rPr lang="tr-TR" altLang="tr-TR" dirty="0"/>
              <a:t>ICCA ayrıca; her yıl organize edilen 4000’den fazla toplantının dökümü, kongre ve konferanslar hakkında bilgiler, eğitim faaliyetleri, haber bültenleri gibi hizmetler de </a:t>
            </a:r>
            <a:r>
              <a:rPr lang="tr-TR" altLang="tr-TR" dirty="0" smtClean="0"/>
              <a:t>vermektedir</a:t>
            </a:r>
            <a:r>
              <a:rPr lang="tr-TR" altLang="tr-TR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21654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408</Words>
  <Application>Microsoft Office PowerPoint</Application>
  <PresentationFormat>Geniş ekran</PresentationFormat>
  <Paragraphs>44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İyon Toplantı Odası</vt:lpstr>
      <vt:lpstr>KONGRE TURİZMİNDE KURULUŞLAR</vt:lpstr>
      <vt:lpstr>KURULUŞLAR</vt:lpstr>
      <vt:lpstr>ULUSAL TURİZM KURULUŞLARI</vt:lpstr>
      <vt:lpstr>ULUSAL TURİZM KURULUŞLARI</vt:lpstr>
      <vt:lpstr>KONGRE BÜROLARI BİRLİKLERİ</vt:lpstr>
      <vt:lpstr>Ulusal Kongre Büroları</vt:lpstr>
      <vt:lpstr>Yöresel Kongre Büroları Birliği</vt:lpstr>
      <vt:lpstr>Uluslararası Kongre Büroları Birliği</vt:lpstr>
      <vt:lpstr>Kongre merkezlerini pazarlayan ve kongreleri yönlendiren kuruluşlar</vt:lpstr>
      <vt:lpstr>Profesyonel Kongre Organizatörleri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Sinan</dc:creator>
  <cp:lastModifiedBy>Sinan</cp:lastModifiedBy>
  <cp:revision>27</cp:revision>
  <dcterms:created xsi:type="dcterms:W3CDTF">2020-09-16T15:14:07Z</dcterms:created>
  <dcterms:modified xsi:type="dcterms:W3CDTF">2020-09-16T17:33:23Z</dcterms:modified>
</cp:coreProperties>
</file>