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77" r:id="rId3"/>
    <p:sldId id="278" r:id="rId4"/>
    <p:sldId id="283" r:id="rId5"/>
    <p:sldId id="279" r:id="rId6"/>
    <p:sldId id="280" r:id="rId7"/>
    <p:sldId id="281" r:id="rId8"/>
    <p:sldId id="282" r:id="rId9"/>
    <p:sldId id="284" r:id="rId10"/>
    <p:sldId id="285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E9462EF3-3C4F-43EE-ACEE-D4B806740EA3}" type="datetimeFigureOut">
              <a:rPr lang="en-US" dirty="0"/>
              <a:pPr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43B39-165A-4B68-AA5C-581F5336313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C8C57-33F9-4259-AC4F-0E3F5BEC9B94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8772B-8FA2-401F-A0A1-A59855EDBC3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D5BDE-5A90-4611-82E9-0FC5746D30C5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DDA17D-0BEA-4E76-A7FC-F7C188BC48D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9AC7D-18CA-4236-82B9-D75EB1D66EA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8300E-C023-45CD-A0BE-EDB7A8C6EA8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20EAD-E369-4933-8469-ED7764B56A1B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C0EF2-9919-473B-8215-8616BAF1069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472EB-AC54-4713-BFC2-BEB621108C63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55A0C-791E-4545-B787-F98AD45CD761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36B77-F4F4-4427-AC4F-9A623798AD8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E790C-34EB-4565-8437-CACF4CDB7822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4C11-22B8-4A4E-8126-B3AF6B948A8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D06B6-C816-4861-964D-15A98395707D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1A8AB-EA7C-4B1B-9D73-E2551851FABE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90786BE5-D2A3-4BF0-8B30-D7403E61B3DC}" type="datetimeFigureOut">
              <a:rPr lang="en-US" dirty="0"/>
              <a:t>16-Sep-20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1196975"/>
            <a:ext cx="7772400" cy="3887788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b="1" dirty="0"/>
              <a:t>KONGRE TURİZMİNDE KURULUŞLAR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95600" y="6858000"/>
            <a:ext cx="6400800" cy="387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tr-TR" altLang="tr-TR" sz="2400"/>
          </a:p>
        </p:txBody>
      </p:sp>
    </p:spTree>
    <p:extLst>
      <p:ext uri="{BB962C8B-B14F-4D97-AF65-F5344CB8AC3E}">
        <p14:creationId xmlns:p14="http://schemas.microsoft.com/office/powerpoint/2010/main" val="368491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Profesyonel Kongre Organizatörleri</a:t>
            </a:r>
            <a:endParaRPr lang="tr-TR" altLang="tr-TR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PCO (Profesyonel Kongre </a:t>
            </a:r>
            <a:r>
              <a:rPr lang="tr-TR" altLang="tr-TR" dirty="0" smtClean="0"/>
              <a:t>Organizatörleri</a:t>
            </a:r>
            <a:r>
              <a:rPr lang="tr-TR" altLang="tr-TR" dirty="0"/>
              <a:t>) bugün ulusal ve uluslararası platformlarda çok sayıdaki toplantıları </a:t>
            </a:r>
            <a:r>
              <a:rPr lang="tr-TR" altLang="tr-TR" dirty="0" smtClean="0"/>
              <a:t>organize </a:t>
            </a:r>
            <a:r>
              <a:rPr lang="tr-TR" altLang="tr-TR" dirty="0"/>
              <a:t>etmektedirler. PCO, bir kongrenin organizasyonunda tüm işleri koordine eden, rehberlik yapan ve tüm insani, teknik ve parasal kaynakları </a:t>
            </a:r>
            <a:r>
              <a:rPr lang="tr-TR" altLang="tr-TR"/>
              <a:t>harekete </a:t>
            </a:r>
            <a:r>
              <a:rPr lang="tr-TR" altLang="tr-TR" smtClean="0"/>
              <a:t>geçiren </a:t>
            </a:r>
            <a:r>
              <a:rPr lang="tr-TR" altLang="tr-TR" dirty="0"/>
              <a:t>kişi ya da kuruluşlardır. Kongre organizatörlerinin, organizasyonun başından sonuna kadar tüm işleri eksiksiz olarak görme gibi bir özelliğe de sahip olması gerekmektedir.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549779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Yusuf </a:t>
            </a:r>
            <a:r>
              <a:rPr lang="tr-TR" dirty="0" err="1"/>
              <a:t>Aymankuy</a:t>
            </a:r>
            <a:r>
              <a:rPr lang="tr-TR" dirty="0"/>
              <a:t>, 1996,‘Kongre Turizminin Gelişimi ve Türkiye’de Kongre Turizmi’, Turizmde Seçme Makaleler: 24  Turizm Geliştir ve Eğitim Vakfı, 37, İSTANBUL,S.17-32</a:t>
            </a:r>
          </a:p>
          <a:p>
            <a:r>
              <a:rPr lang="tr-TR" dirty="0"/>
              <a:t>Yusuf Aymankuy,1997, ‘Türkiye’de Geliştirilebilir Turizm Şekli Olarak Kongre Turizmi ve İzmir İl Merkezi Örnek Uygulaması’, Balıkesir </a:t>
            </a:r>
            <a:r>
              <a:rPr lang="tr-TR" dirty="0" err="1"/>
              <a:t>Üniversitesi,Sosyal</a:t>
            </a:r>
            <a:r>
              <a:rPr lang="tr-TR" dirty="0"/>
              <a:t> Bilimler Enstitüsü Doktora Tezi, BALIKESİR (Yayınlanmış)</a:t>
            </a:r>
          </a:p>
          <a:p>
            <a:r>
              <a:rPr lang="tr-TR" dirty="0" err="1"/>
              <a:t>Beykan</a:t>
            </a:r>
            <a:r>
              <a:rPr lang="tr-TR" dirty="0"/>
              <a:t> Çizel,1999, ‘Kongre Turizmi, Kongre Organizasyonu ve Antalya Bölgesinin Kongre Turizmi </a:t>
            </a:r>
            <a:r>
              <a:rPr lang="tr-TR" dirty="0" err="1"/>
              <a:t>Potansiyeli,Sorunları</a:t>
            </a:r>
            <a:r>
              <a:rPr lang="tr-TR" dirty="0"/>
              <a:t> ve Gelecekteki Beklentilerine Yönelik Araştırma’ , Akdeniz Üniversitesi, Sosyal Bilimler Enstitüsü Yüksek Lisans Tezi, ANTALYA (Yayınlanmamış)</a:t>
            </a:r>
          </a:p>
          <a:p>
            <a:r>
              <a:rPr lang="tr-TR" dirty="0"/>
              <a:t>Özen Dallı, 1996, 1996 ‘Kongre Turizmi İle İlgili İstatistikler’, Turizmde Seçme Makaleler:24 </a:t>
            </a:r>
            <a:r>
              <a:rPr lang="tr-TR" dirty="0" err="1"/>
              <a:t>Tugev</a:t>
            </a:r>
            <a:r>
              <a:rPr lang="tr-TR" dirty="0"/>
              <a:t> Yayını,No:37 İSTANBUL,S.60-102</a:t>
            </a:r>
          </a:p>
          <a:p>
            <a:r>
              <a:rPr lang="tr-TR" dirty="0"/>
              <a:t>İrfan Devranoğlu,1991, ‘Kongre Turizmi: İmkanlar ve Sorunları’ , TÜRSAB Dergisi, Haziran, Sayı: 15, İSTANBUL,S.11-13</a:t>
            </a:r>
          </a:p>
          <a:p>
            <a:r>
              <a:rPr lang="tr-TR" dirty="0"/>
              <a:t>Yılmaz Özen,1997, ‘Kongre Turizmi ve Kongre Organizasyonları Tekniği’ , TÜRSAB  Yayınları, </a:t>
            </a:r>
            <a:r>
              <a:rPr lang="tr-TR" dirty="0" smtClean="0"/>
              <a:t>ANKARA</a:t>
            </a:r>
            <a:endParaRPr lang="en-US" dirty="0" smtClean="0"/>
          </a:p>
          <a:p>
            <a:r>
              <a:rPr lang="en-US" dirty="0" err="1" smtClean="0"/>
              <a:t>Megep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03458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KURULUŞLAR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Ulusal turizm kuruluşları,</a:t>
            </a:r>
          </a:p>
          <a:p>
            <a:pPr eaLnBrk="1" hangingPunct="1"/>
            <a:r>
              <a:rPr lang="tr-TR" altLang="tr-TR" smtClean="0"/>
              <a:t>Kongre büroları birlikleri,</a:t>
            </a:r>
          </a:p>
          <a:p>
            <a:pPr lvl="1" eaLnBrk="1" hangingPunct="1"/>
            <a:r>
              <a:rPr lang="tr-TR" altLang="tr-TR" smtClean="0"/>
              <a:t>Ulusal kongre büroları,</a:t>
            </a:r>
          </a:p>
          <a:p>
            <a:pPr lvl="1" eaLnBrk="1" hangingPunct="1"/>
            <a:r>
              <a:rPr lang="tr-TR" altLang="tr-TR" smtClean="0"/>
              <a:t>Yöresel kongre büroları,</a:t>
            </a:r>
          </a:p>
          <a:p>
            <a:pPr lvl="1" eaLnBrk="1" hangingPunct="1"/>
            <a:r>
              <a:rPr lang="tr-TR" altLang="tr-TR" smtClean="0"/>
              <a:t>Uluslar arası kongre bürolar,</a:t>
            </a:r>
          </a:p>
          <a:p>
            <a:pPr eaLnBrk="1" hangingPunct="1"/>
            <a:r>
              <a:rPr lang="tr-TR" altLang="tr-TR" smtClean="0"/>
              <a:t>Kongre merkezlerini pazarlayan ve kongreleri yönlendiren kuruluşlar,</a:t>
            </a:r>
          </a:p>
          <a:p>
            <a:pPr eaLnBrk="1" hangingPunct="1">
              <a:buFontTx/>
              <a:buNone/>
            </a:pPr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200050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ULUSAL TURİZM KURULUŞLARI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Bu birimlerin görevleri,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altLang="tr-TR" dirty="0" smtClean="0"/>
              <a:t>Kongre imkanlarını tanıtmak,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altLang="tr-TR" dirty="0" smtClean="0"/>
              <a:t>Pazarlamasına yardımcı olmak,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altLang="tr-TR" dirty="0" smtClean="0"/>
              <a:t>İlgili kuruluşlar arasında koordinasyonu sağlamak vb.</a:t>
            </a:r>
          </a:p>
        </p:txBody>
      </p:sp>
    </p:spTree>
    <p:extLst>
      <p:ext uri="{BB962C8B-B14F-4D97-AF65-F5344CB8AC3E}">
        <p14:creationId xmlns:p14="http://schemas.microsoft.com/office/powerpoint/2010/main" val="40560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ULUSAL TURİZM KURULUŞLARI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dirty="0" smtClean="0"/>
              <a:t>Bazı </a:t>
            </a:r>
            <a:r>
              <a:rPr lang="tr-TR" altLang="tr-TR" dirty="0"/>
              <a:t>ülkeler ulusal turizm kuruluşları veya örgütleri </a:t>
            </a:r>
            <a:r>
              <a:rPr lang="tr-TR" altLang="tr-TR" dirty="0" smtClean="0"/>
              <a:t>(</a:t>
            </a:r>
            <a:r>
              <a:rPr lang="en-US" altLang="tr-TR" dirty="0" err="1" smtClean="0"/>
              <a:t>Kültür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ve</a:t>
            </a:r>
            <a:r>
              <a:rPr lang="en-US" altLang="tr-TR" dirty="0" smtClean="0"/>
              <a:t> T</a:t>
            </a:r>
            <a:r>
              <a:rPr lang="tr-TR" altLang="tr-TR" dirty="0" err="1" smtClean="0"/>
              <a:t>urizm</a:t>
            </a:r>
            <a:r>
              <a:rPr lang="tr-TR" altLang="tr-TR" dirty="0" smtClean="0"/>
              <a:t> </a:t>
            </a:r>
            <a:r>
              <a:rPr lang="en-US" altLang="tr-TR" dirty="0" smtClean="0"/>
              <a:t>B</a:t>
            </a:r>
            <a:r>
              <a:rPr lang="tr-TR" altLang="tr-TR" dirty="0" err="1" smtClean="0"/>
              <a:t>akanlığı</a:t>
            </a:r>
            <a:r>
              <a:rPr lang="tr-TR" altLang="tr-TR" dirty="0" smtClean="0"/>
              <a:t> </a:t>
            </a:r>
            <a:r>
              <a:rPr lang="tr-TR" altLang="tr-TR" dirty="0"/>
              <a:t>gibi) bünyelerinde; ayrıca oteller, seyahat acenteleri, kongre merkezleri, üniversiteler ve diğer ilgili kurum ve kuruluşların gerek kendi </a:t>
            </a:r>
            <a:r>
              <a:rPr lang="tr-TR" altLang="tr-TR" dirty="0" smtClean="0"/>
              <a:t>bünyelerinde</a:t>
            </a:r>
            <a:r>
              <a:rPr lang="tr-TR" altLang="tr-TR" dirty="0"/>
              <a:t>, gerekse bu kuruluşların bir araya gelmesiyle kongre birimleri </a:t>
            </a:r>
            <a:r>
              <a:rPr lang="tr-TR" altLang="tr-TR" dirty="0" smtClean="0"/>
              <a:t>oluşturmuşlardır</a:t>
            </a:r>
            <a:r>
              <a:rPr lang="en-US" altLang="tr-TR" dirty="0" smtClean="0"/>
              <a:t>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125682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930400"/>
          </a:xfrm>
        </p:spPr>
        <p:txBody>
          <a:bodyPr/>
          <a:lstStyle/>
          <a:p>
            <a:pPr eaLnBrk="1" hangingPunct="1">
              <a:defRPr/>
            </a:pPr>
            <a:r>
              <a:rPr lang="tr-TR" altLang="tr-TR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KONGRE BÜROLARI BİRLİKLERİ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852739"/>
            <a:ext cx="8229600" cy="3273425"/>
          </a:xfrm>
        </p:spPr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tr-TR" altLang="tr-TR" dirty="0" smtClean="0"/>
              <a:t>		</a:t>
            </a:r>
            <a:r>
              <a:rPr lang="tr-TR" altLang="tr-TR" dirty="0"/>
              <a:t>Kongre büroları (</a:t>
            </a:r>
            <a:r>
              <a:rPr lang="tr-TR" altLang="tr-TR" dirty="0" err="1"/>
              <a:t>convention</a:t>
            </a:r>
            <a:r>
              <a:rPr lang="tr-TR" altLang="tr-TR" dirty="0"/>
              <a:t> </a:t>
            </a:r>
            <a:r>
              <a:rPr lang="tr-TR" altLang="tr-TR" dirty="0" err="1"/>
              <a:t>bureau</a:t>
            </a:r>
            <a:r>
              <a:rPr lang="tr-TR" altLang="tr-TR" dirty="0"/>
              <a:t>), kongre </a:t>
            </a:r>
            <a:r>
              <a:rPr lang="tr-TR" altLang="tr-TR" dirty="0" smtClean="0"/>
              <a:t>merkezlerini </a:t>
            </a:r>
            <a:r>
              <a:rPr lang="tr-TR" altLang="tr-TR" dirty="0"/>
              <a:t>temsilen kurulmuş ulusal, yöresel, yerel; genellikle ulusal turizm </a:t>
            </a:r>
            <a:r>
              <a:rPr lang="tr-TR" altLang="tr-TR" dirty="0" smtClean="0"/>
              <a:t>örgütüne </a:t>
            </a:r>
            <a:r>
              <a:rPr lang="tr-TR" altLang="tr-TR" dirty="0"/>
              <a:t>veya yerel yönetime bağlı kar amacı gütmeden uluslararası kongreleri özendirmeye çalışan kuruluşlardır.</a:t>
            </a: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65123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Ulusal Kongre Büroları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Ulusal kongre büroları, kuruldukları yerin adını taşırlar. Bu kongre büroları temsil ettikleri yerin kongre imkanlarını tanıtıcı ve pazarlayıcı bir görev üstlenirler.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Antalya Kongre Bürosu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Türkiye Kongre Bürosu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İstanbul Kongre Bürosu</a:t>
            </a:r>
          </a:p>
        </p:txBody>
      </p:sp>
    </p:spTree>
    <p:extLst>
      <p:ext uri="{BB962C8B-B14F-4D97-AF65-F5344CB8AC3E}">
        <p14:creationId xmlns:p14="http://schemas.microsoft.com/office/powerpoint/2010/main" val="41287477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Yöresel Kongre Büroları Birliği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Dünya genelinde bazı bölgelerde, farklı ülkelerde bulunan kongre bürolarının bir araya gelerek oluşturdukları yöresel birliklerdir. 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APACB (</a:t>
            </a:r>
            <a:r>
              <a:rPr lang="tr-TR" altLang="tr-TR" dirty="0" err="1" smtClean="0"/>
              <a:t>Asia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Pasific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Association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Convention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Bureaus</a:t>
            </a:r>
            <a:r>
              <a:rPr lang="tr-TR" altLang="tr-TR" dirty="0" smtClean="0"/>
              <a:t>): Asya Pasifik Kongre Büroları Birliği</a:t>
            </a:r>
          </a:p>
        </p:txBody>
      </p:sp>
    </p:spTree>
    <p:extLst>
      <p:ext uri="{BB962C8B-B14F-4D97-AF65-F5344CB8AC3E}">
        <p14:creationId xmlns:p14="http://schemas.microsoft.com/office/powerpoint/2010/main" val="3421230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altLang="tr-TR" sz="4000" b="1">
                <a:effectLst>
                  <a:outerShdw blurRad="38100" dist="38100" dir="2700000" algn="tl">
                    <a:srgbClr val="C0C0C0"/>
                  </a:outerShdw>
                </a:effectLst>
              </a:rPr>
              <a:t>Uluslararası Kongre Büroları Birliği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Kongre bürolarının uluslar arası birliği IACVB “International </a:t>
            </a:r>
            <a:r>
              <a:rPr lang="tr-TR" altLang="tr-TR" dirty="0" err="1" smtClean="0"/>
              <a:t>Association</a:t>
            </a:r>
            <a:r>
              <a:rPr lang="tr-TR" altLang="tr-TR" dirty="0" smtClean="0"/>
              <a:t> of </a:t>
            </a:r>
            <a:r>
              <a:rPr lang="tr-TR" altLang="tr-TR" dirty="0" err="1" smtClean="0"/>
              <a:t>Convention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and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Visitors</a:t>
            </a:r>
            <a:r>
              <a:rPr lang="tr-TR" altLang="tr-TR" dirty="0" smtClean="0"/>
              <a:t> </a:t>
            </a:r>
            <a:r>
              <a:rPr lang="tr-TR" altLang="tr-TR" dirty="0" err="1" smtClean="0"/>
              <a:t>Bureaus</a:t>
            </a:r>
            <a:r>
              <a:rPr lang="tr-TR" altLang="tr-TR" dirty="0" smtClean="0"/>
              <a:t>” (Uluslararası Kongre Merkezi ve Ziyaretçi Büroları Birliği)</a:t>
            </a:r>
            <a:r>
              <a:rPr lang="tr-TR" altLang="tr-TR" dirty="0" err="1" smtClean="0"/>
              <a:t>dir</a:t>
            </a:r>
            <a:r>
              <a:rPr lang="tr-TR" altLang="tr-TR" dirty="0" smtClean="0"/>
              <a:t>. 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endParaRPr lang="tr-TR" altLang="tr-TR" dirty="0" smtClean="0"/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tr-TR" altLang="tr-TR" dirty="0" smtClean="0"/>
              <a:t>		Ulusal kongre bürolarının tamamına yakını bu birliğin üyesidir. </a:t>
            </a:r>
          </a:p>
        </p:txBody>
      </p:sp>
    </p:spTree>
    <p:extLst>
      <p:ext uri="{BB962C8B-B14F-4D97-AF65-F5344CB8AC3E}">
        <p14:creationId xmlns:p14="http://schemas.microsoft.com/office/powerpoint/2010/main" val="2176909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Kongre merkezlerini pazarlayan ve kongreleri yönlendiren kuruluşlar</a:t>
            </a:r>
            <a:endParaRPr lang="tr-TR" altLang="tr-TR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altLang="tr-TR" dirty="0"/>
              <a:t>ICCA (Uluslararası Kongreler Birliği) bu kuruluşlardan birisidir. 65 ülkeden toplantı/ kongre uzmanlarının üye olduğu ICCA vasıtasıyla;</a:t>
            </a:r>
          </a:p>
          <a:p>
            <a:pPr lvl="1" algn="just">
              <a:lnSpc>
                <a:spcPct val="150000"/>
              </a:lnSpc>
            </a:pPr>
            <a:r>
              <a:rPr lang="tr-TR" altLang="tr-TR" dirty="0" smtClean="0"/>
              <a:t>Dünyada </a:t>
            </a:r>
            <a:r>
              <a:rPr lang="tr-TR" altLang="tr-TR" dirty="0"/>
              <a:t>kongre turizmi alanındaki tüm gelişmeler takip edilir.</a:t>
            </a:r>
          </a:p>
          <a:p>
            <a:pPr lvl="1" algn="just">
              <a:lnSpc>
                <a:spcPct val="150000"/>
              </a:lnSpc>
            </a:pPr>
            <a:r>
              <a:rPr lang="tr-TR" altLang="tr-TR" dirty="0" smtClean="0"/>
              <a:t> </a:t>
            </a:r>
            <a:r>
              <a:rPr lang="tr-TR" altLang="tr-TR" dirty="0"/>
              <a:t>Profesyonel ilişkiler geliştirilir.</a:t>
            </a:r>
          </a:p>
          <a:p>
            <a:pPr algn="just">
              <a:lnSpc>
                <a:spcPct val="150000"/>
              </a:lnSpc>
            </a:pPr>
            <a:r>
              <a:rPr lang="tr-TR" altLang="tr-TR" dirty="0"/>
              <a:t>ICCA ayrıca; her yıl organize edilen 4000’den fazla toplantının dökümü, kongre ve konferanslar hakkında bilgiler, eğitim faaliyetleri, haber bültenleri gibi hizmetler de </a:t>
            </a:r>
            <a:r>
              <a:rPr lang="tr-TR" altLang="tr-TR" dirty="0" smtClean="0"/>
              <a:t>vermektedir</a:t>
            </a:r>
            <a:r>
              <a:rPr lang="tr-TR" altLang="tr-TR" dirty="0"/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42165454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 Toplantı Odası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110</TotalTime>
  <Words>408</Words>
  <Application>Microsoft Office PowerPoint</Application>
  <PresentationFormat>Geniş ekran</PresentationFormat>
  <Paragraphs>44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İyon Toplantı Odası</vt:lpstr>
      <vt:lpstr>KONGRE TURİZMİNDE KURULUŞLAR</vt:lpstr>
      <vt:lpstr>KURULUŞLAR</vt:lpstr>
      <vt:lpstr>ULUSAL TURİZM KURULUŞLARI</vt:lpstr>
      <vt:lpstr>ULUSAL TURİZM KURULUŞLARI</vt:lpstr>
      <vt:lpstr>KONGRE BÜROLARI BİRLİKLERİ</vt:lpstr>
      <vt:lpstr>Ulusal Kongre Büroları</vt:lpstr>
      <vt:lpstr>Yöresel Kongre Büroları Birliği</vt:lpstr>
      <vt:lpstr>Uluslararası Kongre Büroları Birliği</vt:lpstr>
      <vt:lpstr>Kongre merkezlerini pazarlayan ve kongreleri yönlendiren kuruluşlar</vt:lpstr>
      <vt:lpstr>Profesyonel Kongre Organizatörleri</vt:lpstr>
      <vt:lpstr>KAYNAKÇA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KONGRE VE FUAR YÖNETİMİ</dc:title>
  <dc:creator>Sinan</dc:creator>
  <cp:lastModifiedBy>Sinan</cp:lastModifiedBy>
  <cp:revision>27</cp:revision>
  <dcterms:created xsi:type="dcterms:W3CDTF">2020-09-16T15:14:07Z</dcterms:created>
  <dcterms:modified xsi:type="dcterms:W3CDTF">2020-09-16T17:33:23Z</dcterms:modified>
</cp:coreProperties>
</file>