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6" r:id="rId4"/>
    <p:sldId id="265" r:id="rId5"/>
    <p:sldId id="264" r:id="rId6"/>
    <p:sldId id="263" r:id="rId7"/>
    <p:sldId id="267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7F3249-58DF-4C22-9BAC-F33D620C68D8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1FE8F6-1781-430A-B8D4-C6F205D606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6945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439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4341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0901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5160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7867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5118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378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2042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4649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9173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7043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3424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5405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8175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0682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0232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305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5756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9709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 fontScale="90000"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b="1" dirty="0"/>
              <a:t>200 DİN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Bireylerin ve grupların ahiretle ilgili inançları, davranışları, deneyimleri ve vahiy, tanrı, ibadet çerçevesindeki ilişkileri</a:t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</p:spTree>
    <p:extLst>
      <p:ext uri="{BB962C8B-B14F-4D97-AF65-F5344CB8AC3E}">
        <p14:creationId xmlns:p14="http://schemas.microsoft.com/office/powerpoint/2010/main" val="344574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0917554"/>
              </p:ext>
            </p:extLst>
          </p:nvPr>
        </p:nvGraphicFramePr>
        <p:xfrm>
          <a:off x="406400" y="365126"/>
          <a:ext cx="9522691" cy="63589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69861">
                  <a:extLst>
                    <a:ext uri="{9D8B030D-6E8A-4147-A177-3AD203B41FA5}">
                      <a16:colId xmlns:a16="http://schemas.microsoft.com/office/drawing/2014/main" val="472598775"/>
                    </a:ext>
                  </a:extLst>
                </a:gridCol>
                <a:gridCol w="4744999">
                  <a:extLst>
                    <a:ext uri="{9D8B030D-6E8A-4147-A177-3AD203B41FA5}">
                      <a16:colId xmlns:a16="http://schemas.microsoft.com/office/drawing/2014/main" val="449163706"/>
                    </a:ext>
                  </a:extLst>
                </a:gridCol>
                <a:gridCol w="3807831">
                  <a:extLst>
                    <a:ext uri="{9D8B030D-6E8A-4147-A177-3AD203B41FA5}">
                      <a16:colId xmlns:a16="http://schemas.microsoft.com/office/drawing/2014/main" val="1408388974"/>
                    </a:ext>
                  </a:extLst>
                </a:gridCol>
              </a:tblGrid>
              <a:tr h="154574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201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Hıristiyan dini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Hıristiyan inançlarının doğası, kaynağı, geçerliliği Hıristiyan din bilimini burada sınıflayın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Hıristiyanlık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418807877"/>
                  </a:ext>
                </a:extLst>
              </a:tr>
              <a:tr h="35133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295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Zerdüştlük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Zerdüştlük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474641765"/>
                  </a:ext>
                </a:extLst>
              </a:tr>
              <a:tr h="35133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296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Musevilik, Yahudilik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Musevilik; Yahudilik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390807836"/>
                  </a:ext>
                </a:extLst>
              </a:tr>
              <a:tr h="35133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297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İslam dini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İslâmlık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92105376"/>
                  </a:ext>
                </a:extLst>
              </a:tr>
              <a:tr h="35133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297.1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Kaynaklar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İslâm-ilişkiler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760077633"/>
                  </a:ext>
                </a:extLst>
              </a:tr>
              <a:tr h="35133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297.3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İslâm ibadeti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İslâmlık - İbadet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4244276054"/>
                  </a:ext>
                </a:extLst>
              </a:tr>
              <a:tr h="35133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297.4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İslâm yaşayışı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İslâm yaşayışı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969490582"/>
                  </a:ext>
                </a:extLst>
              </a:tr>
              <a:tr h="35133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297.5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İslâm ahlâkı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İslâm ahlâkı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999420995"/>
                  </a:ext>
                </a:extLst>
              </a:tr>
              <a:tr h="64993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297.6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İslâm önderleri ve örgütlenme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İslâmlık - önderler; İslâmlık - Kurumlar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943072939"/>
                  </a:ext>
                </a:extLst>
              </a:tr>
              <a:tr h="64993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297.7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İslâmlık görevleri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İslâmlık -- Görevler; Din Eğitimi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4132625110"/>
                  </a:ext>
                </a:extLst>
              </a:tr>
              <a:tr h="35133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297.8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İslâm mezhepleri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İslâm mezhepleri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4226531285"/>
                  </a:ext>
                </a:extLst>
              </a:tr>
              <a:tr h="35133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297.9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İslâm’dan kaynaklanan dinler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Babilik; Bahailik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4283516779"/>
                  </a:ext>
                </a:extLst>
              </a:tr>
              <a:tr h="35133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299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Başka dinler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--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5738359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2780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600364" y="822036"/>
            <a:ext cx="9448800" cy="4293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r>
              <a:rPr lang="tr-TR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300 </a:t>
            </a:r>
            <a:r>
              <a:rPr lang="tr-TR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TOPLUM BİLİMLERİ</a:t>
            </a:r>
            <a:endParaRPr lang="tr-TR"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r>
              <a:rPr lang="tr-TR" sz="4000" i="1" dirty="0">
                <a:solidFill>
                  <a:srgbClr val="606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Davranışsal incelemeleri, toplumsal incelemeleri burada sınıflayın</a:t>
            </a:r>
            <a:endParaRPr lang="tr-TR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631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5693185"/>
              </p:ext>
            </p:extLst>
          </p:nvPr>
        </p:nvGraphicFramePr>
        <p:xfrm>
          <a:off x="434109" y="365121"/>
          <a:ext cx="9661235" cy="60239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3971">
                  <a:extLst>
                    <a:ext uri="{9D8B030D-6E8A-4147-A177-3AD203B41FA5}">
                      <a16:colId xmlns:a16="http://schemas.microsoft.com/office/drawing/2014/main" val="3055166798"/>
                    </a:ext>
                  </a:extLst>
                </a:gridCol>
                <a:gridCol w="4814033">
                  <a:extLst>
                    <a:ext uri="{9D8B030D-6E8A-4147-A177-3AD203B41FA5}">
                      <a16:colId xmlns:a16="http://schemas.microsoft.com/office/drawing/2014/main" val="3304366319"/>
                    </a:ext>
                  </a:extLst>
                </a:gridCol>
                <a:gridCol w="3863231">
                  <a:extLst>
                    <a:ext uri="{9D8B030D-6E8A-4147-A177-3AD203B41FA5}">
                      <a16:colId xmlns:a16="http://schemas.microsoft.com/office/drawing/2014/main" val="3526433130"/>
                    </a:ext>
                  </a:extLst>
                </a:gridCol>
              </a:tblGrid>
              <a:tr h="122021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301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Sosyoloji ve antropoloji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Toplum ile ilgili disiplinlerarası eserleri burada sınıflayın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Sosyoloji; Antropoloji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002126473"/>
                  </a:ext>
                </a:extLst>
              </a:tr>
              <a:tr h="117593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302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Toplumsal etkileşim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Sosyolojinin psikolojik ilkelerini, kişilerarası ilişkileri, toplumsal psikolojiyi burada sınıflayın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Toplumsal etkileşim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35152573"/>
                  </a:ext>
                </a:extLst>
              </a:tr>
              <a:tr h="120312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303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Toplumsal süreçler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Toplumsal etkileşim için 302'ye; toplumsal davranışı etkileyen etmenler için 304 ü kullanın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Toplumsal süreçler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42458290"/>
                  </a:ext>
                </a:extLst>
              </a:tr>
              <a:tr h="36471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304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Toplumsal davranış etmenleri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Toplumsal davranış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18604847"/>
                  </a:ext>
                </a:extLst>
              </a:tr>
              <a:tr h="126812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305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Toplumsal gruplar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Genel yaklaşım: toplumsal statü, rol, etkileşimler, toplumsal grupların sorunları; toplumsal gruplara karşı ayırım ve toplumsal grupları etkileyen çatışmalar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Toplumsal gruplar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273027725"/>
                  </a:ext>
                </a:extLst>
              </a:tr>
              <a:tr h="36471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307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Topluluklar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Topluluklar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0622276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584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443345" y="365124"/>
            <a:ext cx="8700655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474980" algn="l"/>
              </a:tabLst>
            </a:pPr>
            <a:r>
              <a:rPr lang="tr-TR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310 GENEL İSTATİSTİKLER</a:t>
            </a:r>
            <a:endParaRPr lang="tr-T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tr-TR" i="1" dirty="0" err="1">
                <a:solidFill>
                  <a:srgbClr val="606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Disiplinlerarası</a:t>
            </a:r>
            <a:r>
              <a:rPr lang="tr-TR" i="1" dirty="0">
                <a:solidFill>
                  <a:srgbClr val="606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niceliksel veri koleksiyonları</a:t>
            </a:r>
            <a:endParaRPr lang="tr-TR" dirty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8655897"/>
              </p:ext>
            </p:extLst>
          </p:nvPr>
        </p:nvGraphicFramePr>
        <p:xfrm>
          <a:off x="443345" y="1057623"/>
          <a:ext cx="7850909" cy="53431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0610">
                  <a:extLst>
                    <a:ext uri="{9D8B030D-6E8A-4147-A177-3AD203B41FA5}">
                      <a16:colId xmlns:a16="http://schemas.microsoft.com/office/drawing/2014/main" val="463141914"/>
                    </a:ext>
                  </a:extLst>
                </a:gridCol>
                <a:gridCol w="3917112">
                  <a:extLst>
                    <a:ext uri="{9D8B030D-6E8A-4147-A177-3AD203B41FA5}">
                      <a16:colId xmlns:a16="http://schemas.microsoft.com/office/drawing/2014/main" val="3696029966"/>
                    </a:ext>
                  </a:extLst>
                </a:gridCol>
                <a:gridCol w="3143187">
                  <a:extLst>
                    <a:ext uri="{9D8B030D-6E8A-4147-A177-3AD203B41FA5}">
                      <a16:colId xmlns:a16="http://schemas.microsoft.com/office/drawing/2014/main" val="3326091086"/>
                    </a:ext>
                  </a:extLst>
                </a:gridCol>
              </a:tblGrid>
              <a:tr h="61417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314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Avrupa genel istatistikleri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Avrupa istatistikleri -Genel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989602020"/>
                  </a:ext>
                </a:extLst>
              </a:tr>
              <a:tr h="61417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315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Asya genel istatistikleri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Asya istatistikleri - Genel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861049317"/>
                  </a:ext>
                </a:extLst>
              </a:tr>
              <a:tr h="61417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315.6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Türkiye genel istatistikleri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Türkiye istatistikleri - Genel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905660615"/>
                  </a:ext>
                </a:extLst>
              </a:tr>
              <a:tr h="61417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316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Afrika genel istatistikleri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Afrika istatistikleri - Genel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463866246"/>
                  </a:ext>
                </a:extLst>
              </a:tr>
              <a:tr h="113616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317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Kuzey Amerika genel istatistikleri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Kuzey Amerika İstatistikleri - Genel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812621461"/>
                  </a:ext>
                </a:extLst>
              </a:tr>
              <a:tr h="113616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317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Güney Amerika genel istatistikleri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Güney Amerika İstatistikleri - Genel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75055786"/>
                  </a:ext>
                </a:extLst>
              </a:tr>
              <a:tr h="61417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319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Başka bölgeler istatistikleri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---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3860314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117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184727" y="365125"/>
            <a:ext cx="8959273" cy="7063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474980" algn="l"/>
              </a:tabLst>
            </a:pPr>
            <a:r>
              <a:rPr lang="tr-TR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320 SİYASAL BİLİMLER</a:t>
            </a:r>
            <a:endParaRPr lang="tr-T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474980" algn="l"/>
              </a:tabLst>
            </a:pPr>
            <a:r>
              <a:rPr lang="tr-TR" i="1" dirty="0">
                <a:solidFill>
                  <a:srgbClr val="606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Siyasal kurumların ve süreçlerin sosyolojisini 306 da sınıflayın</a:t>
            </a:r>
            <a:endParaRPr lang="tr-TR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7825112"/>
              </p:ext>
            </p:extLst>
          </p:nvPr>
        </p:nvGraphicFramePr>
        <p:xfrm>
          <a:off x="184728" y="1154545"/>
          <a:ext cx="11169072" cy="36146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01332">
                  <a:extLst>
                    <a:ext uri="{9D8B030D-6E8A-4147-A177-3AD203B41FA5}">
                      <a16:colId xmlns:a16="http://schemas.microsoft.com/office/drawing/2014/main" val="4069727831"/>
                    </a:ext>
                  </a:extLst>
                </a:gridCol>
                <a:gridCol w="5601572">
                  <a:extLst>
                    <a:ext uri="{9D8B030D-6E8A-4147-A177-3AD203B41FA5}">
                      <a16:colId xmlns:a16="http://schemas.microsoft.com/office/drawing/2014/main" val="3162739099"/>
                    </a:ext>
                  </a:extLst>
                </a:gridCol>
                <a:gridCol w="4466168">
                  <a:extLst>
                    <a:ext uri="{9D8B030D-6E8A-4147-A177-3AD203B41FA5}">
                      <a16:colId xmlns:a16="http://schemas.microsoft.com/office/drawing/2014/main" val="2924805851"/>
                    </a:ext>
                  </a:extLst>
                </a:gridCol>
              </a:tblGrid>
              <a:tr h="90472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321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Yönetim ve devlet dizgeleri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Devlet türlerini burada sınıflayın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Yönetim dizgeleri; Devlet dizgeleri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892505777"/>
                  </a:ext>
                </a:extLst>
              </a:tr>
              <a:tr h="90472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322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Devletin örgütlü gruplarla ilişkisi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Düzenli siyasal partiler dışında devletin gruplarla ilişkisi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Devlet - Örgütlü gruplar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656600033"/>
                  </a:ext>
                </a:extLst>
              </a:tr>
              <a:tr h="91872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323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Yurttaşlık hakları ve siyasal haklar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Devletin yurttaşlarıyla ilişkisini; bireysel özgürlüğü, insan haklarını, insanlık haklarını burada sınıflayın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Yurttaşlık hakları; Siyasal haklar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915882472"/>
                  </a:ext>
                </a:extLst>
              </a:tr>
              <a:tr h="48608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324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Siyasal süreç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Siyasal süreç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15983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024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184727" y="365125"/>
            <a:ext cx="8959273" cy="7063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474980" algn="l"/>
              </a:tabLst>
            </a:pPr>
            <a:r>
              <a:rPr lang="tr-TR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320 SİYASAL BİLİMLER</a:t>
            </a:r>
            <a:endParaRPr lang="tr-T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474980" algn="l"/>
              </a:tabLst>
            </a:pPr>
            <a:r>
              <a:rPr lang="tr-TR" i="1" dirty="0">
                <a:solidFill>
                  <a:srgbClr val="606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Siyasal kurumların ve süreçlerin sosyolojisini 306 da sınıflayın</a:t>
            </a:r>
            <a:endParaRPr lang="tr-TR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0189133"/>
              </p:ext>
            </p:extLst>
          </p:nvPr>
        </p:nvGraphicFramePr>
        <p:xfrm>
          <a:off x="184728" y="1154545"/>
          <a:ext cx="11169072" cy="44057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01332">
                  <a:extLst>
                    <a:ext uri="{9D8B030D-6E8A-4147-A177-3AD203B41FA5}">
                      <a16:colId xmlns:a16="http://schemas.microsoft.com/office/drawing/2014/main" val="4069727831"/>
                    </a:ext>
                  </a:extLst>
                </a:gridCol>
                <a:gridCol w="5601572">
                  <a:extLst>
                    <a:ext uri="{9D8B030D-6E8A-4147-A177-3AD203B41FA5}">
                      <a16:colId xmlns:a16="http://schemas.microsoft.com/office/drawing/2014/main" val="3162739099"/>
                    </a:ext>
                  </a:extLst>
                </a:gridCol>
                <a:gridCol w="4466168">
                  <a:extLst>
                    <a:ext uri="{9D8B030D-6E8A-4147-A177-3AD203B41FA5}">
                      <a16:colId xmlns:a16="http://schemas.microsoft.com/office/drawing/2014/main" val="2924805851"/>
                    </a:ext>
                  </a:extLst>
                </a:gridCol>
              </a:tblGrid>
              <a:tr h="901035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326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Kölelik ve azat etme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Kölelik ile ilgili </a:t>
                      </a:r>
                      <a:r>
                        <a:rPr lang="tr-TR" sz="1800" dirty="0" err="1">
                          <a:effectLst/>
                        </a:rPr>
                        <a:t>disiplinlerarası</a:t>
                      </a:r>
                      <a:r>
                        <a:rPr lang="tr-TR" sz="1800" dirty="0">
                          <a:effectLst/>
                        </a:rPr>
                        <a:t> eserleri 306 da sınıflayın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Kölelik; Azat etme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069894166"/>
                  </a:ext>
                </a:extLst>
              </a:tr>
              <a:tr h="218997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327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Uluslararası ilişkiler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Ülkeler arasındaki ilişkiler ile ilgili </a:t>
                      </a:r>
                      <a:r>
                        <a:rPr lang="tr-TR" sz="1800" dirty="0" err="1">
                          <a:effectLst/>
                        </a:rPr>
                        <a:t>disiplinlerarası</a:t>
                      </a:r>
                      <a:r>
                        <a:rPr lang="tr-TR" sz="1800" dirty="0">
                          <a:effectLst/>
                        </a:rPr>
                        <a:t> eserleri 303'de, ulusal bir politika olarak emperyalizmi 325'de, askeri bilimleri 355'de; belirli bir konuyla ilgili olarak uluslararası ilişkileri konuyla birlikte sınıflayın. 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Uluslararası ilişkiler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848322225"/>
                  </a:ext>
                </a:extLst>
              </a:tr>
              <a:tr h="131473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328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Yasama süreci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Yasama organını burada sınıflayın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Yasama süreci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9544975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293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453</Words>
  <Application>Microsoft Office PowerPoint</Application>
  <PresentationFormat>Geniş ekran</PresentationFormat>
  <Paragraphs>154</Paragraphs>
  <Slides>7</Slides>
  <Notes>7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Teması</vt:lpstr>
      <vt:lpstr> 200 DİN Bireylerin ve grupların ahiretle ilgili inançları, davranışları, deneyimleri ve vahiy, tanrı, ibadet çerçevesindeki ilişkileri  </vt:lpstr>
      <vt:lpstr>   </vt:lpstr>
      <vt:lpstr>   </vt:lpstr>
      <vt:lpstr>   </vt:lpstr>
      <vt:lpstr>   </vt:lpstr>
      <vt:lpstr>   </vt:lpstr>
      <vt:lpstr>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Sınıflama: giriş</dc:title>
  <dc:creator>Dogan Atılgan</dc:creator>
  <cp:lastModifiedBy>Doğan ATILGAN</cp:lastModifiedBy>
  <cp:revision>5</cp:revision>
  <dcterms:created xsi:type="dcterms:W3CDTF">2020-02-17T07:52:53Z</dcterms:created>
  <dcterms:modified xsi:type="dcterms:W3CDTF">2020-06-04T14:42:34Z</dcterms:modified>
</cp:coreProperties>
</file>