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6" r:id="rId4"/>
    <p:sldId id="265" r:id="rId5"/>
    <p:sldId id="264" r:id="rId6"/>
    <p:sldId id="263" r:id="rId7"/>
    <p:sldId id="267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39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34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90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16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86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11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7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b="1" dirty="0"/>
              <a:t>200 DİN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Bireylerin ve grupların ahiretle ilgili inançları, davranışları, deneyimleri ve vahiy, tanrı, ibadet çerçevesindeki ilişkileri</a:t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</p:spTree>
    <p:extLst>
      <p:ext uri="{BB962C8B-B14F-4D97-AF65-F5344CB8AC3E}">
        <p14:creationId xmlns:p14="http://schemas.microsoft.com/office/powerpoint/2010/main" val="344574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917554"/>
              </p:ext>
            </p:extLst>
          </p:nvPr>
        </p:nvGraphicFramePr>
        <p:xfrm>
          <a:off x="406400" y="365126"/>
          <a:ext cx="9522691" cy="6358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9861">
                  <a:extLst>
                    <a:ext uri="{9D8B030D-6E8A-4147-A177-3AD203B41FA5}">
                      <a16:colId xmlns:a16="http://schemas.microsoft.com/office/drawing/2014/main" val="472598775"/>
                    </a:ext>
                  </a:extLst>
                </a:gridCol>
                <a:gridCol w="4744999">
                  <a:extLst>
                    <a:ext uri="{9D8B030D-6E8A-4147-A177-3AD203B41FA5}">
                      <a16:colId xmlns:a16="http://schemas.microsoft.com/office/drawing/2014/main" val="449163706"/>
                    </a:ext>
                  </a:extLst>
                </a:gridCol>
                <a:gridCol w="3807831">
                  <a:extLst>
                    <a:ext uri="{9D8B030D-6E8A-4147-A177-3AD203B41FA5}">
                      <a16:colId xmlns:a16="http://schemas.microsoft.com/office/drawing/2014/main" val="1408388974"/>
                    </a:ext>
                  </a:extLst>
                </a:gridCol>
              </a:tblGrid>
              <a:tr h="15457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201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Hıristiyan dini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Hıristiyan inançlarının doğası, kaynağı, geçerliliği Hıristiyan din bilimini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Hıristiyanlık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418807877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Zerdüştlük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Zerdüştlük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74641765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Musevilik, Yahudilik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Musevilik; Yahudilik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390807836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İslam dini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İslâmlık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2105376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297.1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Kaynaklar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İslâm-ilişkiler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760077633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297.3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 ibadeti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İslâmlık - İbadet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44276054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297.4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 yaşayışı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 yaşayışı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69490582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297.5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 ahlâkı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 ahlâkı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99420995"/>
                  </a:ext>
                </a:extLst>
              </a:tr>
              <a:tr h="64993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297.6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 önderleri ve örgütlenme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İslâmlık - önderler; İslâmlık - Kurumlar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43072939"/>
                  </a:ext>
                </a:extLst>
              </a:tr>
              <a:tr h="64993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297.7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İslâmlık görevleri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İslâmlık -- Görevler; Din Eğitimi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132625110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297.8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 mezhepleri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 mezhepleri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26531285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297.9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İslâm’dan kaynaklanan dinler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Babilik; Bahailik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83516779"/>
                  </a:ext>
                </a:extLst>
              </a:tr>
              <a:tr h="35133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299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Başka dinler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--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73835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78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r>
              <a:rPr lang="tr-T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300 </a:t>
            </a:r>
            <a:r>
              <a:rPr lang="tr-T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TOPLUM BİLİMLERİ</a:t>
            </a:r>
            <a:endParaRPr lang="tr-TR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r>
              <a:rPr lang="tr-TR" sz="4000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Davranışsal incelemeleri, toplumsal incelemeleri burada sınıflayın</a:t>
            </a:r>
            <a:endParaRPr lang="tr-T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63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693185"/>
              </p:ext>
            </p:extLst>
          </p:nvPr>
        </p:nvGraphicFramePr>
        <p:xfrm>
          <a:off x="434109" y="365121"/>
          <a:ext cx="9661235" cy="60239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3971">
                  <a:extLst>
                    <a:ext uri="{9D8B030D-6E8A-4147-A177-3AD203B41FA5}">
                      <a16:colId xmlns:a16="http://schemas.microsoft.com/office/drawing/2014/main" val="3055166798"/>
                    </a:ext>
                  </a:extLst>
                </a:gridCol>
                <a:gridCol w="4814033">
                  <a:extLst>
                    <a:ext uri="{9D8B030D-6E8A-4147-A177-3AD203B41FA5}">
                      <a16:colId xmlns:a16="http://schemas.microsoft.com/office/drawing/2014/main" val="3304366319"/>
                    </a:ext>
                  </a:extLst>
                </a:gridCol>
                <a:gridCol w="3863231">
                  <a:extLst>
                    <a:ext uri="{9D8B030D-6E8A-4147-A177-3AD203B41FA5}">
                      <a16:colId xmlns:a16="http://schemas.microsoft.com/office/drawing/2014/main" val="3526433130"/>
                    </a:ext>
                  </a:extLst>
                </a:gridCol>
              </a:tblGrid>
              <a:tr h="122021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301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Sosyoloji ve antropoloji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Toplum ile ilgili disiplinlerarası eserleri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Sosyoloji; Antropoloji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02126473"/>
                  </a:ext>
                </a:extLst>
              </a:tr>
              <a:tr h="117593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302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etkileşim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Sosyolojinin psikolojik ilkelerini, kişilerarası ilişkileri, toplumsal psikolojiyi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etkileşim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5152573"/>
                  </a:ext>
                </a:extLst>
              </a:tr>
              <a:tr h="120312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303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süreçler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etkileşim için 302'ye; toplumsal davranışı etkileyen etmenler için 304 ü kullanın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süreçler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42458290"/>
                  </a:ext>
                </a:extLst>
              </a:tr>
              <a:tr h="36471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304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davranış etmenleri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davranış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8604847"/>
                  </a:ext>
                </a:extLst>
              </a:tr>
              <a:tr h="126812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305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gruplar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Genel yaklaşım: toplumsal statü, rol, etkileşimler, toplumsal grupların sorunları; toplumsal gruplara karşı ayırım ve toplumsal grupları etkileyen çatışmalar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gruplar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73027725"/>
                  </a:ext>
                </a:extLst>
              </a:tr>
              <a:tr h="36471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307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Topluluklar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Topluluklar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62227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84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443345" y="365124"/>
            <a:ext cx="870065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310 GENEL İSTATİSTİKLER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tr-TR" i="1" dirty="0" err="1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Disiplinlerarası</a:t>
            </a: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niceliksel veri koleksiyonları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655897"/>
              </p:ext>
            </p:extLst>
          </p:nvPr>
        </p:nvGraphicFramePr>
        <p:xfrm>
          <a:off x="443345" y="1057623"/>
          <a:ext cx="7850909" cy="5343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610">
                  <a:extLst>
                    <a:ext uri="{9D8B030D-6E8A-4147-A177-3AD203B41FA5}">
                      <a16:colId xmlns:a16="http://schemas.microsoft.com/office/drawing/2014/main" val="463141914"/>
                    </a:ext>
                  </a:extLst>
                </a:gridCol>
                <a:gridCol w="3917112">
                  <a:extLst>
                    <a:ext uri="{9D8B030D-6E8A-4147-A177-3AD203B41FA5}">
                      <a16:colId xmlns:a16="http://schemas.microsoft.com/office/drawing/2014/main" val="3696029966"/>
                    </a:ext>
                  </a:extLst>
                </a:gridCol>
                <a:gridCol w="3143187">
                  <a:extLst>
                    <a:ext uri="{9D8B030D-6E8A-4147-A177-3AD203B41FA5}">
                      <a16:colId xmlns:a16="http://schemas.microsoft.com/office/drawing/2014/main" val="3326091086"/>
                    </a:ext>
                  </a:extLst>
                </a:gridCol>
              </a:tblGrid>
              <a:tr h="614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314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Avrupa genel istatistikleri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Avrupa istatistikleri -Genel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89602020"/>
                  </a:ext>
                </a:extLst>
              </a:tr>
              <a:tr h="614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315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Asya genel istatistikleri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Asya istatistikleri - Genel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861049317"/>
                  </a:ext>
                </a:extLst>
              </a:tr>
              <a:tr h="614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315.6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Türkiye genel istatistikleri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Türkiye istatistikleri - Genel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05660615"/>
                  </a:ext>
                </a:extLst>
              </a:tr>
              <a:tr h="614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316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Afrika genel istatistikleri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Afrika istatistikleri - Genel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63866246"/>
                  </a:ext>
                </a:extLst>
              </a:tr>
              <a:tr h="1136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317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Kuzey Amerika genel istatistikleri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Kuzey Amerika İstatistikleri - Genel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12621461"/>
                  </a:ext>
                </a:extLst>
              </a:tr>
              <a:tr h="1136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317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Güney Amerika genel istatistikleri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Güney Amerika İstatistikleri - Genel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75055786"/>
                  </a:ext>
                </a:extLst>
              </a:tr>
              <a:tr h="614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319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bölgeler istatistikleri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---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386031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17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184727" y="365125"/>
            <a:ext cx="8959273" cy="706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320 SİYASAL BİLİMLER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</a:tabLs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Siyasal kurumların ve süreçlerin sosyolojisini 306 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825112"/>
              </p:ext>
            </p:extLst>
          </p:nvPr>
        </p:nvGraphicFramePr>
        <p:xfrm>
          <a:off x="184728" y="1154545"/>
          <a:ext cx="11169072" cy="36146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1332">
                  <a:extLst>
                    <a:ext uri="{9D8B030D-6E8A-4147-A177-3AD203B41FA5}">
                      <a16:colId xmlns:a16="http://schemas.microsoft.com/office/drawing/2014/main" val="4069727831"/>
                    </a:ext>
                  </a:extLst>
                </a:gridCol>
                <a:gridCol w="5601572">
                  <a:extLst>
                    <a:ext uri="{9D8B030D-6E8A-4147-A177-3AD203B41FA5}">
                      <a16:colId xmlns:a16="http://schemas.microsoft.com/office/drawing/2014/main" val="3162739099"/>
                    </a:ext>
                  </a:extLst>
                </a:gridCol>
                <a:gridCol w="4466168">
                  <a:extLst>
                    <a:ext uri="{9D8B030D-6E8A-4147-A177-3AD203B41FA5}">
                      <a16:colId xmlns:a16="http://schemas.microsoft.com/office/drawing/2014/main" val="2924805851"/>
                    </a:ext>
                  </a:extLst>
                </a:gridCol>
              </a:tblGrid>
              <a:tr h="90472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321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Yönetim ve devlet dizgeleri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Devlet türlerini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Yönetim dizgeleri; Devlet dizgeleri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92505777"/>
                  </a:ext>
                </a:extLst>
              </a:tr>
              <a:tr h="90472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322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Devletin örgütlü gruplarla ilişkisi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Düzenli siyasal partiler dışında devletin gruplarla ilişkisi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Devlet - Örgütlü gruplar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656600033"/>
                  </a:ext>
                </a:extLst>
              </a:tr>
              <a:tr h="91872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323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Yurttaşlık hakları ve siyasal haklar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Devletin yurttaşlarıyla ilişkisini; bireysel özgürlüğü, insan haklarını, insanlık haklarını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Yurttaşlık hakları; Siyasal haklar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915882472"/>
                  </a:ext>
                </a:extLst>
              </a:tr>
              <a:tr h="48608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324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Siyasal süreç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Siyasal süreç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598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24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184727" y="365125"/>
            <a:ext cx="8959273" cy="706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320 SİYASAL BİLİMLER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</a:tabLs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Siyasal kurumların ve süreçlerin sosyolojisini 306 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189133"/>
              </p:ext>
            </p:extLst>
          </p:nvPr>
        </p:nvGraphicFramePr>
        <p:xfrm>
          <a:off x="184728" y="1154545"/>
          <a:ext cx="11169072" cy="44057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1332">
                  <a:extLst>
                    <a:ext uri="{9D8B030D-6E8A-4147-A177-3AD203B41FA5}">
                      <a16:colId xmlns:a16="http://schemas.microsoft.com/office/drawing/2014/main" val="4069727831"/>
                    </a:ext>
                  </a:extLst>
                </a:gridCol>
                <a:gridCol w="5601572">
                  <a:extLst>
                    <a:ext uri="{9D8B030D-6E8A-4147-A177-3AD203B41FA5}">
                      <a16:colId xmlns:a16="http://schemas.microsoft.com/office/drawing/2014/main" val="3162739099"/>
                    </a:ext>
                  </a:extLst>
                </a:gridCol>
                <a:gridCol w="4466168">
                  <a:extLst>
                    <a:ext uri="{9D8B030D-6E8A-4147-A177-3AD203B41FA5}">
                      <a16:colId xmlns:a16="http://schemas.microsoft.com/office/drawing/2014/main" val="2924805851"/>
                    </a:ext>
                  </a:extLst>
                </a:gridCol>
              </a:tblGrid>
              <a:tr h="9010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326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Kölelik ve azat etme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Kölelik ile ilgili </a:t>
                      </a:r>
                      <a:r>
                        <a:rPr lang="tr-TR" sz="1800" dirty="0" err="1">
                          <a:effectLst/>
                        </a:rPr>
                        <a:t>disiplinlerarası</a:t>
                      </a:r>
                      <a:r>
                        <a:rPr lang="tr-TR" sz="1800" dirty="0">
                          <a:effectLst/>
                        </a:rPr>
                        <a:t> eserleri 306 da sınıflayın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Kölelik; Azat etme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069894166"/>
                  </a:ext>
                </a:extLst>
              </a:tr>
              <a:tr h="218997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327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Uluslararası ilişkiler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Ülkeler arasındaki ilişkiler ile ilgili </a:t>
                      </a:r>
                      <a:r>
                        <a:rPr lang="tr-TR" sz="1800" dirty="0" err="1">
                          <a:effectLst/>
                        </a:rPr>
                        <a:t>disiplinlerarası</a:t>
                      </a:r>
                      <a:r>
                        <a:rPr lang="tr-TR" sz="1800" dirty="0">
                          <a:effectLst/>
                        </a:rPr>
                        <a:t> eserleri 303'de, ulusal bir politika olarak emperyalizmi 325'de, askeri bilimleri 355'de; belirli bir konuyla ilgili olarak uluslararası ilişkileri konuyla birlikte sınıflayın. 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Uluslararası ilişkiler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848322225"/>
                  </a:ext>
                </a:extLst>
              </a:tr>
              <a:tr h="131473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328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Yasama süreci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Yasama organını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Yasama süreci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54497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93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453</Words>
  <Application>Microsoft Office PowerPoint</Application>
  <PresentationFormat>Geniş ekran</PresentationFormat>
  <Paragraphs>154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Teması</vt:lpstr>
      <vt:lpstr> 200 DİN Bireylerin ve grupların ahiretle ilgili inançları, davranışları, deneyimleri ve vahiy, tanrı, ibadet çerçevesindeki ilişkileri  </vt:lpstr>
      <vt:lpstr>   </vt:lpstr>
      <vt:lpstr>   </vt:lpstr>
      <vt:lpstr>   </vt:lpstr>
      <vt:lpstr>   </vt:lpstr>
      <vt:lpstr>   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Doğan ATILGAN</cp:lastModifiedBy>
  <cp:revision>5</cp:revision>
  <dcterms:created xsi:type="dcterms:W3CDTF">2020-02-17T07:52:53Z</dcterms:created>
  <dcterms:modified xsi:type="dcterms:W3CDTF">2020-06-04T14:42:34Z</dcterms:modified>
</cp:coreProperties>
</file>