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fikret\Dropbox\Ders_Materyal\Uluslararasi_iktisat\yillara_gore_dis_ticaret_2017.xls"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oleObject" Target="file:///C:\Users\Kml\Dropbox\Ders_Materyal\Uluslararasi_iktisat\uyp.xls"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tx>
            <c:v>İhracat</c:v>
          </c:tx>
          <c:spPr>
            <a:ln w="57150"/>
          </c:spPr>
          <c:marker>
            <c:symbol val="none"/>
          </c:marker>
          <c:cat>
            <c:strRef>
              <c:f>'t1'!$A$88:$A$105</c:f>
              <c:strCache>
                <c:ptCount val="18"/>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strCache>
            </c:strRef>
          </c:cat>
          <c:val>
            <c:numRef>
              <c:f>'t1'!$P$88:$P$105</c:f>
              <c:numCache>
                <c:formatCode>0.0%</c:formatCode>
                <c:ptCount val="18"/>
                <c:pt idx="0">
                  <c:v>9.9554401695287953E-2</c:v>
                </c:pt>
                <c:pt idx="1">
                  <c:v>0.10740416519747134</c:v>
                </c:pt>
                <c:pt idx="2">
                  <c:v>0.10465916684265718</c:v>
                </c:pt>
                <c:pt idx="3">
                  <c:v>0.15927021416732143</c:v>
                </c:pt>
                <c:pt idx="4">
                  <c:v>0.15644248707640837</c:v>
                </c:pt>
                <c:pt idx="5">
                  <c:v>0.15497746278143112</c:v>
                </c:pt>
                <c:pt idx="6">
                  <c:v>0.1618065658722731</c:v>
                </c:pt>
                <c:pt idx="7">
                  <c:v>0.15259995124969589</c:v>
                </c:pt>
                <c:pt idx="8">
                  <c:v>0.16248081305352247</c:v>
                </c:pt>
                <c:pt idx="9">
                  <c:v>0.16535052578554948</c:v>
                </c:pt>
                <c:pt idx="10">
                  <c:v>0.17791159253917635</c:v>
                </c:pt>
                <c:pt idx="11">
                  <c:v>0.16562682330453493</c:v>
                </c:pt>
                <c:pt idx="12">
                  <c:v>0.15566144982689498</c:v>
                </c:pt>
                <c:pt idx="13">
                  <c:v>0.17430285795063341</c:v>
                </c:pt>
                <c:pt idx="14">
                  <c:v>0.19390197965049533</c:v>
                </c:pt>
                <c:pt idx="15">
                  <c:v>0.18444039229198922</c:v>
                </c:pt>
                <c:pt idx="16">
                  <c:v>0.19716802846267639</c:v>
                </c:pt>
                <c:pt idx="17">
                  <c:v>0.19988158119357033</c:v>
                </c:pt>
              </c:numCache>
            </c:numRef>
          </c:val>
          <c:smooth val="0"/>
          <c:extLst>
            <c:ext xmlns:c16="http://schemas.microsoft.com/office/drawing/2014/chart" uri="{C3380CC4-5D6E-409C-BE32-E72D297353CC}">
              <c16:uniqueId val="{00000000-2C6C-4484-96FA-8677B7AE0503}"/>
            </c:ext>
          </c:extLst>
        </c:ser>
        <c:ser>
          <c:idx val="2"/>
          <c:order val="1"/>
          <c:tx>
            <c:v>İthalat</c:v>
          </c:tx>
          <c:spPr>
            <a:ln w="57150"/>
          </c:spPr>
          <c:marker>
            <c:symbol val="none"/>
          </c:marker>
          <c:cat>
            <c:strRef>
              <c:f>'t1'!$A$88:$A$105</c:f>
              <c:strCache>
                <c:ptCount val="18"/>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strCache>
            </c:strRef>
          </c:cat>
          <c:val>
            <c:numRef>
              <c:f>'t1'!$Q$88:$Q$105</c:f>
              <c:numCache>
                <c:formatCode>0.0%</c:formatCode>
                <c:ptCount val="18"/>
                <c:pt idx="0">
                  <c:v>0.16948486970776425</c:v>
                </c:pt>
                <c:pt idx="1">
                  <c:v>0.16429935904375861</c:v>
                </c:pt>
                <c:pt idx="2">
                  <c:v>0.20537314420351527</c:v>
                </c:pt>
                <c:pt idx="3">
                  <c:v>0.21042941471208804</c:v>
                </c:pt>
                <c:pt idx="4">
                  <c:v>0.22366633460260443</c:v>
                </c:pt>
                <c:pt idx="5">
                  <c:v>0.22741681528945079</c:v>
                </c:pt>
                <c:pt idx="6">
                  <c:v>0.24985413878382387</c:v>
                </c:pt>
                <c:pt idx="7">
                  <c:v>0.24252314703451508</c:v>
                </c:pt>
                <c:pt idx="8">
                  <c:v>0.26513750089402249</c:v>
                </c:pt>
                <c:pt idx="9">
                  <c:v>0.26213760178633555</c:v>
                </c:pt>
                <c:pt idx="10">
                  <c:v>0.27215348272958523</c:v>
                </c:pt>
                <c:pt idx="11">
                  <c:v>0.22851899049443161</c:v>
                </c:pt>
                <c:pt idx="12">
                  <c:v>0.25361154971023714</c:v>
                </c:pt>
                <c:pt idx="13">
                  <c:v>0.31117312893147708</c:v>
                </c:pt>
                <c:pt idx="14">
                  <c:v>0.30083988373117765</c:v>
                </c:pt>
                <c:pt idx="15">
                  <c:v>0.30576873093699247</c:v>
                </c:pt>
                <c:pt idx="16">
                  <c:v>0.30296007193886454</c:v>
                </c:pt>
                <c:pt idx="17">
                  <c:v>0.2879773100732082</c:v>
                </c:pt>
              </c:numCache>
            </c:numRef>
          </c:val>
          <c:smooth val="0"/>
          <c:extLst>
            <c:ext xmlns:c16="http://schemas.microsoft.com/office/drawing/2014/chart" uri="{C3380CC4-5D6E-409C-BE32-E72D297353CC}">
              <c16:uniqueId val="{00000001-2C6C-4484-96FA-8677B7AE0503}"/>
            </c:ext>
          </c:extLst>
        </c:ser>
        <c:dLbls>
          <c:showLegendKey val="0"/>
          <c:showVal val="0"/>
          <c:showCatName val="0"/>
          <c:showSerName val="0"/>
          <c:showPercent val="0"/>
          <c:showBubbleSize val="0"/>
        </c:dLbls>
        <c:smooth val="0"/>
        <c:axId val="10390912"/>
        <c:axId val="12883072"/>
      </c:lineChart>
      <c:catAx>
        <c:axId val="10390912"/>
        <c:scaling>
          <c:orientation val="minMax"/>
        </c:scaling>
        <c:delete val="0"/>
        <c:axPos val="b"/>
        <c:numFmt formatCode="General" sourceLinked="0"/>
        <c:majorTickMark val="out"/>
        <c:minorTickMark val="none"/>
        <c:tickLblPos val="nextTo"/>
        <c:txPr>
          <a:bodyPr rot="-2700000"/>
          <a:lstStyle/>
          <a:p>
            <a:pPr>
              <a:defRPr/>
            </a:pPr>
            <a:endParaRPr lang="en-US"/>
          </a:p>
        </c:txPr>
        <c:crossAx val="12883072"/>
        <c:crosses val="autoZero"/>
        <c:auto val="1"/>
        <c:lblAlgn val="ctr"/>
        <c:lblOffset val="100"/>
        <c:noMultiLvlLbl val="0"/>
      </c:catAx>
      <c:valAx>
        <c:axId val="12883072"/>
        <c:scaling>
          <c:orientation val="minMax"/>
        </c:scaling>
        <c:delete val="0"/>
        <c:axPos val="l"/>
        <c:majorGridlines/>
        <c:numFmt formatCode="0.0%" sourceLinked="1"/>
        <c:majorTickMark val="out"/>
        <c:minorTickMark val="none"/>
        <c:tickLblPos val="nextTo"/>
        <c:crossAx val="10390912"/>
        <c:crosses val="autoZero"/>
        <c:crossBetween val="between"/>
      </c:valAx>
      <c:spPr>
        <a:ln w="57150"/>
      </c:spPr>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tr-TR"/>
              <a:t>Türkiye'nin Dış Yükümlülükleri (Milyon $)</a:t>
            </a:r>
            <a:endParaRPr lang="en-US"/>
          </a:p>
        </c:rich>
      </c:tx>
      <c:layout/>
      <c:overlay val="0"/>
    </c:title>
    <c:autoTitleDeleted val="0"/>
    <c:plotArea>
      <c:layout/>
      <c:lineChart>
        <c:grouping val="standard"/>
        <c:varyColors val="0"/>
        <c:ser>
          <c:idx val="0"/>
          <c:order val="0"/>
          <c:tx>
            <c:strRef>
              <c:f>Sayfa1!$A$2</c:f>
              <c:strCache>
                <c:ptCount val="1"/>
                <c:pt idx="0">
                  <c:v>Toplam Yükümlülükler</c:v>
                </c:pt>
              </c:strCache>
            </c:strRef>
          </c:tx>
          <c:spPr>
            <a:ln w="38100"/>
          </c:spPr>
          <c:marker>
            <c:symbol val="none"/>
          </c:marker>
          <c:cat>
            <c:numRef>
              <c:f>Sayfa1!$B$1:$P$1</c:f>
              <c:numCache>
                <c:formatCode>General</c:formatCode>
                <c:ptCount val="15"/>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numCache>
            </c:numRef>
          </c:cat>
          <c:val>
            <c:numRef>
              <c:f>Sayfa1!$B$2:$P$2</c:f>
              <c:numCache>
                <c:formatCode>#,##0</c:formatCode>
                <c:ptCount val="15"/>
                <c:pt idx="0">
                  <c:v>124794</c:v>
                </c:pt>
                <c:pt idx="1">
                  <c:v>151447</c:v>
                </c:pt>
                <c:pt idx="2">
                  <c:v>137586.50168596773</c:v>
                </c:pt>
                <c:pt idx="3">
                  <c:v>147779.36490310659</c:v>
                </c:pt>
                <c:pt idx="4">
                  <c:v>179295.10876006243</c:v>
                </c:pt>
                <c:pt idx="5">
                  <c:v>213982.45094173407</c:v>
                </c:pt>
                <c:pt idx="6">
                  <c:v>281688.41273314983</c:v>
                </c:pt>
                <c:pt idx="7">
                  <c:v>349581.96927968529</c:v>
                </c:pt>
                <c:pt idx="8">
                  <c:v>483830.03962362447</c:v>
                </c:pt>
                <c:pt idx="9">
                  <c:v>386191.22265997902</c:v>
                </c:pt>
                <c:pt idx="10">
                  <c:v>457115.80753303529</c:v>
                </c:pt>
                <c:pt idx="11">
                  <c:v>545832</c:v>
                </c:pt>
                <c:pt idx="12">
                  <c:v>493344</c:v>
                </c:pt>
                <c:pt idx="13">
                  <c:v>636421</c:v>
                </c:pt>
                <c:pt idx="14">
                  <c:v>619225.80000000005</c:v>
                </c:pt>
              </c:numCache>
            </c:numRef>
          </c:val>
          <c:smooth val="0"/>
          <c:extLst>
            <c:ext xmlns:c16="http://schemas.microsoft.com/office/drawing/2014/chart" uri="{C3380CC4-5D6E-409C-BE32-E72D297353CC}">
              <c16:uniqueId val="{00000000-26E6-4381-B3AC-14DC93F01387}"/>
            </c:ext>
          </c:extLst>
        </c:ser>
        <c:ser>
          <c:idx val="1"/>
          <c:order val="1"/>
          <c:tx>
            <c:strRef>
              <c:f>Sayfa1!$A$3</c:f>
              <c:strCache>
                <c:ptCount val="1"/>
                <c:pt idx="0">
                  <c:v>(Doğrudan yatırımlardan kaynaklanan)</c:v>
                </c:pt>
              </c:strCache>
            </c:strRef>
          </c:tx>
          <c:spPr>
            <a:ln w="38100">
              <a:prstDash val="dash"/>
            </a:ln>
          </c:spPr>
          <c:marker>
            <c:symbol val="none"/>
          </c:marker>
          <c:cat>
            <c:numRef>
              <c:f>Sayfa1!$B$1:$P$1</c:f>
              <c:numCache>
                <c:formatCode>General</c:formatCode>
                <c:ptCount val="15"/>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numCache>
            </c:numRef>
          </c:cat>
          <c:val>
            <c:numRef>
              <c:f>Sayfa1!$B$3:$P$3</c:f>
              <c:numCache>
                <c:formatCode>#,##0</c:formatCode>
                <c:ptCount val="15"/>
                <c:pt idx="1">
                  <c:v>18812</c:v>
                </c:pt>
                <c:pt idx="2">
                  <c:v>20316</c:v>
                </c:pt>
                <c:pt idx="3">
                  <c:v>18811</c:v>
                </c:pt>
                <c:pt idx="4">
                  <c:v>33224</c:v>
                </c:pt>
                <c:pt idx="5">
                  <c:v>38591</c:v>
                </c:pt>
                <c:pt idx="6">
                  <c:v>71322</c:v>
                </c:pt>
                <c:pt idx="7">
                  <c:v>95127</c:v>
                </c:pt>
                <c:pt idx="8">
                  <c:v>155160</c:v>
                </c:pt>
                <c:pt idx="9">
                  <c:v>80384</c:v>
                </c:pt>
                <c:pt idx="10">
                  <c:v>143691</c:v>
                </c:pt>
                <c:pt idx="11">
                  <c:v>186937</c:v>
                </c:pt>
                <c:pt idx="12">
                  <c:v>136450</c:v>
                </c:pt>
                <c:pt idx="13">
                  <c:v>189900</c:v>
                </c:pt>
                <c:pt idx="14">
                  <c:v>149246</c:v>
                </c:pt>
              </c:numCache>
            </c:numRef>
          </c:val>
          <c:smooth val="0"/>
          <c:extLst>
            <c:ext xmlns:c16="http://schemas.microsoft.com/office/drawing/2014/chart" uri="{C3380CC4-5D6E-409C-BE32-E72D297353CC}">
              <c16:uniqueId val="{00000001-26E6-4381-B3AC-14DC93F01387}"/>
            </c:ext>
          </c:extLst>
        </c:ser>
        <c:dLbls>
          <c:showLegendKey val="0"/>
          <c:showVal val="0"/>
          <c:showCatName val="0"/>
          <c:showSerName val="0"/>
          <c:showPercent val="0"/>
          <c:showBubbleSize val="0"/>
        </c:dLbls>
        <c:smooth val="0"/>
        <c:axId val="216990848"/>
        <c:axId val="216992384"/>
      </c:lineChart>
      <c:catAx>
        <c:axId val="216990848"/>
        <c:scaling>
          <c:orientation val="minMax"/>
        </c:scaling>
        <c:delete val="0"/>
        <c:axPos val="b"/>
        <c:numFmt formatCode="General" sourceLinked="1"/>
        <c:majorTickMark val="none"/>
        <c:minorTickMark val="none"/>
        <c:tickLblPos val="nextTo"/>
        <c:crossAx val="216992384"/>
        <c:crosses val="autoZero"/>
        <c:auto val="1"/>
        <c:lblAlgn val="ctr"/>
        <c:lblOffset val="100"/>
        <c:noMultiLvlLbl val="0"/>
      </c:catAx>
      <c:valAx>
        <c:axId val="216992384"/>
        <c:scaling>
          <c:orientation val="minMax"/>
        </c:scaling>
        <c:delete val="0"/>
        <c:axPos val="l"/>
        <c:majorGridlines/>
        <c:numFmt formatCode="#,##0" sourceLinked="1"/>
        <c:majorTickMark val="none"/>
        <c:minorTickMark val="none"/>
        <c:tickLblPos val="nextTo"/>
        <c:spPr>
          <a:ln w="9525">
            <a:noFill/>
          </a:ln>
        </c:spPr>
        <c:crossAx val="216990848"/>
        <c:crosses val="autoZero"/>
        <c:crossBetween val="between"/>
      </c:valAx>
    </c:plotArea>
    <c:legend>
      <c:legendPos val="b"/>
      <c:layout/>
      <c:overlay val="0"/>
    </c:legend>
    <c:plotVisOnly val="1"/>
    <c:dispBlanksAs val="gap"/>
    <c:showDLblsOverMax val="0"/>
  </c:chart>
  <c:txPr>
    <a:bodyPr/>
    <a:lstStyle/>
    <a:p>
      <a:pPr>
        <a:defRPr sz="20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tr-TR" dirty="0"/>
              <a:t>Uluslararası Net Yatırım </a:t>
            </a:r>
            <a:r>
              <a:rPr lang="tr-TR" dirty="0" smtClean="0"/>
              <a:t>Pozisyonu (Varlıklarla yükümlülüklerin</a:t>
            </a:r>
            <a:r>
              <a:rPr lang="tr-TR" baseline="0" dirty="0" smtClean="0"/>
              <a:t> farkı, </a:t>
            </a:r>
            <a:r>
              <a:rPr lang="tr-TR" dirty="0" smtClean="0"/>
              <a:t>milyon</a:t>
            </a:r>
            <a:r>
              <a:rPr lang="tr-TR" baseline="0" dirty="0" smtClean="0"/>
              <a:t> dolar)</a:t>
            </a:r>
            <a:endParaRPr lang="tr-TR" dirty="0"/>
          </a:p>
        </c:rich>
      </c:tx>
      <c:layout>
        <c:manualLayout>
          <c:xMode val="edge"/>
          <c:yMode val="edge"/>
          <c:x val="0.14230627813840793"/>
          <c:y val="1.824510357208959E-2"/>
        </c:manualLayout>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2"/>
          <c:order val="0"/>
          <c:spPr>
            <a:ln w="28575" cap="rnd">
              <a:solidFill>
                <a:schemeClr val="tx2">
                  <a:lumMod val="50000"/>
                </a:schemeClr>
              </a:solidFill>
              <a:round/>
            </a:ln>
            <a:effectLst/>
          </c:spPr>
          <c:marker>
            <c:symbol val="none"/>
          </c:marker>
          <c:cat>
            <c:numRef>
              <c:f>'3'!$D$6:$Y$6</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'3'!$D$8:$Y$8</c:f>
              <c:numCache>
                <c:formatCode>#,##0</c:formatCode>
                <c:ptCount val="22"/>
                <c:pt idx="0">
                  <c:v>-54767</c:v>
                </c:pt>
                <c:pt idx="1">
                  <c:v>-60334</c:v>
                </c:pt>
                <c:pt idx="2">
                  <c:v>-65560</c:v>
                </c:pt>
                <c:pt idx="3">
                  <c:v>-75408</c:v>
                </c:pt>
                <c:pt idx="4">
                  <c:v>-98237</c:v>
                </c:pt>
                <c:pt idx="5">
                  <c:v>-85368.871928946683</c:v>
                </c:pt>
                <c:pt idx="6">
                  <c:v>-85509.148044193018</c:v>
                </c:pt>
                <c:pt idx="7">
                  <c:v>-105599.28701965843</c:v>
                </c:pt>
                <c:pt idx="8">
                  <c:v>-128018.99898317407</c:v>
                </c:pt>
                <c:pt idx="9">
                  <c:v>-174623</c:v>
                </c:pt>
                <c:pt idx="10">
                  <c:v>-205557</c:v>
                </c:pt>
                <c:pt idx="11">
                  <c:v>-313621</c:v>
                </c:pt>
                <c:pt idx="12">
                  <c:v>-199616</c:v>
                </c:pt>
                <c:pt idx="13">
                  <c:v>-275926</c:v>
                </c:pt>
                <c:pt idx="14">
                  <c:v>-361274</c:v>
                </c:pt>
                <c:pt idx="15">
                  <c:v>-316209</c:v>
                </c:pt>
                <c:pt idx="16">
                  <c:v>-426286</c:v>
                </c:pt>
                <c:pt idx="17">
                  <c:v>-397978</c:v>
                </c:pt>
                <c:pt idx="18">
                  <c:v>-446759</c:v>
                </c:pt>
                <c:pt idx="19">
                  <c:v>-387509</c:v>
                </c:pt>
                <c:pt idx="20">
                  <c:v>-372810</c:v>
                </c:pt>
                <c:pt idx="21">
                  <c:v>-465743</c:v>
                </c:pt>
              </c:numCache>
            </c:numRef>
          </c:val>
          <c:smooth val="0"/>
          <c:extLst>
            <c:ext xmlns:c16="http://schemas.microsoft.com/office/drawing/2014/chart" uri="{C3380CC4-5D6E-409C-BE32-E72D297353CC}">
              <c16:uniqueId val="{00000000-2C31-4428-83E9-486076CB0464}"/>
            </c:ext>
          </c:extLst>
        </c:ser>
        <c:dLbls>
          <c:showLegendKey val="0"/>
          <c:showVal val="0"/>
          <c:showCatName val="0"/>
          <c:showSerName val="0"/>
          <c:showPercent val="0"/>
          <c:showBubbleSize val="0"/>
        </c:dLbls>
        <c:smooth val="0"/>
        <c:axId val="836266704"/>
        <c:axId val="836259632"/>
      </c:lineChart>
      <c:catAx>
        <c:axId val="836266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836259632"/>
        <c:crosses val="autoZero"/>
        <c:auto val="1"/>
        <c:lblAlgn val="ctr"/>
        <c:lblOffset val="100"/>
        <c:tickLblSkip val="2"/>
        <c:noMultiLvlLbl val="0"/>
      </c:catAx>
      <c:valAx>
        <c:axId val="8362596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836266704"/>
        <c:crosses val="autoZero"/>
        <c:crossBetween val="between"/>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524015-7A22-4B7F-B11B-4CB84EAC88E4}" type="datetimeFigureOut">
              <a:rPr lang="en-US" smtClean="0"/>
              <a:t>9/22/2019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157F3F-04AD-4A40-B768-F3D4A9244C63}" type="slidenum">
              <a:rPr lang="en-US" smtClean="0"/>
              <a:t>‹#›</a:t>
            </a:fld>
            <a:endParaRPr lang="en-US"/>
          </a:p>
        </p:txBody>
      </p:sp>
    </p:spTree>
    <p:extLst>
      <p:ext uri="{BB962C8B-B14F-4D97-AF65-F5344CB8AC3E}">
        <p14:creationId xmlns:p14="http://schemas.microsoft.com/office/powerpoint/2010/main" val="532340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http://www.tcmb.gov.tr/wps/wcm/connect/0ab87526-c290-4bdd-94d4-b8e99e70eba9/BOPMetaveri.pdf?MOD=AJPERES&amp;CACHEID=ROOTWORKSPACE-0ab87526-c290-4bdd-94d4-b8e99e70eba9-ml39cvO</a:t>
            </a:r>
            <a:endParaRPr lang="tr-TR" dirty="0"/>
          </a:p>
        </p:txBody>
      </p:sp>
      <p:sp>
        <p:nvSpPr>
          <p:cNvPr id="4" name="Slayt Numarası Yer Tutucusu 3"/>
          <p:cNvSpPr>
            <a:spLocks noGrp="1"/>
          </p:cNvSpPr>
          <p:nvPr>
            <p:ph type="sldNum" sz="quarter" idx="10"/>
          </p:nvPr>
        </p:nvSpPr>
        <p:spPr/>
        <p:txBody>
          <a:bodyPr/>
          <a:lstStyle/>
          <a:p>
            <a:fld id="{BDEA7ADE-E885-4AB8-AD18-80E9D181BF28}" type="slidenum">
              <a:rPr lang="tr-TR" smtClean="0"/>
              <a:pPr/>
              <a:t>4</a:t>
            </a:fld>
            <a:endParaRPr lang="tr-TR"/>
          </a:p>
        </p:txBody>
      </p:sp>
    </p:spTree>
    <p:extLst>
      <p:ext uri="{BB962C8B-B14F-4D97-AF65-F5344CB8AC3E}">
        <p14:creationId xmlns:p14="http://schemas.microsoft.com/office/powerpoint/2010/main" val="1128225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http://www.tcmb.gov.tr/wps/wcm/connect/0ab87526-c290-4bdd-94d4-b8e99e70eba9/BOPMetaveri.pdf?MOD=AJPERES&amp;CACHEID=ROOTWORKSPACE-0ab87526-c290-4bdd-94d4-b8e99e70eba9-ml39cvO</a:t>
            </a:r>
            <a:endParaRPr lang="tr-TR" dirty="0"/>
          </a:p>
        </p:txBody>
      </p:sp>
      <p:sp>
        <p:nvSpPr>
          <p:cNvPr id="4" name="Slayt Numarası Yer Tutucusu 3"/>
          <p:cNvSpPr>
            <a:spLocks noGrp="1"/>
          </p:cNvSpPr>
          <p:nvPr>
            <p:ph type="sldNum" sz="quarter" idx="10"/>
          </p:nvPr>
        </p:nvSpPr>
        <p:spPr/>
        <p:txBody>
          <a:bodyPr/>
          <a:lstStyle/>
          <a:p>
            <a:fld id="{BDEA7ADE-E885-4AB8-AD18-80E9D181BF28}" type="slidenum">
              <a:rPr lang="tr-TR" smtClean="0"/>
              <a:pPr/>
              <a:t>5</a:t>
            </a:fld>
            <a:endParaRPr lang="tr-TR"/>
          </a:p>
        </p:txBody>
      </p:sp>
    </p:spTree>
    <p:extLst>
      <p:ext uri="{BB962C8B-B14F-4D97-AF65-F5344CB8AC3E}">
        <p14:creationId xmlns:p14="http://schemas.microsoft.com/office/powerpoint/2010/main" val="2741417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http://www.tcmb.gov.tr/wps/wcm/connect/0ab87526-c290-4bdd-94d4-b8e99e70eba9/BOPMetaveri.pdf?MOD=AJPERES&amp;CACHEID=ROOTWORKSPACE-0ab87526-c290-4bdd-94d4-b8e99e70eba9-ml39cvO</a:t>
            </a:r>
            <a:endParaRPr lang="tr-TR" dirty="0"/>
          </a:p>
        </p:txBody>
      </p:sp>
      <p:sp>
        <p:nvSpPr>
          <p:cNvPr id="4" name="Slayt Numarası Yer Tutucusu 3"/>
          <p:cNvSpPr>
            <a:spLocks noGrp="1"/>
          </p:cNvSpPr>
          <p:nvPr>
            <p:ph type="sldNum" sz="quarter" idx="10"/>
          </p:nvPr>
        </p:nvSpPr>
        <p:spPr/>
        <p:txBody>
          <a:bodyPr/>
          <a:lstStyle/>
          <a:p>
            <a:fld id="{BDEA7ADE-E885-4AB8-AD18-80E9D181BF28}" type="slidenum">
              <a:rPr lang="tr-TR" smtClean="0"/>
              <a:pPr/>
              <a:t>6</a:t>
            </a:fld>
            <a:endParaRPr lang="tr-TR"/>
          </a:p>
        </p:txBody>
      </p:sp>
    </p:spTree>
    <p:extLst>
      <p:ext uri="{BB962C8B-B14F-4D97-AF65-F5344CB8AC3E}">
        <p14:creationId xmlns:p14="http://schemas.microsoft.com/office/powerpoint/2010/main" val="3008934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DEA7ADE-E885-4AB8-AD18-80E9D181BF28}" type="slidenum">
              <a:rPr lang="tr-TR" smtClean="0"/>
              <a:pPr/>
              <a:t>8</a:t>
            </a:fld>
            <a:endParaRPr lang="tr-TR"/>
          </a:p>
        </p:txBody>
      </p:sp>
    </p:spTree>
    <p:extLst>
      <p:ext uri="{BB962C8B-B14F-4D97-AF65-F5344CB8AC3E}">
        <p14:creationId xmlns:p14="http://schemas.microsoft.com/office/powerpoint/2010/main" val="4281381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3B577D-2F65-437A-9DD7-0433368B9AEE}" type="datetimeFigureOut">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3653315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3B577D-2F65-437A-9DD7-0433368B9AEE}" type="datetimeFigureOut">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3102021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3B577D-2F65-437A-9DD7-0433368B9AEE}" type="datetimeFigureOut">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895600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476251"/>
            <a:ext cx="10972800" cy="720725"/>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341438"/>
            <a:ext cx="10972800" cy="4824412"/>
          </a:xfrm>
        </p:spPr>
        <p:txBody>
          <a:bodyPr/>
          <a:lstStyle/>
          <a:p>
            <a:endParaRPr lang="tr-TR"/>
          </a:p>
        </p:txBody>
      </p:sp>
      <p:sp>
        <p:nvSpPr>
          <p:cNvPr id="4" name="3 Altbilgi Yer Tutucusu"/>
          <p:cNvSpPr>
            <a:spLocks noGrp="1"/>
          </p:cNvSpPr>
          <p:nvPr>
            <p:ph type="ftr" sz="quarter" idx="10"/>
          </p:nvPr>
        </p:nvSpPr>
        <p:spPr>
          <a:xfrm>
            <a:off x="4165600" y="6248400"/>
            <a:ext cx="3860800" cy="457200"/>
          </a:xfrm>
        </p:spPr>
        <p:txBody>
          <a:bodyPr/>
          <a:lstStyle>
            <a:lvl1pPr>
              <a:defRPr/>
            </a:lvl1pPr>
          </a:lstStyle>
          <a:p>
            <a:endParaRPr lang="tr-TR"/>
          </a:p>
        </p:txBody>
      </p:sp>
      <p:sp>
        <p:nvSpPr>
          <p:cNvPr id="5" name="4 Slayt Numarası Yer Tutucusu"/>
          <p:cNvSpPr>
            <a:spLocks noGrp="1"/>
          </p:cNvSpPr>
          <p:nvPr>
            <p:ph type="sldNum" sz="quarter" idx="11"/>
          </p:nvPr>
        </p:nvSpPr>
        <p:spPr>
          <a:xfrm>
            <a:off x="8737600" y="6248400"/>
            <a:ext cx="2844800" cy="457200"/>
          </a:xfrm>
        </p:spPr>
        <p:txBody>
          <a:bodyPr/>
          <a:lstStyle>
            <a:lvl1pPr>
              <a:defRPr/>
            </a:lvl1pPr>
          </a:lstStyle>
          <a:p>
            <a:fld id="{0034519E-C878-4BA7-B871-F81926A27038}" type="slidenum">
              <a:rPr lang="tr-TR"/>
              <a:pPr/>
              <a:t>‹#›</a:t>
            </a:fld>
            <a:endParaRPr lang="tr-TR"/>
          </a:p>
        </p:txBody>
      </p:sp>
      <p:sp>
        <p:nvSpPr>
          <p:cNvPr id="6" name="5 Veri Yer Tutucusu"/>
          <p:cNvSpPr>
            <a:spLocks noGrp="1"/>
          </p:cNvSpPr>
          <p:nvPr>
            <p:ph type="dt" sz="half" idx="12"/>
          </p:nvPr>
        </p:nvSpPr>
        <p:spPr>
          <a:xfrm>
            <a:off x="609600" y="6245225"/>
            <a:ext cx="2844800" cy="476250"/>
          </a:xfrm>
        </p:spPr>
        <p:txBody>
          <a:bodyPr/>
          <a:lstStyle>
            <a:lvl1pPr>
              <a:defRPr/>
            </a:lvl1pPr>
          </a:lstStyle>
          <a:p>
            <a:endParaRPr lang="tr-TR"/>
          </a:p>
        </p:txBody>
      </p:sp>
    </p:spTree>
    <p:extLst>
      <p:ext uri="{BB962C8B-B14F-4D97-AF65-F5344CB8AC3E}">
        <p14:creationId xmlns:p14="http://schemas.microsoft.com/office/powerpoint/2010/main" val="2730119903"/>
      </p:ext>
    </p:extLst>
  </p:cSld>
  <p:clrMapOvr>
    <a:masterClrMapping/>
  </p:clrMapOvr>
  <p:transition>
    <p:cover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609600" y="476250"/>
            <a:ext cx="10972800" cy="5689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2 Altbilgi Yer Tutucusu"/>
          <p:cNvSpPr>
            <a:spLocks noGrp="1"/>
          </p:cNvSpPr>
          <p:nvPr>
            <p:ph type="ftr" sz="quarter" idx="10"/>
          </p:nvPr>
        </p:nvSpPr>
        <p:spPr>
          <a:xfrm>
            <a:off x="4165600" y="6248400"/>
            <a:ext cx="3860800" cy="457200"/>
          </a:xfrm>
        </p:spPr>
        <p:txBody>
          <a:bodyPr/>
          <a:lstStyle>
            <a:lvl1pPr>
              <a:defRPr/>
            </a:lvl1pPr>
          </a:lstStyle>
          <a:p>
            <a:endParaRPr lang="tr-TR"/>
          </a:p>
        </p:txBody>
      </p:sp>
      <p:sp>
        <p:nvSpPr>
          <p:cNvPr id="4" name="3 Slayt Numarası Yer Tutucusu"/>
          <p:cNvSpPr>
            <a:spLocks noGrp="1"/>
          </p:cNvSpPr>
          <p:nvPr>
            <p:ph type="sldNum" sz="quarter" idx="11"/>
          </p:nvPr>
        </p:nvSpPr>
        <p:spPr>
          <a:xfrm>
            <a:off x="8737600" y="6248400"/>
            <a:ext cx="2844800" cy="457200"/>
          </a:xfrm>
        </p:spPr>
        <p:txBody>
          <a:bodyPr/>
          <a:lstStyle>
            <a:lvl1pPr>
              <a:defRPr/>
            </a:lvl1pPr>
          </a:lstStyle>
          <a:p>
            <a:fld id="{54903ABA-CE21-492A-8AAD-64FB5D45AFF1}" type="slidenum">
              <a:rPr lang="tr-TR"/>
              <a:pPr/>
              <a:t>‹#›</a:t>
            </a:fld>
            <a:endParaRPr lang="tr-TR"/>
          </a:p>
        </p:txBody>
      </p:sp>
      <p:sp>
        <p:nvSpPr>
          <p:cNvPr id="5" name="4 Veri Yer Tutucusu"/>
          <p:cNvSpPr>
            <a:spLocks noGrp="1"/>
          </p:cNvSpPr>
          <p:nvPr>
            <p:ph type="dt" sz="half" idx="12"/>
          </p:nvPr>
        </p:nvSpPr>
        <p:spPr>
          <a:xfrm>
            <a:off x="609600" y="6245225"/>
            <a:ext cx="2844800" cy="476250"/>
          </a:xfrm>
        </p:spPr>
        <p:txBody>
          <a:bodyPr/>
          <a:lstStyle>
            <a:lvl1pPr>
              <a:defRPr/>
            </a:lvl1pPr>
          </a:lstStyle>
          <a:p>
            <a:endParaRPr lang="tr-TR"/>
          </a:p>
        </p:txBody>
      </p:sp>
    </p:spTree>
    <p:extLst>
      <p:ext uri="{BB962C8B-B14F-4D97-AF65-F5344CB8AC3E}">
        <p14:creationId xmlns:p14="http://schemas.microsoft.com/office/powerpoint/2010/main" val="1513906125"/>
      </p:ext>
    </p:extLst>
  </p:cSld>
  <p:clrMapOvr>
    <a:masterClrMapping/>
  </p:clrMapOvr>
  <p:transition>
    <p:cover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3B577D-2F65-437A-9DD7-0433368B9AEE}" type="datetimeFigureOut">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313916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03B577D-2F65-437A-9DD7-0433368B9AEE}" type="datetimeFigureOut">
              <a:rPr lang="en-US" smtClean="0"/>
              <a:t>9/22/2019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2889372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3B577D-2F65-437A-9DD7-0433368B9AEE}" type="datetimeFigureOut">
              <a:rPr lang="en-US" smtClean="0"/>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419054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3B577D-2F65-437A-9DD7-0433368B9AEE}" type="datetimeFigureOut">
              <a:rPr lang="en-US" smtClean="0"/>
              <a:t>9/22/2019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2720239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3B577D-2F65-437A-9DD7-0433368B9AEE}" type="datetimeFigureOut">
              <a:rPr lang="en-US" smtClean="0"/>
              <a:t>9/22/2019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2502097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3B577D-2F65-437A-9DD7-0433368B9AEE}" type="datetimeFigureOut">
              <a:rPr lang="en-US" smtClean="0"/>
              <a:t>9/22/2019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1837809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03B577D-2F65-437A-9DD7-0433368B9AEE}" type="datetimeFigureOut">
              <a:rPr lang="en-US" smtClean="0"/>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1431552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03B577D-2F65-437A-9DD7-0433368B9AEE}" type="datetimeFigureOut">
              <a:rPr lang="en-US" smtClean="0"/>
              <a:t>9/22/2019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7C7CA-A0B8-49D3-91E6-FA37566B228D}" type="slidenum">
              <a:rPr lang="en-US" smtClean="0"/>
              <a:t>‹#›</a:t>
            </a:fld>
            <a:endParaRPr lang="en-US"/>
          </a:p>
        </p:txBody>
      </p:sp>
    </p:spTree>
    <p:extLst>
      <p:ext uri="{BB962C8B-B14F-4D97-AF65-F5344CB8AC3E}">
        <p14:creationId xmlns:p14="http://schemas.microsoft.com/office/powerpoint/2010/main" val="1547014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3B577D-2F65-437A-9DD7-0433368B9AEE}" type="datetimeFigureOut">
              <a:rPr lang="en-US" smtClean="0"/>
              <a:t>9/22/2019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47C7CA-A0B8-49D3-91E6-FA37566B228D}" type="slidenum">
              <a:rPr lang="en-US" smtClean="0"/>
              <a:t>‹#›</a:t>
            </a:fld>
            <a:endParaRPr lang="en-US"/>
          </a:p>
        </p:txBody>
      </p:sp>
    </p:spTree>
    <p:extLst>
      <p:ext uri="{BB962C8B-B14F-4D97-AF65-F5344CB8AC3E}">
        <p14:creationId xmlns:p14="http://schemas.microsoft.com/office/powerpoint/2010/main" val="2556008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tcmb.gov.t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5"/>
          <p:cNvSpPr>
            <a:spLocks noGrp="1" noChangeArrowheads="1"/>
          </p:cNvSpPr>
          <p:nvPr>
            <p:ph type="subTitle" idx="1"/>
          </p:nvPr>
        </p:nvSpPr>
        <p:spPr/>
        <p:txBody>
          <a:bodyPr/>
          <a:lstStyle/>
          <a:p>
            <a:r>
              <a:rPr lang="tr-TR" sz="2200"/>
              <a:t>* Tanımlar, TCMB internet sitesinden alınmıştır (</a:t>
            </a:r>
            <a:r>
              <a:rPr lang="tr-TR" sz="2200">
                <a:hlinkClick r:id="rId2"/>
              </a:rPr>
              <a:t>www.tcmb.gov.tr</a:t>
            </a:r>
            <a:r>
              <a:rPr lang="tr-TR" sz="2200"/>
              <a:t>) . </a:t>
            </a:r>
          </a:p>
        </p:txBody>
      </p:sp>
      <p:sp>
        <p:nvSpPr>
          <p:cNvPr id="25604" name="Rectangle 4"/>
          <p:cNvSpPr>
            <a:spLocks noGrp="1" noChangeArrowheads="1"/>
          </p:cNvSpPr>
          <p:nvPr>
            <p:ph type="ctrTitle"/>
          </p:nvPr>
        </p:nvSpPr>
        <p:spPr/>
        <p:txBody>
          <a:bodyPr/>
          <a:lstStyle/>
          <a:p>
            <a:r>
              <a:rPr lang="tr-TR"/>
              <a:t>DIŞ ÖDEMELER BİLANÇOSU*</a:t>
            </a:r>
          </a:p>
        </p:txBody>
      </p:sp>
    </p:spTree>
    <p:extLst>
      <p:ext uri="{BB962C8B-B14F-4D97-AF65-F5344CB8AC3E}">
        <p14:creationId xmlns:p14="http://schemas.microsoft.com/office/powerpoint/2010/main" val="112209739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tr-TR" dirty="0"/>
              <a:t>Ödemeler Dengesi</a:t>
            </a:r>
          </a:p>
        </p:txBody>
      </p:sp>
      <p:sp>
        <p:nvSpPr>
          <p:cNvPr id="27651" name="Rectangle 3"/>
          <p:cNvSpPr>
            <a:spLocks noGrp="1" noChangeArrowheads="1"/>
          </p:cNvSpPr>
          <p:nvPr>
            <p:ph sz="quarter" idx="1"/>
          </p:nvPr>
        </p:nvSpPr>
        <p:spPr/>
        <p:txBody>
          <a:bodyPr/>
          <a:lstStyle/>
          <a:p>
            <a:r>
              <a:rPr lang="tr-TR" dirty="0"/>
              <a:t>“Ödemeler dengesi, geniş anlamıyla, bir ekonomide yerleşik kişilerin (Merkezi hükümet, bankalar, gerçek ve tüzel kişi ve kuruluşlar), diğer ekonomilerde yerleşik kişiler (yurtdışında yerleşikler) ile belli bir dönem içinde yapmış oldukları ekonomik işlemlerin sistematik kayıtlarını elde etmek üzere hazırlanan istatistiki bir rapordur.” (TCMB) </a:t>
            </a:r>
          </a:p>
        </p:txBody>
      </p:sp>
    </p:spTree>
    <p:extLst>
      <p:ext uri="{BB962C8B-B14F-4D97-AF65-F5344CB8AC3E}">
        <p14:creationId xmlns:p14="http://schemas.microsoft.com/office/powerpoint/2010/main" val="171261881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r-TR"/>
              <a:t>Ödemeler Bilançosu Ana Kalemleri</a:t>
            </a:r>
          </a:p>
        </p:txBody>
      </p:sp>
      <p:sp>
        <p:nvSpPr>
          <p:cNvPr id="13315" name="Rectangle 3"/>
          <p:cNvSpPr>
            <a:spLocks noGrp="1" noChangeArrowheads="1"/>
          </p:cNvSpPr>
          <p:nvPr>
            <p:ph sz="quarter" idx="1"/>
          </p:nvPr>
        </p:nvSpPr>
        <p:spPr>
          <a:xfrm>
            <a:off x="1981201" y="1196975"/>
            <a:ext cx="8507413" cy="5545138"/>
          </a:xfrm>
        </p:spPr>
        <p:txBody>
          <a:bodyPr>
            <a:normAutofit/>
          </a:bodyPr>
          <a:lstStyle/>
          <a:p>
            <a:pPr>
              <a:lnSpc>
                <a:spcPct val="90000"/>
              </a:lnSpc>
            </a:pPr>
            <a:r>
              <a:rPr lang="tr-TR" dirty="0"/>
              <a:t>Cari İşlemler Hesabı</a:t>
            </a:r>
          </a:p>
          <a:p>
            <a:pPr lvl="1">
              <a:lnSpc>
                <a:spcPct val="90000"/>
              </a:lnSpc>
            </a:pPr>
            <a:r>
              <a:rPr lang="tr-TR" dirty="0"/>
              <a:t>Mal ticareti</a:t>
            </a:r>
          </a:p>
          <a:p>
            <a:pPr lvl="1">
              <a:lnSpc>
                <a:spcPct val="90000"/>
              </a:lnSpc>
            </a:pPr>
            <a:r>
              <a:rPr lang="tr-TR" dirty="0"/>
              <a:t>Hizmet ticareti</a:t>
            </a:r>
          </a:p>
          <a:p>
            <a:pPr lvl="1">
              <a:lnSpc>
                <a:spcPct val="90000"/>
              </a:lnSpc>
            </a:pPr>
            <a:r>
              <a:rPr lang="tr-TR" dirty="0" smtClean="0"/>
              <a:t>Yatırım </a:t>
            </a:r>
            <a:r>
              <a:rPr lang="tr-TR" dirty="0"/>
              <a:t>Gelir ve Giderleri</a:t>
            </a:r>
          </a:p>
          <a:p>
            <a:pPr lvl="1">
              <a:lnSpc>
                <a:spcPct val="90000"/>
              </a:lnSpc>
            </a:pPr>
            <a:r>
              <a:rPr lang="tr-TR" dirty="0"/>
              <a:t>Cari </a:t>
            </a:r>
            <a:r>
              <a:rPr lang="tr-TR" dirty="0" smtClean="0"/>
              <a:t>transferler (ikincil yatırım)</a:t>
            </a:r>
            <a:endParaRPr lang="tr-TR" dirty="0"/>
          </a:p>
          <a:p>
            <a:pPr>
              <a:lnSpc>
                <a:spcPct val="90000"/>
              </a:lnSpc>
            </a:pPr>
            <a:r>
              <a:rPr lang="tr-TR" dirty="0"/>
              <a:t>Finans Hesabı </a:t>
            </a:r>
            <a:r>
              <a:rPr lang="tr-TR" dirty="0" smtClean="0"/>
              <a:t>(sermaye hesabı ihmal edilebilecek kadar küçük)</a:t>
            </a:r>
            <a:endParaRPr lang="tr-TR" dirty="0"/>
          </a:p>
          <a:p>
            <a:pPr lvl="1">
              <a:lnSpc>
                <a:spcPct val="90000"/>
              </a:lnSpc>
            </a:pPr>
            <a:r>
              <a:rPr lang="tr-TR" dirty="0"/>
              <a:t>Doğrudan yatırımlar</a:t>
            </a:r>
          </a:p>
          <a:p>
            <a:pPr lvl="1">
              <a:lnSpc>
                <a:spcPct val="90000"/>
              </a:lnSpc>
            </a:pPr>
            <a:r>
              <a:rPr lang="tr-TR" dirty="0"/>
              <a:t>Portföy yatırımları</a:t>
            </a:r>
          </a:p>
          <a:p>
            <a:pPr lvl="1">
              <a:lnSpc>
                <a:spcPct val="90000"/>
              </a:lnSpc>
            </a:pPr>
            <a:r>
              <a:rPr lang="tr-TR" dirty="0"/>
              <a:t>Diğer yatırımlar</a:t>
            </a:r>
          </a:p>
          <a:p>
            <a:pPr>
              <a:lnSpc>
                <a:spcPct val="90000"/>
              </a:lnSpc>
            </a:pPr>
            <a:r>
              <a:rPr lang="tr-TR" dirty="0"/>
              <a:t>Rezerv Varlıklar</a:t>
            </a:r>
          </a:p>
          <a:p>
            <a:pPr>
              <a:lnSpc>
                <a:spcPct val="90000"/>
              </a:lnSpc>
            </a:pPr>
            <a:r>
              <a:rPr lang="tr-TR" dirty="0"/>
              <a:t>Net Hata ve Noksan</a:t>
            </a:r>
          </a:p>
        </p:txBody>
      </p:sp>
    </p:spTree>
    <p:extLst>
      <p:ext uri="{BB962C8B-B14F-4D97-AF65-F5344CB8AC3E}">
        <p14:creationId xmlns:p14="http://schemas.microsoft.com/office/powerpoint/2010/main" val="158162803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420" name="Group 84"/>
          <p:cNvGraphicFramePr>
            <a:graphicFrameLocks noGrp="1"/>
          </p:cNvGraphicFramePr>
          <p:nvPr>
            <p:ph type="tbl" idx="1"/>
            <p:extLst/>
          </p:nvPr>
        </p:nvGraphicFramePr>
        <p:xfrm>
          <a:off x="1631504" y="36083"/>
          <a:ext cx="8856984" cy="6129220"/>
        </p:xfrm>
        <a:graphic>
          <a:graphicData uri="http://schemas.openxmlformats.org/drawingml/2006/table">
            <a:tbl>
              <a:tblPr/>
              <a:tblGrid>
                <a:gridCol w="6316046">
                  <a:extLst>
                    <a:ext uri="{9D8B030D-6E8A-4147-A177-3AD203B41FA5}">
                      <a16:colId xmlns:a16="http://schemas.microsoft.com/office/drawing/2014/main" val="20000"/>
                    </a:ext>
                  </a:extLst>
                </a:gridCol>
                <a:gridCol w="1161572">
                  <a:extLst>
                    <a:ext uri="{9D8B030D-6E8A-4147-A177-3AD203B41FA5}">
                      <a16:colId xmlns:a16="http://schemas.microsoft.com/office/drawing/2014/main" val="20001"/>
                    </a:ext>
                  </a:extLst>
                </a:gridCol>
                <a:gridCol w="1379366">
                  <a:extLst>
                    <a:ext uri="{9D8B030D-6E8A-4147-A177-3AD203B41FA5}">
                      <a16:colId xmlns:a16="http://schemas.microsoft.com/office/drawing/2014/main" val="20002"/>
                    </a:ext>
                  </a:extLst>
                </a:gridCol>
              </a:tblGrid>
              <a:tr h="61337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(milyon dolar)</a:t>
                      </a:r>
                    </a:p>
                  </a:txBody>
                  <a:tcPr anchor="ctr" horzOverflow="overflow">
                    <a:lnL cap="flat">
                      <a:noFill/>
                    </a:lnL>
                    <a:lnR>
                      <a:noFill/>
                    </a:lnR>
                    <a:lnT cap="flat">
                      <a:noFill/>
                    </a:lnT>
                    <a:lnB>
                      <a:noFill/>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C00000"/>
                          </a:solidFill>
                          <a:effectLst/>
                          <a:latin typeface="Times New Roman" pitchFamily="18" charset="0"/>
                          <a:cs typeface="Times New Roman" pitchFamily="18" charset="0"/>
                        </a:rPr>
                        <a:t>2018</a:t>
                      </a:r>
                    </a:p>
                  </a:txBody>
                  <a:tcPr anchor="ctr" horzOverflow="overflow">
                    <a:lnL>
                      <a:noFill/>
                    </a:lnL>
                    <a:lnR cap="flat">
                      <a:noFill/>
                    </a:lnR>
                    <a:lnT cap="flat">
                      <a:noFill/>
                    </a:lnT>
                    <a:lnB>
                      <a:noFill/>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C00000"/>
                          </a:solidFill>
                          <a:effectLst/>
                          <a:latin typeface="Times New Roman" pitchFamily="18" charset="0"/>
                          <a:cs typeface="Times New Roman" pitchFamily="18" charset="0"/>
                        </a:rPr>
                        <a:t>2017</a:t>
                      </a:r>
                    </a:p>
                  </a:txBody>
                  <a:tcPr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61337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CC3300"/>
                          </a:solidFill>
                          <a:effectLst/>
                          <a:latin typeface="Times New Roman" pitchFamily="18" charset="0"/>
                          <a:cs typeface="Times New Roman" pitchFamily="18" charset="0"/>
                        </a:rPr>
                        <a:t>A-CARI ISLEMLER HESABI </a:t>
                      </a:r>
                    </a:p>
                  </a:txBody>
                  <a:tcPr anchor="ctr" horzOverflow="overflow">
                    <a:lnL cap="flat">
                      <a:noFill/>
                    </a:lnL>
                    <a:lnR>
                      <a:noFill/>
                    </a:lnR>
                    <a:lnT cap="flat">
                      <a:noFill/>
                    </a:lnT>
                    <a:lnB>
                      <a:noFill/>
                    </a:lnB>
                    <a:lnTlToBr>
                      <a:noFill/>
                    </a:lnTlToBr>
                    <a:lnBlToTr>
                      <a:noFill/>
                    </a:lnBlToTr>
                    <a:noFill/>
                  </a:tcPr>
                </a:tc>
                <a:tc>
                  <a:txBody>
                    <a:bodyPr/>
                    <a:lstStyle/>
                    <a:p>
                      <a:pPr algn="r" fontAlgn="b"/>
                      <a:r>
                        <a:rPr kumimoji="0" lang="tr-TR" sz="2400" b="0" i="0" u="none" strike="noStrike" kern="1200" cap="none" normalizeH="0" baseline="0" dirty="0">
                          <a:ln>
                            <a:noFill/>
                          </a:ln>
                          <a:solidFill>
                            <a:srgbClr val="CC3300"/>
                          </a:solidFill>
                          <a:effectLst/>
                          <a:latin typeface="Times New Roman" pitchFamily="18" charset="0"/>
                          <a:ea typeface="+mn-ea"/>
                          <a:cs typeface="Times New Roman" pitchFamily="18" charset="0"/>
                        </a:rPr>
                        <a:t>-27.228</a:t>
                      </a:r>
                    </a:p>
                  </a:txBody>
                  <a:tcPr marL="7620" marR="7620" marT="7620" marB="0" anchor="b">
                    <a:lnL>
                      <a:noFill/>
                    </a:lnL>
                    <a:lnR cap="flat">
                      <a:noFill/>
                    </a:lnR>
                    <a:lnT cap="flat">
                      <a:noFill/>
                    </a:lnT>
                    <a:lnB>
                      <a:noFill/>
                    </a:lnB>
                    <a:lnTlToBr>
                      <a:noFill/>
                    </a:lnTlToBr>
                    <a:lnBlToTr>
                      <a:noFill/>
                    </a:lnBlToTr>
                    <a:noFill/>
                  </a:tcPr>
                </a:tc>
                <a:tc>
                  <a:txBody>
                    <a:bodyPr/>
                    <a:lstStyle/>
                    <a:p>
                      <a:pPr algn="r" fontAlgn="b"/>
                      <a:r>
                        <a:rPr kumimoji="0" lang="tr-TR" sz="2400" b="0" i="0" u="none" strike="noStrike" kern="1200" cap="none" normalizeH="0" baseline="0" dirty="0">
                          <a:ln>
                            <a:noFill/>
                          </a:ln>
                          <a:solidFill>
                            <a:srgbClr val="CC3300"/>
                          </a:solidFill>
                          <a:effectLst/>
                          <a:latin typeface="Times New Roman" pitchFamily="18" charset="0"/>
                          <a:ea typeface="+mn-ea"/>
                          <a:cs typeface="Times New Roman" pitchFamily="18" charset="0"/>
                        </a:rPr>
                        <a:t>-</a:t>
                      </a:r>
                      <a:r>
                        <a:rPr kumimoji="0" lang="tr-TR" sz="2400" b="0" i="0" u="none" strike="noStrike" kern="1200" cap="none" normalizeH="0" baseline="0" dirty="0" smtClean="0">
                          <a:ln>
                            <a:noFill/>
                          </a:ln>
                          <a:solidFill>
                            <a:srgbClr val="CC3300"/>
                          </a:solidFill>
                          <a:effectLst/>
                          <a:latin typeface="Times New Roman" pitchFamily="18" charset="0"/>
                          <a:ea typeface="+mn-ea"/>
                          <a:cs typeface="Times New Roman" pitchFamily="18" charset="0"/>
                        </a:rPr>
                        <a:t>47.478</a:t>
                      </a:r>
                      <a:endParaRPr kumimoji="0" lang="tr-TR" sz="2400" b="0" i="0" u="none" strike="noStrike" kern="1200" cap="none" normalizeH="0" baseline="0" dirty="0">
                        <a:ln>
                          <a:noFill/>
                        </a:ln>
                        <a:solidFill>
                          <a:srgbClr val="CC3300"/>
                        </a:solidFill>
                        <a:effectLst/>
                        <a:latin typeface="Times New Roman" pitchFamily="18" charset="0"/>
                        <a:ea typeface="+mn-ea"/>
                        <a:cs typeface="Times New Roman" pitchFamily="18" charset="0"/>
                      </a:endParaRPr>
                    </a:p>
                  </a:txBody>
                  <a:tcPr marL="7620" marR="7620" marT="7620" marB="0" anchor="b">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1"/>
                  </a:ext>
                </a:extLst>
              </a:tr>
              <a:tr h="484404">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Times New Roman" pitchFamily="18" charset="0"/>
                          <a:cs typeface="Times New Roman" pitchFamily="18" charset="0"/>
                        </a:rPr>
                        <a:t>A-1-Ihracat </a:t>
                      </a:r>
                      <a:r>
                        <a:rPr kumimoji="0" lang="tr-TR" sz="2000" b="0" i="0" u="none" strike="noStrike" cap="none" normalizeH="0" baseline="0" dirty="0" err="1" smtClean="0">
                          <a:ln>
                            <a:noFill/>
                          </a:ln>
                          <a:solidFill>
                            <a:schemeClr val="tx1"/>
                          </a:solidFill>
                          <a:effectLst/>
                          <a:latin typeface="Times New Roman" pitchFamily="18" charset="0"/>
                          <a:cs typeface="Times New Roman" pitchFamily="18" charset="0"/>
                        </a:rPr>
                        <a:t>f.o.b</a:t>
                      </a:r>
                      <a:r>
                        <a:rPr kumimoji="0" lang="tr-TR" sz="2000" b="0" i="0" u="none" strike="noStrike" cap="none" normalizeH="0" baseline="0" dirty="0" smtClean="0">
                          <a:ln>
                            <a:noFill/>
                          </a:ln>
                          <a:solidFill>
                            <a:schemeClr val="tx1"/>
                          </a:solidFill>
                          <a:effectLst/>
                          <a:latin typeface="Times New Roman" pitchFamily="18" charset="0"/>
                          <a:cs typeface="Times New Roman" pitchFamily="18" charset="0"/>
                        </a:rPr>
                        <a:t>.</a:t>
                      </a:r>
                    </a:p>
                  </a:txBody>
                  <a:tcPr anchor="ctr" horzOverflow="overflow">
                    <a:lnL cap="flat">
                      <a:noFill/>
                    </a:lnL>
                    <a:lnR>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174.623</a:t>
                      </a:r>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166.159</a:t>
                      </a:r>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484404">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Times New Roman" pitchFamily="18" charset="0"/>
                          <a:cs typeface="Times New Roman" pitchFamily="18" charset="0"/>
                        </a:rPr>
                        <a:t>A-2-Ithalat </a:t>
                      </a:r>
                      <a:r>
                        <a:rPr kumimoji="0" lang="tr-TR" sz="2000" b="0" i="0" u="none" strike="noStrike" cap="none" normalizeH="0" baseline="0" dirty="0" err="1" smtClean="0">
                          <a:ln>
                            <a:noFill/>
                          </a:ln>
                          <a:solidFill>
                            <a:schemeClr val="tx1"/>
                          </a:solidFill>
                          <a:effectLst/>
                          <a:latin typeface="Times New Roman" pitchFamily="18" charset="0"/>
                          <a:cs typeface="Times New Roman" pitchFamily="18" charset="0"/>
                        </a:rPr>
                        <a:t>f.o.b</a:t>
                      </a:r>
                      <a:r>
                        <a:rPr kumimoji="0" lang="tr-TR" sz="2000" b="0" i="0" u="none" strike="noStrike" cap="none" normalizeH="0" baseline="0" dirty="0" smtClean="0">
                          <a:ln>
                            <a:noFill/>
                          </a:ln>
                          <a:solidFill>
                            <a:schemeClr val="tx1"/>
                          </a:solidFill>
                          <a:effectLst/>
                          <a:latin typeface="Times New Roman" pitchFamily="18" charset="0"/>
                          <a:cs typeface="Times New Roman" pitchFamily="18" charset="0"/>
                        </a:rPr>
                        <a:t>.</a:t>
                      </a:r>
                    </a:p>
                  </a:txBody>
                  <a:tcPr anchor="ctr" horzOverflow="overflow">
                    <a:lnL cap="flat">
                      <a:noFill/>
                    </a:lnL>
                    <a:lnR>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-216.384</a:t>
                      </a:r>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-225.114</a:t>
                      </a:r>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613378">
                <a:tc>
                  <a:txBody>
                    <a:bodyPr/>
                    <a:lstStyle/>
                    <a:p>
                      <a:pPr marL="285750" marR="0" lvl="0" indent="-285750" algn="l" defTabSz="914400" rtl="0" eaLnBrk="1" fontAlgn="b" latinLnBrk="0" hangingPunct="1">
                        <a:lnSpc>
                          <a:spcPct val="100000"/>
                        </a:lnSpc>
                        <a:spcBef>
                          <a:spcPct val="0"/>
                        </a:spcBef>
                        <a:spcAft>
                          <a:spcPct val="0"/>
                        </a:spcAft>
                        <a:buClrTx/>
                        <a:buSzTx/>
                        <a:buFontTx/>
                        <a:buNone/>
                        <a:tabLst/>
                      </a:pPr>
                      <a:endParaRPr kumimoji="0" lang="tr-TR" sz="2400" b="0" i="0" u="sng"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cap="flat">
                      <a:noFill/>
                    </a:lnL>
                    <a:lnR>
                      <a:noFill/>
                    </a:lnR>
                    <a:lnT>
                      <a:noFill/>
                    </a:lnT>
                    <a:lnB>
                      <a:noFill/>
                    </a:lnB>
                    <a:lnTlToBr>
                      <a:noFill/>
                    </a:lnTlToBr>
                    <a:lnBlToTr>
                      <a:noFill/>
                    </a:lnBlToTr>
                    <a:noFill/>
                  </a:tcPr>
                </a:tc>
                <a:tc>
                  <a:txBody>
                    <a:bodyPr/>
                    <a:lstStyle/>
                    <a:p>
                      <a:pPr algn="r" fontAlgn="b"/>
                      <a:endParaRPr kumimoji="0" lang="tr-TR" sz="2400" b="0" i="0" u="sng" strike="noStrike" kern="1200" cap="none" normalizeH="0" baseline="0" dirty="0">
                        <a:ln>
                          <a:noFill/>
                        </a:ln>
                        <a:solidFill>
                          <a:srgbClr val="006600"/>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endParaRPr kumimoji="0" lang="tr-TR" sz="2400" b="0" i="0" u="sng" strike="noStrike" kern="1200" cap="none" normalizeH="0" baseline="0" dirty="0">
                        <a:ln>
                          <a:noFill/>
                        </a:ln>
                        <a:solidFill>
                          <a:srgbClr val="006600"/>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482905">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Times New Roman" pitchFamily="18" charset="0"/>
                          <a:cs typeface="Times New Roman" pitchFamily="18" charset="0"/>
                        </a:rPr>
                        <a:t>A-3-Hizmet gelirleri</a:t>
                      </a:r>
                    </a:p>
                  </a:txBody>
                  <a:tcPr anchor="ctr" horzOverflow="overflow">
                    <a:lnL cap="flat">
                      <a:noFill/>
                    </a:lnL>
                    <a:lnR>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48.529</a:t>
                      </a:r>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rPr>
                        <a:t>43.669</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484404">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Times New Roman" pitchFamily="18" charset="0"/>
                          <a:cs typeface="Times New Roman" pitchFamily="18" charset="0"/>
                        </a:rPr>
                        <a:t>A-4-Hizmet giderleri</a:t>
                      </a:r>
                    </a:p>
                  </a:txBody>
                  <a:tcPr anchor="ctr" horzOverflow="overflow">
                    <a:lnL cap="flat">
                      <a:noFill/>
                    </a:lnL>
                    <a:lnR>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-23.150</a:t>
                      </a:r>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-23.705</a:t>
                      </a:r>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450628">
                <a:tc>
                  <a:txBody>
                    <a:bodyPr/>
                    <a:lstStyle/>
                    <a:p>
                      <a:pPr marL="285750" marR="0" lvl="0" indent="-285750" algn="l" defTabSz="914400" rtl="0" eaLnBrk="1" fontAlgn="b" latinLnBrk="0" hangingPunct="1">
                        <a:lnSpc>
                          <a:spcPct val="100000"/>
                        </a:lnSpc>
                        <a:spcBef>
                          <a:spcPct val="0"/>
                        </a:spcBef>
                        <a:spcAft>
                          <a:spcPct val="0"/>
                        </a:spcAft>
                        <a:buClrTx/>
                        <a:buSzTx/>
                        <a:buFontTx/>
                        <a:buNone/>
                        <a:tabLst/>
                      </a:pPr>
                      <a:endParaRPr kumimoji="0" lang="tr-TR" sz="2000" b="0" i="0" u="sng"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cap="flat">
                      <a:noFill/>
                    </a:lnL>
                    <a:lnR>
                      <a:noFill/>
                    </a:lnR>
                    <a:lnT>
                      <a:noFill/>
                    </a:lnT>
                    <a:lnB>
                      <a:noFill/>
                    </a:lnB>
                    <a:lnTlToBr>
                      <a:noFill/>
                    </a:lnTlToBr>
                    <a:lnBlToTr>
                      <a:noFill/>
                    </a:lnBlToTr>
                    <a:noFill/>
                  </a:tcPr>
                </a:tc>
                <a:tc>
                  <a:txBody>
                    <a:bodyPr/>
                    <a:lstStyle/>
                    <a:p>
                      <a:pPr algn="r" fontAlgn="b"/>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endParaRPr kumimoji="0" lang="tr-TR" sz="2000" b="0" i="0" u="sng" strike="noStrike" kern="1200" cap="none" normalizeH="0" baseline="0" dirty="0">
                        <a:ln>
                          <a:noFill/>
                        </a:ln>
                        <a:solidFill>
                          <a:srgbClr val="006600"/>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482905">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Times New Roman" pitchFamily="18" charset="0"/>
                          <a:cs typeface="Times New Roman" pitchFamily="18" charset="0"/>
                        </a:rPr>
                        <a:t>A-5-Yatırım gelirleri</a:t>
                      </a:r>
                    </a:p>
                  </a:txBody>
                  <a:tcPr anchor="ctr" horzOverflow="overflow">
                    <a:lnL cap="flat">
                      <a:noFill/>
                    </a:lnL>
                    <a:lnR>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rPr>
                        <a:t>6.132</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rPr>
                        <a:t>4.918</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484404">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Times New Roman" pitchFamily="18" charset="0"/>
                          <a:cs typeface="Times New Roman" pitchFamily="18" charset="0"/>
                        </a:rPr>
                        <a:t>A-6-Yatırım giderleri</a:t>
                      </a:r>
                    </a:p>
                  </a:txBody>
                  <a:tcPr anchor="ctr" horzOverflow="overflow">
                    <a:lnL cap="flat">
                      <a:noFill/>
                    </a:lnL>
                    <a:lnR>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-17.852</a:t>
                      </a:r>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-16.011</a:t>
                      </a:r>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450628">
                <a:tc>
                  <a:txBody>
                    <a:bodyPr/>
                    <a:lstStyle/>
                    <a:p>
                      <a:pPr marL="285750" marR="0" lvl="0" indent="-285750" algn="l" defTabSz="914400" rtl="0" eaLnBrk="1" fontAlgn="b" latinLnBrk="0" hangingPunct="1">
                        <a:lnSpc>
                          <a:spcPct val="100000"/>
                        </a:lnSpc>
                        <a:spcBef>
                          <a:spcPct val="0"/>
                        </a:spcBef>
                        <a:spcAft>
                          <a:spcPct val="0"/>
                        </a:spcAft>
                        <a:buClrTx/>
                        <a:buSzTx/>
                        <a:buFontTx/>
                        <a:buNone/>
                        <a:tabLst/>
                      </a:pPr>
                      <a:endParaRPr kumimoji="0" lang="tr-TR" sz="2000" b="0" i="0" u="sng"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cap="flat">
                      <a:noFill/>
                    </a:lnL>
                    <a:lnR>
                      <a:noFill/>
                    </a:lnR>
                    <a:lnT>
                      <a:noFill/>
                    </a:lnT>
                    <a:lnB>
                      <a:noFill/>
                    </a:lnB>
                    <a:lnTlToBr>
                      <a:noFill/>
                    </a:lnTlToBr>
                    <a:lnBlToTr>
                      <a:noFill/>
                    </a:lnBlToTr>
                    <a:noFill/>
                  </a:tcPr>
                </a:tc>
                <a:tc>
                  <a:txBody>
                    <a:bodyPr/>
                    <a:lstStyle/>
                    <a:p>
                      <a:pPr algn="r" fontAlgn="b"/>
                      <a:endPar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endParaRPr kumimoji="0" lang="tr-TR" sz="2000" b="0" i="0" u="sng" strike="noStrike" kern="1200" cap="none" normalizeH="0" baseline="0" dirty="0">
                        <a:ln>
                          <a:noFill/>
                        </a:ln>
                        <a:solidFill>
                          <a:srgbClr val="006600"/>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484404">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0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A-7-Transferler (ikincil yatırım)</a:t>
                      </a:r>
                    </a:p>
                  </a:txBody>
                  <a:tcPr anchor="ctr" horzOverflow="overflow">
                    <a:lnL cap="flat">
                      <a:noFill/>
                    </a:lnL>
                    <a:lnR>
                      <a:noFill/>
                    </a:lnR>
                    <a:lnT>
                      <a:noFill/>
                    </a:lnT>
                    <a:lnB cap="flat">
                      <a:noFill/>
                    </a:lnB>
                    <a:lnTlToBr>
                      <a:noFill/>
                    </a:lnTlToBr>
                    <a:lnBlToTr>
                      <a:noFill/>
                    </a:lnBlToTr>
                    <a:noFill/>
                  </a:tcPr>
                </a:tc>
                <a:tc>
                  <a:txBody>
                    <a:bodyPr/>
                    <a:lstStyle/>
                    <a:p>
                      <a:pPr algn="r" fontAlgn="b"/>
                      <a:r>
                        <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rPr>
                        <a:t>874</a:t>
                      </a:r>
                    </a:p>
                  </a:txBody>
                  <a:tcPr marL="7620" marR="7620" marT="7620" marB="0" anchor="b">
                    <a:lnL>
                      <a:noFill/>
                    </a:lnL>
                    <a:lnR cap="flat">
                      <a:noFill/>
                    </a:lnR>
                    <a:lnT>
                      <a:noFill/>
                    </a:lnT>
                    <a:lnB cap="flat">
                      <a:noFill/>
                    </a:lnB>
                    <a:lnTlToBr>
                      <a:noFill/>
                    </a:lnTlToBr>
                    <a:lnBlToTr>
                      <a:noFill/>
                    </a:lnBlToTr>
                    <a:noFill/>
                  </a:tcPr>
                </a:tc>
                <a:tc>
                  <a:txBody>
                    <a:bodyPr/>
                    <a:lstStyle/>
                    <a:p>
                      <a:pPr algn="r" fontAlgn="b"/>
                      <a:r>
                        <a:rPr kumimoji="0" lang="tr-TR" sz="2000" b="0" i="0" u="none" strike="noStrike" kern="1200" cap="none" normalizeH="0" baseline="0" dirty="0">
                          <a:ln>
                            <a:noFill/>
                          </a:ln>
                          <a:solidFill>
                            <a:schemeClr val="tx1"/>
                          </a:solidFill>
                          <a:effectLst/>
                          <a:latin typeface="Times New Roman" pitchFamily="18" charset="0"/>
                          <a:ea typeface="+mn-ea"/>
                          <a:cs typeface="Times New Roman" pitchFamily="18" charset="0"/>
                        </a:rPr>
                        <a:t>2.647</a:t>
                      </a:r>
                    </a:p>
                  </a:txBody>
                  <a:tcPr marL="7620" marR="7620" marT="7620" marB="0" anchor="b">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1"/>
                  </a:ext>
                </a:extLst>
              </a:tr>
            </a:tbl>
          </a:graphicData>
        </a:graphic>
      </p:graphicFrame>
      <p:sp>
        <p:nvSpPr>
          <p:cNvPr id="2" name="Metin kutusu 1"/>
          <p:cNvSpPr txBox="1"/>
          <p:nvPr/>
        </p:nvSpPr>
        <p:spPr>
          <a:xfrm>
            <a:off x="2495601" y="6453337"/>
            <a:ext cx="7846443" cy="276999"/>
          </a:xfrm>
          <a:prstGeom prst="rect">
            <a:avLst/>
          </a:prstGeom>
          <a:noFill/>
        </p:spPr>
        <p:txBody>
          <a:bodyPr wrap="none" rtlCol="0">
            <a:spAutoFit/>
          </a:bodyPr>
          <a:lstStyle/>
          <a:p>
            <a:r>
              <a:rPr lang="tr-TR" sz="1200" dirty="0"/>
              <a:t>Not: </a:t>
            </a:r>
            <a:r>
              <a:rPr lang="tr-TR" sz="1200" dirty="0" err="1"/>
              <a:t>Yuvarlamarlar</a:t>
            </a:r>
            <a:r>
              <a:rPr lang="tr-TR" sz="1200" dirty="0"/>
              <a:t>, ihmal edilecek kadar küçük kalemler, ve güncellemelerden ötürü toplamlarda ufak tutarsızlıklar olabilir. </a:t>
            </a:r>
          </a:p>
        </p:txBody>
      </p:sp>
    </p:spTree>
    <p:extLst>
      <p:ext uri="{BB962C8B-B14F-4D97-AF65-F5344CB8AC3E}">
        <p14:creationId xmlns:p14="http://schemas.microsoft.com/office/powerpoint/2010/main" val="608781051"/>
      </p:ext>
    </p:extLst>
  </p:cSld>
  <p:clrMapOvr>
    <a:masterClrMapping/>
  </p:clrMapOvr>
  <p:transition>
    <p:cover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476" name="Group 92"/>
          <p:cNvGraphicFramePr>
            <a:graphicFrameLocks noGrp="1"/>
          </p:cNvGraphicFramePr>
          <p:nvPr>
            <p:ph type="tbl" idx="1"/>
            <p:extLst/>
          </p:nvPr>
        </p:nvGraphicFramePr>
        <p:xfrm>
          <a:off x="1524000" y="836712"/>
          <a:ext cx="8892480" cy="3779520"/>
        </p:xfrm>
        <a:graphic>
          <a:graphicData uri="http://schemas.openxmlformats.org/drawingml/2006/table">
            <a:tbl>
              <a:tblPr/>
              <a:tblGrid>
                <a:gridCol w="6152792">
                  <a:extLst>
                    <a:ext uri="{9D8B030D-6E8A-4147-A177-3AD203B41FA5}">
                      <a16:colId xmlns:a16="http://schemas.microsoft.com/office/drawing/2014/main" val="20000"/>
                    </a:ext>
                  </a:extLst>
                </a:gridCol>
                <a:gridCol w="1299528">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tblGrid>
              <a:tr h="28416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tr-TR" sz="2800" b="0" i="0" u="none" strike="noStrike" cap="none" normalizeH="0" baseline="0" dirty="0" smtClean="0">
                        <a:ln>
                          <a:noFill/>
                        </a:ln>
                        <a:solidFill>
                          <a:srgbClr val="CC3300"/>
                        </a:solidFill>
                        <a:effectLst/>
                        <a:latin typeface="Times" pitchFamily="18" charset="0"/>
                      </a:endParaRPr>
                    </a:p>
                  </a:txBody>
                  <a:tcPr anchor="b" horzOverflow="overflow">
                    <a:lnL cap="flat">
                      <a:noFill/>
                    </a:lnL>
                    <a:lnR>
                      <a:noFill/>
                    </a:lnR>
                    <a:lnT cap="flat">
                      <a:noFill/>
                    </a:lnT>
                    <a:lnB>
                      <a:noFill/>
                    </a:lnB>
                    <a:lnTlToBr>
                      <a:noFill/>
                    </a:lnTlToBr>
                    <a:lnBlToTr>
                      <a:noFill/>
                    </a:lnBlToTr>
                    <a:noFill/>
                  </a:tcPr>
                </a:tc>
                <a:tc>
                  <a:txBody>
                    <a:bodyPr/>
                    <a:lstStyle/>
                    <a:p>
                      <a:pPr algn="ctr"/>
                      <a:r>
                        <a:rPr kumimoji="0" lang="tr-TR" sz="2800" b="0" i="0" u="none" strike="noStrike" kern="1200" cap="none" normalizeH="0" baseline="0" dirty="0" smtClean="0">
                          <a:ln>
                            <a:noFill/>
                          </a:ln>
                          <a:solidFill>
                            <a:srgbClr val="C00000"/>
                          </a:solidFill>
                          <a:effectLst/>
                          <a:latin typeface="Times" pitchFamily="18" charset="0"/>
                          <a:ea typeface="+mn-ea"/>
                          <a:cs typeface="+mn-cs"/>
                        </a:rPr>
                        <a:t>2018</a:t>
                      </a:r>
                    </a:p>
                  </a:txBody>
                  <a:tcPr anchor="b" horzOverflow="overflow">
                    <a:lnL>
                      <a:noFill/>
                    </a:lnL>
                    <a:lnR cap="flat">
                      <a:noFill/>
                    </a:lnR>
                    <a:lnT cap="flat">
                      <a:noFill/>
                    </a:lnT>
                    <a:lnB>
                      <a:noFill/>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rgbClr val="C00000"/>
                          </a:solidFill>
                          <a:effectLst/>
                          <a:latin typeface="Times" pitchFamily="18" charset="0"/>
                        </a:rPr>
                        <a:t>2017</a:t>
                      </a:r>
                    </a:p>
                  </a:txBody>
                  <a:tcPr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28416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rgbClr val="CC3300"/>
                          </a:solidFill>
                          <a:effectLst/>
                          <a:latin typeface="Times" pitchFamily="18" charset="0"/>
                        </a:rPr>
                        <a:t> C-FINANS HESABI</a:t>
                      </a:r>
                    </a:p>
                  </a:txBody>
                  <a:tcPr anchor="b" horzOverflow="overflow">
                    <a:lnL cap="flat">
                      <a:noFill/>
                    </a:lnL>
                    <a:lnR>
                      <a:noFill/>
                    </a:lnR>
                    <a:lnT cap="flat">
                      <a:noFill/>
                    </a:lnT>
                    <a:lnB>
                      <a:noFill/>
                    </a:lnB>
                    <a:lnTlToBr>
                      <a:noFill/>
                    </a:lnTlToBr>
                    <a:lnBlToTr>
                      <a:noFill/>
                    </a:lnBlToTr>
                    <a:noFill/>
                  </a:tcPr>
                </a:tc>
                <a:tc>
                  <a:txBody>
                    <a:bodyPr/>
                    <a:lstStyle/>
                    <a:p>
                      <a:pPr algn="r" fontAlgn="b"/>
                      <a:r>
                        <a:rPr kumimoji="0" lang="tr-TR" sz="2800" b="0" i="0" u="none" strike="noStrike" kern="1200" cap="none" normalizeH="0" baseline="0" dirty="0">
                          <a:ln>
                            <a:noFill/>
                          </a:ln>
                          <a:solidFill>
                            <a:srgbClr val="CC3300"/>
                          </a:solidFill>
                          <a:effectLst/>
                          <a:latin typeface="Times" pitchFamily="18" charset="0"/>
                          <a:ea typeface="+mn-ea"/>
                          <a:cs typeface="+mn-cs"/>
                        </a:rPr>
                        <a:t>3.484</a:t>
                      </a:r>
                    </a:p>
                  </a:txBody>
                  <a:tcPr marL="7620" marR="7620" marT="7620" marB="0" anchor="b">
                    <a:lnL>
                      <a:noFill/>
                    </a:lnL>
                    <a:lnR cap="flat">
                      <a:noFill/>
                    </a:lnR>
                    <a:lnT cap="flat">
                      <a:noFill/>
                    </a:lnT>
                    <a:lnB>
                      <a:noFill/>
                    </a:lnB>
                    <a:lnTlToBr>
                      <a:noFill/>
                    </a:lnTlToBr>
                    <a:lnBlToTr>
                      <a:noFill/>
                    </a:lnBlToTr>
                    <a:noFill/>
                  </a:tcPr>
                </a:tc>
                <a:tc>
                  <a:txBody>
                    <a:bodyPr/>
                    <a:lstStyle/>
                    <a:p>
                      <a:pPr algn="r" fontAlgn="b"/>
                      <a:r>
                        <a:rPr kumimoji="0" lang="tr-TR" sz="2800" b="0" i="0" u="none" strike="noStrike" kern="1200" cap="none" normalizeH="0" baseline="0" dirty="0" smtClean="0">
                          <a:ln>
                            <a:noFill/>
                          </a:ln>
                          <a:solidFill>
                            <a:srgbClr val="CC3300"/>
                          </a:solidFill>
                          <a:effectLst/>
                          <a:latin typeface="Times" pitchFamily="18" charset="0"/>
                          <a:ea typeface="+mn-ea"/>
                          <a:cs typeface="+mn-cs"/>
                        </a:rPr>
                        <a:t>38.517</a:t>
                      </a:r>
                      <a:endParaRPr kumimoji="0" lang="tr-TR" sz="2800" b="0" i="0" u="none" strike="noStrike" kern="1200" cap="none" normalizeH="0" baseline="0" dirty="0">
                        <a:ln>
                          <a:noFill/>
                        </a:ln>
                        <a:solidFill>
                          <a:srgbClr val="CC3300"/>
                        </a:solidFill>
                        <a:effectLst/>
                        <a:latin typeface="Times" pitchFamily="18" charset="0"/>
                        <a:ea typeface="+mn-ea"/>
                        <a:cs typeface="+mn-cs"/>
                      </a:endParaRPr>
                    </a:p>
                  </a:txBody>
                  <a:tcPr marL="7620" marR="7620" marT="7620" marB="0" anchor="b">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1"/>
                  </a:ext>
                </a:extLst>
              </a:tr>
              <a:tr h="284163">
                <a:tc>
                  <a:txBody>
                    <a:bodyPr/>
                    <a:lstStyle/>
                    <a:p>
                      <a:pPr marL="742950" marR="0" lvl="1" indent="-285750" algn="l" defTabSz="914400" rtl="0" eaLnBrk="1" fontAlgn="b"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pitchFamily="18" charset="0"/>
                        </a:rPr>
                        <a:t>C-8-Doğrudan yatırımlar (varlıklar)</a:t>
                      </a:r>
                    </a:p>
                  </a:txBody>
                  <a:tcPr anchor="b" horzOverflow="overflow">
                    <a:lnL cap="flat">
                      <a:noFill/>
                    </a:lnL>
                    <a:lnR>
                      <a:noFill/>
                    </a:lnR>
                    <a:lnT>
                      <a:noFill/>
                    </a:lnT>
                    <a:lnB>
                      <a:noFill/>
                    </a:lnB>
                    <a:lnTlToBr>
                      <a:noFill/>
                    </a:lnTlToBr>
                    <a:lnBlToTr>
                      <a:noFill/>
                    </a:lnBlToTr>
                    <a:noFill/>
                  </a:tcPr>
                </a:tc>
                <a:tc>
                  <a:txBody>
                    <a:bodyPr/>
                    <a:lstStyle/>
                    <a:p>
                      <a:pPr algn="r" fontAlgn="b"/>
                      <a:r>
                        <a:rPr kumimoji="0" lang="tr-TR" sz="2400" b="0" i="0" u="none" strike="noStrike" kern="1200" cap="none" normalizeH="0" baseline="0" dirty="0" smtClean="0">
                          <a:ln>
                            <a:noFill/>
                          </a:ln>
                          <a:solidFill>
                            <a:schemeClr val="tx1"/>
                          </a:solidFill>
                          <a:effectLst/>
                          <a:latin typeface="Times" pitchFamily="18" charset="0"/>
                          <a:ea typeface="+mn-ea"/>
                          <a:cs typeface="+mn-cs"/>
                        </a:rPr>
                        <a:t>-3.648</a:t>
                      </a:r>
                      <a:endParaRPr kumimoji="0" lang="tr-TR" sz="2400" b="0" i="0" u="none" strike="noStrike" kern="1200" cap="none" normalizeH="0" baseline="0" dirty="0">
                        <a:ln>
                          <a:noFill/>
                        </a:ln>
                        <a:solidFill>
                          <a:schemeClr val="tx1"/>
                        </a:solidFill>
                        <a:effectLst/>
                        <a:latin typeface="Times" pitchFamily="18" charset="0"/>
                        <a:ea typeface="+mn-ea"/>
                        <a:cs typeface="+mn-cs"/>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400" b="0" i="0" u="none" strike="noStrike" kern="1200" cap="none" normalizeH="0" baseline="0" dirty="0" smtClean="0">
                          <a:ln>
                            <a:noFill/>
                          </a:ln>
                          <a:solidFill>
                            <a:schemeClr val="tx1"/>
                          </a:solidFill>
                          <a:effectLst/>
                          <a:latin typeface="Times" pitchFamily="18" charset="0"/>
                          <a:ea typeface="+mn-ea"/>
                          <a:cs typeface="+mn-cs"/>
                        </a:rPr>
                        <a:t>-2.700</a:t>
                      </a:r>
                      <a:endParaRPr kumimoji="0" lang="tr-TR" sz="2400" b="0" i="0" u="none" strike="noStrike" kern="1200" cap="none" normalizeH="0" baseline="0" dirty="0">
                        <a:ln>
                          <a:noFill/>
                        </a:ln>
                        <a:solidFill>
                          <a:schemeClr val="tx1"/>
                        </a:solidFill>
                        <a:effectLst/>
                        <a:latin typeface="Times" pitchFamily="18" charset="0"/>
                        <a:ea typeface="+mn-ea"/>
                        <a:cs typeface="+mn-cs"/>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282575">
                <a:tc>
                  <a:txBody>
                    <a:bodyPr/>
                    <a:lstStyle/>
                    <a:p>
                      <a:pPr marL="742950" marR="0" lvl="1" indent="-285750" algn="l" defTabSz="914400" rtl="0" eaLnBrk="1" fontAlgn="b"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pitchFamily="18" charset="0"/>
                        </a:rPr>
                        <a:t>C-9-Doğrudan yatırımlar (yükümlülükler)</a:t>
                      </a:r>
                    </a:p>
                  </a:txBody>
                  <a:tcPr anchor="b" horzOverflow="overflow">
                    <a:lnL cap="flat">
                      <a:noFill/>
                    </a:lnL>
                    <a:lnR>
                      <a:noFill/>
                    </a:lnR>
                    <a:lnT>
                      <a:noFill/>
                    </a:lnT>
                    <a:lnB>
                      <a:noFill/>
                    </a:lnB>
                    <a:lnTlToBr>
                      <a:noFill/>
                    </a:lnTlToBr>
                    <a:lnBlToTr>
                      <a:noFill/>
                    </a:lnBlToTr>
                    <a:noFill/>
                  </a:tcPr>
                </a:tc>
                <a:tc>
                  <a:txBody>
                    <a:bodyPr/>
                    <a:lstStyle/>
                    <a:p>
                      <a:pPr algn="r" fontAlgn="b"/>
                      <a:r>
                        <a:rPr kumimoji="0" lang="tr-TR" sz="2400" b="0" i="0" u="none" strike="noStrike" kern="1200" cap="none" normalizeH="0" baseline="0" dirty="0">
                          <a:ln>
                            <a:noFill/>
                          </a:ln>
                          <a:solidFill>
                            <a:schemeClr val="tx1"/>
                          </a:solidFill>
                          <a:effectLst/>
                          <a:latin typeface="Times" pitchFamily="18" charset="0"/>
                          <a:ea typeface="+mn-ea"/>
                          <a:cs typeface="+mn-cs"/>
                        </a:rPr>
                        <a:t>12.984</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400" b="0" i="0" u="none" strike="noStrike" kern="1200" cap="none" normalizeH="0" baseline="0" dirty="0">
                          <a:ln>
                            <a:noFill/>
                          </a:ln>
                          <a:solidFill>
                            <a:schemeClr val="tx1"/>
                          </a:solidFill>
                          <a:effectLst/>
                          <a:latin typeface="Times" pitchFamily="18" charset="0"/>
                          <a:ea typeface="+mn-ea"/>
                          <a:cs typeface="+mn-cs"/>
                        </a:rPr>
                        <a:t>10.934</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84163">
                <a:tc>
                  <a:txBody>
                    <a:bodyPr/>
                    <a:lstStyle/>
                    <a:p>
                      <a:pPr marL="742950" marR="0" lvl="1" indent="-285750" algn="l" defTabSz="914400" rtl="0" eaLnBrk="1" fontAlgn="b"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pitchFamily="18" charset="0"/>
                        </a:rPr>
                        <a:t>C-10-Portföy Hesabı (varlıklar)</a:t>
                      </a:r>
                    </a:p>
                  </a:txBody>
                  <a:tcPr anchor="b" horzOverflow="overflow">
                    <a:lnL cap="flat">
                      <a:noFill/>
                    </a:lnL>
                    <a:lnR>
                      <a:noFill/>
                    </a:lnR>
                    <a:lnT>
                      <a:noFill/>
                    </a:lnT>
                    <a:lnB>
                      <a:noFill/>
                    </a:lnB>
                    <a:lnTlToBr>
                      <a:noFill/>
                    </a:lnTlToBr>
                    <a:lnBlToTr>
                      <a:noFill/>
                    </a:lnBlToTr>
                    <a:noFill/>
                  </a:tcPr>
                </a:tc>
                <a:tc>
                  <a:txBody>
                    <a:bodyPr/>
                    <a:lstStyle/>
                    <a:p>
                      <a:pPr algn="r" fontAlgn="b"/>
                      <a:r>
                        <a:rPr kumimoji="0" lang="tr-TR" sz="2400" b="0" i="0" u="none" strike="noStrike" kern="1200" cap="none" normalizeH="0" baseline="0" dirty="0" smtClean="0">
                          <a:ln>
                            <a:noFill/>
                          </a:ln>
                          <a:solidFill>
                            <a:schemeClr val="tx1"/>
                          </a:solidFill>
                          <a:effectLst/>
                          <a:latin typeface="Times" pitchFamily="18" charset="0"/>
                          <a:ea typeface="+mn-ea"/>
                          <a:cs typeface="+mn-cs"/>
                        </a:rPr>
                        <a:t>-3.118</a:t>
                      </a:r>
                      <a:endParaRPr kumimoji="0" lang="tr-TR" sz="2400" b="0" i="0" u="none" strike="noStrike" kern="1200" cap="none" normalizeH="0" baseline="0" dirty="0">
                        <a:ln>
                          <a:noFill/>
                        </a:ln>
                        <a:solidFill>
                          <a:schemeClr val="tx1"/>
                        </a:solidFill>
                        <a:effectLst/>
                        <a:latin typeface="Times" pitchFamily="18" charset="0"/>
                        <a:ea typeface="+mn-ea"/>
                        <a:cs typeface="+mn-cs"/>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400" b="0" i="0" u="none" strike="noStrike" kern="1200" cap="none" normalizeH="0" baseline="0" dirty="0">
                          <a:ln>
                            <a:noFill/>
                          </a:ln>
                          <a:solidFill>
                            <a:schemeClr val="tx1"/>
                          </a:solidFill>
                          <a:effectLst/>
                          <a:latin typeface="Times" pitchFamily="18" charset="0"/>
                          <a:ea typeface="+mn-ea"/>
                          <a:cs typeface="+mn-cs"/>
                        </a:rPr>
                        <a:t>-256</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84163">
                <a:tc>
                  <a:txBody>
                    <a:bodyPr/>
                    <a:lstStyle/>
                    <a:p>
                      <a:pPr marL="742950" marR="0" lvl="1" indent="-285750" algn="l" defTabSz="914400" rtl="0" eaLnBrk="1" fontAlgn="b" latinLnBrk="0" hangingPunct="1">
                        <a:lnSpc>
                          <a:spcPct val="100000"/>
                        </a:lnSpc>
                        <a:spcBef>
                          <a:spcPct val="0"/>
                        </a:spcBef>
                        <a:spcAft>
                          <a:spcPct val="0"/>
                        </a:spcAft>
                        <a:buClrTx/>
                        <a:buSzTx/>
                        <a:buFontTx/>
                        <a:buNone/>
                        <a:tabLst/>
                        <a:defRPr/>
                      </a:pPr>
                      <a:r>
                        <a:rPr kumimoji="0" lang="tr-TR" sz="2400" b="0" i="0" u="none" strike="noStrike" cap="none" normalizeH="0" baseline="0" dirty="0" smtClean="0">
                          <a:ln>
                            <a:noFill/>
                          </a:ln>
                          <a:solidFill>
                            <a:schemeClr val="tx1"/>
                          </a:solidFill>
                          <a:effectLst/>
                          <a:latin typeface="Times" pitchFamily="18" charset="0"/>
                        </a:rPr>
                        <a:t>C-11-Portföy Hesabı (yükümlülükler)</a:t>
                      </a:r>
                    </a:p>
                  </a:txBody>
                  <a:tcPr anchor="b" horzOverflow="overflow">
                    <a:lnL cap="flat">
                      <a:noFill/>
                    </a:lnL>
                    <a:lnR>
                      <a:noFill/>
                    </a:lnR>
                    <a:lnT>
                      <a:noFill/>
                    </a:lnT>
                    <a:lnB>
                      <a:noFill/>
                    </a:lnB>
                    <a:lnTlToBr>
                      <a:noFill/>
                    </a:lnTlToBr>
                    <a:lnBlToTr>
                      <a:noFill/>
                    </a:lnBlToTr>
                    <a:noFill/>
                  </a:tcPr>
                </a:tc>
                <a:tc>
                  <a:txBody>
                    <a:bodyPr/>
                    <a:lstStyle/>
                    <a:p>
                      <a:pPr algn="r" fontAlgn="b"/>
                      <a:r>
                        <a:rPr kumimoji="0" lang="tr-TR" sz="2400" b="0" i="0" u="none" strike="noStrike" kern="1200" cap="none" normalizeH="0" baseline="0" dirty="0">
                          <a:ln>
                            <a:noFill/>
                          </a:ln>
                          <a:solidFill>
                            <a:schemeClr val="tx1"/>
                          </a:solidFill>
                          <a:effectLst/>
                          <a:latin typeface="Times" pitchFamily="18" charset="0"/>
                          <a:ea typeface="+mn-ea"/>
                          <a:cs typeface="+mn-cs"/>
                        </a:rPr>
                        <a:t>255</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400" b="0" i="0" u="none" strike="noStrike" kern="1200" cap="none" normalizeH="0" baseline="0" dirty="0">
                          <a:ln>
                            <a:noFill/>
                          </a:ln>
                          <a:solidFill>
                            <a:schemeClr val="tx1"/>
                          </a:solidFill>
                          <a:effectLst/>
                          <a:latin typeface="Times" pitchFamily="18" charset="0"/>
                          <a:ea typeface="+mn-ea"/>
                          <a:cs typeface="+mn-cs"/>
                        </a:rPr>
                        <a:t>24.051</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284163">
                <a:tc>
                  <a:txBody>
                    <a:bodyPr/>
                    <a:lstStyle/>
                    <a:p>
                      <a:pPr marL="742950" marR="0" lvl="1" indent="-285750" algn="l" defTabSz="914400" rtl="0" eaLnBrk="1" fontAlgn="b" latinLnBrk="0" hangingPunct="1">
                        <a:lnSpc>
                          <a:spcPct val="100000"/>
                        </a:lnSpc>
                        <a:spcBef>
                          <a:spcPct val="0"/>
                        </a:spcBef>
                        <a:spcAft>
                          <a:spcPct val="0"/>
                        </a:spcAft>
                        <a:buClrTx/>
                        <a:buSzTx/>
                        <a:buFontTx/>
                        <a:buNone/>
                        <a:tabLst/>
                        <a:defRPr/>
                      </a:pPr>
                      <a:r>
                        <a:rPr kumimoji="0" lang="tr-TR" sz="2400" b="0" i="0" u="none" strike="noStrike" cap="none" normalizeH="0" baseline="0" dirty="0" smtClean="0">
                          <a:ln>
                            <a:noFill/>
                          </a:ln>
                          <a:solidFill>
                            <a:schemeClr val="tx1"/>
                          </a:solidFill>
                          <a:effectLst/>
                          <a:latin typeface="Times" pitchFamily="18" charset="0"/>
                        </a:rPr>
                        <a:t>C-12-Diğer Yatırımlar (varlıklar)</a:t>
                      </a:r>
                    </a:p>
                  </a:txBody>
                  <a:tcPr anchor="b" horzOverflow="overflow">
                    <a:lnL cap="flat">
                      <a:noFill/>
                    </a:lnL>
                    <a:lnR>
                      <a:noFill/>
                    </a:lnR>
                    <a:lnT>
                      <a:noFill/>
                    </a:lnT>
                    <a:lnB>
                      <a:noFill/>
                    </a:lnB>
                    <a:lnTlToBr>
                      <a:noFill/>
                    </a:lnTlToBr>
                    <a:lnBlToTr>
                      <a:noFill/>
                    </a:lnBlToTr>
                    <a:noFill/>
                  </a:tcPr>
                </a:tc>
                <a:tc>
                  <a:txBody>
                    <a:bodyPr/>
                    <a:lstStyle/>
                    <a:p>
                      <a:pPr algn="r" fontAlgn="b"/>
                      <a:r>
                        <a:rPr kumimoji="0" lang="tr-TR" sz="2400" b="0" i="0" u="none" strike="noStrike" kern="1200" cap="none" normalizeH="0" baseline="0" dirty="0" smtClean="0">
                          <a:ln>
                            <a:noFill/>
                          </a:ln>
                          <a:solidFill>
                            <a:schemeClr val="tx1"/>
                          </a:solidFill>
                          <a:effectLst/>
                          <a:latin typeface="Times" pitchFamily="18" charset="0"/>
                          <a:ea typeface="+mn-ea"/>
                          <a:cs typeface="+mn-cs"/>
                        </a:rPr>
                        <a:t>-10.904</a:t>
                      </a:r>
                      <a:endParaRPr kumimoji="0" lang="tr-TR" sz="2400" b="0" i="0" u="none" strike="noStrike" kern="1200" cap="none" normalizeH="0" baseline="0" dirty="0">
                        <a:ln>
                          <a:noFill/>
                        </a:ln>
                        <a:solidFill>
                          <a:schemeClr val="tx1"/>
                        </a:solidFill>
                        <a:effectLst/>
                        <a:latin typeface="Times" pitchFamily="18" charset="0"/>
                        <a:ea typeface="+mn-ea"/>
                        <a:cs typeface="+mn-cs"/>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400" b="0" i="0" u="none" strike="noStrike" kern="1200" cap="none" normalizeH="0" baseline="0" dirty="0" smtClean="0">
                          <a:ln>
                            <a:noFill/>
                          </a:ln>
                          <a:solidFill>
                            <a:schemeClr val="tx1"/>
                          </a:solidFill>
                          <a:effectLst/>
                          <a:latin typeface="Times" pitchFamily="18" charset="0"/>
                          <a:ea typeface="+mn-ea"/>
                          <a:cs typeface="+mn-cs"/>
                        </a:rPr>
                        <a:t>-8.020</a:t>
                      </a:r>
                      <a:endParaRPr kumimoji="0" lang="tr-TR" sz="2400" b="0" i="0" u="none" strike="noStrike" kern="1200" cap="none" normalizeH="0" baseline="0" dirty="0">
                        <a:ln>
                          <a:noFill/>
                        </a:ln>
                        <a:solidFill>
                          <a:schemeClr val="tx1"/>
                        </a:solidFill>
                        <a:effectLst/>
                        <a:latin typeface="Times" pitchFamily="18" charset="0"/>
                        <a:ea typeface="+mn-ea"/>
                        <a:cs typeface="+mn-cs"/>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284163">
                <a:tc>
                  <a:txBody>
                    <a:bodyPr/>
                    <a:lstStyle/>
                    <a:p>
                      <a:pPr marL="742950" marR="0" lvl="1" indent="-285750" algn="l" defTabSz="914400" rtl="0" eaLnBrk="1" fontAlgn="b" latinLnBrk="0" hangingPunct="1">
                        <a:lnSpc>
                          <a:spcPct val="100000"/>
                        </a:lnSpc>
                        <a:spcBef>
                          <a:spcPct val="0"/>
                        </a:spcBef>
                        <a:spcAft>
                          <a:spcPct val="0"/>
                        </a:spcAft>
                        <a:buClrTx/>
                        <a:buSzTx/>
                        <a:buFontTx/>
                        <a:buNone/>
                        <a:tabLst/>
                        <a:defRPr/>
                      </a:pPr>
                      <a:r>
                        <a:rPr kumimoji="0" lang="tr-TR" sz="2400" b="0" i="0" u="none" strike="noStrike" cap="none" normalizeH="0" baseline="0" dirty="0" smtClean="0">
                          <a:ln>
                            <a:noFill/>
                          </a:ln>
                          <a:solidFill>
                            <a:schemeClr val="tx1"/>
                          </a:solidFill>
                          <a:effectLst/>
                          <a:latin typeface="Times" pitchFamily="18" charset="0"/>
                        </a:rPr>
                        <a:t>C-13-Diğer Yatırımlar (yükümlülükler)</a:t>
                      </a:r>
                    </a:p>
                  </a:txBody>
                  <a:tcPr anchor="b" horzOverflow="overflow">
                    <a:lnL cap="flat">
                      <a:noFill/>
                    </a:lnL>
                    <a:lnR>
                      <a:noFill/>
                    </a:lnR>
                    <a:lnT>
                      <a:noFill/>
                    </a:lnT>
                    <a:lnB cap="flat">
                      <a:noFill/>
                    </a:lnB>
                    <a:lnTlToBr>
                      <a:noFill/>
                    </a:lnTlToBr>
                    <a:lnBlToTr>
                      <a:noFill/>
                    </a:lnBlToTr>
                    <a:noFill/>
                  </a:tcPr>
                </a:tc>
                <a:tc>
                  <a:txBody>
                    <a:bodyPr/>
                    <a:lstStyle/>
                    <a:p>
                      <a:pPr algn="r" fontAlgn="b"/>
                      <a:r>
                        <a:rPr kumimoji="0" lang="tr-TR" sz="2400" b="0" i="0" u="none" strike="noStrike" kern="1200" cap="none" normalizeH="0" baseline="0" dirty="0">
                          <a:ln>
                            <a:noFill/>
                          </a:ln>
                          <a:solidFill>
                            <a:schemeClr val="tx1"/>
                          </a:solidFill>
                          <a:effectLst/>
                          <a:latin typeface="Times" pitchFamily="18" charset="0"/>
                          <a:ea typeface="+mn-ea"/>
                          <a:cs typeface="+mn-cs"/>
                        </a:rPr>
                        <a:t>947</a:t>
                      </a:r>
                    </a:p>
                  </a:txBody>
                  <a:tcPr marL="7620" marR="7620" marT="7620" marB="0" anchor="b">
                    <a:lnL>
                      <a:noFill/>
                    </a:lnL>
                    <a:lnR cap="flat">
                      <a:noFill/>
                    </a:lnR>
                    <a:lnT>
                      <a:noFill/>
                    </a:lnT>
                    <a:lnB cap="flat">
                      <a:noFill/>
                    </a:lnB>
                    <a:lnTlToBr>
                      <a:noFill/>
                    </a:lnTlToBr>
                    <a:lnBlToTr>
                      <a:noFill/>
                    </a:lnBlToTr>
                    <a:noFill/>
                  </a:tcPr>
                </a:tc>
                <a:tc>
                  <a:txBody>
                    <a:bodyPr/>
                    <a:lstStyle/>
                    <a:p>
                      <a:pPr algn="r" fontAlgn="b"/>
                      <a:r>
                        <a:rPr kumimoji="0" lang="tr-TR" sz="2400" b="0" i="0" u="none" strike="noStrike" kern="1200" cap="none" normalizeH="0" baseline="0" dirty="0">
                          <a:ln>
                            <a:noFill/>
                          </a:ln>
                          <a:solidFill>
                            <a:schemeClr val="tx1"/>
                          </a:solidFill>
                          <a:effectLst/>
                          <a:latin typeface="Times" pitchFamily="18" charset="0"/>
                          <a:ea typeface="+mn-ea"/>
                          <a:cs typeface="+mn-cs"/>
                        </a:rPr>
                        <a:t>13.541</a:t>
                      </a:r>
                    </a:p>
                  </a:txBody>
                  <a:tcPr marL="7620" marR="7620" marT="7620" marB="0" anchor="b">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7"/>
                  </a:ext>
                </a:extLst>
              </a:tr>
            </a:tbl>
          </a:graphicData>
        </a:graphic>
      </p:graphicFrame>
      <p:sp>
        <p:nvSpPr>
          <p:cNvPr id="3" name="Metin kutusu 2"/>
          <p:cNvSpPr txBox="1"/>
          <p:nvPr/>
        </p:nvSpPr>
        <p:spPr>
          <a:xfrm>
            <a:off x="2495601" y="6453337"/>
            <a:ext cx="7846443" cy="276999"/>
          </a:xfrm>
          <a:prstGeom prst="rect">
            <a:avLst/>
          </a:prstGeom>
          <a:noFill/>
        </p:spPr>
        <p:txBody>
          <a:bodyPr wrap="none" rtlCol="0">
            <a:spAutoFit/>
          </a:bodyPr>
          <a:lstStyle/>
          <a:p>
            <a:r>
              <a:rPr lang="tr-TR" sz="1200" dirty="0"/>
              <a:t>Not: </a:t>
            </a:r>
            <a:r>
              <a:rPr lang="tr-TR" sz="1200" dirty="0" err="1"/>
              <a:t>Yuvarlamarlar</a:t>
            </a:r>
            <a:r>
              <a:rPr lang="tr-TR" sz="1200" dirty="0"/>
              <a:t>, ihmal edilecek kadar küçük kalemler, ve güncellemelerden ötürü toplamlarda ufak tutarsızlıklar olabilir. </a:t>
            </a:r>
          </a:p>
        </p:txBody>
      </p:sp>
    </p:spTree>
    <p:extLst>
      <p:ext uri="{BB962C8B-B14F-4D97-AF65-F5344CB8AC3E}">
        <p14:creationId xmlns:p14="http://schemas.microsoft.com/office/powerpoint/2010/main" val="4011572586"/>
      </p:ext>
    </p:extLst>
  </p:cSld>
  <p:clrMapOvr>
    <a:masterClrMapping/>
  </p:clrMapOvr>
  <p:transition>
    <p:cover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517" name="Group 85"/>
          <p:cNvGraphicFramePr>
            <a:graphicFrameLocks noGrp="1"/>
          </p:cNvGraphicFramePr>
          <p:nvPr>
            <p:ph/>
            <p:extLst>
              <p:ext uri="{D42A27DB-BD31-4B8C-83A1-F6EECF244321}">
                <p14:modId xmlns:p14="http://schemas.microsoft.com/office/powerpoint/2010/main" val="3825209919"/>
              </p:ext>
            </p:extLst>
          </p:nvPr>
        </p:nvGraphicFramePr>
        <p:xfrm>
          <a:off x="1919537" y="476672"/>
          <a:ext cx="8496945" cy="3756344"/>
        </p:xfrm>
        <a:graphic>
          <a:graphicData uri="http://schemas.openxmlformats.org/drawingml/2006/table">
            <a:tbl>
              <a:tblPr/>
              <a:tblGrid>
                <a:gridCol w="4927621">
                  <a:extLst>
                    <a:ext uri="{9D8B030D-6E8A-4147-A177-3AD203B41FA5}">
                      <a16:colId xmlns:a16="http://schemas.microsoft.com/office/drawing/2014/main" val="20000"/>
                    </a:ext>
                  </a:extLst>
                </a:gridCol>
                <a:gridCol w="1781940">
                  <a:extLst>
                    <a:ext uri="{9D8B030D-6E8A-4147-A177-3AD203B41FA5}">
                      <a16:colId xmlns:a16="http://schemas.microsoft.com/office/drawing/2014/main" val="20001"/>
                    </a:ext>
                  </a:extLst>
                </a:gridCol>
                <a:gridCol w="1787384">
                  <a:extLst>
                    <a:ext uri="{9D8B030D-6E8A-4147-A177-3AD203B41FA5}">
                      <a16:colId xmlns:a16="http://schemas.microsoft.com/office/drawing/2014/main" val="20002"/>
                    </a:ext>
                  </a:extLst>
                </a:gridCol>
              </a:tblGrid>
              <a:tr h="83661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tr-TR" sz="2800" b="0" i="0" u="none" strike="noStrike" cap="none" normalizeH="0" baseline="0" dirty="0" smtClean="0">
                        <a:ln>
                          <a:noFill/>
                        </a:ln>
                        <a:solidFill>
                          <a:srgbClr val="CC3300"/>
                        </a:solidFill>
                        <a:effectLst/>
                        <a:latin typeface="Times New Roman" pitchFamily="18" charset="0"/>
                        <a:cs typeface="Times New Roman" pitchFamily="18" charset="0"/>
                      </a:endParaRPr>
                    </a:p>
                  </a:txBody>
                  <a:tcPr anchor="b" horzOverflow="overflow">
                    <a:lnL cap="flat">
                      <a:noFill/>
                    </a:lnL>
                    <a:lnR>
                      <a:noFill/>
                    </a:lnR>
                    <a:lnT cap="fla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rgbClr val="CC3300"/>
                          </a:solidFill>
                          <a:effectLst/>
                          <a:latin typeface="Times New Roman" pitchFamily="18" charset="0"/>
                          <a:cs typeface="Times New Roman" pitchFamily="18" charset="0"/>
                        </a:rPr>
                        <a:t>2018</a:t>
                      </a:r>
                    </a:p>
                  </a:txBody>
                  <a:tcPr anchor="b" horzOverflow="overflow">
                    <a:lnL>
                      <a:noFill/>
                    </a:lnL>
                    <a:lnR cap="flat">
                      <a:noFill/>
                    </a:lnR>
                    <a:lnT cap="fla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rgbClr val="CC3300"/>
                          </a:solidFill>
                          <a:effectLst/>
                          <a:latin typeface="Times New Roman" pitchFamily="18" charset="0"/>
                          <a:cs typeface="Times New Roman" pitchFamily="18" charset="0"/>
                        </a:rPr>
                        <a:t>2017</a:t>
                      </a:r>
                    </a:p>
                  </a:txBody>
                  <a:tcPr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83661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rgbClr val="CC3300"/>
                          </a:solidFill>
                          <a:effectLst/>
                          <a:latin typeface="Times New Roman" pitchFamily="18" charset="0"/>
                          <a:cs typeface="Times New Roman" pitchFamily="18" charset="0"/>
                        </a:rPr>
                        <a:t>D-NET HATA VE NOKSAN</a:t>
                      </a:r>
                    </a:p>
                  </a:txBody>
                  <a:tcPr anchor="b" horzOverflow="overflow">
                    <a:lnL cap="flat">
                      <a:noFill/>
                    </a:lnL>
                    <a:lnR>
                      <a:noFill/>
                    </a:lnR>
                    <a:lnT cap="flat">
                      <a:noFill/>
                    </a:lnT>
                    <a:lnB>
                      <a:noFill/>
                    </a:lnB>
                    <a:lnTlToBr>
                      <a:noFill/>
                    </a:lnTlToBr>
                    <a:lnBlToTr>
                      <a:noFill/>
                    </a:lnBlToTr>
                    <a:noFill/>
                  </a:tcPr>
                </a:tc>
                <a:tc>
                  <a:txBody>
                    <a:bodyPr/>
                    <a:lstStyle/>
                    <a:p>
                      <a:pPr algn="r" fontAlgn="b"/>
                      <a:r>
                        <a:rPr kumimoji="0" lang="tr-TR" sz="2800" b="0" i="0" u="none" strike="noStrike" kern="1200" cap="none" normalizeH="0" baseline="0" smtClean="0">
                          <a:ln>
                            <a:noFill/>
                          </a:ln>
                          <a:solidFill>
                            <a:srgbClr val="CC3300"/>
                          </a:solidFill>
                          <a:effectLst/>
                          <a:latin typeface="Times New Roman" pitchFamily="18" charset="0"/>
                          <a:ea typeface="+mn-ea"/>
                          <a:cs typeface="Times New Roman" pitchFamily="18" charset="0"/>
                        </a:rPr>
                        <a:t>20.277</a:t>
                      </a:r>
                      <a:endParaRPr kumimoji="0" lang="tr-TR" sz="2800" b="0" i="0" u="none" strike="noStrike" kern="1200" cap="none" normalizeH="0" baseline="0" dirty="0">
                        <a:ln>
                          <a:noFill/>
                        </a:ln>
                        <a:solidFill>
                          <a:srgbClr val="CC3300"/>
                        </a:solidFill>
                        <a:effectLst/>
                        <a:latin typeface="Times New Roman" pitchFamily="18" charset="0"/>
                        <a:ea typeface="+mn-ea"/>
                        <a:cs typeface="Times New Roman" pitchFamily="18" charset="0"/>
                      </a:endParaRPr>
                    </a:p>
                  </a:txBody>
                  <a:tcPr marL="7620" marR="7620" marT="7620" marB="0" anchor="b">
                    <a:lnL>
                      <a:noFill/>
                    </a:lnL>
                    <a:lnR cap="flat">
                      <a:noFill/>
                    </a:lnR>
                    <a:lnT cap="flat">
                      <a:noFill/>
                    </a:lnT>
                    <a:lnB>
                      <a:noFill/>
                    </a:lnB>
                    <a:lnTlToBr>
                      <a:noFill/>
                    </a:lnTlToBr>
                    <a:lnBlToTr>
                      <a:noFill/>
                    </a:lnBlToTr>
                    <a:noFill/>
                  </a:tcPr>
                </a:tc>
                <a:tc>
                  <a:txBody>
                    <a:bodyPr/>
                    <a:lstStyle/>
                    <a:p>
                      <a:pPr algn="r" fontAlgn="b"/>
                      <a:r>
                        <a:rPr kumimoji="0" lang="tr-TR" sz="2800" b="0" i="0" u="none" strike="noStrike" kern="1200" cap="none" normalizeH="0" baseline="0" dirty="0" smtClean="0">
                          <a:ln>
                            <a:noFill/>
                          </a:ln>
                          <a:solidFill>
                            <a:srgbClr val="CC3300"/>
                          </a:solidFill>
                          <a:effectLst/>
                          <a:latin typeface="Times New Roman" pitchFamily="18" charset="0"/>
                          <a:ea typeface="+mn-ea"/>
                          <a:cs typeface="Times New Roman" pitchFamily="18" charset="0"/>
                        </a:rPr>
                        <a:t>738</a:t>
                      </a:r>
                      <a:endParaRPr kumimoji="0" lang="tr-TR" sz="2800" b="0" i="0" u="none" strike="noStrike" kern="1200" cap="none" normalizeH="0" baseline="0" dirty="0">
                        <a:ln>
                          <a:noFill/>
                        </a:ln>
                        <a:solidFill>
                          <a:srgbClr val="CC3300"/>
                        </a:solidFill>
                        <a:effectLst/>
                        <a:latin typeface="Times New Roman" pitchFamily="18" charset="0"/>
                        <a:ea typeface="+mn-ea"/>
                        <a:cs typeface="Times New Roman" pitchFamily="18" charset="0"/>
                      </a:endParaRPr>
                    </a:p>
                  </a:txBody>
                  <a:tcPr marL="7620" marR="7620" marT="7620" marB="0" anchor="b">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1"/>
                  </a:ext>
                </a:extLst>
              </a:tr>
              <a:tr h="1138238">
                <a:tc>
                  <a:txBody>
                    <a:bodyPr/>
                    <a:lstStyle/>
                    <a:p>
                      <a:pPr marL="742950" marR="0" lvl="1" indent="-285750" algn="l" defTabSz="914400" rtl="0" eaLnBrk="1" fontAlgn="b" latinLnBrk="0" hangingPunct="1">
                        <a:lnSpc>
                          <a:spcPct val="100000"/>
                        </a:lnSpc>
                        <a:spcBef>
                          <a:spcPct val="0"/>
                        </a:spcBef>
                        <a:spcAft>
                          <a:spcPct val="0"/>
                        </a:spcAft>
                        <a:buClrTx/>
                        <a:buSzTx/>
                        <a:buFontTx/>
                        <a:buNone/>
                        <a:tabLst/>
                      </a:pPr>
                      <a:endParaRPr kumimoji="0" lang="tr-TR" sz="2800" b="0" i="0" u="none" strike="noStrike" cap="none" normalizeH="0" baseline="0" dirty="0" smtClean="0">
                        <a:ln>
                          <a:noFill/>
                        </a:ln>
                        <a:solidFill>
                          <a:schemeClr val="tx1"/>
                        </a:solidFill>
                        <a:effectLst/>
                        <a:latin typeface="Times New Roman" pitchFamily="18" charset="0"/>
                        <a:cs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algn="r" fontAlgn="b"/>
                      <a:endParaRPr kumimoji="0" lang="tr-TR" sz="28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endParaRPr kumimoji="0" lang="tr-TR" sz="2800" b="0" i="0" u="none" strike="noStrike" kern="1200" cap="none" normalizeH="0" baseline="0" dirty="0">
                        <a:ln>
                          <a:noFill/>
                        </a:ln>
                        <a:solidFill>
                          <a:schemeClr val="tx1"/>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78893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rgbClr val="CC3300"/>
                          </a:solidFill>
                          <a:effectLst/>
                          <a:latin typeface="Times New Roman" pitchFamily="18" charset="0"/>
                          <a:cs typeface="Times New Roman" pitchFamily="18" charset="0"/>
                        </a:rPr>
                        <a:t>E-REZERV VARLIKLAR (Azalışı gösterir)</a:t>
                      </a:r>
                    </a:p>
                  </a:txBody>
                  <a:tcPr anchor="b" horzOverflow="overflow">
                    <a:lnL cap="flat">
                      <a:noFill/>
                    </a:lnL>
                    <a:lnR>
                      <a:noFill/>
                    </a:lnR>
                    <a:lnT>
                      <a:noFill/>
                    </a:lnT>
                    <a:lnB>
                      <a:noFill/>
                    </a:lnB>
                    <a:lnTlToBr>
                      <a:noFill/>
                    </a:lnTlToBr>
                    <a:lnBlToTr>
                      <a:noFill/>
                    </a:lnBlToTr>
                    <a:noFill/>
                  </a:tcPr>
                </a:tc>
                <a:tc>
                  <a:txBody>
                    <a:bodyPr/>
                    <a:lstStyle/>
                    <a:p>
                      <a:pPr algn="r" fontAlgn="b"/>
                      <a:r>
                        <a:rPr kumimoji="0" lang="tr-TR" sz="2800" b="0" i="0" u="none" strike="noStrike" kern="1200" cap="none" normalizeH="0" baseline="0" dirty="0">
                          <a:ln>
                            <a:noFill/>
                          </a:ln>
                          <a:solidFill>
                            <a:srgbClr val="CC3300"/>
                          </a:solidFill>
                          <a:effectLst/>
                          <a:latin typeface="Times New Roman" pitchFamily="18" charset="0"/>
                          <a:ea typeface="+mn-ea"/>
                          <a:cs typeface="Times New Roman" pitchFamily="18" charset="0"/>
                        </a:rPr>
                        <a:t>10.377</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2800" b="0" i="0" u="none" strike="noStrike" kern="1200" cap="none" normalizeH="0" baseline="0" dirty="0" smtClean="0">
                          <a:ln>
                            <a:noFill/>
                          </a:ln>
                          <a:solidFill>
                            <a:srgbClr val="CC3300"/>
                          </a:solidFill>
                          <a:effectLst/>
                          <a:latin typeface="Times New Roman" pitchFamily="18" charset="0"/>
                          <a:ea typeface="+mn-ea"/>
                          <a:cs typeface="Times New Roman" pitchFamily="18" charset="0"/>
                        </a:rPr>
                        <a:t>8.207</a:t>
                      </a:r>
                      <a:endParaRPr kumimoji="0" lang="tr-TR" sz="2800" b="0" i="0" u="none" strike="noStrike" kern="1200" cap="none" normalizeH="0" baseline="0" dirty="0">
                        <a:ln>
                          <a:noFill/>
                        </a:ln>
                        <a:solidFill>
                          <a:srgbClr val="CC3300"/>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bl>
          </a:graphicData>
        </a:graphic>
      </p:graphicFrame>
      <p:sp>
        <p:nvSpPr>
          <p:cNvPr id="3" name="Metin kutusu 2"/>
          <p:cNvSpPr txBox="1"/>
          <p:nvPr/>
        </p:nvSpPr>
        <p:spPr>
          <a:xfrm>
            <a:off x="2495601" y="6453337"/>
            <a:ext cx="7846443" cy="276999"/>
          </a:xfrm>
          <a:prstGeom prst="rect">
            <a:avLst/>
          </a:prstGeom>
          <a:noFill/>
        </p:spPr>
        <p:txBody>
          <a:bodyPr wrap="none" rtlCol="0">
            <a:spAutoFit/>
          </a:bodyPr>
          <a:lstStyle/>
          <a:p>
            <a:r>
              <a:rPr lang="tr-TR" sz="1200" dirty="0"/>
              <a:t>Not: </a:t>
            </a:r>
            <a:r>
              <a:rPr lang="tr-TR" sz="1200" dirty="0" err="1"/>
              <a:t>Yuvarlamarlar</a:t>
            </a:r>
            <a:r>
              <a:rPr lang="tr-TR" sz="1200" dirty="0"/>
              <a:t>, ihmal edilecek kadar küçük kalemler, ve güncellemelerden ötürü toplamlarda ufak tutarsızlıklar olabilir. </a:t>
            </a:r>
          </a:p>
        </p:txBody>
      </p:sp>
    </p:spTree>
    <p:extLst>
      <p:ext uri="{BB962C8B-B14F-4D97-AF65-F5344CB8AC3E}">
        <p14:creationId xmlns:p14="http://schemas.microsoft.com/office/powerpoint/2010/main" val="4076457881"/>
      </p:ext>
    </p:extLst>
  </p:cSld>
  <p:clrMapOvr>
    <a:masterClrMapping/>
  </p:clrMapOvr>
  <p:transition>
    <p:cover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91544" y="332657"/>
            <a:ext cx="8229600" cy="720725"/>
          </a:xfrm>
        </p:spPr>
        <p:txBody>
          <a:bodyPr>
            <a:normAutofit fontScale="90000"/>
          </a:bodyPr>
          <a:lstStyle/>
          <a:p>
            <a:r>
              <a:rPr lang="tr-TR" dirty="0" smtClean="0"/>
              <a:t>Mal İthalat ve İhracatının </a:t>
            </a:r>
            <a:br>
              <a:rPr lang="tr-TR" dirty="0" smtClean="0"/>
            </a:br>
            <a:r>
              <a:rPr lang="tr-TR" dirty="0" smtClean="0"/>
              <a:t>Millî Gelire Oranı</a:t>
            </a:r>
            <a:endParaRPr lang="en-US" dirty="0"/>
          </a:p>
        </p:txBody>
      </p:sp>
      <p:graphicFrame>
        <p:nvGraphicFramePr>
          <p:cNvPr id="4" name="Grafik 3"/>
          <p:cNvGraphicFramePr>
            <a:graphicFrameLocks/>
          </p:cNvGraphicFramePr>
          <p:nvPr>
            <p:extLst/>
          </p:nvPr>
        </p:nvGraphicFramePr>
        <p:xfrm>
          <a:off x="2063552" y="1340768"/>
          <a:ext cx="8208912" cy="50405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88318946"/>
      </p:ext>
    </p:extLst>
  </p:cSld>
  <p:clrMapOvr>
    <a:masterClrMapping/>
  </p:clrMapOvr>
  <p:transition>
    <p:cover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Yer Tutucusu 3"/>
          <p:cNvGraphicFramePr>
            <a:graphicFrameLocks noGrp="1"/>
          </p:cNvGraphicFramePr>
          <p:nvPr>
            <p:ph type="tbl" idx="1"/>
            <p:extLst/>
          </p:nvPr>
        </p:nvGraphicFramePr>
        <p:xfrm>
          <a:off x="2063552" y="476672"/>
          <a:ext cx="8229600" cy="60486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54153473"/>
      </p:ext>
    </p:extLst>
  </p:cSld>
  <p:clrMapOvr>
    <a:masterClrMapping/>
  </p:clrMapOvr>
  <p:transition>
    <p:cover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afik 3"/>
          <p:cNvGraphicFramePr>
            <a:graphicFrameLocks/>
          </p:cNvGraphicFramePr>
          <p:nvPr>
            <p:extLst/>
          </p:nvPr>
        </p:nvGraphicFramePr>
        <p:xfrm>
          <a:off x="2063552" y="620689"/>
          <a:ext cx="8208912" cy="59046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78412734"/>
      </p:ext>
    </p:extLst>
  </p:cSld>
  <p:clrMapOvr>
    <a:masterClrMapping/>
  </p:clrMapOvr>
  <p:transition>
    <p:cover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326</Words>
  <Application>Microsoft Office PowerPoint</Application>
  <PresentationFormat>Widescreen</PresentationFormat>
  <Paragraphs>87</Paragraphs>
  <Slides>9</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vt:lpstr>
      <vt:lpstr>Times New Roman</vt:lpstr>
      <vt:lpstr>Office Theme</vt:lpstr>
      <vt:lpstr>DIŞ ÖDEMELER BİLANÇOSU*</vt:lpstr>
      <vt:lpstr>Ödemeler Dengesi</vt:lpstr>
      <vt:lpstr>Ödemeler Bilançosu Ana Kalemleri</vt:lpstr>
      <vt:lpstr>PowerPoint Presentation</vt:lpstr>
      <vt:lpstr>PowerPoint Presentation</vt:lpstr>
      <vt:lpstr>PowerPoint Presentation</vt:lpstr>
      <vt:lpstr>Mal İthalat ve İhracatının  Millî Gelire Oranı</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DIŞ ÖDEMELER BİLANÇOSU*</dc:title>
  <dc:creator>Kemal Kızılca</dc:creator>
  <cp:lastModifiedBy>Kemal Kızılca</cp:lastModifiedBy>
  <cp:revision>2</cp:revision>
  <dcterms:created xsi:type="dcterms:W3CDTF">2019-09-20T04:47:58Z</dcterms:created>
  <dcterms:modified xsi:type="dcterms:W3CDTF">2019-09-22T18:52:02Z</dcterms:modified>
</cp:coreProperties>
</file>