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65" r:id="rId2"/>
    <p:sldId id="258" r:id="rId3"/>
    <p:sldId id="259" r:id="rId4"/>
    <p:sldId id="260" r:id="rId5"/>
    <p:sldId id="266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4B45A-24F9-4E8B-99D9-CAC1876CB622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E321D-34DC-4746-A992-56E08D205812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3B677-913F-4743-8C33-34E172D79F21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6FA7B-CFF5-41AE-845F-001C39B15C3E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48A210-0AD2-450C-A14C-648871FC0829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6631E-C242-4322-9D18-A6747D781078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28CD9-4742-4374-AE3E-19D3802FF9FC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C00A9-06A2-498F-BB7E-CACB6F221019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CA301-42FA-4B2E-A3D8-60D6B52CB2F6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D80B3-89EB-475E-A66B-C4FF776F186C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>
              <a:solidFill>
                <a:srgbClr val="69676D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1BF2A71B-FC14-4F85-BD19-CF9F6120CF0E}" type="slidenum">
              <a:rPr lang="tr-TR" smtClean="0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02D82F-E73B-4EA8-88C6-9FDCCD0A9E09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085C13-19AC-4511-A4C7-3E0B003A0B9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447" y="714356"/>
            <a:ext cx="8229600" cy="3125778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ZTM321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MAKİNE ELEMANLARI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4.hafta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286256"/>
            <a:ext cx="53340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endParaRPr lang="tr-TR" sz="3000" dirty="0" smtClean="0"/>
          </a:p>
          <a:p>
            <a:pPr eaLnBrk="1" hangingPunct="1">
              <a:spcBef>
                <a:spcPct val="0"/>
              </a:spcBef>
            </a:pPr>
            <a:r>
              <a:rPr lang="tr-TR" sz="3000" dirty="0" smtClean="0"/>
              <a:t>Prof. Dr. Ramazan ÖZTÜRK</a:t>
            </a:r>
          </a:p>
          <a:p>
            <a:pPr algn="l" eaLnBrk="1" hangingPunct="1">
              <a:spcBef>
                <a:spcPct val="0"/>
              </a:spcBef>
            </a:pPr>
            <a:endParaRPr lang="tr-TR" dirty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8AA4-A817-45CB-9250-D1581B4C0EAA}" type="slidenum">
              <a:rPr lang="tr-TR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6963"/>
            <a:ext cx="8229600" cy="25749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b="1" dirty="0" smtClean="0"/>
              <a:t>Bileşik Gerilmeler:</a:t>
            </a:r>
            <a:r>
              <a:rPr lang="tr-TR" sz="2000" dirty="0" smtClean="0"/>
              <a:t> Bileşik gerilme durumunda kesite aynı anda birden fazla zorlama biçimi ile etkili olunmaktadır.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Hesaplamada esas, gerilmelerin eklenmesi ilkesine dayanmaktadır. Buna göre, basit gerilme kuralına göre hesaplanan gerilmeler belirli yöntemlerle birleştirilmektedir.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Birleşik gerilme iki biçimde ortaya çıkar.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D5E33-6D0D-40D1-A21D-459AEEFFA1AB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182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63725"/>
            <a:ext cx="8229600" cy="3078163"/>
          </a:xfrm>
        </p:spPr>
        <p:txBody>
          <a:bodyPr>
            <a:normAutofit fontScale="85000" lnSpcReduction="20000"/>
          </a:bodyPr>
          <a:lstStyle/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</a:t>
            </a:r>
            <a:r>
              <a:rPr lang="tr-TR" sz="2000" dirty="0" smtClean="0"/>
              <a:t>Aynı tipte olan gerilmeler: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tr-TR" sz="2000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tr-TR" sz="2000" dirty="0" smtClean="0"/>
              <a:t>Örneğin; Normal gerilmeler	: Çekme-eğilme</a:t>
            </a: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					</a:t>
            </a:r>
            <a:r>
              <a:rPr lang="tr-TR" sz="2000" dirty="0" smtClean="0">
                <a:latin typeface="Arial" charset="0"/>
              </a:rPr>
              <a:t>              </a:t>
            </a:r>
            <a:r>
              <a:rPr lang="tr-TR" sz="2000" dirty="0" smtClean="0"/>
              <a:t>  Basma-eğilme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tr-TR" sz="2000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tr-TR" sz="2000" dirty="0" smtClean="0"/>
              <a:t>Kayma gerilmeleri	            : Kesme-burulma </a:t>
            </a:r>
            <a:endParaRPr lang="tr-TR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 </a:t>
            </a: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 </a:t>
            </a:r>
            <a:r>
              <a:rPr lang="tr-TR" sz="2000" dirty="0" smtClean="0"/>
              <a:t>Farklı tipte olan gerilmeler:</a:t>
            </a:r>
            <a:endParaRPr lang="tr-TR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endParaRPr lang="tr-TR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tr-TR" sz="2000" dirty="0" smtClean="0"/>
              <a:t>Örneğin; Normal ve Kayma gerilmeleri: Eğilme-burulma</a:t>
            </a:r>
            <a:r>
              <a:rPr lang="tr-TR" sz="2000" dirty="0" smtClean="0">
                <a:latin typeface="Arial" charset="0"/>
              </a:rPr>
              <a:t> 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tr-TR" sz="2000" dirty="0" smtClean="0"/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2AC1-FDE9-4A5E-B2B8-A08844AB9D75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3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522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336708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tr-TR" sz="2000" b="1" dirty="0" smtClean="0"/>
              <a:t>Normal Gerilme :</a:t>
            </a:r>
            <a:r>
              <a:rPr lang="tr-TR" sz="2000" dirty="0" smtClean="0"/>
              <a:t> Eleman eğilmeye ve çekilmeye zorlanıyor ise</a:t>
            </a:r>
          </a:p>
          <a:p>
            <a:pPr marL="590550" indent="-590550"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çtop</a:t>
            </a:r>
            <a:r>
              <a:rPr lang="tr-TR" sz="2000" dirty="0" smtClean="0"/>
              <a:t>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+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=(F/A)+(</a:t>
            </a:r>
            <a:r>
              <a:rPr lang="tr-TR" sz="2000" dirty="0" err="1" smtClean="0"/>
              <a:t>M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/W)</a:t>
            </a:r>
          </a:p>
          <a:p>
            <a:pPr marL="590550" indent="-590550"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Basmaya zorlanan alt </a:t>
            </a:r>
            <a:r>
              <a:rPr lang="tr-TR" sz="2000" dirty="0" err="1" smtClean="0"/>
              <a:t>ipcikte</a:t>
            </a:r>
            <a:r>
              <a:rPr lang="tr-TR" sz="2000" dirty="0" smtClean="0"/>
              <a:t> ise</a:t>
            </a:r>
          </a:p>
          <a:p>
            <a:pPr marL="590550" indent="-590550"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btop</a:t>
            </a:r>
            <a:r>
              <a:rPr lang="tr-TR" sz="2000" dirty="0" smtClean="0"/>
              <a:t>=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=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-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=(F/A)-(</a:t>
            </a:r>
            <a:r>
              <a:rPr lang="tr-TR" sz="2000" dirty="0" err="1" smtClean="0"/>
              <a:t>M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/W)</a:t>
            </a:r>
          </a:p>
          <a:p>
            <a:pPr marL="590550" indent="-590550" eaLnBrk="1" hangingPunct="1"/>
            <a:endParaRPr lang="tr-TR" sz="2000" dirty="0" smtClean="0"/>
          </a:p>
          <a:p>
            <a:pPr marL="590550" indent="-590550" eaLnBrk="1" hangingPunct="1">
              <a:buFont typeface="Wingdings" pitchFamily="2" charset="2"/>
              <a:buNone/>
            </a:pPr>
            <a:r>
              <a:rPr lang="tr-TR" sz="2000" dirty="0" smtClean="0"/>
              <a:t>         şeklinde yazılır.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58589-F314-493E-B7B6-25D03405FACD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4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023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stresses in machine elements ile ilgili görsel sonucu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7358114" cy="2857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857224" y="4643446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http://www.bu.edu/</a:t>
            </a:r>
            <a:r>
              <a:rPr lang="tr-TR" dirty="0" err="1" smtClean="0"/>
              <a:t>moss</a:t>
            </a:r>
            <a:r>
              <a:rPr lang="tr-TR" dirty="0" smtClean="0"/>
              <a:t>/</a:t>
            </a:r>
            <a:r>
              <a:rPr lang="tr-TR" dirty="0" err="1" smtClean="0"/>
              <a:t>mechanics</a:t>
            </a:r>
            <a:r>
              <a:rPr lang="tr-TR" dirty="0" smtClean="0"/>
              <a:t>-of-</a:t>
            </a:r>
            <a:r>
              <a:rPr lang="tr-TR" dirty="0" err="1" smtClean="0"/>
              <a:t>materials</a:t>
            </a:r>
            <a:r>
              <a:rPr lang="tr-TR" dirty="0" smtClean="0"/>
              <a:t>-</a:t>
            </a:r>
            <a:r>
              <a:rPr lang="tr-TR" dirty="0" err="1" smtClean="0"/>
              <a:t>stress</a:t>
            </a:r>
            <a:r>
              <a:rPr lang="tr-TR" dirty="0" smtClean="0"/>
              <a:t>-</a:t>
            </a:r>
            <a:r>
              <a:rPr lang="tr-TR" dirty="0" err="1" smtClean="0"/>
              <a:t>transformation</a:t>
            </a:r>
            <a:r>
              <a:rPr lang="tr-TR" dirty="0" smtClean="0"/>
              <a:t>/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60575"/>
            <a:ext cx="8153400" cy="28082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Eleman basmaya ve eğilmeye zorlanıyor ise ;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çtop</a:t>
            </a:r>
            <a:r>
              <a:rPr lang="tr-TR" sz="2000" dirty="0" smtClean="0"/>
              <a:t>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-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 ve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btop</a:t>
            </a:r>
            <a:r>
              <a:rPr lang="tr-TR" sz="2000" dirty="0" smtClean="0"/>
              <a:t>=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=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+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endParaRPr lang="tr-TR" sz="2000" dirty="0" smtClean="0"/>
          </a:p>
          <a:p>
            <a:pPr eaLnBrk="1" hangingPunct="1"/>
            <a:endParaRPr lang="tr-TR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/>
              <a:t>    olur. Bu tip zorlanmalarda y</a:t>
            </a:r>
            <a:r>
              <a:rPr lang="tr-TR" sz="2000" baseline="-25000" dirty="0" smtClean="0"/>
              <a:t>o</a:t>
            </a:r>
            <a:r>
              <a:rPr lang="tr-TR" sz="2000" dirty="0" smtClean="0"/>
              <a:t> ile gösterilen tarafsız eksenin konumuna göre kesitte sadece çekme ya da sadece basma gerilmeleri meydana gelebilir. Bu durumda eğilme momentleri; M</a:t>
            </a:r>
            <a:r>
              <a:rPr lang="tr-TR" sz="2000" baseline="-25000" dirty="0" smtClean="0"/>
              <a:t>e</a:t>
            </a:r>
            <a:r>
              <a:rPr lang="tr-TR" sz="2000" dirty="0" smtClean="0"/>
              <a:t>=</a:t>
            </a:r>
            <a:r>
              <a:rPr lang="tr-TR" sz="2000" dirty="0" err="1" smtClean="0"/>
              <a:t>F.a</a:t>
            </a:r>
            <a:r>
              <a:rPr lang="tr-TR" sz="2000" dirty="0" smtClean="0"/>
              <a:t> bağıntısı ile hesaplanır.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9FC6F-DF15-4568-A280-175172E5FDCA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6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0615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Eğilme ve Burulma: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39433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Bu durumda da önce basit gerilme bağıntıları ile eğilme ve burulma hesaplanır. </a:t>
            </a:r>
            <a:endParaRPr lang="tr-TR" sz="2000" dirty="0" smtClean="0">
              <a:latin typeface="Arial" charset="0"/>
            </a:endParaRPr>
          </a:p>
          <a:p>
            <a:pPr eaLnBrk="1" hangingPunct="1"/>
            <a:endParaRPr lang="tr-TR" sz="20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tr-TR" sz="2000" dirty="0" smtClean="0"/>
              <a:t>Daha sonra belirli kurallara göre bu gerilmeler birleştirilerek eşdeğer gerilme bulunur. </a:t>
            </a:r>
            <a:endParaRPr lang="tr-TR" sz="2000" dirty="0" smtClean="0">
              <a:latin typeface="Arial" charset="0"/>
            </a:endParaRPr>
          </a:p>
          <a:p>
            <a:pPr eaLnBrk="1" hangingPunct="1"/>
            <a:endParaRPr lang="tr-TR" sz="20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tr-TR" sz="2000" dirty="0" smtClean="0"/>
              <a:t>Eğer boyutlandırma için hesap yapılacaksa, o zaman da eşdeğer moment hesaplanır. </a:t>
            </a:r>
            <a:endParaRPr lang="tr-TR" sz="2000" dirty="0" smtClean="0">
              <a:latin typeface="Arial" charset="0"/>
            </a:endParaRPr>
          </a:p>
          <a:p>
            <a:pPr eaLnBrk="1" hangingPunct="1"/>
            <a:endParaRPr lang="tr-TR" sz="20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tr-TR" sz="2000" dirty="0" smtClean="0"/>
              <a:t>Hesaplamada kullanılan varsayımlar aşağıda verilmiştir.        (Eşdeğer moment bulunduktan sonra sadece eğilme varmış gibi hesaplanır.)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A44DF-499D-47EB-9CAA-267EBE99558B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3832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81075"/>
            <a:ext cx="8153400" cy="48863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1. Maksimum normal gerilme varsayımı: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=0,5+0,5. σ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+4 τ 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; M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=0,5 M</a:t>
            </a:r>
            <a:r>
              <a:rPr lang="tr-TR" sz="2000" baseline="-25000" dirty="0" smtClean="0"/>
              <a:t>e</a:t>
            </a:r>
            <a:r>
              <a:rPr lang="tr-TR" sz="2000" dirty="0" smtClean="0"/>
              <a:t>+0,5.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M</a:t>
            </a:r>
            <a:r>
              <a:rPr lang="tr-TR" sz="2000" baseline="-25000" dirty="0" smtClean="0"/>
              <a:t>e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+M</a:t>
            </a:r>
            <a:r>
              <a:rPr lang="tr-TR" sz="2000" baseline="-25000" dirty="0" smtClean="0"/>
              <a:t>b</a:t>
            </a:r>
            <a:r>
              <a:rPr lang="tr-TR" sz="2000" baseline="30000" dirty="0" smtClean="0"/>
              <a:t>2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</a:t>
            </a:r>
            <a:r>
              <a:rPr lang="tr-TR" sz="2000" dirty="0" smtClean="0"/>
              <a:t>2. Maksimum şekil değiştirme varsayımı:</a:t>
            </a: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σ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 0,35 σ + 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0,65 σ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+4 τ 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 M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=0,35M</a:t>
            </a:r>
            <a:r>
              <a:rPr lang="tr-TR" sz="2000" baseline="-25000" dirty="0" smtClean="0"/>
              <a:t>e</a:t>
            </a:r>
            <a:r>
              <a:rPr lang="tr-TR" sz="2000" dirty="0" smtClean="0"/>
              <a:t>+0,65 .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M</a:t>
            </a:r>
            <a:r>
              <a:rPr lang="tr-TR" sz="2000" baseline="-25000" dirty="0" smtClean="0"/>
              <a:t>e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+M</a:t>
            </a:r>
            <a:r>
              <a:rPr lang="tr-TR" sz="2000" baseline="-25000" dirty="0" smtClean="0"/>
              <a:t>b</a:t>
            </a:r>
            <a:r>
              <a:rPr lang="tr-TR" sz="2000" baseline="30000" dirty="0" smtClean="0"/>
              <a:t>2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3. Maksimum Kayma Gerilmesi Varsayımı:</a:t>
            </a: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σ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 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σ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+4 τ 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  ;    M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 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M</a:t>
            </a:r>
            <a:r>
              <a:rPr lang="tr-TR" sz="2000" baseline="-25000" dirty="0" smtClean="0"/>
              <a:t>e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+M</a:t>
            </a:r>
            <a:r>
              <a:rPr lang="tr-TR" sz="2000" baseline="-25000" dirty="0" smtClean="0"/>
              <a:t>b</a:t>
            </a:r>
            <a:r>
              <a:rPr lang="tr-TR" sz="2000" baseline="30000" dirty="0" smtClean="0"/>
              <a:t>2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4. Maksimum Biçim Değiştirme Enerjisi varsayımı:</a:t>
            </a: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= 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σ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+3 τ 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;   M</a:t>
            </a:r>
            <a:r>
              <a:rPr lang="tr-TR" sz="2000" baseline="-25000" dirty="0" smtClean="0"/>
              <a:t>B</a:t>
            </a:r>
            <a:r>
              <a:rPr lang="tr-TR" sz="2000" dirty="0" smtClean="0"/>
              <a:t>= </a:t>
            </a:r>
            <a:r>
              <a:rPr lang="tr-TR" sz="2000" dirty="0" smtClean="0">
                <a:cs typeface="Arial" charset="0"/>
              </a:rPr>
              <a:t>√</a:t>
            </a:r>
            <a:r>
              <a:rPr lang="tr-TR" sz="2000" dirty="0" smtClean="0"/>
              <a:t> </a:t>
            </a:r>
            <a:r>
              <a:rPr lang="tr-TR" sz="2000" smtClean="0"/>
              <a:t>M</a:t>
            </a:r>
            <a:r>
              <a:rPr lang="tr-TR" sz="2000" baseline="-25000" smtClean="0"/>
              <a:t>e</a:t>
            </a:r>
            <a:r>
              <a:rPr lang="tr-TR" sz="2000" baseline="30000" smtClean="0"/>
              <a:t>2</a:t>
            </a:r>
            <a:r>
              <a:rPr lang="tr-TR" sz="2000" smtClean="0"/>
              <a:t>+0,75 M</a:t>
            </a:r>
            <a:r>
              <a:rPr lang="tr-TR" sz="2000" baseline="-25000" smtClean="0"/>
              <a:t>b</a:t>
            </a:r>
            <a:r>
              <a:rPr lang="tr-TR" sz="2000" baseline="30000" smtClean="0"/>
              <a:t>2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Bu teoriye göre τ =0,577</a:t>
            </a:r>
            <a:r>
              <a:rPr lang="tr-TR" sz="2000" dirty="0" smtClean="0">
                <a:latin typeface="Arial" charset="0"/>
              </a:rPr>
              <a:t>.</a:t>
            </a:r>
            <a:r>
              <a:rPr lang="tr-TR" sz="2000" dirty="0" smtClean="0"/>
              <a:t>σ olup, bundan sonra bu varsayım kullanılacaktır.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2E34AA-5C10-4A58-B8D7-D07DF51D7DD8}" type="slidenum">
              <a:rPr lang="tr-TR">
                <a:solidFill>
                  <a:srgbClr val="C9C2D1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tr-TR">
              <a:solidFill>
                <a:srgbClr val="C9C2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0341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314</Words>
  <Application>Microsoft Office PowerPoint</Application>
  <PresentationFormat>Ekran Gösterisi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ZTM321  MAKİNE ELEMANLARI   4.hafta</vt:lpstr>
      <vt:lpstr>Slayt 2</vt:lpstr>
      <vt:lpstr>Slayt 3</vt:lpstr>
      <vt:lpstr>Slayt 4</vt:lpstr>
      <vt:lpstr>Slayt 5</vt:lpstr>
      <vt:lpstr>Slayt 6</vt:lpstr>
      <vt:lpstr>Eğilme ve Burulma: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ACAR</dc:creator>
  <cp:lastModifiedBy>Ramazan ÖZTÜRK</cp:lastModifiedBy>
  <cp:revision>7</cp:revision>
  <dcterms:created xsi:type="dcterms:W3CDTF">2017-11-21T19:25:57Z</dcterms:created>
  <dcterms:modified xsi:type="dcterms:W3CDTF">2018-02-13T08:54:54Z</dcterms:modified>
</cp:coreProperties>
</file>