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1" r:id="rId4"/>
    <p:sldId id="262" r:id="rId5"/>
    <p:sldId id="267" r:id="rId6"/>
    <p:sldId id="263" r:id="rId7"/>
    <p:sldId id="268" r:id="rId8"/>
    <p:sldId id="264" r:id="rId9"/>
    <p:sldId id="265" r:id="rId10"/>
    <p:sldId id="269" r:id="rId11"/>
    <p:sldId id="266"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617580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214845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6750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4080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5570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626107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55793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9852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243771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03942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50602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3AF0050-AD65-4369-880A-0926E2454DBB}"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93528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3AF0050-AD65-4369-880A-0926E2454DBB}"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5834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AF0050-AD65-4369-880A-0926E2454DBB}"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2646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75806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863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3AF0050-AD65-4369-880A-0926E2454DBB}"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1F04D2-ED29-485E-8914-1A953F710E9F}" type="slidenum">
              <a:rPr lang="tr-TR" smtClean="0"/>
              <a:t>‹#›</a:t>
            </a:fld>
            <a:endParaRPr lang="tr-TR"/>
          </a:p>
        </p:txBody>
      </p:sp>
    </p:spTree>
    <p:extLst>
      <p:ext uri="{BB962C8B-B14F-4D97-AF65-F5344CB8AC3E}">
        <p14:creationId xmlns:p14="http://schemas.microsoft.com/office/powerpoint/2010/main" val="39121306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martidergisi.com/wp-content/uploads/2012/10/homo-ludens.jpg"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p:txBody>
          <a:bodyPr/>
          <a:lstStyle/>
          <a:p>
            <a:pPr eaLnBrk="1" hangingPunct="1"/>
            <a:r>
              <a:rPr lang="tr-TR" altLang="tr-TR" smtClean="0"/>
              <a:t>OYUN VE KÜLTÜR</a:t>
            </a:r>
          </a:p>
        </p:txBody>
      </p:sp>
      <p:sp>
        <p:nvSpPr>
          <p:cNvPr id="3" name="2 Alt Başlık"/>
          <p:cNvSpPr>
            <a:spLocks noGrp="1"/>
          </p:cNvSpPr>
          <p:nvPr>
            <p:ph type="subTitle" idx="1"/>
          </p:nvPr>
        </p:nvSpPr>
        <p:spPr/>
        <p:txBody>
          <a:bodyPr rtlCol="0">
            <a:normAutofit/>
          </a:bodyPr>
          <a:lstStyle/>
          <a:p>
            <a:pPr>
              <a:defRPr/>
            </a:pPr>
            <a:r>
              <a:rPr lang="tr-TR" dirty="0" err="1" smtClean="0"/>
              <a:t>Homo</a:t>
            </a:r>
            <a:r>
              <a:rPr lang="tr-TR" dirty="0" smtClean="0"/>
              <a:t> </a:t>
            </a:r>
            <a:r>
              <a:rPr lang="tr-TR" dirty="0" err="1" smtClean="0"/>
              <a:t>Ludens</a:t>
            </a:r>
            <a:endParaRPr lang="tr-TR" dirty="0" smtClean="0"/>
          </a:p>
          <a:p>
            <a:pPr>
              <a:defRPr/>
            </a:pPr>
            <a:r>
              <a:rPr lang="tr-TR" dirty="0" err="1" smtClean="0"/>
              <a:t>Johan</a:t>
            </a:r>
            <a:r>
              <a:rPr lang="tr-TR" dirty="0" smtClean="0"/>
              <a:t> </a:t>
            </a:r>
            <a:r>
              <a:rPr lang="tr-TR" dirty="0" err="1" smtClean="0"/>
              <a:t>Huizinga</a:t>
            </a:r>
            <a:endParaRPr lang="tr-TR" dirty="0"/>
          </a:p>
        </p:txBody>
      </p:sp>
    </p:spTree>
    <p:extLst>
      <p:ext uri="{BB962C8B-B14F-4D97-AF65-F5344CB8AC3E}">
        <p14:creationId xmlns:p14="http://schemas.microsoft.com/office/powerpoint/2010/main" val="1126181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sz="2400" dirty="0"/>
              <a:t>Kültür giderek daha ciddi hale gelir ve oyuna artık yalnızca ikincil bir yer verir. </a:t>
            </a:r>
            <a:r>
              <a:rPr lang="tr-TR" altLang="tr-TR" sz="2400" dirty="0" err="1"/>
              <a:t>Huizinga’ya</a:t>
            </a:r>
            <a:r>
              <a:rPr lang="tr-TR" altLang="tr-TR" sz="2400" dirty="0"/>
              <a:t> göre </a:t>
            </a:r>
            <a:r>
              <a:rPr lang="tr-TR" altLang="tr-TR" sz="2400" i="1" dirty="0" err="1"/>
              <a:t>agonal</a:t>
            </a:r>
            <a:r>
              <a:rPr lang="tr-TR" altLang="tr-TR" sz="2400" i="1" dirty="0"/>
              <a:t> </a:t>
            </a:r>
            <a:r>
              <a:rPr lang="tr-TR" altLang="tr-TR" sz="2400" dirty="0"/>
              <a:t>dönem geride kalmıştır veya en azından böyle gözükmektedir (</a:t>
            </a:r>
            <a:r>
              <a:rPr lang="tr-TR" altLang="tr-TR" sz="2400" dirty="0" err="1"/>
              <a:t>Huizinga</a:t>
            </a:r>
            <a:r>
              <a:rPr lang="tr-TR" altLang="tr-TR" sz="2400" dirty="0"/>
              <a:t> 1995:99-100).</a:t>
            </a:r>
          </a:p>
          <a:p>
            <a:endParaRPr lang="tr-TR" sz="2400" dirty="0"/>
          </a:p>
        </p:txBody>
      </p:sp>
    </p:spTree>
    <p:extLst>
      <p:ext uri="{BB962C8B-B14F-4D97-AF65-F5344CB8AC3E}">
        <p14:creationId xmlns:p14="http://schemas.microsoft.com/office/powerpoint/2010/main" val="3300759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p:txBody>
          <a:bodyPr/>
          <a:lstStyle/>
          <a:p>
            <a:endParaRPr lang="tr-TR" altLang="tr-TR" smtClean="0"/>
          </a:p>
        </p:txBody>
      </p:sp>
      <p:sp>
        <p:nvSpPr>
          <p:cNvPr id="20483" name="2 İçerik Yer Tutucusu"/>
          <p:cNvSpPr>
            <a:spLocks noGrp="1"/>
          </p:cNvSpPr>
          <p:nvPr>
            <p:ph idx="1"/>
          </p:nvPr>
        </p:nvSpPr>
        <p:spPr/>
        <p:txBody>
          <a:bodyPr>
            <a:normAutofit/>
          </a:bodyPr>
          <a:lstStyle/>
          <a:p>
            <a:pPr algn="just"/>
            <a:r>
              <a:rPr lang="tr-TR" altLang="tr-TR" sz="2400" dirty="0" err="1"/>
              <a:t>Huizinga</a:t>
            </a:r>
            <a:r>
              <a:rPr lang="tr-TR" altLang="tr-TR" sz="2400" dirty="0"/>
              <a:t> oyun kelimesini dilde ararken bir kelimenin aynı zamanda onun </a:t>
            </a:r>
            <a:r>
              <a:rPr lang="tr-TR" altLang="tr-TR" sz="2400" dirty="0" err="1"/>
              <a:t>zıttını</a:t>
            </a:r>
            <a:r>
              <a:rPr lang="tr-TR" altLang="tr-TR" sz="2400" dirty="0"/>
              <a:t> ifade eden kelime tarafından da tanımlanabileceğini belirttikten sonra oyunun </a:t>
            </a:r>
            <a:r>
              <a:rPr lang="tr-TR" altLang="tr-TR" sz="2400" dirty="0" err="1"/>
              <a:t>zıttının</a:t>
            </a:r>
            <a:r>
              <a:rPr lang="tr-TR" altLang="tr-TR" sz="2400" dirty="0"/>
              <a:t> ciddiyet yahut çalışmak olarak ele alınabileceğini belirtir. Dillerdeki karşılıklarını araştırır ve şu sonuca varır. </a:t>
            </a:r>
          </a:p>
        </p:txBody>
      </p:sp>
    </p:spTree>
    <p:extLst>
      <p:ext uri="{BB962C8B-B14F-4D97-AF65-F5344CB8AC3E}">
        <p14:creationId xmlns:p14="http://schemas.microsoft.com/office/powerpoint/2010/main" val="4199852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94765" y="1434353"/>
            <a:ext cx="8915400" cy="3777622"/>
          </a:xfrm>
        </p:spPr>
        <p:txBody>
          <a:bodyPr>
            <a:noAutofit/>
          </a:bodyPr>
          <a:lstStyle/>
          <a:p>
            <a:pPr algn="just"/>
            <a:r>
              <a:rPr lang="tr-TR" altLang="tr-TR" sz="2400" dirty="0"/>
              <a:t>“</a:t>
            </a:r>
            <a:r>
              <a:rPr lang="tr-TR" altLang="tr-TR" sz="2400" i="1" dirty="0"/>
              <a:t>Oyun-ciddiyet </a:t>
            </a:r>
            <a:r>
              <a:rPr lang="tr-TR" altLang="tr-TR" sz="2400" dirty="0"/>
              <a:t>zıtlaşmalı grubunu, dilsel sorunu ayrı tutarak, daha yakından incelenecek olursa, bu iki terimin eşdeğerli olmadıkları ortaya çıkar. </a:t>
            </a:r>
            <a:r>
              <a:rPr lang="tr-TR" altLang="tr-TR" sz="2400" i="1" dirty="0"/>
              <a:t>Oyun </a:t>
            </a:r>
            <a:r>
              <a:rPr lang="tr-TR" altLang="tr-TR" sz="2400" dirty="0"/>
              <a:t>burada pozitif terim olarak gözükmekte, </a:t>
            </a:r>
            <a:r>
              <a:rPr lang="tr-TR" altLang="tr-TR" sz="2400" i="1" dirty="0"/>
              <a:t>ciddiyet </a:t>
            </a:r>
            <a:r>
              <a:rPr lang="tr-TR" altLang="tr-TR" sz="2400" dirty="0"/>
              <a:t>ise oyunun inkârı noktasında kalmakta ve tükenmektedir: </a:t>
            </a:r>
            <a:r>
              <a:rPr lang="tr-TR" altLang="tr-TR" sz="2400" i="1" dirty="0"/>
              <a:t>Ciddiyet, oyun-olmayan</a:t>
            </a:r>
            <a:r>
              <a:rPr lang="tr-TR" altLang="tr-TR" sz="2400" dirty="0"/>
              <a:t>dır</a:t>
            </a:r>
            <a:r>
              <a:rPr lang="tr-TR" altLang="tr-TR" sz="2400" i="1" dirty="0"/>
              <a:t> </a:t>
            </a:r>
            <a:r>
              <a:rPr lang="tr-TR" altLang="tr-TR" sz="2400" dirty="0"/>
              <a:t>ve başka hiçbir şey değildir. Buna karşılık, </a:t>
            </a:r>
            <a:r>
              <a:rPr lang="tr-TR" altLang="tr-TR" sz="2400" dirty="0" err="1"/>
              <a:t>oyun'un</a:t>
            </a:r>
            <a:r>
              <a:rPr lang="tr-TR" altLang="tr-TR" sz="2400" dirty="0"/>
              <a:t> anlamsal ağırlığı ciddi-olmayan kavramıyla asla tanımlanamaz ve tüketilemez. </a:t>
            </a:r>
            <a:r>
              <a:rPr lang="tr-TR" altLang="tr-TR" sz="2400" i="1" dirty="0"/>
              <a:t>Oyun </a:t>
            </a:r>
            <a:r>
              <a:rPr lang="tr-TR" altLang="tr-TR" sz="2400" dirty="0"/>
              <a:t>bizatihi bir kavramdır. Bu kavram, olduğu haliyle, ciddiyet kavramından daha üst bir düzlemde yer almaktadır. Çünkü </a:t>
            </a:r>
            <a:r>
              <a:rPr lang="tr-TR" altLang="tr-TR" sz="2400" i="1" dirty="0"/>
              <a:t>ciddiyet, </a:t>
            </a:r>
            <a:r>
              <a:rPr lang="tr-TR" altLang="tr-TR" sz="2400" i="1" dirty="0" err="1"/>
              <a:t>oyun</a:t>
            </a:r>
            <a:r>
              <a:rPr lang="tr-TR" altLang="tr-TR" sz="2400" dirty="0" err="1"/>
              <a:t>'u</a:t>
            </a:r>
            <a:r>
              <a:rPr lang="tr-TR" altLang="tr-TR" sz="2400" dirty="0"/>
              <a:t> dışlamaya yöneliktir, oysa </a:t>
            </a:r>
            <a:r>
              <a:rPr lang="tr-TR" altLang="tr-TR" sz="2400" i="1" dirty="0"/>
              <a:t>oyun</a:t>
            </a:r>
            <a:r>
              <a:rPr lang="tr-TR" altLang="tr-TR" sz="2400" dirty="0"/>
              <a:t>,</a:t>
            </a:r>
            <a:r>
              <a:rPr lang="tr-TR" altLang="tr-TR" sz="2400" i="1" dirty="0"/>
              <a:t> </a:t>
            </a:r>
            <a:r>
              <a:rPr lang="tr-TR" altLang="tr-TR" sz="2400" i="1" dirty="0" err="1"/>
              <a:t>ciddiyet</a:t>
            </a:r>
            <a:r>
              <a:rPr lang="tr-TR" altLang="tr-TR" sz="2400" dirty="0" err="1"/>
              <a:t>'i</a:t>
            </a:r>
            <a:r>
              <a:rPr lang="tr-TR" altLang="tr-TR" sz="2400" i="1" dirty="0"/>
              <a:t> </a:t>
            </a:r>
            <a:r>
              <a:rPr lang="tr-TR" altLang="tr-TR" sz="2400" dirty="0"/>
              <a:t>rahatlıkla içerebilir (</a:t>
            </a:r>
            <a:r>
              <a:rPr lang="tr-TR" altLang="tr-TR" sz="2400" dirty="0" err="1"/>
              <a:t>Huizinga</a:t>
            </a:r>
            <a:r>
              <a:rPr lang="tr-TR" altLang="tr-TR" sz="2400" dirty="0"/>
              <a:t> 1995:66).”</a:t>
            </a:r>
          </a:p>
          <a:p>
            <a:pPr algn="just"/>
            <a:endParaRPr lang="tr-TR" sz="2400" dirty="0"/>
          </a:p>
        </p:txBody>
      </p:sp>
    </p:spTree>
    <p:extLst>
      <p:ext uri="{BB962C8B-B14F-4D97-AF65-F5344CB8AC3E}">
        <p14:creationId xmlns:p14="http://schemas.microsoft.com/office/powerpoint/2010/main" val="1912907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3 İçerik Yer Tutucusu" descr="http://www.martidergisi.com/wp-content/uploads/2012/10/homo-ludens.jpg">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2351088" y="260351"/>
            <a:ext cx="3529012" cy="5472113"/>
          </a:xfrm>
        </p:spPr>
      </p:pic>
      <p:pic>
        <p:nvPicPr>
          <p:cNvPr id="409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0463" y="260351"/>
            <a:ext cx="3600450" cy="545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5 Dikdörtgen"/>
          <p:cNvSpPr>
            <a:spLocks noChangeArrowheads="1"/>
          </p:cNvSpPr>
          <p:nvPr/>
        </p:nvSpPr>
        <p:spPr bwMode="auto">
          <a:xfrm>
            <a:off x="1992313" y="5876926"/>
            <a:ext cx="8280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tr-TR" altLang="tr-TR" sz="1800"/>
              <a:t>Homo Ludens: A Study of Play Element in Culture, 1938. (Homo Ludens : Oyunun Toplumsal İşlevi Üzerine Bir Deneme, Çeviren : Mehmet Ali Kılıçbay, Ayrıntı Yayınları, 2010) </a:t>
            </a:r>
          </a:p>
        </p:txBody>
      </p:sp>
    </p:spTree>
    <p:extLst>
      <p:ext uri="{BB962C8B-B14F-4D97-AF65-F5344CB8AC3E}">
        <p14:creationId xmlns:p14="http://schemas.microsoft.com/office/powerpoint/2010/main" val="4022533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2400" dirty="0"/>
              <a:t>Yıl dönümü bayramlarında, kabilenin zıt grupları veya cinsiyet grupları arasındaki olumlu rekabet açığa çıkmaktadır. Mevsimler değişirken düzenlenen her cinsten görkemli müsabakaların Çin uygarlığının yapısı içinde kazandığı görkemli yerin kültür yaratıcı değeri, </a:t>
            </a:r>
            <a:r>
              <a:rPr lang="tr-TR" altLang="tr-TR" sz="2400" i="1" dirty="0" err="1"/>
              <a:t>agon</a:t>
            </a:r>
            <a:r>
              <a:rPr lang="tr-TR" altLang="tr-TR" sz="2400" dirty="0"/>
              <a:t> ilkesinin Helen uygarlığında kazandığından daha büyüktür ve esas </a:t>
            </a:r>
            <a:r>
              <a:rPr lang="tr-TR" altLang="tr-TR" sz="2400" dirty="0" err="1"/>
              <a:t>oyunsal</a:t>
            </a:r>
            <a:r>
              <a:rPr lang="tr-TR" altLang="tr-TR" sz="2400" dirty="0"/>
              <a:t> karakter Çin toplumunda çok daha anlamlı bir şekilde ortaya çıkmaktadır (</a:t>
            </a:r>
            <a:r>
              <a:rPr lang="tr-TR" altLang="tr-TR" sz="2400" dirty="0" err="1"/>
              <a:t>Huizinga</a:t>
            </a:r>
            <a:r>
              <a:rPr lang="tr-TR" altLang="tr-TR" sz="2400" dirty="0"/>
              <a:t> 1995:76-9).</a:t>
            </a:r>
          </a:p>
          <a:p>
            <a:endParaRPr lang="tr-TR" dirty="0"/>
          </a:p>
        </p:txBody>
      </p:sp>
    </p:spTree>
    <p:extLst>
      <p:ext uri="{BB962C8B-B14F-4D97-AF65-F5344CB8AC3E}">
        <p14:creationId xmlns:p14="http://schemas.microsoft.com/office/powerpoint/2010/main" val="2814115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p:cNvSpPr>
            <a:spLocks noGrp="1"/>
          </p:cNvSpPr>
          <p:nvPr>
            <p:ph type="title"/>
          </p:nvPr>
        </p:nvSpPr>
        <p:spPr/>
        <p:txBody>
          <a:bodyPr/>
          <a:lstStyle/>
          <a:p>
            <a:endParaRPr lang="tr-TR" altLang="tr-TR" smtClean="0"/>
          </a:p>
        </p:txBody>
      </p:sp>
      <p:sp>
        <p:nvSpPr>
          <p:cNvPr id="16387" name="2 İçerik Yer Tutucusu"/>
          <p:cNvSpPr>
            <a:spLocks noGrp="1"/>
          </p:cNvSpPr>
          <p:nvPr>
            <p:ph idx="1"/>
          </p:nvPr>
        </p:nvSpPr>
        <p:spPr/>
        <p:txBody>
          <a:bodyPr>
            <a:normAutofit/>
          </a:bodyPr>
          <a:lstStyle/>
          <a:p>
            <a:pPr algn="just"/>
            <a:r>
              <a:rPr lang="tr-TR" altLang="tr-TR" sz="2400" dirty="0" err="1"/>
              <a:t>Huizinga’ya</a:t>
            </a:r>
            <a:r>
              <a:rPr lang="tr-TR" altLang="tr-TR" sz="2400" dirty="0"/>
              <a:t> göre </a:t>
            </a:r>
            <a:r>
              <a:rPr lang="tr-TR" altLang="tr-TR" sz="2400" dirty="0" err="1"/>
              <a:t>oyunsal</a:t>
            </a:r>
            <a:r>
              <a:rPr lang="tr-TR" altLang="tr-TR" sz="2400" dirty="0"/>
              <a:t> terimin ifade alanı </a:t>
            </a:r>
            <a:r>
              <a:rPr lang="tr-TR" altLang="tr-TR" sz="2400" dirty="0" err="1"/>
              <a:t>Germanik</a:t>
            </a:r>
            <a:r>
              <a:rPr lang="tr-TR" altLang="tr-TR" sz="2400" dirty="0"/>
              <a:t> dillerde dar ve biçimsel anlamı içindeki oyunla hiçbir bağlantısı olmayan her tür hareket ve faaliyet kavramına kadar genişlemektedir. </a:t>
            </a:r>
          </a:p>
        </p:txBody>
      </p:sp>
    </p:spTree>
    <p:extLst>
      <p:ext uri="{BB962C8B-B14F-4D97-AF65-F5344CB8AC3E}">
        <p14:creationId xmlns:p14="http://schemas.microsoft.com/office/powerpoint/2010/main" val="2002035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2400" dirty="0"/>
              <a:t>Bir mekanizmanın çarklarının kısıtlı hareketliliğine oyun denmesi Fransızca, İtalyanca, İspanyolca, İngilizce, Almanca, Felemenkçe ve Japonca da ortak bir durum olmasını gösterir ve sanki her şey oynamak kavramının hep daha büyük -</a:t>
            </a:r>
            <a:r>
              <a:rPr lang="tr-TR" altLang="tr-TR" sz="2400" i="1" dirty="0" err="1"/>
              <a:t>paizo</a:t>
            </a:r>
            <a:r>
              <a:rPr lang="tr-TR" altLang="tr-TR" sz="2400" dirty="0"/>
              <a:t> ve hatta </a:t>
            </a:r>
            <a:r>
              <a:rPr lang="tr-TR" altLang="tr-TR" sz="2400" i="1" dirty="0" err="1"/>
              <a:t>ludere</a:t>
            </a:r>
            <a:r>
              <a:rPr lang="tr-TR" altLang="tr-TR" sz="2400" dirty="0" err="1"/>
              <a:t>’ninkinden</a:t>
            </a:r>
            <a:r>
              <a:rPr lang="tr-TR" altLang="tr-TR" sz="2400" dirty="0"/>
              <a:t> çok daha büyük bir alanı kapsadığını belirtmektedir. (</a:t>
            </a:r>
            <a:r>
              <a:rPr lang="tr-TR" altLang="tr-TR" sz="2400" dirty="0" err="1"/>
              <a:t>Huizinga</a:t>
            </a:r>
            <a:r>
              <a:rPr lang="tr-TR" altLang="tr-TR" sz="2400" dirty="0"/>
              <a:t> 1995:56-7.) </a:t>
            </a:r>
          </a:p>
          <a:p>
            <a:endParaRPr lang="tr-TR" dirty="0"/>
          </a:p>
        </p:txBody>
      </p:sp>
    </p:spTree>
    <p:extLst>
      <p:ext uri="{BB962C8B-B14F-4D97-AF65-F5344CB8AC3E}">
        <p14:creationId xmlns:p14="http://schemas.microsoft.com/office/powerpoint/2010/main" val="2421512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p:cNvSpPr>
            <a:spLocks noGrp="1"/>
          </p:cNvSpPr>
          <p:nvPr>
            <p:ph type="title"/>
          </p:nvPr>
        </p:nvSpPr>
        <p:spPr/>
        <p:txBody>
          <a:bodyPr/>
          <a:lstStyle/>
          <a:p>
            <a:endParaRPr lang="tr-TR" altLang="tr-TR" smtClean="0"/>
          </a:p>
        </p:txBody>
      </p:sp>
      <p:sp>
        <p:nvSpPr>
          <p:cNvPr id="17411" name="2 İçerik Yer Tutucusu"/>
          <p:cNvSpPr>
            <a:spLocks noGrp="1"/>
          </p:cNvSpPr>
          <p:nvPr>
            <p:ph idx="1"/>
          </p:nvPr>
        </p:nvSpPr>
        <p:spPr/>
        <p:txBody>
          <a:bodyPr/>
          <a:lstStyle/>
          <a:p>
            <a:pPr algn="just"/>
            <a:r>
              <a:rPr lang="tr-TR" altLang="tr-TR" sz="2000" dirty="0" err="1"/>
              <a:t>Huizinga’ya</a:t>
            </a:r>
            <a:r>
              <a:rPr lang="tr-TR" altLang="tr-TR" sz="2000" dirty="0"/>
              <a:t> göre ise bu durum oyunun esas anlamının zayıflaması, </a:t>
            </a:r>
            <a:r>
              <a:rPr lang="tr-TR" altLang="tr-TR" sz="2000" dirty="0" err="1"/>
              <a:t>oyunsal</a:t>
            </a:r>
            <a:r>
              <a:rPr lang="tr-TR" altLang="tr-TR" sz="2000" dirty="0"/>
              <a:t> kavramda bozulmaların göstergesi olarak belirtilir ve şöyle devam eder. “Burada söz konusu olan, kavramın </a:t>
            </a:r>
            <a:r>
              <a:rPr lang="tr-TR" altLang="tr-TR" sz="2000" dirty="0" err="1"/>
              <a:t>oyunsal</a:t>
            </a:r>
            <a:r>
              <a:rPr lang="tr-TR" altLang="tr-TR" sz="2000" dirty="0"/>
              <a:t> bir eylem konusundaki özgül kavrayıştan daha başka fikirlere ait bir düzleme bilinçli olarak aktarılması değildir, yani burada şiirsel bir ifade yoktur; kavram, daha çok, bilinçsiz bir alaycılığın içinde kendiliğinden erimektedir</a:t>
            </a:r>
            <a:r>
              <a:rPr lang="tr-TR" altLang="tr-TR" sz="2000" dirty="0" smtClean="0"/>
              <a:t>.»</a:t>
            </a:r>
            <a:endParaRPr lang="tr-TR" altLang="tr-TR" sz="2000" dirty="0"/>
          </a:p>
        </p:txBody>
      </p:sp>
    </p:spTree>
    <p:extLst>
      <p:ext uri="{BB962C8B-B14F-4D97-AF65-F5344CB8AC3E}">
        <p14:creationId xmlns:p14="http://schemas.microsoft.com/office/powerpoint/2010/main" val="1179916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2400" dirty="0" smtClean="0"/>
              <a:t>«Kuşkusuz</a:t>
            </a:r>
            <a:r>
              <a:rPr lang="tr-TR" altLang="tr-TR" sz="2400" dirty="0"/>
              <a:t>, orta yukarı Almancanın </a:t>
            </a:r>
            <a:r>
              <a:rPr lang="tr-TR" altLang="tr-TR" sz="2400" i="1" dirty="0" err="1"/>
              <a:t>spil</a:t>
            </a:r>
            <a:r>
              <a:rPr lang="tr-TR" altLang="tr-TR" sz="2400" i="1" dirty="0"/>
              <a:t> </a:t>
            </a:r>
            <a:r>
              <a:rPr lang="tr-TR" altLang="tr-TR" sz="2400" dirty="0"/>
              <a:t>(oyun) kelimesinin ve türevlerinin, mistik dil içinde bu kadar istekle kullanılması bir rastlantı değildir. Aynı şekilde, Kant'ın eserlerinde "hayal gücünün oyunları, fikir oyunu, kozmolojik fikirlerin bütün diyalektik oyunları" gibi ifadelerin çok sıklıkla kullanılmış olması çarpıcıdır (</a:t>
            </a:r>
            <a:r>
              <a:rPr lang="tr-TR" altLang="tr-TR" sz="2400" dirty="0" err="1"/>
              <a:t>Huizinga</a:t>
            </a:r>
            <a:r>
              <a:rPr lang="tr-TR" altLang="tr-TR" sz="2400" dirty="0"/>
              <a:t> 1995:58-9).”</a:t>
            </a:r>
          </a:p>
          <a:p>
            <a:endParaRPr lang="tr-TR" dirty="0"/>
          </a:p>
        </p:txBody>
      </p:sp>
    </p:spTree>
    <p:extLst>
      <p:ext uri="{BB962C8B-B14F-4D97-AF65-F5344CB8AC3E}">
        <p14:creationId xmlns:p14="http://schemas.microsoft.com/office/powerpoint/2010/main" val="1643985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İçerik Yer Tutucusu"/>
          <p:cNvSpPr>
            <a:spLocks noGrp="1"/>
          </p:cNvSpPr>
          <p:nvPr>
            <p:ph idx="1"/>
          </p:nvPr>
        </p:nvSpPr>
        <p:spPr>
          <a:xfrm>
            <a:off x="2063750" y="2205038"/>
            <a:ext cx="8229600" cy="4525962"/>
          </a:xfrm>
        </p:spPr>
        <p:txBody>
          <a:bodyPr/>
          <a:lstStyle/>
          <a:p>
            <a:pPr algn="just"/>
            <a:r>
              <a:rPr lang="tr-TR" altLang="tr-TR" sz="2000"/>
              <a:t>Müsabaka ve mücadelenin yani </a:t>
            </a:r>
            <a:r>
              <a:rPr lang="tr-TR" altLang="tr-TR" sz="2000" i="1"/>
              <a:t>agon</a:t>
            </a:r>
            <a:r>
              <a:rPr lang="tr-TR" altLang="tr-TR" sz="2000"/>
              <a:t> olanın yahut </a:t>
            </a:r>
            <a:r>
              <a:rPr lang="tr-TR" altLang="tr-TR" sz="2000" i="1"/>
              <a:t>agonal</a:t>
            </a:r>
            <a:r>
              <a:rPr lang="tr-TR" altLang="tr-TR" sz="2000"/>
              <a:t>’in kültürdeki yerine daha birçok örnekler verdikten sonra kültürün ne oyun olarak ne de oyundan doğmakta olduğunu bilakis kültürün oyunun içinde olduğunu belirtir. </a:t>
            </a:r>
            <a:r>
              <a:rPr lang="tr-TR" altLang="tr-TR" sz="2000" i="1"/>
              <a:t>Agonal</a:t>
            </a:r>
            <a:r>
              <a:rPr lang="tr-TR" altLang="tr-TR" sz="2000"/>
              <a:t> karakter bizatihi hep yükselme heveslisi olan insanın doğasındadır; bu yükselme dünyevi şan ve üstünlükte veya dünyevi unsurlar üzerinde zafer kazanmakta yatar. </a:t>
            </a:r>
          </a:p>
        </p:txBody>
      </p:sp>
    </p:spTree>
    <p:extLst>
      <p:ext uri="{BB962C8B-B14F-4D97-AF65-F5344CB8AC3E}">
        <p14:creationId xmlns:p14="http://schemas.microsoft.com/office/powerpoint/2010/main" val="4070067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Unvan 1"/>
          <p:cNvSpPr>
            <a:spLocks noGrp="1"/>
          </p:cNvSpPr>
          <p:nvPr>
            <p:ph type="title"/>
          </p:nvPr>
        </p:nvSpPr>
        <p:spPr/>
        <p:txBody>
          <a:bodyPr/>
          <a:lstStyle/>
          <a:p>
            <a:endParaRPr lang="tr-TR" altLang="tr-TR" smtClean="0"/>
          </a:p>
        </p:txBody>
      </p:sp>
      <p:sp>
        <p:nvSpPr>
          <p:cNvPr id="19459" name="İçerik Yer Tutucusu 2"/>
          <p:cNvSpPr>
            <a:spLocks noGrp="1"/>
          </p:cNvSpPr>
          <p:nvPr>
            <p:ph idx="1"/>
          </p:nvPr>
        </p:nvSpPr>
        <p:spPr>
          <a:xfrm>
            <a:off x="1976438" y="1989138"/>
            <a:ext cx="8229600" cy="4525962"/>
          </a:xfrm>
        </p:spPr>
        <p:txBody>
          <a:bodyPr/>
          <a:lstStyle/>
          <a:p>
            <a:pPr algn="just"/>
            <a:r>
              <a:rPr lang="tr-TR" altLang="tr-TR" sz="2000" dirty="0" err="1"/>
              <a:t>Huizinga’ya</a:t>
            </a:r>
            <a:r>
              <a:rPr lang="tr-TR" altLang="tr-TR" sz="2000" dirty="0"/>
              <a:t> göre her uygarlığın gelişiminde, </a:t>
            </a:r>
            <a:r>
              <a:rPr lang="tr-TR" altLang="tr-TR" sz="2000" i="1" dirty="0" err="1"/>
              <a:t>agonal</a:t>
            </a:r>
            <a:r>
              <a:rPr lang="tr-TR" altLang="tr-TR" sz="2000" dirty="0"/>
              <a:t> işlev ve yapı en aşikâr ve çoğu zaman da en güzel biçimlerine, arkaik dönemden itibaren ulaşır. Kültür malzemesinin daha karmaşık, dağınık ve geniş hale gelmesi ve toplumsal, bireysel ve kolektif hayat ile üretim tekniğinin daha incelmiş bir örgütlenmeyi bilir hale gelmesiyle birlikte, bir uygarlığın temeli, oyunla muhtemelen bütün temasını kaybetmiş olan kavram, sistem, kavrayış, doktrin, ölçü, yapaylık ve örflerin istilasına uğrar. </a:t>
            </a:r>
          </a:p>
          <a:p>
            <a:endParaRPr lang="tr-TR" altLang="tr-TR" dirty="0" smtClean="0"/>
          </a:p>
        </p:txBody>
      </p:sp>
    </p:spTree>
    <p:extLst>
      <p:ext uri="{BB962C8B-B14F-4D97-AF65-F5344CB8AC3E}">
        <p14:creationId xmlns:p14="http://schemas.microsoft.com/office/powerpoint/2010/main" val="205256253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TotalTime>
  <Words>628</Words>
  <Application>Microsoft Office PowerPoint</Application>
  <PresentationFormat>Geniş ekran</PresentationFormat>
  <Paragraphs>14</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Century Gothic</vt:lpstr>
      <vt:lpstr>Wingdings 3</vt:lpstr>
      <vt:lpstr>Duman</vt:lpstr>
      <vt:lpstr>OYUN VE KÜLTÜR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 VE KÜLTÜR</dc:title>
  <dc:creator>Pc</dc:creator>
  <cp:lastModifiedBy>Pc</cp:lastModifiedBy>
  <cp:revision>8</cp:revision>
  <dcterms:created xsi:type="dcterms:W3CDTF">2021-03-09T07:09:03Z</dcterms:created>
  <dcterms:modified xsi:type="dcterms:W3CDTF">2021-03-09T07:27:59Z</dcterms:modified>
</cp:coreProperties>
</file>