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59" r:id="rId5"/>
  </p:sldIdLst>
  <p:sldSz cx="10691813" cy="7559675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138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2785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6839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774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0671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225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3849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7972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5883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5787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7792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8831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4A3C1-CB02-47BA-87EA-34A1E8863A2F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C745CB-F86D-4FE6-B82D-FD054EA5C78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1498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1160584"/>
            <a:ext cx="9221689" cy="703087"/>
          </a:xfrm>
        </p:spPr>
        <p:txBody>
          <a:bodyPr>
            <a:normAutofit/>
          </a:bodyPr>
          <a:lstStyle/>
          <a:p>
            <a:r>
              <a:rPr lang="tr-TR" sz="4400" dirty="0"/>
              <a:t>Determination of boric acid (H</a:t>
            </a:r>
            <a:r>
              <a:rPr lang="tr-TR" sz="4400" baseline="-25000" dirty="0"/>
              <a:t>3</a:t>
            </a:r>
            <a:r>
              <a:rPr lang="tr-TR" sz="4400" dirty="0"/>
              <a:t>BO</a:t>
            </a:r>
            <a:r>
              <a:rPr lang="tr-TR" sz="4400" baseline="-25000" dirty="0"/>
              <a:t>3</a:t>
            </a:r>
            <a:r>
              <a:rPr lang="tr-TR" sz="4400" dirty="0"/>
              <a:t>)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200" dirty="0"/>
              <a:t>Aquoeus boric acid solution with a concentration of 2 % (w/v) has antibacterial and antifungal effects and is used topically. </a:t>
            </a:r>
          </a:p>
          <a:p>
            <a:r>
              <a:rPr lang="tr-TR" sz="2200" dirty="0"/>
              <a:t>In this experiment, the students will determine the concentration of their boric acid samples as g/L and % </a:t>
            </a:r>
            <a:r>
              <a:rPr lang="tr-TR" sz="2200" dirty="0" smtClean="0"/>
              <a:t>(w/v</a:t>
            </a:r>
            <a:r>
              <a:rPr lang="tr-TR" sz="2200" dirty="0"/>
              <a:t>).</a:t>
            </a:r>
          </a:p>
          <a:p>
            <a:r>
              <a:rPr lang="tr-TR" sz="2200" dirty="0"/>
              <a:t>Then, the students will calculate and explain how to prepare 100 mL 2 % (w/v) boric acid solution using their original sample in their reports .</a:t>
            </a:r>
            <a:endParaRPr lang="en-US" sz="22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57455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062" y="1325880"/>
            <a:ext cx="9221689" cy="29122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000" u="sng" dirty="0"/>
              <a:t>Principle:</a:t>
            </a:r>
            <a:endParaRPr lang="en-US" sz="2000" dirty="0"/>
          </a:p>
          <a:p>
            <a:r>
              <a:rPr lang="tr-TR" sz="2000" dirty="0"/>
              <a:t>Since boric acid is a very weak acid(K</a:t>
            </a:r>
            <a:r>
              <a:rPr lang="tr-TR" sz="2000" baseline="-25000" dirty="0"/>
              <a:t>a</a:t>
            </a:r>
            <a:r>
              <a:rPr lang="tr-TR" sz="2000" dirty="0"/>
              <a:t>=5x10</a:t>
            </a:r>
            <a:r>
              <a:rPr lang="tr-TR" sz="2000" baseline="30000" dirty="0"/>
              <a:t>-10</a:t>
            </a:r>
            <a:r>
              <a:rPr lang="tr-TR" sz="2000" dirty="0"/>
              <a:t>) it cannot be titrated directly with strong alkali solutions.</a:t>
            </a:r>
          </a:p>
          <a:p>
            <a:r>
              <a:rPr lang="en-US" sz="2000" dirty="0"/>
              <a:t>The complex formed </a:t>
            </a:r>
            <a:r>
              <a:rPr lang="tr-TR" sz="2000" dirty="0"/>
              <a:t>by boric acid with a</a:t>
            </a:r>
            <a:r>
              <a:rPr lang="en-US" sz="2000" dirty="0"/>
              <a:t> compound that have </a:t>
            </a:r>
            <a:r>
              <a:rPr lang="tr-TR" sz="2000" dirty="0"/>
              <a:t>several </a:t>
            </a:r>
            <a:r>
              <a:rPr lang="en-US" sz="2000" dirty="0"/>
              <a:t>alcohol group</a:t>
            </a:r>
            <a:r>
              <a:rPr lang="tr-TR" sz="2000" dirty="0"/>
              <a:t>s (glycerol, mannitol, sorbitol e.g.)</a:t>
            </a:r>
            <a:r>
              <a:rPr lang="en-US" sz="2000" dirty="0"/>
              <a:t> behaves like a</a:t>
            </a:r>
            <a:r>
              <a:rPr lang="tr-TR" sz="2000" dirty="0"/>
              <a:t> mild</a:t>
            </a:r>
            <a:r>
              <a:rPr lang="en-US" sz="2000" dirty="0"/>
              <a:t> acid</a:t>
            </a:r>
            <a:r>
              <a:rPr lang="tr-TR" sz="2000" dirty="0"/>
              <a:t>. </a:t>
            </a:r>
          </a:p>
          <a:p>
            <a:r>
              <a:rPr lang="tr-TR" sz="2000" dirty="0"/>
              <a:t>That is why, boric acid is titrated with NaOH after adding glycerol to the erlenmayer. </a:t>
            </a:r>
          </a:p>
          <a:p>
            <a:r>
              <a:rPr lang="tr-TR" sz="2000" dirty="0"/>
              <a:t>The proton that is </a:t>
            </a:r>
            <a:r>
              <a:rPr lang="en-US" sz="2000" dirty="0"/>
              <a:t>occurred </a:t>
            </a:r>
            <a:r>
              <a:rPr lang="tr-TR" sz="2000" dirty="0"/>
              <a:t>after the formation of complex </a:t>
            </a:r>
            <a:r>
              <a:rPr lang="en-US" sz="2000" dirty="0"/>
              <a:t>can be titrated with</a:t>
            </a:r>
            <a:r>
              <a:rPr lang="tr-TR" sz="2000" dirty="0"/>
              <a:t> standardized </a:t>
            </a:r>
            <a:r>
              <a:rPr lang="en-US" sz="2000" dirty="0" err="1"/>
              <a:t>NaOH</a:t>
            </a:r>
            <a:r>
              <a:rPr lang="en-US" sz="2000" dirty="0"/>
              <a:t>.</a:t>
            </a:r>
            <a:endParaRPr lang="tr-TR" sz="2000" dirty="0"/>
          </a:p>
          <a:p>
            <a:endParaRPr lang="en-US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8124" y="4344855"/>
            <a:ext cx="8581450" cy="2867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873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735062" y="1325880"/>
            <a:ext cx="9221689" cy="2912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51986" indent="-251986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Char char="•"/>
              <a:defRPr sz="308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sz="2400" u="sng" dirty="0" smtClean="0"/>
              <a:t>Experimental Procedure</a:t>
            </a:r>
            <a:r>
              <a:rPr lang="tr-TR" sz="2400" u="sng" dirty="0"/>
              <a:t>:</a:t>
            </a:r>
            <a:endParaRPr lang="en-US" sz="2400" dirty="0"/>
          </a:p>
          <a:p>
            <a:r>
              <a:rPr lang="en-US" sz="2400" dirty="0"/>
              <a:t>Each student </a:t>
            </a:r>
            <a:r>
              <a:rPr lang="tr-TR" sz="2400" dirty="0"/>
              <a:t>will </a:t>
            </a:r>
            <a:r>
              <a:rPr lang="en-US" sz="2400" dirty="0"/>
              <a:t>receive 5 mL of boric acid solution with </a:t>
            </a:r>
            <a:r>
              <a:rPr lang="tr-TR" sz="2400" dirty="0"/>
              <a:t>an unknown concentration</a:t>
            </a:r>
            <a:r>
              <a:rPr lang="en-US" sz="2400" dirty="0"/>
              <a:t> in a 100 mL volumetric flask. </a:t>
            </a:r>
          </a:p>
          <a:p>
            <a:r>
              <a:rPr lang="en-US" sz="2400" dirty="0"/>
              <a:t>Complete the sample in the flask to 100 mL with distilled water. Take a portion </a:t>
            </a:r>
            <a:r>
              <a:rPr lang="tr-TR" sz="2400" dirty="0" smtClean="0"/>
              <a:t>of it in</a:t>
            </a:r>
            <a:r>
              <a:rPr lang="en-US" sz="2400" dirty="0" smtClean="0"/>
              <a:t>to </a:t>
            </a:r>
            <a:r>
              <a:rPr lang="en-US" sz="2400" dirty="0"/>
              <a:t>an </a:t>
            </a:r>
            <a:r>
              <a:rPr lang="en-US" sz="2400" dirty="0"/>
              <a:t>erlenmeyer flask with your single volume </a:t>
            </a:r>
            <a:r>
              <a:rPr lang="en-US" sz="2400" dirty="0" smtClean="0"/>
              <a:t>pipette</a:t>
            </a:r>
            <a:r>
              <a:rPr lang="tr-TR" sz="2400" dirty="0" smtClean="0"/>
              <a:t>.</a:t>
            </a:r>
          </a:p>
          <a:p>
            <a:r>
              <a:rPr lang="en-US" sz="2400" dirty="0" smtClean="0"/>
              <a:t>Add </a:t>
            </a:r>
            <a:r>
              <a:rPr lang="en-US" sz="2400" dirty="0"/>
              <a:t>10 mL glycerol solution (1:1 diluted and neutralized) to the </a:t>
            </a:r>
            <a:r>
              <a:rPr lang="en-US" sz="2400" dirty="0"/>
              <a:t>erlenmeyer flask</a:t>
            </a:r>
            <a:r>
              <a:rPr lang="en-US" sz="2400" dirty="0" smtClean="0"/>
              <a:t>. </a:t>
            </a:r>
            <a:r>
              <a:rPr lang="en-US" sz="2400" dirty="0"/>
              <a:t>(The glycerol solution prepared by the lab personnel will be ready to use.) </a:t>
            </a:r>
          </a:p>
          <a:p>
            <a:r>
              <a:rPr lang="en-US" sz="2400" dirty="0"/>
              <a:t>Add 2 drops of phenolphthalein to the </a:t>
            </a:r>
            <a:r>
              <a:rPr lang="en-US" sz="2400" dirty="0"/>
              <a:t>erlenmeyer flask </a:t>
            </a:r>
            <a:r>
              <a:rPr lang="en-US" sz="2400" dirty="0" smtClean="0"/>
              <a:t> </a:t>
            </a:r>
            <a:r>
              <a:rPr lang="en-US" sz="2400" dirty="0"/>
              <a:t>and titrate with standardized NaOH solution until the pink color is observed. </a:t>
            </a:r>
          </a:p>
        </p:txBody>
      </p:sp>
    </p:spTree>
    <p:extLst>
      <p:ext uri="{BB962C8B-B14F-4D97-AF65-F5344CB8AC3E}">
        <p14:creationId xmlns:p14="http://schemas.microsoft.com/office/powerpoint/2010/main" val="468225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80219" y="1217094"/>
                <a:ext cx="10411593" cy="5459129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tr-TR" sz="1600" u="sng" dirty="0"/>
                  <a:t>Calculation:</a:t>
                </a:r>
                <a:endParaRPr lang="en-US" sz="1600" dirty="0"/>
              </a:p>
              <a:p>
                <a:pPr marL="0" indent="0">
                  <a:buNone/>
                </a:pPr>
                <a:r>
                  <a:rPr lang="en-US" sz="1600" dirty="0"/>
                  <a:t>Boric acid concentration of the original sample </a:t>
                </a:r>
                <a:r>
                  <a:rPr lang="tr-TR" sz="1600" dirty="0" smtClean="0"/>
                  <a:t>will be </a:t>
                </a:r>
                <a:r>
                  <a:rPr lang="en-US" sz="1600" dirty="0" smtClean="0"/>
                  <a:t>calculated </a:t>
                </a:r>
                <a:r>
                  <a:rPr lang="en-US" sz="1600" dirty="0"/>
                  <a:t>as g/L and w/v </a:t>
                </a:r>
                <a:r>
                  <a:rPr lang="en-US" sz="1600" dirty="0" smtClean="0"/>
                  <a:t>%.</a:t>
                </a:r>
                <a:r>
                  <a:rPr lang="tr-TR" sz="1600" dirty="0" smtClean="0"/>
                  <a:t> </a:t>
                </a:r>
                <a:r>
                  <a:rPr lang="en-US" sz="1600" dirty="0" smtClean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1600" i="1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600"/>
                          <m:t>MW</m:t>
                        </m:r>
                      </m:e>
                      <m:sub>
                        <m:sSub>
                          <m:sSubPr>
                            <m:ctrlPr>
                              <a:rPr lang="tr-TR" sz="1600" i="1"/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600"/>
                              <m:t>H</m:t>
                            </m:r>
                          </m:e>
                          <m:sub>
                            <m:r>
                              <a:rPr lang="en-US" sz="1600"/>
                              <m:t>3</m:t>
                            </m:r>
                          </m:sub>
                        </m:sSub>
                        <m:sSub>
                          <m:sSubPr>
                            <m:ctrlPr>
                              <a:rPr lang="tr-TR" sz="1600" i="1"/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600"/>
                              <m:t>BO</m:t>
                            </m:r>
                          </m:e>
                          <m:sub>
                            <m:r>
                              <a:rPr lang="en-US" sz="1600"/>
                              <m:t>3</m:t>
                            </m:r>
                          </m:sub>
                        </m:sSub>
                        <m:r>
                          <a:rPr lang="en-US" sz="1600"/>
                          <m:t> </m:t>
                        </m:r>
                      </m:sub>
                    </m:sSub>
                    <m:r>
                      <a:rPr lang="en-US" sz="1600"/>
                      <m:t>=61.82 </m:t>
                    </m:r>
                    <m:r>
                      <m:rPr>
                        <m:sty m:val="p"/>
                      </m:rPr>
                      <a:rPr lang="en-US" sz="1600"/>
                      <m:t>g</m:t>
                    </m:r>
                    <m:r>
                      <a:rPr lang="en-US" sz="1600"/>
                      <m:t>/</m:t>
                    </m:r>
                    <m:r>
                      <m:rPr>
                        <m:sty m:val="p"/>
                      </m:rPr>
                      <a:rPr lang="en-US" sz="1600"/>
                      <m:t>mol</m:t>
                    </m:r>
                  </m:oMath>
                </a14:m>
                <a:r>
                  <a:rPr lang="en-US" sz="1600" dirty="0" smtClean="0"/>
                  <a:t>)</a:t>
                </a:r>
                <a:endParaRPr lang="tr-TR" sz="1600" dirty="0"/>
              </a:p>
              <a:p>
                <a:pPr marL="0" indent="0">
                  <a:buNone/>
                </a:pPr>
                <a:r>
                  <a:rPr lang="en-US" sz="1600" dirty="0" smtClean="0"/>
                  <a:t>First</a:t>
                </a:r>
                <a:r>
                  <a:rPr lang="en-US" sz="1600" dirty="0"/>
                  <a:t>, the moles of NaOH</a:t>
                </a:r>
                <a:r>
                  <a:rPr lang="en-US" sz="1600" baseline="-25000" dirty="0"/>
                  <a:t> </a:t>
                </a:r>
                <a:r>
                  <a:rPr lang="en-US" sz="1600" dirty="0"/>
                  <a:t>consumed during titration </a:t>
                </a:r>
                <a:r>
                  <a:rPr lang="tr-TR" sz="1600" dirty="0" smtClean="0"/>
                  <a:t>is calculated:</a:t>
                </a:r>
                <a:endParaRPr lang="tr-TR" sz="16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1600" i="1"/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/>
                            <m:t>n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600"/>
                            <m:t>NaOH</m:t>
                          </m:r>
                          <m:r>
                            <a:rPr lang="en-US" sz="1600"/>
                            <m:t> = </m:t>
                          </m:r>
                        </m:sub>
                      </m:sSub>
                      <m:sSub>
                        <m:sSubPr>
                          <m:ctrlPr>
                            <a:rPr lang="tr-TR" sz="1600" i="1"/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/>
                            <m:t>M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600"/>
                            <m:t>NaOH</m:t>
                          </m:r>
                        </m:sub>
                      </m:sSub>
                      <m:r>
                        <a:rPr lang="en-US" sz="1600"/>
                        <m:t>×</m:t>
                      </m:r>
                      <m:sSub>
                        <m:sSubPr>
                          <m:ctrlPr>
                            <a:rPr lang="tr-TR" sz="1600" i="1"/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/>
                            <m:t>V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en-US" sz="1600"/>
                            <m:t>NaOH</m:t>
                          </m:r>
                        </m:sub>
                      </m:sSub>
                    </m:oMath>
                  </m:oMathPara>
                </a14:m>
                <a:endParaRPr lang="tr-TR" sz="1600" dirty="0"/>
              </a:p>
              <a:p>
                <a:pPr marL="0" indent="0">
                  <a:buNone/>
                </a:pPr>
                <a:r>
                  <a:rPr lang="en-US" sz="1600" dirty="0"/>
                  <a:t>According to reaction equation:</a:t>
                </a:r>
                <a:endParaRPr lang="tr-TR" sz="1600" dirty="0"/>
              </a:p>
              <a:p>
                <a:pPr marL="0" indent="0">
                  <a:buNone/>
                </a:pPr>
                <a:r>
                  <a:rPr lang="tr-TR" sz="1600" dirty="0" smtClean="0"/>
                  <a:t>		</a:t>
                </a:r>
                <a:r>
                  <a:rPr lang="en-US" sz="1600" dirty="0" smtClean="0"/>
                  <a:t>If 1 </a:t>
                </a:r>
                <a:r>
                  <a:rPr lang="en-US" sz="1600" dirty="0"/>
                  <a:t>mol </a:t>
                </a:r>
                <a:r>
                  <a:rPr lang="en-US" sz="1600" dirty="0" smtClean="0"/>
                  <a:t>NaOH</a:t>
                </a:r>
                <a:r>
                  <a:rPr lang="tr-TR" sz="1600" dirty="0" smtClean="0"/>
                  <a:t>		</a:t>
                </a:r>
                <a:r>
                  <a:rPr lang="en-US" sz="1600" dirty="0" smtClean="0"/>
                  <a:t>reacts </a:t>
                </a:r>
                <a:r>
                  <a:rPr lang="en-US" sz="1600" dirty="0"/>
                  <a:t>with		1 mol</a:t>
                </a:r>
                <a:r>
                  <a:rPr lang="en-US" sz="1600" b="1" dirty="0"/>
                  <a:t> </a:t>
                </a:r>
                <a:r>
                  <a:rPr lang="en-US" sz="1600" dirty="0"/>
                  <a:t>H</a:t>
                </a:r>
                <a:r>
                  <a:rPr lang="en-US" sz="1600" baseline="-25000" dirty="0"/>
                  <a:t>3</a:t>
                </a:r>
                <a:r>
                  <a:rPr lang="en-US" sz="1600" dirty="0"/>
                  <a:t>BO</a:t>
                </a:r>
                <a:r>
                  <a:rPr lang="en-US" sz="1600" baseline="-25000" dirty="0"/>
                  <a:t>3</a:t>
                </a:r>
                <a:endParaRPr lang="tr-TR" sz="1600" dirty="0"/>
              </a:p>
              <a:p>
                <a:pPr marL="0" indent="0">
                  <a:buNone/>
                </a:pPr>
                <a:r>
                  <a:rPr lang="tr-TR" sz="1600" dirty="0" smtClean="0"/>
                  <a:t>	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1600" i="1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600"/>
                          <m:t>n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en-US" sz="1600"/>
                          <m:t>NaOH</m:t>
                        </m:r>
                      </m:sub>
                    </m:sSub>
                  </m:oMath>
                </a14:m>
                <a:r>
                  <a:rPr lang="en-US" sz="1600" dirty="0"/>
                  <a:t> mol NaOH </a:t>
                </a:r>
                <a:r>
                  <a:rPr lang="en-US" sz="1600" dirty="0"/>
                  <a:t>	</a:t>
                </a:r>
                <a:r>
                  <a:rPr lang="tr-TR" sz="1600" dirty="0" smtClean="0"/>
                  <a:t>	</a:t>
                </a:r>
                <a:r>
                  <a:rPr lang="en-US" sz="1600" dirty="0" smtClean="0"/>
                  <a:t>reacts </a:t>
                </a:r>
                <a:r>
                  <a:rPr lang="en-US" sz="1600" dirty="0"/>
                  <a:t>with		</a:t>
                </a:r>
                <a:r>
                  <a:rPr lang="en-US" sz="1600" i="1" dirty="0"/>
                  <a:t>x </a:t>
                </a:r>
                <a:r>
                  <a:rPr lang="en-US" sz="1600" dirty="0"/>
                  <a:t>mol H</a:t>
                </a:r>
                <a:r>
                  <a:rPr lang="en-US" sz="1600" baseline="-25000" dirty="0"/>
                  <a:t>3</a:t>
                </a:r>
                <a:r>
                  <a:rPr lang="en-US" sz="1600" dirty="0"/>
                  <a:t>BO</a:t>
                </a:r>
                <a:r>
                  <a:rPr lang="en-US" sz="1600" baseline="-25000" dirty="0"/>
                  <a:t>3</a:t>
                </a:r>
                <a:endParaRPr lang="tr-TR" sz="1600" dirty="0"/>
              </a:p>
              <a:p>
                <a:pPr marL="0" indent="0">
                  <a:buNone/>
                </a:pPr>
                <a:r>
                  <a:rPr lang="en-US" sz="1600" dirty="0"/>
                  <a:t>From this ratio, the moles of H</a:t>
                </a:r>
                <a:r>
                  <a:rPr lang="en-US" sz="1600" baseline="-25000" dirty="0"/>
                  <a:t>3</a:t>
                </a:r>
                <a:r>
                  <a:rPr lang="en-US" sz="1600" dirty="0"/>
                  <a:t>BO</a:t>
                </a:r>
                <a:r>
                  <a:rPr lang="en-US" sz="1600" baseline="-25000" dirty="0"/>
                  <a:t>3</a:t>
                </a:r>
                <a:r>
                  <a:rPr lang="en-US" sz="1600" dirty="0"/>
                  <a:t> in the diluted sample (</a:t>
                </a:r>
                <a14:m>
                  <m:oMath xmlns:m="http://schemas.openxmlformats.org/officeDocument/2006/math">
                    <m:r>
                      <a:rPr lang="en-US" sz="1600" i="1"/>
                      <m:t>𝑥</m:t>
                    </m:r>
                    <m:r>
                      <a:rPr lang="en-US" sz="1600" i="1"/>
                      <m:t>=</m:t>
                    </m:r>
                    <m:sSub>
                      <m:sSubPr>
                        <m:ctrlPr>
                          <a:rPr lang="tr-TR" sz="1600" i="1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600"/>
                          <m:t>n</m:t>
                        </m:r>
                      </m:e>
                      <m:sub>
                        <m:sSub>
                          <m:sSubPr>
                            <m:ctrlPr>
                              <a:rPr lang="tr-TR" sz="1600" i="1"/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600"/>
                              <m:t>H</m:t>
                            </m:r>
                          </m:e>
                          <m:sub>
                            <m:r>
                              <a:rPr lang="en-US" sz="1600"/>
                              <m:t>3</m:t>
                            </m:r>
                          </m:sub>
                        </m:sSub>
                        <m:sSub>
                          <m:sSubPr>
                            <m:ctrlPr>
                              <a:rPr lang="tr-TR" sz="1600" i="1"/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1600"/>
                              <m:t>BO</m:t>
                            </m:r>
                          </m:e>
                          <m:sub>
                            <m:r>
                              <a:rPr lang="en-US" sz="1600"/>
                              <m:t>3</m:t>
                            </m:r>
                          </m:sub>
                        </m:sSub>
                      </m:sub>
                    </m:sSub>
                  </m:oMath>
                </a14:m>
                <a:r>
                  <a:rPr lang="en-US" sz="1600" dirty="0"/>
                  <a:t>) is </a:t>
                </a:r>
                <a:r>
                  <a:rPr lang="en-US" sz="1600" dirty="0" smtClean="0"/>
                  <a:t>calculated</a:t>
                </a:r>
                <a:r>
                  <a:rPr lang="tr-TR" sz="1600" dirty="0" smtClean="0"/>
                  <a:t>. Then </a:t>
                </a:r>
                <a:r>
                  <a:rPr lang="en-US" sz="1600" dirty="0" smtClean="0"/>
                  <a:t>the </a:t>
                </a:r>
                <a:r>
                  <a:rPr lang="en-US" sz="1600" dirty="0"/>
                  <a:t>molarity of the diluted sample is calculated from </a:t>
                </a:r>
                <a:r>
                  <a:rPr lang="en-US" sz="1600" i="1" dirty="0"/>
                  <a:t>x.</a:t>
                </a:r>
                <a:endParaRPr lang="tr-TR" sz="16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1600" i="1"/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/>
                            <m:t>M</m:t>
                          </m:r>
                        </m:e>
                        <m:sub>
                          <m:sSub>
                            <m:sSubPr>
                              <m:ctrlPr>
                                <a:rPr lang="tr-TR" sz="1600" i="1"/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600"/>
                                <m:t>H</m:t>
                              </m:r>
                            </m:e>
                            <m:sub>
                              <m:r>
                                <a:rPr lang="en-US" sz="1600"/>
                                <m:t>3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sz="1600" i="1"/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600"/>
                                <m:t>BO</m:t>
                              </m:r>
                            </m:e>
                            <m:sub>
                              <m:r>
                                <a:rPr lang="en-US" sz="1600"/>
                                <m:t>3</m:t>
                              </m:r>
                            </m:sub>
                          </m:sSub>
                        </m:sub>
                      </m:sSub>
                      <m:r>
                        <a:rPr lang="en-US" sz="1600" i="1"/>
                        <m:t>=</m:t>
                      </m:r>
                      <m:f>
                        <m:fPr>
                          <m:ctrlPr>
                            <a:rPr lang="tr-TR" sz="1600" i="1"/>
                          </m:ctrlPr>
                        </m:fPr>
                        <m:num>
                          <m:r>
                            <a:rPr lang="en-US" sz="1600" i="1"/>
                            <m:t>𝑥</m:t>
                          </m:r>
                        </m:num>
                        <m:den>
                          <m:sSub>
                            <m:sSubPr>
                              <m:ctrlPr>
                                <a:rPr lang="tr-TR" sz="1600" i="1"/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600"/>
                                <m:t>V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tr-TR" sz="1600" i="1"/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600"/>
                                    <m:t>H</m:t>
                                  </m:r>
                                </m:e>
                                <m:sub>
                                  <m:r>
                                    <a:rPr lang="en-US" sz="1600"/>
                                    <m:t>3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tr-TR" sz="1600" i="1"/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1600"/>
                                    <m:t>BO</m:t>
                                  </m:r>
                                </m:e>
                                <m:sub>
                                  <m:r>
                                    <a:rPr lang="en-US" sz="1600"/>
                                    <m:t>3</m:t>
                                  </m:r>
                                </m:sub>
                              </m:sSub>
                            </m:sub>
                          </m:sSub>
                        </m:den>
                      </m:f>
                    </m:oMath>
                  </m:oMathPara>
                </a14:m>
                <a:endParaRPr lang="tr-TR" sz="1600" dirty="0" smtClean="0"/>
              </a:p>
              <a:p>
                <a:pPr marL="0" indent="0">
                  <a:buNone/>
                </a:pPr>
                <a:r>
                  <a:rPr lang="en-US" sz="1600" dirty="0"/>
                  <a:t>The molarity of the original sample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1600" i="1"/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1600"/>
                          <m:t>M</m:t>
                        </m:r>
                      </m:e>
                      <m:sub>
                        <m:r>
                          <a:rPr lang="en-US" sz="1600" i="1"/>
                          <m:t>𝑠𝑎𝑚𝑝𝑙𝑒</m:t>
                        </m:r>
                      </m:sub>
                    </m:sSub>
                    <m:r>
                      <a:rPr lang="en-US" sz="1600" i="1"/>
                      <m:t>)</m:t>
                    </m:r>
                  </m:oMath>
                </a14:m>
                <a:r>
                  <a:rPr lang="en-US" sz="1600" baseline="-25000" dirty="0"/>
                  <a:t> </a:t>
                </a:r>
                <a:r>
                  <a:rPr lang="tr-TR" sz="1600" dirty="0" smtClean="0"/>
                  <a:t>is </a:t>
                </a:r>
                <a:r>
                  <a:rPr lang="en-US" sz="1600" dirty="0" smtClean="0"/>
                  <a:t>calculated </a:t>
                </a:r>
                <a:r>
                  <a:rPr lang="en-US" sz="1600" dirty="0"/>
                  <a:t>by multiplying the molarity of the diluted sample by the dilution </a:t>
                </a:r>
                <a:r>
                  <a:rPr lang="en-US" sz="1600" dirty="0" smtClean="0"/>
                  <a:t>factor</a:t>
                </a:r>
                <a:r>
                  <a:rPr lang="tr-TR" sz="1600" dirty="0" smtClean="0"/>
                  <a:t>:</a:t>
                </a:r>
                <a:endParaRPr lang="tr-TR" sz="16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1600" i="1"/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/>
                            <m:t>M</m:t>
                          </m:r>
                        </m:e>
                        <m:sub>
                          <m:r>
                            <a:rPr lang="en-US" sz="1600" i="1"/>
                            <m:t>𝑠𝑎𝑚𝑝𝑙𝑒</m:t>
                          </m:r>
                        </m:sub>
                      </m:sSub>
                      <m:r>
                        <a:rPr lang="en-US" sz="1600" i="1"/>
                        <m:t>= </m:t>
                      </m:r>
                      <m:sSub>
                        <m:sSubPr>
                          <m:ctrlPr>
                            <a:rPr lang="tr-TR" sz="1600" i="1"/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/>
                            <m:t>M</m:t>
                          </m:r>
                        </m:e>
                        <m:sub>
                          <m:sSub>
                            <m:sSubPr>
                              <m:ctrlPr>
                                <a:rPr lang="tr-TR" sz="1600" i="1"/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600"/>
                                <m:t>H</m:t>
                              </m:r>
                            </m:e>
                            <m:sub>
                              <m:r>
                                <a:rPr lang="en-US" sz="1600"/>
                                <m:t>3</m:t>
                              </m:r>
                            </m:sub>
                          </m:sSub>
                          <m:sSub>
                            <m:sSubPr>
                              <m:ctrlPr>
                                <a:rPr lang="tr-TR" sz="1600" i="1"/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1600"/>
                                <m:t>BO</m:t>
                              </m:r>
                            </m:e>
                            <m:sub>
                              <m:r>
                                <a:rPr lang="en-US" sz="1600"/>
                                <m:t>3</m:t>
                              </m:r>
                            </m:sub>
                          </m:sSub>
                        </m:sub>
                      </m:sSub>
                      <m:r>
                        <a:rPr lang="en-US" sz="1600"/>
                        <m:t>×</m:t>
                      </m:r>
                      <m:r>
                        <m:rPr>
                          <m:sty m:val="p"/>
                        </m:rPr>
                        <a:rPr lang="en-US" sz="1600"/>
                        <m:t>DF</m:t>
                      </m:r>
                    </m:oMath>
                  </m:oMathPara>
                </a14:m>
                <a:endParaRPr lang="tr-TR" sz="1600" dirty="0"/>
              </a:p>
              <a:p>
                <a:pPr marL="0" indent="0">
                  <a:buNone/>
                </a:pPr>
                <a:r>
                  <a:rPr lang="en-US" sz="1600" dirty="0"/>
                  <a:t>The molarity is multiplied by the molecular weight to convert the concentration of the original sample to g/L:</a:t>
                </a:r>
                <a:endParaRPr lang="tr-TR" sz="16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1600"/>
                        <m:t>C</m:t>
                      </m:r>
                      <m:d>
                        <m:dPr>
                          <m:ctrlPr>
                            <a:rPr lang="tr-TR" sz="1600" i="1"/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tr-TR" sz="1600" i="1"/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n-US" sz="1600"/>
                                <m:t>g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n-US" sz="1600"/>
                                <m:t>L</m:t>
                              </m:r>
                            </m:den>
                          </m:f>
                        </m:e>
                      </m:d>
                      <m:r>
                        <a:rPr lang="en-US" sz="1600" i="1"/>
                        <m:t>=</m:t>
                      </m:r>
                      <m:sSub>
                        <m:sSubPr>
                          <m:ctrlPr>
                            <a:rPr lang="tr-TR" sz="1600" i="1"/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/>
                            <m:t>M</m:t>
                          </m:r>
                        </m:e>
                        <m:sub>
                          <m:r>
                            <a:rPr lang="en-US" sz="1600" i="1"/>
                            <m:t>𝑠𝑎𝑚𝑝𝑙𝑒</m:t>
                          </m:r>
                        </m:sub>
                      </m:sSub>
                      <m:r>
                        <a:rPr lang="en-US" sz="1600" i="1"/>
                        <m:t>×61.82</m:t>
                      </m:r>
                    </m:oMath>
                  </m:oMathPara>
                </a14:m>
                <a:endParaRPr lang="tr-TR" sz="1600" dirty="0"/>
              </a:p>
              <a:p>
                <a:pPr marL="0" indent="0">
                  <a:buNone/>
                </a:pPr>
                <a:r>
                  <a:rPr lang="en-US" sz="1600" dirty="0"/>
                  <a:t>Concentration of the original sample is calculated as w/v </a:t>
                </a:r>
                <a:r>
                  <a:rPr lang="en-US" sz="1600" dirty="0" smtClean="0"/>
                  <a:t>%.</a:t>
                </a:r>
                <a:r>
                  <a:rPr lang="en-US" sz="1600" dirty="0"/>
                  <a:t> </a:t>
                </a:r>
                <a:endParaRPr lang="tr-TR" sz="16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80219" y="1217094"/>
                <a:ext cx="10411593" cy="5459129"/>
              </a:xfrm>
              <a:blipFill>
                <a:blip r:embed="rId2"/>
                <a:stretch>
                  <a:fillRect l="-351" t="-782" r="-52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0" y="7305350"/>
            <a:ext cx="5343525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200" dirty="0"/>
              <a:t>Reference: </a:t>
            </a:r>
            <a:r>
              <a:rPr lang="en-US" sz="1200" dirty="0"/>
              <a:t>Analitik Kimya </a:t>
            </a:r>
            <a:r>
              <a:rPr lang="en-US" sz="1200" dirty="0" err="1"/>
              <a:t>Pratikleri</a:t>
            </a:r>
            <a:r>
              <a:rPr lang="en-US" sz="1200" dirty="0"/>
              <a:t> – </a:t>
            </a:r>
            <a:r>
              <a:rPr lang="en-US" sz="1200" dirty="0" err="1"/>
              <a:t>Kantitatif</a:t>
            </a:r>
            <a:r>
              <a:rPr lang="en-US" sz="1200" dirty="0"/>
              <a:t> </a:t>
            </a:r>
            <a:r>
              <a:rPr lang="en-US" sz="1200" dirty="0" err="1"/>
              <a:t>Analiz</a:t>
            </a:r>
            <a:r>
              <a:rPr lang="en-US" sz="1200" dirty="0"/>
              <a:t> (Ed. Feyyaz ONUR), 2014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1124518" y="6311640"/>
                <a:ext cx="1765915" cy="46320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(w/v) %</a:t>
                </a:r>
                <a:r>
                  <a:rPr lang="tr-TR" dirty="0" smtClean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g</m:t>
                        </m:r>
                      </m:num>
                      <m:den>
                        <m:r>
                          <a:rPr lang="en-US">
                            <a:latin typeface="Cambria Math" panose="02040503050406030204" pitchFamily="18" charset="0"/>
                          </a:rPr>
                          <m:t>100 </m:t>
                        </m:r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mL</m:t>
                        </m:r>
                      </m:den>
                    </m:f>
                  </m:oMath>
                </a14:m>
                <a:endParaRPr lang="tr-TR" dirty="0"/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4518" y="6311640"/>
                <a:ext cx="1765915" cy="463204"/>
              </a:xfrm>
              <a:prstGeom prst="rect">
                <a:avLst/>
              </a:prstGeom>
              <a:blipFill>
                <a:blip r:embed="rId3"/>
                <a:stretch>
                  <a:fillRect l="-2759" b="-789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1124518" y="6783825"/>
                <a:ext cx="2143536" cy="5666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>
                          <a:latin typeface="Cambria Math" panose="02040503050406030204" pitchFamily="18" charset="0"/>
                        </a:rPr>
                        <m:t>C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n-US">
                          <a:latin typeface="Cambria Math" panose="02040503050406030204" pitchFamily="18" charset="0"/>
                        </a:rPr>
                        <m:t>g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/</m:t>
                      </m:r>
                      <m:r>
                        <m:rPr>
                          <m:sty m:val="p"/>
                        </m:rPr>
                        <a:rPr lang="en-US">
                          <a:latin typeface="Cambria Math" panose="02040503050406030204" pitchFamily="18" charset="0"/>
                        </a:rPr>
                        <m:t>L</m:t>
                      </m:r>
                      <m:r>
                        <a:rPr lang="en-US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g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1000 </m:t>
                          </m:r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mL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tr-TR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4518" y="6783825"/>
                <a:ext cx="2143536" cy="56669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5"/>
              <p:cNvSpPr/>
              <p:nvPr/>
            </p:nvSpPr>
            <p:spPr>
              <a:xfrm>
                <a:off x="3535257" y="6611106"/>
                <a:ext cx="25955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 </a:t>
                </a:r>
                <a:r>
                  <a:rPr lang="en-US" dirty="0"/>
                  <a:t>(w/v) %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  =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C</m:t>
                    </m:r>
                    <m:r>
                      <a:rPr lang="en-US"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g</m:t>
                    </m:r>
                    <m:r>
                      <a:rPr lang="en-US">
                        <a:latin typeface="Cambria Math" panose="02040503050406030204" pitchFamily="18" charset="0"/>
                      </a:rPr>
                      <m:t>/</m:t>
                    </m:r>
                    <m:r>
                      <m:rPr>
                        <m:sty m:val="p"/>
                      </m:rPr>
                      <a:rPr lang="en-US">
                        <a:latin typeface="Cambria Math" panose="02040503050406030204" pitchFamily="18" charset="0"/>
                      </a:rPr>
                      <m:t>L</m:t>
                    </m:r>
                    <m:r>
                      <a:rPr lang="en-US"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× 10</m:t>
                    </m:r>
                  </m:oMath>
                </a14:m>
                <a:endParaRPr lang="tr-TR" dirty="0"/>
              </a:p>
            </p:txBody>
          </p:sp>
        </mc:Choice>
        <mc:Fallback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5257" y="6611106"/>
                <a:ext cx="2595582" cy="369332"/>
              </a:xfrm>
              <a:prstGeom prst="rect">
                <a:avLst/>
              </a:prstGeom>
              <a:blipFill>
                <a:blip r:embed="rId5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6651522" y="6297791"/>
            <a:ext cx="370107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In your report, explain how to prepare 100 mL of 2 % (w/v) boric acid solution by using the original sample you have received with dilution calculations. </a:t>
            </a:r>
            <a:endParaRPr lang="tr-TR" sz="1400" dirty="0"/>
          </a:p>
        </p:txBody>
      </p:sp>
      <p:sp>
        <p:nvSpPr>
          <p:cNvPr id="8" name="Right Brace 7"/>
          <p:cNvSpPr/>
          <p:nvPr/>
        </p:nvSpPr>
        <p:spPr>
          <a:xfrm>
            <a:off x="3226138" y="6353175"/>
            <a:ext cx="361371" cy="936625"/>
          </a:xfrm>
          <a:prstGeom prst="rightBrac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7133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nu1" id="{E92B76DC-CE82-4550-AE97-4014B7302EB4}" vid="{3497AB95-8E18-441D-A0F2-241C3C6FB84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analytical chemistry presentation template</Template>
  <TotalTime>45</TotalTime>
  <Words>352</Words>
  <Application>Microsoft Office PowerPoint</Application>
  <PresentationFormat>Custom</PresentationFormat>
  <Paragraphs>33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Office Teması</vt:lpstr>
      <vt:lpstr>Determination of boric acid (H3BO3)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Ceren Ertekin</dc:creator>
  <cp:lastModifiedBy>Ceren Ertekin</cp:lastModifiedBy>
  <cp:revision>9</cp:revision>
  <dcterms:created xsi:type="dcterms:W3CDTF">2017-06-28T08:54:05Z</dcterms:created>
  <dcterms:modified xsi:type="dcterms:W3CDTF">2017-11-09T12:09:22Z</dcterms:modified>
</cp:coreProperties>
</file>