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8"/>
  </p:notesMasterIdLst>
  <p:sldIdLst>
    <p:sldId id="1082" r:id="rId4"/>
    <p:sldId id="1087" r:id="rId5"/>
    <p:sldId id="1088" r:id="rId6"/>
    <p:sldId id="1089" r:id="rId7"/>
    <p:sldId id="1090" r:id="rId8"/>
    <p:sldId id="1091" r:id="rId9"/>
    <p:sldId id="1092" r:id="rId10"/>
    <p:sldId id="1093" r:id="rId11"/>
    <p:sldId id="1094" r:id="rId12"/>
    <p:sldId id="1095" r:id="rId13"/>
    <p:sldId id="1096" r:id="rId14"/>
    <p:sldId id="1097" r:id="rId15"/>
    <p:sldId id="1098" r:id="rId16"/>
    <p:sldId id="1099"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1471" autoAdjust="0"/>
  </p:normalViewPr>
  <p:slideViewPr>
    <p:cSldViewPr snapToGrid="0">
      <p:cViewPr varScale="1">
        <p:scale>
          <a:sx n="57" d="100"/>
          <a:sy n="57" d="100"/>
        </p:scale>
        <p:origin x="-135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57200" y="6356350"/>
            <a:ext cx="2133600" cy="365125"/>
          </a:xfrm>
          <a:prstGeom prst="rect">
            <a:avLst/>
          </a:prstGeom>
        </p:spPr>
        <p:txBody>
          <a:bodyPr/>
          <a:lstStyle/>
          <a:p>
            <a:fld id="{1E73FB90-64DE-4B75-B855-135309A4CFCF}" type="datetimeFigureOut">
              <a:rPr lang="tr-TR" smtClean="0"/>
              <a:pPr/>
              <a:t>27.02.2020</a:t>
            </a:fld>
            <a:endParaRPr lang="tr-TR"/>
          </a:p>
        </p:txBody>
      </p:sp>
      <p:sp>
        <p:nvSpPr>
          <p:cNvPr id="3" name="2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4" name="3 Slayt Numarası Yer Tutucusu"/>
          <p:cNvSpPr>
            <a:spLocks noGrp="1"/>
          </p:cNvSpPr>
          <p:nvPr>
            <p:ph type="sldNum" sz="quarter" idx="12"/>
          </p:nvPr>
        </p:nvSpPr>
        <p:spPr>
          <a:xfrm>
            <a:off x="6553200" y="6356350"/>
            <a:ext cx="2133600" cy="365125"/>
          </a:xfrm>
          <a:prstGeom prst="rect">
            <a:avLst/>
          </a:prstGeom>
        </p:spPr>
        <p:txBody>
          <a:bodyPr/>
          <a:lstStyle/>
          <a:p>
            <a:fld id="{0012FDED-92D7-4F80-971C-3AA7E1DF94F6}" type="slidenum">
              <a:rPr lang="tr-TR" smtClean="0"/>
              <a:pPr/>
              <a:t>‹#›</a:t>
            </a:fld>
            <a:endParaRPr lang="tr-TR"/>
          </a:p>
        </p:txBody>
      </p:sp>
    </p:spTree>
    <p:extLst>
      <p:ext uri="{BB962C8B-B14F-4D97-AF65-F5344CB8AC3E}">
        <p14:creationId xmlns:p14="http://schemas.microsoft.com/office/powerpoint/2010/main" val="26535685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611188" y="2852738"/>
            <a:ext cx="8229600" cy="100831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tr-TR" sz="2000" b="1" i="0" u="none" strike="noStrike" kern="1200" cap="none" spc="0" normalizeH="0" baseline="0" noProof="0" dirty="0" smtClean="0">
                <a:ln>
                  <a:noFill/>
                </a:ln>
                <a:effectLst/>
                <a:uLnTx/>
                <a:uFillTx/>
                <a:latin typeface="Arial" pitchFamily="34" charset="0"/>
                <a:cs typeface="Arial" pitchFamily="34" charset="0"/>
              </a:rPr>
              <a:t>JEOLOJİK-JEOTEKNİK RAPORLAR ile YERBİLİMSEL VERİLERİN ELDE EDİLME YÖNTEMLERİ</a:t>
            </a:r>
          </a:p>
        </p:txBody>
      </p:sp>
    </p:spTree>
    <p:extLst>
      <p:ext uri="{BB962C8B-B14F-4D97-AF65-F5344CB8AC3E}">
        <p14:creationId xmlns:p14="http://schemas.microsoft.com/office/powerpoint/2010/main" val="16983969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9011" y="404664"/>
            <a:ext cx="6693269" cy="5757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Yerbilimsel Etüt Raporları</a:t>
            </a:r>
          </a:p>
        </p:txBody>
      </p:sp>
      <p:sp>
        <p:nvSpPr>
          <p:cNvPr id="3" name="Rectangle 3"/>
          <p:cNvSpPr txBox="1">
            <a:spLocks noChangeArrowheads="1"/>
          </p:cNvSpPr>
          <p:nvPr/>
        </p:nvSpPr>
        <p:spPr>
          <a:xfrm>
            <a:off x="179512" y="1340768"/>
            <a:ext cx="8604448" cy="4104456"/>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Planlamada kullanılan yerbilimsel etüt raporları, gerek içerdikleri verilerin niteliği, gerekse planlamayı yönlendirici özellikleri bakımından zaman içinde gelişme göstermiştir</a:t>
            </a:r>
            <a:r>
              <a:rPr kumimoji="0" lang="tr-TR" sz="2000" b="0" i="0" u="none" strike="noStrike" kern="1200" cap="none" spc="0" normalizeH="0" baseline="0" noProof="0" dirty="0" smtClean="0">
                <a:ln>
                  <a:noFill/>
                </a:ln>
                <a:effectLst/>
                <a:uLnTx/>
                <a:uFillTx/>
                <a:latin typeface="Arial" pitchFamily="34" charset="0"/>
                <a:cs typeface="Arial" pitchFamily="34" charset="0"/>
              </a:rPr>
              <a:t>.</a:t>
            </a:r>
            <a:r>
              <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“gözlemsel jeolojik etüt raporları”</a:t>
            </a:r>
            <a:r>
              <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olarak başlayan bu çalışmalar, zaman içerisinde</a:t>
            </a:r>
            <a:r>
              <a:rPr kumimoji="0" lang="tr-TR" sz="2000" b="0" i="0" u="none" strike="noStrike" kern="1200" cap="none" spc="0" normalizeH="0" baseline="0" noProof="0" dirty="0" smtClean="0">
                <a:ln>
                  <a:noFill/>
                </a:ln>
                <a:solidFill>
                  <a:srgbClr val="FFFF00"/>
                </a:solidFill>
                <a:effectLst/>
                <a:uLnTx/>
                <a:uFillTx/>
                <a:latin typeface="Arial"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sz="2000" b="0" i="0" u="none" strike="noStrike" kern="1200" cap="none" spc="0" normalizeH="0" baseline="0" noProof="0" dirty="0" smtClean="0">
              <a:ln>
                <a:noFill/>
              </a:ln>
              <a:solidFill>
                <a:srgbClr val="FFFF00"/>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“imar planlarına esas jeolojik-</a:t>
            </a:r>
            <a:r>
              <a:rPr kumimoji="0" lang="tr-TR" sz="20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jeoteknik</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etüt raporları” </a:t>
            </a:r>
            <a:r>
              <a:rPr kumimoji="0" lang="tr-TR" sz="2000" b="1" i="0" u="none" strike="noStrike" kern="1200" cap="none" spc="0" normalizeH="0" baseline="0" noProof="0" dirty="0" smtClean="0">
                <a:ln>
                  <a:noFill/>
                </a:ln>
                <a:effectLst/>
                <a:uLnTx/>
                <a:uFillTx/>
                <a:latin typeface="Arial" pitchFamily="34" charset="0"/>
                <a:cs typeface="Arial" pitchFamily="34" charset="0"/>
              </a:rPr>
              <a:t>ve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sz="2000" b="1"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a:t>
            </a:r>
            <a:r>
              <a:rPr kumimoji="0" lang="tr-TR" sz="20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mikrobölgeleme</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etüt raporları”</a:t>
            </a:r>
            <a:r>
              <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olarak gelişmiştir.</a:t>
            </a:r>
          </a:p>
        </p:txBody>
      </p:sp>
    </p:spTree>
    <p:extLst>
      <p:ext uri="{BB962C8B-B14F-4D97-AF65-F5344CB8AC3E}">
        <p14:creationId xmlns:p14="http://schemas.microsoft.com/office/powerpoint/2010/main" val="32782630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62459" y="476671"/>
            <a:ext cx="7128792" cy="432123"/>
          </a:xfrm>
          <a:prstGeom prst="rect">
            <a:avLst/>
          </a:prstGeom>
          <a:noFill/>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Jeolojik- Jeoteknik Etüt Raporları</a:t>
            </a:r>
            <a:endPar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endParaRPr>
          </a:p>
        </p:txBody>
      </p:sp>
      <p:graphicFrame>
        <p:nvGraphicFramePr>
          <p:cNvPr id="3" name="Group 33"/>
          <p:cNvGraphicFramePr>
            <a:graphicFrameLocks noGrp="1"/>
          </p:cNvGraphicFramePr>
          <p:nvPr>
            <p:extLst>
              <p:ext uri="{D42A27DB-BD31-4B8C-83A1-F6EECF244321}">
                <p14:modId xmlns:p14="http://schemas.microsoft.com/office/powerpoint/2010/main" val="1914821800"/>
              </p:ext>
            </p:extLst>
          </p:nvPr>
        </p:nvGraphicFramePr>
        <p:xfrm>
          <a:off x="162459" y="1257641"/>
          <a:ext cx="8424936" cy="4901238"/>
        </p:xfrm>
        <a:graphic>
          <a:graphicData uri="http://schemas.openxmlformats.org/drawingml/2006/table">
            <a:tbl>
              <a:tblPr/>
              <a:tblGrid>
                <a:gridCol w="2304257">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3744415">
                  <a:extLst>
                    <a:ext uri="{9D8B030D-6E8A-4147-A177-3AD203B41FA5}">
                      <a16:colId xmlns:a16="http://schemas.microsoft.com/office/drawing/2014/main" xmlns="" val="20002"/>
                    </a:ext>
                  </a:extLst>
                </a:gridCol>
              </a:tblGrid>
              <a:tr h="6558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ea typeface="Times New Roman" pitchFamily="18" charset="0"/>
                          <a:cs typeface="Arial" charset="0"/>
                        </a:rPr>
                        <a:t>PLAN KADEMESİ</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ea typeface="Times New Roman" pitchFamily="18" charset="0"/>
                          <a:cs typeface="Arial" charset="0"/>
                        </a:rPr>
                        <a:t>PLAN ADI</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rPr>
                        <a:t>JEOLOJİK-JEOTEKNİK</a:t>
                      </a:r>
                      <a:r>
                        <a:rPr kumimoji="0" lang="tr-TR" sz="1600" b="1" i="0" u="none" strike="noStrike" cap="none" normalizeH="0" baseline="0" dirty="0" smtClean="0">
                          <a:ln>
                            <a:noFill/>
                          </a:ln>
                          <a:solidFill>
                            <a:schemeClr val="tx1"/>
                          </a:solidFill>
                          <a:effectLst/>
                          <a:latin typeface="Arial" charset="0"/>
                          <a:ea typeface="Times New Roman" pitchFamily="18" charset="0"/>
                          <a:cs typeface="Arial" charset="0"/>
                        </a:rPr>
                        <a:t> VERİ</a:t>
                      </a:r>
                      <a:r>
                        <a:rPr kumimoji="0" lang="tr-TR" sz="1600" b="1" i="0" u="none" strike="noStrike" cap="none" normalizeH="0" baseline="0" dirty="0" smtClean="0">
                          <a:ln>
                            <a:noFill/>
                          </a:ln>
                          <a:solidFill>
                            <a:schemeClr val="tx1"/>
                          </a:solidFill>
                          <a:effectLst/>
                          <a:latin typeface="Arial" charset="0"/>
                          <a:cs typeface="Arial" charset="0"/>
                        </a:rPr>
                        <a:t> DÜZEYİ /ÖLÇEK</a:t>
                      </a:r>
                      <a:endParaRPr kumimoji="0" lang="tr-TR" sz="1600" b="1" i="0" u="none" strike="noStrike" cap="none" normalizeH="0" baseline="0" dirty="0" smtClean="0">
                        <a:ln>
                          <a:noFill/>
                        </a:ln>
                        <a:solidFill>
                          <a:schemeClr val="tx1"/>
                        </a:solidFill>
                        <a:effectLst/>
                        <a:latin typeface="Arial" charset="0"/>
                      </a:endParaRP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2326">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ÜST ÖLÇEKLİ PLANLAR</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Ülke Planı</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cs typeface="Arial" charset="0"/>
                        </a:rPr>
                        <a:t>Gözlemsel Jeolojik Etütler                    </a:t>
                      </a: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 (1/25000 ve daha küçük)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0000"/>
                          </a:solidFill>
                          <a:effectLst/>
                          <a:latin typeface="Arial" charset="0"/>
                          <a:ea typeface="Times New Roman" pitchFamily="18" charset="0"/>
                          <a:cs typeface="Arial" charset="0"/>
                        </a:rPr>
                        <a:t>Format-1</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232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Bölge Planı</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vMerge="1">
                  <a:txBody>
                    <a:bodyPr/>
                    <a:lstStyle/>
                    <a:p>
                      <a:endParaRPr lang="tr-TR"/>
                    </a:p>
                  </a:txBody>
                  <a:tcPr/>
                </a:tc>
                <a:extLst>
                  <a:ext uri="{0D108BD9-81ED-4DB2-BD59-A6C34878D82A}">
                    <a16:rowId xmlns:a16="http://schemas.microsoft.com/office/drawing/2014/main" xmlns="" val="10002"/>
                  </a:ext>
                </a:extLst>
              </a:tr>
              <a:tr h="410065">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Çevre Düzeni Planı</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vMerge="1">
                  <a:txBody>
                    <a:bodyPr/>
                    <a:lstStyle/>
                    <a:p>
                      <a:endParaRPr lang="tr-TR"/>
                    </a:p>
                  </a:txBody>
                  <a:tcPr/>
                </a:tc>
                <a:extLst>
                  <a:ext uri="{0D108BD9-81ED-4DB2-BD59-A6C34878D82A}">
                    <a16:rowId xmlns:a16="http://schemas.microsoft.com/office/drawing/2014/main" xmlns="" val="10003"/>
                  </a:ext>
                </a:extLst>
              </a:tr>
              <a:tr h="86688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cs typeface="Arial" charset="0"/>
                        </a:rPr>
                        <a:t>İ</a:t>
                      </a: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MAR PLAN</a:t>
                      </a:r>
                      <a:r>
                        <a:rPr kumimoji="0" lang="tr-TR" sz="1600" b="0" i="0" u="none" strike="noStrike" cap="none" normalizeH="0" baseline="0" dirty="0" smtClean="0">
                          <a:ln>
                            <a:noFill/>
                          </a:ln>
                          <a:solidFill>
                            <a:schemeClr val="tx1"/>
                          </a:solidFill>
                          <a:effectLst/>
                          <a:latin typeface="Arial" charset="0"/>
                          <a:cs typeface="Arial" charset="0"/>
                        </a:rPr>
                        <a:t>I</a:t>
                      </a:r>
                      <a:endParaRPr kumimoji="0" lang="tr-TR" sz="1600" b="0" i="0" u="none" strike="noStrike" cap="none" normalizeH="0" baseline="0" dirty="0" smtClean="0">
                        <a:ln>
                          <a:noFill/>
                        </a:ln>
                        <a:solidFill>
                          <a:schemeClr val="tx1"/>
                        </a:solidFill>
                        <a:effectLst/>
                        <a:latin typeface="Arial" charset="0"/>
                      </a:endParaRP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Nazım İmar Planı</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cs typeface="Arial" charset="0"/>
                        </a:rPr>
                        <a:t>İ</a:t>
                      </a: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mar Plan</a:t>
                      </a:r>
                      <a:r>
                        <a:rPr kumimoji="0" lang="tr-TR" sz="1600" b="0" i="0" u="none" strike="noStrike" cap="none" normalizeH="0" baseline="0" dirty="0" smtClean="0">
                          <a:ln>
                            <a:noFill/>
                          </a:ln>
                          <a:solidFill>
                            <a:schemeClr val="tx1"/>
                          </a:solidFill>
                          <a:effectLst/>
                          <a:latin typeface="Arial" charset="0"/>
                          <a:cs typeface="Arial" charset="0"/>
                        </a:rPr>
                        <a:t>ı</a:t>
                      </a:r>
                      <a:r>
                        <a:rPr kumimoji="0" lang="tr-TR" sz="1600" b="0" i="0" u="none" strike="noStrike" cap="none" normalizeH="0" baseline="0" dirty="0" smtClean="0">
                          <a:ln>
                            <a:noFill/>
                          </a:ln>
                          <a:solidFill>
                            <a:schemeClr val="tx1"/>
                          </a:solidFill>
                          <a:effectLst/>
                          <a:latin typeface="Arial" charset="0"/>
                          <a:cs typeface="Times New Roman" pitchFamily="18" charset="0"/>
                        </a:rPr>
                        <a:t>na Esas Jeolojik-</a:t>
                      </a:r>
                      <a:r>
                        <a:rPr kumimoji="0" lang="tr-TR" sz="1600" b="0" i="0" u="none" strike="noStrike" cap="none" normalizeH="0" baseline="0" dirty="0" err="1" smtClean="0">
                          <a:ln>
                            <a:noFill/>
                          </a:ln>
                          <a:solidFill>
                            <a:schemeClr val="tx1"/>
                          </a:solidFill>
                          <a:effectLst/>
                          <a:latin typeface="Arial" charset="0"/>
                          <a:cs typeface="Times New Roman" pitchFamily="18" charset="0"/>
                        </a:rPr>
                        <a:t>Jeoteknik</a:t>
                      </a:r>
                      <a:r>
                        <a:rPr kumimoji="0" lang="tr-TR" sz="1600" b="0" i="0" u="none" strike="noStrike" cap="none" normalizeH="0" baseline="0" dirty="0" smtClean="0">
                          <a:ln>
                            <a:noFill/>
                          </a:ln>
                          <a:solidFill>
                            <a:schemeClr val="tx1"/>
                          </a:solidFill>
                          <a:effectLst/>
                          <a:latin typeface="Arial" charset="0"/>
                          <a:cs typeface="Times New Roman" pitchFamily="18" charset="0"/>
                        </a:rPr>
                        <a:t> Etütler   </a:t>
                      </a:r>
                      <a:r>
                        <a:rPr kumimoji="0" lang="tr-TR" sz="1600" b="0" i="0" u="none" strike="noStrike" cap="none" normalizeH="0" baseline="0" dirty="0" smtClean="0">
                          <a:ln>
                            <a:noFill/>
                          </a:ln>
                          <a:solidFill>
                            <a:schemeClr val="tx1"/>
                          </a:solidFill>
                          <a:effectLst/>
                          <a:latin typeface="Arial" charset="0"/>
                          <a:cs typeface="Arial" charset="0"/>
                        </a:rPr>
                        <a:t>(1/5000)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Arial" charset="0"/>
                          <a:ea typeface="Times New Roman" pitchFamily="18" charset="0"/>
                          <a:cs typeface="Arial" charset="0"/>
                        </a:rPr>
                        <a:t>Format-3,4</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248619">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Uygulama İmar Planı</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cs typeface="Arial" charset="0"/>
                        </a:rPr>
                        <a:t>İ</a:t>
                      </a: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mar Plan</a:t>
                      </a:r>
                      <a:r>
                        <a:rPr kumimoji="0" lang="tr-TR" sz="1600" b="0" i="0" u="none" strike="noStrike" cap="none" normalizeH="0" baseline="0" dirty="0" smtClean="0">
                          <a:ln>
                            <a:noFill/>
                          </a:ln>
                          <a:solidFill>
                            <a:schemeClr val="tx1"/>
                          </a:solidFill>
                          <a:effectLst/>
                          <a:latin typeface="Arial" charset="0"/>
                          <a:cs typeface="Arial" charset="0"/>
                        </a:rPr>
                        <a:t>ı</a:t>
                      </a:r>
                      <a:r>
                        <a:rPr kumimoji="0" lang="tr-TR" sz="1600" b="0" i="0" u="none" strike="noStrike" cap="none" normalizeH="0" baseline="0" dirty="0" smtClean="0">
                          <a:ln>
                            <a:noFill/>
                          </a:ln>
                          <a:solidFill>
                            <a:schemeClr val="tx1"/>
                          </a:solidFill>
                          <a:effectLst/>
                          <a:latin typeface="Arial" charset="0"/>
                          <a:cs typeface="Times New Roman" pitchFamily="18" charset="0"/>
                        </a:rPr>
                        <a:t>na Esas Jeolojik-</a:t>
                      </a:r>
                      <a:r>
                        <a:rPr kumimoji="0" lang="tr-TR" sz="1600" b="0" i="0" u="none" strike="noStrike" cap="none" normalizeH="0" baseline="0" dirty="0" err="1" smtClean="0">
                          <a:ln>
                            <a:noFill/>
                          </a:ln>
                          <a:solidFill>
                            <a:schemeClr val="tx1"/>
                          </a:solidFill>
                          <a:effectLst/>
                          <a:latin typeface="Arial" charset="0"/>
                          <a:cs typeface="Times New Roman" pitchFamily="18" charset="0"/>
                        </a:rPr>
                        <a:t>Jeoteknik</a:t>
                      </a:r>
                      <a:r>
                        <a:rPr kumimoji="0" lang="tr-TR" sz="1600" b="0" i="0" u="none" strike="noStrike" cap="none" normalizeH="0" baseline="0" dirty="0" smtClean="0">
                          <a:ln>
                            <a:noFill/>
                          </a:ln>
                          <a:solidFill>
                            <a:schemeClr val="tx1"/>
                          </a:solidFill>
                          <a:effectLst/>
                          <a:latin typeface="Arial" charset="0"/>
                          <a:cs typeface="Times New Roman" pitchFamily="18" charset="0"/>
                        </a:rPr>
                        <a:t> Etütler ve </a:t>
                      </a:r>
                      <a:r>
                        <a:rPr kumimoji="0" lang="tr-TR" sz="1600" b="0" i="0" u="none" strike="noStrike" cap="none" normalizeH="0" baseline="0" dirty="0" err="1" smtClean="0">
                          <a:ln>
                            <a:noFill/>
                          </a:ln>
                          <a:solidFill>
                            <a:schemeClr val="tx1"/>
                          </a:solidFill>
                          <a:effectLst/>
                          <a:latin typeface="Arial" charset="0"/>
                          <a:cs typeface="Times New Roman" pitchFamily="18" charset="0"/>
                        </a:rPr>
                        <a:t>mikrobölgeleme</a:t>
                      </a:r>
                      <a:r>
                        <a:rPr kumimoji="0" lang="tr-TR" sz="1600" b="0" i="0" u="none" strike="noStrike" cap="none" normalizeH="0" baseline="0" dirty="0" smtClean="0">
                          <a:ln>
                            <a:noFill/>
                          </a:ln>
                          <a:solidFill>
                            <a:schemeClr val="tx1"/>
                          </a:solidFill>
                          <a:effectLst/>
                          <a:latin typeface="Arial" charset="0"/>
                          <a:cs typeface="Times New Roman" pitchFamily="18" charset="0"/>
                        </a:rPr>
                        <a:t> (</a:t>
                      </a:r>
                      <a:r>
                        <a:rPr kumimoji="0" lang="tr-TR" sz="1600" b="0" i="0" u="none" strike="noStrike" cap="none" normalizeH="0" baseline="0" dirty="0" smtClean="0">
                          <a:ln>
                            <a:noFill/>
                          </a:ln>
                          <a:solidFill>
                            <a:schemeClr val="tx1"/>
                          </a:solidFill>
                          <a:effectLst/>
                          <a:latin typeface="Arial" charset="0"/>
                          <a:cs typeface="Arial" charset="0"/>
                        </a:rPr>
                        <a:t>1/1000)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Arial" charset="0"/>
                          <a:ea typeface="Times New Roman" pitchFamily="18" charset="0"/>
                          <a:cs typeface="Arial" charset="0"/>
                        </a:rPr>
                        <a:t>Format-3,4</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1049284">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Kırsal Yerleşme Planı</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Mevzii İmar Planı</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rPr>
                        <a:t>İmar Planına Esas Jeolojik-</a:t>
                      </a:r>
                      <a:r>
                        <a:rPr kumimoji="0" lang="tr-TR" sz="1600" b="0" i="0" u="none" strike="noStrike" cap="none" normalizeH="0" baseline="0" dirty="0" err="1" smtClean="0">
                          <a:ln>
                            <a:noFill/>
                          </a:ln>
                          <a:solidFill>
                            <a:schemeClr val="tx1"/>
                          </a:solidFill>
                          <a:effectLst/>
                          <a:latin typeface="Arial" charset="0"/>
                        </a:rPr>
                        <a:t>Jeoteknik</a:t>
                      </a:r>
                      <a:r>
                        <a:rPr kumimoji="0" lang="tr-TR" sz="1600" b="0" i="0" u="none" strike="noStrike" cap="none" normalizeH="0" baseline="0" dirty="0" smtClean="0">
                          <a:ln>
                            <a:noFill/>
                          </a:ln>
                          <a:solidFill>
                            <a:schemeClr val="tx1"/>
                          </a:solidFill>
                          <a:effectLst/>
                          <a:latin typeface="Arial" charset="0"/>
                        </a:rPr>
                        <a:t> Etütler (1/1000)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Arial" charset="0"/>
                          <a:ea typeface="Times New Roman" pitchFamily="18" charset="0"/>
                          <a:cs typeface="Arial" charset="0"/>
                        </a:rPr>
                        <a:t>Format- 2,3</a:t>
                      </a:r>
                    </a:p>
                  </a:txBody>
                  <a:tcPr marT="45725" marB="45725" anchor="ctr" horzOverflow="overflow">
                    <a:lnL w="28575" cap="flat" cmpd="sng" algn="ctr">
                      <a:solidFill>
                        <a:srgbClr val="FF3300"/>
                      </a:solidFill>
                      <a:prstDash val="solid"/>
                      <a:round/>
                      <a:headEnd type="none" w="med" len="med"/>
                      <a:tailEnd type="none" w="med" len="med"/>
                    </a:lnL>
                    <a:lnR w="28575" cap="flat" cmpd="sng" algn="ctr">
                      <a:solidFill>
                        <a:srgbClr val="FF3300"/>
                      </a:solidFill>
                      <a:prstDash val="solid"/>
                      <a:round/>
                      <a:headEnd type="none" w="med" len="med"/>
                      <a:tailEnd type="none" w="med" len="med"/>
                    </a:lnR>
                    <a:lnT w="28575" cap="flat" cmpd="sng" algn="ctr">
                      <a:solidFill>
                        <a:srgbClr val="FF3300"/>
                      </a:solidFill>
                      <a:prstDash val="solid"/>
                      <a:round/>
                      <a:headEnd type="none" w="med" len="med"/>
                      <a:tailEnd type="none" w="med" len="med"/>
                    </a:lnT>
                    <a:lnB w="28575"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1187306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1520" y="548680"/>
            <a:ext cx="6532760" cy="608112"/>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Gözlemsel Jeolojik Etütler</a:t>
            </a:r>
          </a:p>
        </p:txBody>
      </p:sp>
      <p:sp>
        <p:nvSpPr>
          <p:cNvPr id="3" name="Rectangle 3"/>
          <p:cNvSpPr txBox="1">
            <a:spLocks noChangeArrowheads="1"/>
          </p:cNvSpPr>
          <p:nvPr/>
        </p:nvSpPr>
        <p:spPr>
          <a:xfrm>
            <a:off x="135141" y="1384069"/>
            <a:ext cx="8435280" cy="2476872"/>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Bu etütler, planlama yapılacak alandaki jeolojik tehlikeleri, uydu görüntüleri, hava fotoğrafları, uzaktan algılama teknikleri, büro ve arazide yapılan etüt ve araştırmalar sonucunda gözlemsel olarak belirleyen ve alandaki afet riskleri hakkında genel fikir veren ve bölge ile çevre düzeni planlarını yönlendiren çalışmalardır. </a:t>
            </a:r>
          </a:p>
        </p:txBody>
      </p:sp>
    </p:spTree>
    <p:extLst>
      <p:ext uri="{BB962C8B-B14F-4D97-AF65-F5344CB8AC3E}">
        <p14:creationId xmlns:p14="http://schemas.microsoft.com/office/powerpoint/2010/main" val="420643933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99940" y="559692"/>
            <a:ext cx="4643438" cy="608112"/>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Jeolojik-</a:t>
            </a:r>
            <a:r>
              <a:rPr kumimoji="0" lang="tr-TR" sz="2400" b="1" i="0" u="none" strike="noStrike" kern="1200" cap="none" spc="0" normalizeH="0" baseline="0" noProof="0" dirty="0" err="1" smtClean="0">
                <a:ln>
                  <a:noFill/>
                </a:ln>
                <a:solidFill>
                  <a:srgbClr val="47176C"/>
                </a:solidFill>
                <a:effectLst/>
                <a:uLnTx/>
                <a:uFillTx/>
                <a:latin typeface="Arial" pitchFamily="34" charset="0"/>
                <a:ea typeface="+mj-ea"/>
                <a:cs typeface="Arial" pitchFamily="34" charset="0"/>
              </a:rPr>
              <a:t>Jeoteknik</a:t>
            </a: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 Etütler</a:t>
            </a:r>
          </a:p>
        </p:txBody>
      </p:sp>
      <p:sp>
        <p:nvSpPr>
          <p:cNvPr id="3" name="Rectangle 3"/>
          <p:cNvSpPr txBox="1">
            <a:spLocks noChangeArrowheads="1"/>
          </p:cNvSpPr>
          <p:nvPr/>
        </p:nvSpPr>
        <p:spPr>
          <a:xfrm>
            <a:off x="167431" y="1401550"/>
            <a:ext cx="8463532" cy="2808312"/>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Bu etütler, planlama yapılacak alandaki jeolojik tehlike ve afet risklerini, 1/1000 ,</a:t>
            </a:r>
            <a:r>
              <a:rPr kumimoji="0" lang="tr-TR" sz="2000" b="0" i="0" u="none" strike="noStrike" kern="1200" cap="none" spc="0" normalizeH="0" noProof="0" dirty="0" smtClean="0">
                <a:ln>
                  <a:noFill/>
                </a:ln>
                <a:solidFill>
                  <a:schemeClr val="tx1"/>
                </a:solidFill>
                <a:effectLst/>
                <a:uLnTx/>
                <a:uFillTx/>
                <a:latin typeface="Arial" pitchFamily="34" charset="0"/>
                <a:cs typeface="Arial" pitchFamily="34" charset="0"/>
              </a:rPr>
              <a:t> 1/2000 veya</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1/5000 ölçekli haritalar üzerinde gösteren, yerel zemin koşullarını ve yol açabilecekleri tehlikeleri, detaylı jeolojik ve </a:t>
            </a:r>
            <a:r>
              <a:rPr kumimoji="0" lang="tr-TR" sz="2000" b="0" i="0" u="none" strike="noStrike" kern="1200" cap="none" spc="0" normalizeH="0" baseline="0" noProof="0" dirty="0" err="1" smtClean="0">
                <a:ln>
                  <a:noFill/>
                </a:ln>
                <a:solidFill>
                  <a:schemeClr val="tx1"/>
                </a:solidFill>
                <a:effectLst/>
                <a:uLnTx/>
                <a:uFillTx/>
                <a:latin typeface="Arial" pitchFamily="34" charset="0"/>
                <a:cs typeface="Arial" pitchFamily="34" charset="0"/>
              </a:rPr>
              <a:t>jeoteknik</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etütler sonucunda belirleyen ve raporları ile uygulama imar planlarını yönlendiren çalışmalardır. </a:t>
            </a:r>
            <a:endParaRPr kumimoji="0" lang="tr-TR" sz="20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21504422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59632" y="1196752"/>
            <a:ext cx="6552728" cy="68012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effectLst/>
                <a:uLnTx/>
                <a:uFillTx/>
                <a:latin typeface="Arial" pitchFamily="34" charset="0"/>
                <a:ea typeface="+mj-ea"/>
                <a:cs typeface="Arial" pitchFamily="34" charset="0"/>
              </a:rPr>
              <a:t>Afet Risk ve Zararlarının azaltılması için</a:t>
            </a:r>
          </a:p>
        </p:txBody>
      </p:sp>
      <p:sp>
        <p:nvSpPr>
          <p:cNvPr id="3" name="Rectangle 3"/>
          <p:cNvSpPr txBox="1">
            <a:spLocks noChangeArrowheads="1"/>
          </p:cNvSpPr>
          <p:nvPr/>
        </p:nvSpPr>
        <p:spPr>
          <a:xfrm>
            <a:off x="107950" y="1628800"/>
            <a:ext cx="8607425" cy="316835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800" i="0" u="none" strike="noStrike" kern="1200" cap="none" spc="0" normalizeH="0" baseline="0" noProof="0" dirty="0" smtClean="0">
                <a:ln>
                  <a:noFill/>
                </a:ln>
                <a:solidFill>
                  <a:schemeClr val="tx1"/>
                </a:solidFill>
                <a:effectLst/>
                <a:uLnTx/>
                <a:uFillTx/>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800" i="0" u="none" strike="noStrike" kern="1200" cap="none" spc="0" normalizeH="0" baseline="0" noProof="0" dirty="0" smtClean="0">
                <a:ln>
                  <a:noFill/>
                </a:ln>
                <a:solidFill>
                  <a:schemeClr val="tx1"/>
                </a:solidFill>
                <a:effectLst/>
                <a:uLnTx/>
                <a:uFillTx/>
              </a:rPr>
              <a:t> 	</a:t>
            </a:r>
            <a:r>
              <a:rPr kumimoji="0" lang="tr-TR" sz="2000" i="0" u="none" strike="noStrike" kern="1200" cap="none" spc="0" normalizeH="0" baseline="0" noProof="0" dirty="0" smtClean="0">
                <a:ln>
                  <a:noFill/>
                </a:ln>
                <a:effectLst/>
                <a:uLnTx/>
                <a:uFillTx/>
                <a:latin typeface="Arial" pitchFamily="34" charset="0"/>
                <a:cs typeface="Arial" pitchFamily="34" charset="0"/>
              </a:rPr>
              <a:t>1.</a:t>
            </a:r>
            <a:r>
              <a:rPr kumimoji="0" lang="tr-TR" sz="2000" i="0" u="none" strike="noStrike" kern="1200" cap="none" spc="0" normalizeH="0" noProof="0" dirty="0" smtClean="0">
                <a:ln>
                  <a:noFill/>
                </a:ln>
                <a:effectLst/>
                <a:uLnTx/>
                <a:uFillTx/>
                <a:latin typeface="Arial" pitchFamily="34" charset="0"/>
                <a:cs typeface="Arial" pitchFamily="34" charset="0"/>
              </a:rPr>
              <a:t> </a:t>
            </a:r>
            <a:r>
              <a:rPr kumimoji="0" lang="tr-TR" sz="2000" i="0" u="none" strike="noStrike" kern="1200" cap="none" spc="0" normalizeH="0" baseline="0" noProof="0" dirty="0" smtClean="0">
                <a:ln>
                  <a:noFill/>
                </a:ln>
                <a:effectLst/>
                <a:uLnTx/>
                <a:uFillTx/>
                <a:latin typeface="Arial" pitchFamily="34" charset="0"/>
                <a:cs typeface="Arial" pitchFamily="34" charset="0"/>
              </a:rPr>
              <a:t> Afet risklerine  karşı  güvenli yerleşim alanlarının seçimi için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i="0" u="none" strike="noStrike" kern="1200" cap="none" spc="0" normalizeH="0" baseline="0" noProof="0" dirty="0" smtClean="0">
                <a:ln>
                  <a:noFill/>
                </a:ln>
                <a:effectLst/>
                <a:uLnTx/>
                <a:uFillTx/>
                <a:latin typeface="Arial" pitchFamily="34" charset="0"/>
                <a:cs typeface="Arial" pitchFamily="34" charset="0"/>
              </a:rPr>
              <a:t>  	</a:t>
            </a:r>
            <a:r>
              <a:rPr kumimoji="0" lang="tr-TR" sz="2000" i="0" u="none" strike="noStrike" kern="1200" cap="none" spc="0" normalizeH="0" noProof="0" dirty="0" smtClean="0">
                <a:ln>
                  <a:noFill/>
                </a:ln>
                <a:effectLst/>
                <a:uLnTx/>
                <a:uFillTx/>
                <a:latin typeface="Arial" pitchFamily="34" charset="0"/>
                <a:cs typeface="Arial" pitchFamily="34" charset="0"/>
              </a:rPr>
              <a:t>     </a:t>
            </a:r>
            <a:r>
              <a:rPr kumimoji="0" lang="tr-TR" sz="2000" i="0" u="none" strike="noStrike" kern="1200" cap="none" spc="0" normalizeH="0" baseline="0" noProof="0" dirty="0" smtClean="0">
                <a:ln>
                  <a:noFill/>
                </a:ln>
                <a:effectLst/>
                <a:uLnTx/>
                <a:uFillTx/>
                <a:latin typeface="Arial" pitchFamily="34" charset="0"/>
                <a:cs typeface="Arial" pitchFamily="34" charset="0"/>
              </a:rPr>
              <a:t>imar planları ve imar planlarına altlık olan jeolojik-jeoteknik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tr-TR" sz="2000" dirty="0" smtClean="0">
                <a:latin typeface="Arial" pitchFamily="34" charset="0"/>
                <a:cs typeface="Arial" pitchFamily="34" charset="0"/>
              </a:rPr>
              <a:t>          </a:t>
            </a:r>
            <a:r>
              <a:rPr kumimoji="0" lang="tr-TR" sz="2000" i="0" u="none" strike="noStrike" kern="1200" cap="none" spc="0" normalizeH="0" baseline="0" noProof="0" dirty="0" smtClean="0">
                <a:ln>
                  <a:noFill/>
                </a:ln>
                <a:effectLst/>
                <a:uLnTx/>
                <a:uFillTx/>
                <a:latin typeface="Arial" pitchFamily="34" charset="0"/>
                <a:cs typeface="Arial" pitchFamily="34" charset="0"/>
              </a:rPr>
              <a:t>etütler yapılmalıdır.</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tr-TR" sz="200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i="0" u="none" strike="noStrike" kern="1200" cap="none" spc="0" normalizeH="0" baseline="0" noProof="0" dirty="0" smtClean="0">
                <a:ln>
                  <a:noFill/>
                </a:ln>
                <a:effectLst/>
                <a:uLnTx/>
                <a:uFillTx/>
                <a:latin typeface="Arial" pitchFamily="34" charset="0"/>
                <a:cs typeface="Arial" pitchFamily="34" charset="0"/>
              </a:rPr>
              <a:t>  	2.  Afete karşı güvenlik</a:t>
            </a:r>
            <a:r>
              <a:rPr kumimoji="0" lang="tr-TR" sz="2000" i="0" u="none" strike="noStrike" kern="1200" cap="none" spc="0" normalizeH="0" noProof="0" dirty="0" smtClean="0">
                <a:ln>
                  <a:noFill/>
                </a:ln>
                <a:effectLst/>
                <a:uLnTx/>
                <a:uFillTx/>
                <a:latin typeface="Arial" pitchFamily="34" charset="0"/>
                <a:cs typeface="Arial" pitchFamily="34" charset="0"/>
              </a:rPr>
              <a:t> için, </a:t>
            </a:r>
            <a:r>
              <a:rPr kumimoji="0" lang="tr-TR" sz="2000" i="0" u="none" strike="noStrike" kern="1200" cap="none" spc="0" normalizeH="0" baseline="0" noProof="0" dirty="0" smtClean="0">
                <a:ln>
                  <a:noFill/>
                </a:ln>
                <a:effectLst/>
                <a:uLnTx/>
                <a:uFillTx/>
                <a:latin typeface="Arial" pitchFamily="34" charset="0"/>
                <a:cs typeface="Arial" pitchFamily="34" charset="0"/>
              </a:rPr>
              <a:t>yapılaşmalarda  </a:t>
            </a:r>
            <a:r>
              <a:rPr kumimoji="0" lang="tr-TR" sz="2000" i="0" u="none" strike="noStrike" kern="1200" cap="none" spc="0" normalizeH="0" baseline="0" noProof="0" dirty="0" err="1" smtClean="0">
                <a:ln>
                  <a:noFill/>
                </a:ln>
                <a:effectLst/>
                <a:uLnTx/>
                <a:uFillTx/>
                <a:latin typeface="Arial" pitchFamily="34" charset="0"/>
                <a:cs typeface="Arial" pitchFamily="34" charset="0"/>
              </a:rPr>
              <a:t>satik</a:t>
            </a:r>
            <a:r>
              <a:rPr kumimoji="0" lang="tr-TR" sz="2000" i="0" u="none" strike="noStrike" kern="1200" cap="none" spc="0" normalizeH="0" baseline="0" noProof="0" dirty="0" smtClean="0">
                <a:ln>
                  <a:noFill/>
                </a:ln>
                <a:effectLst/>
                <a:uLnTx/>
                <a:uFillTx/>
                <a:latin typeface="Arial" pitchFamily="34" charset="0"/>
                <a:cs typeface="Arial" pitchFamily="34" charset="0"/>
              </a:rPr>
              <a:t> projelere altlık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tr-TR" sz="2000" dirty="0" smtClean="0">
                <a:latin typeface="Arial" pitchFamily="34" charset="0"/>
                <a:cs typeface="Arial" pitchFamily="34" charset="0"/>
              </a:rPr>
              <a:t>          </a:t>
            </a:r>
            <a:r>
              <a:rPr kumimoji="0" lang="tr-TR" sz="2000" i="0" u="none" strike="noStrike" kern="1200" cap="none" spc="0" normalizeH="0" baseline="0" noProof="0" dirty="0" smtClean="0">
                <a:ln>
                  <a:noFill/>
                </a:ln>
                <a:effectLst/>
                <a:uLnTx/>
                <a:uFillTx/>
                <a:latin typeface="Arial" pitchFamily="34" charset="0"/>
                <a:cs typeface="Arial" pitchFamily="34" charset="0"/>
              </a:rPr>
              <a:t>olacak zemin ve temel etütleri yapılmalıdır.</a:t>
            </a:r>
            <a:r>
              <a:rPr kumimoji="0" lang="tr-TR" sz="2000" i="0" u="none" strike="noStrike" kern="1200" cap="none" spc="0" normalizeH="0" noProof="0" dirty="0" smtClean="0">
                <a:ln>
                  <a:noFill/>
                </a:ln>
                <a:effectLst/>
                <a:uLnTx/>
                <a:uFillTx/>
                <a:latin typeface="Arial" pitchFamily="34" charset="0"/>
                <a:cs typeface="Arial" pitchFamily="34" charset="0"/>
              </a:rPr>
              <a:t> </a:t>
            </a:r>
            <a:endParaRPr kumimoji="0" lang="tr-TR" sz="2000" i="0" u="none" strike="noStrike" kern="1200" cap="none" spc="0" normalizeH="0" baseline="0" noProof="0" dirty="0" smtClean="0">
              <a:ln>
                <a:noFill/>
              </a:ln>
              <a:effectLst/>
              <a:uLnTx/>
              <a:uFillTx/>
              <a:latin typeface="Arial" pitchFamily="34" charset="0"/>
              <a:cs typeface="Arial" pitchFamily="34" charset="0"/>
            </a:endParaRPr>
          </a:p>
        </p:txBody>
      </p:sp>
      <p:sp>
        <p:nvSpPr>
          <p:cNvPr id="4" name="Rectangle 3"/>
          <p:cNvSpPr txBox="1">
            <a:spLocks noChangeArrowheads="1"/>
          </p:cNvSpPr>
          <p:nvPr/>
        </p:nvSpPr>
        <p:spPr>
          <a:xfrm>
            <a:off x="0" y="550537"/>
            <a:ext cx="8229600" cy="1152525"/>
          </a:xfrm>
          <a:prstGeom prst="rect">
            <a:avLst/>
          </a:prstGeom>
          <a:ln>
            <a:noFill/>
          </a:ln>
        </p:spPr>
        <p:txBody>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cs typeface="Arial" pitchFamily="34" charset="0"/>
              </a:rPr>
              <a:t>Planlama İle Jeolojik- </a:t>
            </a:r>
            <a:r>
              <a:rPr kumimoji="0" lang="tr-TR" sz="2400" b="1" i="0" u="none" strike="noStrike" kern="1200" cap="none" spc="0" normalizeH="0" baseline="0" noProof="0" dirty="0" err="1" smtClean="0">
                <a:ln>
                  <a:noFill/>
                </a:ln>
                <a:solidFill>
                  <a:srgbClr val="47176C"/>
                </a:solidFill>
                <a:effectLst/>
                <a:uLnTx/>
                <a:uFillTx/>
                <a:latin typeface="Arial" pitchFamily="34" charset="0"/>
                <a:cs typeface="Arial" pitchFamily="34" charset="0"/>
              </a:rPr>
              <a:t>Jeoteknik</a:t>
            </a:r>
            <a:r>
              <a:rPr kumimoji="0" lang="tr-TR" sz="2400" b="1" i="0" u="none" strike="noStrike" kern="1200" cap="none" spc="0" normalizeH="0" baseline="0" noProof="0" dirty="0" smtClean="0">
                <a:ln>
                  <a:noFill/>
                </a:ln>
                <a:solidFill>
                  <a:srgbClr val="47176C"/>
                </a:solidFill>
                <a:effectLst/>
                <a:uLnTx/>
                <a:uFillTx/>
                <a:latin typeface="Arial" pitchFamily="34" charset="0"/>
                <a:cs typeface="Arial" pitchFamily="34" charset="0"/>
              </a:rPr>
              <a:t> Etüt İlişkisi ve Mevzuat</a:t>
            </a:r>
          </a:p>
        </p:txBody>
      </p:sp>
    </p:spTree>
    <p:extLst>
      <p:ext uri="{BB962C8B-B14F-4D97-AF65-F5344CB8AC3E}">
        <p14:creationId xmlns:p14="http://schemas.microsoft.com/office/powerpoint/2010/main" val="354858125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1520" y="620407"/>
            <a:ext cx="6892230" cy="57606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Planlama ile jeolojik- </a:t>
            </a:r>
            <a:r>
              <a:rPr kumimoji="0" lang="tr-TR" sz="2400" b="1" i="0" u="none" strike="noStrike" kern="1200" cap="none" spc="0" normalizeH="0" baseline="0" noProof="0" dirty="0" err="1" smtClean="0">
                <a:ln>
                  <a:noFill/>
                </a:ln>
                <a:solidFill>
                  <a:srgbClr val="47176C"/>
                </a:solidFill>
                <a:effectLst/>
                <a:uLnTx/>
                <a:uFillTx/>
                <a:latin typeface="Arial" pitchFamily="34" charset="0"/>
                <a:ea typeface="+mj-ea"/>
                <a:cs typeface="Arial" pitchFamily="34" charset="0"/>
              </a:rPr>
              <a:t>jeoteknik</a:t>
            </a: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 etüt ilişkisi</a:t>
            </a:r>
          </a:p>
        </p:txBody>
      </p:sp>
      <p:sp>
        <p:nvSpPr>
          <p:cNvPr id="3" name="Rectangle 3"/>
          <p:cNvSpPr txBox="1">
            <a:spLocks noChangeArrowheads="1"/>
          </p:cNvSpPr>
          <p:nvPr/>
        </p:nvSpPr>
        <p:spPr>
          <a:xfrm>
            <a:off x="251520" y="1916832"/>
            <a:ext cx="8607425" cy="3671738"/>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Tx/>
              <a:buNone/>
              <a:tabLst/>
              <a:defRPr/>
            </a:pPr>
            <a:r>
              <a:rPr kumimoji="0" lang="tr-TR" sz="2800" b="1" i="0" u="none" strike="noStrike" kern="1200" cap="none" spc="0" normalizeH="0" baseline="0" noProof="0" dirty="0" smtClean="0">
                <a:ln>
                  <a:noFill/>
                </a:ln>
                <a:solidFill>
                  <a:schemeClr val="tx1"/>
                </a:solidFill>
                <a:effectLst/>
                <a:uLnTx/>
                <a:uFillTx/>
                <a:latin typeface="+mn-lt"/>
                <a:ea typeface="+mn-ea"/>
                <a:cs typeface="+mn-cs"/>
              </a:rPr>
              <a:t>  	</a:t>
            </a: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Afet zararlarının azaltılması ve afet güvenliğinin yükseltilmesi için </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jeolojik tehlike ve  risklerinin belirlenmesi </a:t>
            </a: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ve arazi kullanım verilerinin  imar planlarına yansıtılması gerekmektedir.  Bu amaçla hazırlanan ve planlamaya altlık oluşturan jeolojik-</a:t>
            </a:r>
            <a:r>
              <a:rPr kumimoji="0" lang="tr-TR" sz="2000" i="0" u="none" strike="noStrike" kern="1200" cap="none" spc="0" normalizeH="0" baseline="0" noProof="0" dirty="0" err="1" smtClean="0">
                <a:ln>
                  <a:noFill/>
                </a:ln>
                <a:solidFill>
                  <a:schemeClr val="tx1"/>
                </a:solidFill>
                <a:effectLst/>
                <a:uLnTx/>
                <a:uFillTx/>
                <a:latin typeface="Arial" pitchFamily="34" charset="0"/>
                <a:cs typeface="Arial" pitchFamily="34" charset="0"/>
              </a:rPr>
              <a:t>jeoteknik</a:t>
            </a: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 etütler, planlanacak alanının jeolojik tehlike ve risklerini araştırarak    </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“yerleşime uygunluk değerlendirmesi” </a:t>
            </a: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yolu ile plan kararlarını yönlendirmektedir.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800" b="1"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17264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424644"/>
            <a:ext cx="5643563" cy="53610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Planlamada yeni yaklaşımlar</a:t>
            </a:r>
          </a:p>
        </p:txBody>
      </p:sp>
      <p:sp>
        <p:nvSpPr>
          <p:cNvPr id="3" name="Rectangle 3"/>
          <p:cNvSpPr txBox="1">
            <a:spLocks noChangeArrowheads="1"/>
          </p:cNvSpPr>
          <p:nvPr/>
        </p:nvSpPr>
        <p:spPr>
          <a:xfrm>
            <a:off x="395536" y="2060848"/>
            <a:ext cx="8229600" cy="2880320"/>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Ülkemizde, 1999  Marmara depremlerinden sonra afet risklerinin azaltılmasının” </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geleneksel planlama”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yöntemleri ile çözümlenemediği gerçeği  anlaşılmıştır. </a:t>
            </a:r>
          </a:p>
          <a:p>
            <a:pPr marL="342900" marR="0" lvl="0" indent="-342900" algn="l" defTabSz="914400" rtl="0" eaLnBrk="1" fontAlgn="auto" latinLnBrk="0" hangingPunct="1">
              <a:lnSpc>
                <a:spcPct val="100000"/>
              </a:lnSpc>
              <a:spcBef>
                <a:spcPct val="20000"/>
              </a:spcBef>
              <a:spcAft>
                <a:spcPts val="0"/>
              </a:spcAft>
              <a:buClrTx/>
              <a:buSzTx/>
              <a:tabLst/>
              <a:defRPr/>
            </a:pPr>
            <a:endParaRPr lang="tr-TR" sz="2000" dirty="0" smtClean="0">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Bu anlayışın yerine </a:t>
            </a:r>
            <a:r>
              <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rPr>
              <a:t>“</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afete duyarlı planlama</a:t>
            </a:r>
            <a:r>
              <a:rPr kumimoji="0" lang="tr-TR" sz="2000" b="0"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kavramı;                kamu kuruluşları, akademik çevreler ve meslek odaları tarafından tartışılmaya başlanmıştır. </a:t>
            </a:r>
          </a:p>
        </p:txBody>
      </p:sp>
    </p:spTree>
    <p:extLst>
      <p:ext uri="{BB962C8B-B14F-4D97-AF65-F5344CB8AC3E}">
        <p14:creationId xmlns:p14="http://schemas.microsoft.com/office/powerpoint/2010/main" val="54360551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6903" y="575997"/>
            <a:ext cx="5500688" cy="608112"/>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Afete Duyarlı Planlama Nedir?</a:t>
            </a:r>
            <a:r>
              <a:rPr kumimoji="0" lang="tr-TR" sz="2400" b="0"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 </a:t>
            </a:r>
          </a:p>
        </p:txBody>
      </p:sp>
      <p:sp>
        <p:nvSpPr>
          <p:cNvPr id="3" name="Rectangle 3"/>
          <p:cNvSpPr txBox="1">
            <a:spLocks noChangeArrowheads="1"/>
          </p:cNvSpPr>
          <p:nvPr/>
        </p:nvSpPr>
        <p:spPr>
          <a:xfrm>
            <a:off x="323528" y="2276872"/>
            <a:ext cx="8229600" cy="2504876"/>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Her tür ve ölçekteki planlamada,  jeolojik tehlike ve risklerini göz önüne alan ve afetlerin önlenmesi ve zararlarının azaltılmasını amaçlayan bir planlama yaklaşımı olarak tanımlanabilir.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Afet duyarlı planlama yaklaşımını gerçekleştirmek için </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yerbilimsel (jeolojik-</a:t>
            </a:r>
            <a:r>
              <a:rPr kumimoji="0" lang="tr-TR" sz="20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jeoteknik</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verilerin planlamaya entegrasyonun </a:t>
            </a: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sağlanması gerekmektedir.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sz="3200" b="1"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599689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1520" y="531253"/>
            <a:ext cx="6885954" cy="68012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Mevzuatta Jeolojik- Jeoteknik Etütler</a:t>
            </a:r>
          </a:p>
        </p:txBody>
      </p:sp>
      <p:sp>
        <p:nvSpPr>
          <p:cNvPr id="3" name="Rectangle 3"/>
          <p:cNvSpPr txBox="1">
            <a:spLocks noChangeArrowheads="1"/>
          </p:cNvSpPr>
          <p:nvPr/>
        </p:nvSpPr>
        <p:spPr>
          <a:xfrm>
            <a:off x="135142" y="1244450"/>
            <a:ext cx="8445624" cy="489654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rPr>
              <a:t>644 sayılı “Çevre ve Şehircilik Bakanlığının Teşkilat ve Görevleri Hakkında Kanun Hükmünde Kararname” de;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b="1" i="0" u="none" strike="noStrike" kern="1200" cap="none" spc="0" normalizeH="0" baseline="0" noProof="0" dirty="0" smtClean="0">
              <a:ln>
                <a:noFill/>
              </a:ln>
              <a:solidFill>
                <a:srgbClr val="FFC000"/>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b="1" i="0" u="none" strike="noStrike" kern="1200" cap="none" spc="0" normalizeH="0" baseline="0" noProof="0" dirty="0" smtClean="0">
                <a:ln>
                  <a:noFill/>
                </a:ln>
                <a:solidFill>
                  <a:srgbClr val="FF0000"/>
                </a:solidFill>
                <a:effectLst/>
                <a:uLnTx/>
                <a:uFillTx/>
                <a:latin typeface="Arial" pitchFamily="34" charset="0"/>
                <a:cs typeface="Arial" pitchFamily="34" charset="0"/>
              </a:rPr>
              <a:t>MADDE 7. (1) Mekânsal Planlama Genel Müdürlüğünün görevleri:</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b="1" i="0" u="none" strike="noStrike" kern="1200" cap="none" spc="0" normalizeH="0" baseline="0" noProof="0" dirty="0" smtClean="0">
              <a:ln>
                <a:noFill/>
              </a:ln>
              <a:solidFill>
                <a:srgbClr val="FF0000"/>
              </a:solidFill>
              <a:effectLst/>
              <a:uLnTx/>
              <a:uFillTx/>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b="0" i="1" u="none" strike="noStrike" kern="1200" cap="none" spc="0" normalizeH="0" baseline="0" noProof="0" dirty="0" smtClean="0">
                <a:ln>
                  <a:noFill/>
                </a:ln>
                <a:solidFill>
                  <a:schemeClr val="tx1"/>
                </a:solidFill>
                <a:effectLst/>
                <a:uLnTx/>
                <a:uFillTx/>
                <a:latin typeface="Arial" pitchFamily="34" charset="0"/>
                <a:cs typeface="Arial" pitchFamily="34" charset="0"/>
              </a:rPr>
              <a:t>d) Risk yönetimi ve sakınım planlarının yapılmasına ve onaylanmasına ilişkin kuralları belirlemek ve izlemek, </a:t>
            </a:r>
            <a:r>
              <a:rPr kumimoji="0" lang="tr-TR" b="1" i="1" u="none" strike="noStrike" kern="1200" cap="none" spc="0" normalizeH="0" baseline="0" noProof="0" dirty="0" smtClean="0">
                <a:ln>
                  <a:noFill/>
                </a:ln>
                <a:solidFill>
                  <a:srgbClr val="FF0000"/>
                </a:solidFill>
                <a:effectLst/>
                <a:uLnTx/>
                <a:uFillTx/>
                <a:latin typeface="Arial" pitchFamily="34" charset="0"/>
                <a:cs typeface="Arial" pitchFamily="34" charset="0"/>
              </a:rPr>
              <a:t>plana esas jeolojik ve </a:t>
            </a:r>
            <a:r>
              <a:rPr kumimoji="0" lang="tr-TR" b="1" i="1" u="none" strike="noStrike" kern="1200" cap="none" spc="0" normalizeH="0" baseline="0" noProof="0" dirty="0" err="1" smtClean="0">
                <a:ln>
                  <a:noFill/>
                </a:ln>
                <a:solidFill>
                  <a:srgbClr val="FF0000"/>
                </a:solidFill>
                <a:effectLst/>
                <a:uLnTx/>
                <a:uFillTx/>
                <a:latin typeface="Arial" pitchFamily="34" charset="0"/>
                <a:cs typeface="Arial" pitchFamily="34" charset="0"/>
              </a:rPr>
              <a:t>jeoteknik</a:t>
            </a:r>
            <a:r>
              <a:rPr kumimoji="0" lang="tr-TR" b="1" i="1" u="none" strike="noStrike" kern="1200" cap="none" spc="0" normalizeH="0" baseline="0" noProof="0" dirty="0" smtClean="0">
                <a:ln>
                  <a:noFill/>
                </a:ln>
                <a:solidFill>
                  <a:srgbClr val="FF0000"/>
                </a:solidFill>
                <a:effectLst/>
                <a:uLnTx/>
                <a:uFillTx/>
                <a:latin typeface="Arial" pitchFamily="34" charset="0"/>
                <a:cs typeface="Arial" pitchFamily="34" charset="0"/>
              </a:rPr>
              <a:t> etütleri yapmak, yaptırmak ve onaylamak.</a:t>
            </a: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tr-TR" b="1" i="0" u="none" strike="noStrike" kern="1200" cap="none" spc="0" normalizeH="0" baseline="0" noProof="0" dirty="0" smtClean="0">
              <a:ln>
                <a:noFill/>
              </a:ln>
              <a:solidFill>
                <a:srgbClr val="7030A0"/>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b="0" i="1" u="none" strike="noStrike" kern="1200" cap="none" spc="0" normalizeH="0" baseline="0" noProof="0" dirty="0" smtClean="0">
                <a:ln>
                  <a:noFill/>
                </a:ln>
                <a:solidFill>
                  <a:schemeClr val="tx1"/>
                </a:solidFill>
                <a:effectLst/>
                <a:uLnTx/>
                <a:uFillTx/>
                <a:latin typeface="Arial" pitchFamily="34" charset="0"/>
                <a:cs typeface="Arial" pitchFamily="34" charset="0"/>
              </a:rPr>
              <a:t>i)Bütünleşik kıyı alanları yönetimi ve planlaması çalışmaları, kıyı alanlarının düzenlenmesine dair iş ve işlemler ile </a:t>
            </a:r>
            <a:r>
              <a:rPr kumimoji="0" lang="tr-TR" b="1" i="1" u="none" strike="noStrike" kern="1200" cap="none" spc="0" normalizeH="0" baseline="0" noProof="0" dirty="0" smtClean="0">
                <a:ln>
                  <a:noFill/>
                </a:ln>
                <a:solidFill>
                  <a:srgbClr val="FF0000"/>
                </a:solidFill>
                <a:effectLst/>
                <a:uLnTx/>
                <a:uFillTx/>
                <a:latin typeface="Arial" pitchFamily="34" charset="0"/>
                <a:cs typeface="Arial" pitchFamily="34" charset="0"/>
              </a:rPr>
              <a:t>bu alanlara ilişkin jeolojik ve </a:t>
            </a:r>
            <a:r>
              <a:rPr kumimoji="0" lang="tr-TR" b="1" i="1" u="none" strike="noStrike" kern="1200" cap="none" spc="0" normalizeH="0" baseline="0" noProof="0" dirty="0" err="1" smtClean="0">
                <a:ln>
                  <a:noFill/>
                </a:ln>
                <a:solidFill>
                  <a:srgbClr val="FF0000"/>
                </a:solidFill>
                <a:effectLst/>
                <a:uLnTx/>
                <a:uFillTx/>
                <a:latin typeface="Arial" pitchFamily="34" charset="0"/>
                <a:cs typeface="Arial" pitchFamily="34" charset="0"/>
              </a:rPr>
              <a:t>jeoteknik</a:t>
            </a:r>
            <a:r>
              <a:rPr kumimoji="0" lang="tr-TR" b="1" i="1" u="none" strike="noStrike" kern="1200" cap="none" spc="0" normalizeH="0" baseline="0" noProof="0" dirty="0" smtClean="0">
                <a:ln>
                  <a:noFill/>
                </a:ln>
                <a:solidFill>
                  <a:srgbClr val="FF0000"/>
                </a:solidFill>
                <a:effectLst/>
                <a:uLnTx/>
                <a:uFillTx/>
                <a:latin typeface="Arial" pitchFamily="34" charset="0"/>
                <a:cs typeface="Arial" pitchFamily="34" charset="0"/>
              </a:rPr>
              <a:t> etütleri yapmak, yaptırmak ve onaylamak</a:t>
            </a:r>
            <a:r>
              <a:rPr kumimoji="0" lang="tr-TR" b="0" i="1"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tr-TR" b="0" i="1" u="none" strike="noStrike" kern="1200" cap="none" spc="0" normalizeH="0" baseline="0" noProof="0" dirty="0" smtClean="0">
                <a:ln>
                  <a:noFill/>
                </a:ln>
                <a:solidFill>
                  <a:schemeClr val="tx1"/>
                </a:solidFill>
                <a:effectLst/>
                <a:uLnTx/>
                <a:uFillTx/>
                <a:latin typeface="Arial" pitchFamily="34" charset="0"/>
                <a:cs typeface="Arial" pitchFamily="34" charset="0"/>
              </a:rPr>
              <a:t>kıyı kenar çizgisini tespit etmek, onaylamak ve tescilini sağlamak.</a:t>
            </a:r>
            <a:endPar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001513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Başlık"/>
          <p:cNvSpPr txBox="1">
            <a:spLocks/>
          </p:cNvSpPr>
          <p:nvPr/>
        </p:nvSpPr>
        <p:spPr>
          <a:xfrm>
            <a:off x="500063" y="524024"/>
            <a:ext cx="7345362" cy="40466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Yönetmelikler</a:t>
            </a:r>
            <a:endParaRPr kumimoji="0" lang="tr-TR" sz="2400" b="1" i="0" u="none" strike="noStrike" kern="1200" cap="none" spc="0" normalizeH="0" baseline="0" noProof="0" dirty="0">
              <a:ln>
                <a:noFill/>
              </a:ln>
              <a:solidFill>
                <a:srgbClr val="47176C"/>
              </a:solidFill>
              <a:effectLst/>
              <a:uLnTx/>
              <a:uFillTx/>
              <a:latin typeface="Arial" pitchFamily="34" charset="0"/>
              <a:ea typeface="+mj-ea"/>
              <a:cs typeface="Arial" pitchFamily="34" charset="0"/>
            </a:endParaRPr>
          </a:p>
        </p:txBody>
      </p:sp>
      <p:sp>
        <p:nvSpPr>
          <p:cNvPr id="3" name="Rectangle 3"/>
          <p:cNvSpPr txBox="1">
            <a:spLocks noChangeArrowheads="1"/>
          </p:cNvSpPr>
          <p:nvPr/>
        </p:nvSpPr>
        <p:spPr>
          <a:xfrm>
            <a:off x="300558" y="1344324"/>
            <a:ext cx="8435975" cy="5259387"/>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400" b="1" i="0" u="none" strike="noStrike" kern="1200" cap="none" spc="0" normalizeH="0" baseline="0" noProof="0" dirty="0" smtClean="0">
                <a:ln>
                  <a:noFill/>
                </a:ln>
                <a:solidFill>
                  <a:srgbClr val="FFC000"/>
                </a:solidFill>
                <a:effectLst/>
                <a:uLnTx/>
                <a:uFillTx/>
                <a:latin typeface="+mn-lt"/>
                <a:ea typeface="+mn-ea"/>
                <a:cs typeface="+mn-cs"/>
              </a:rPr>
              <a:t>    </a:t>
            </a:r>
            <a:r>
              <a:rPr kumimoji="0" lang="tr-TR" sz="2400" b="1" i="0" u="none" strike="noStrike" kern="1200" cap="none" spc="0" normalizeH="0" baseline="0" noProof="0" dirty="0" smtClean="0">
                <a:ln>
                  <a:noFill/>
                </a:ln>
                <a:solidFill>
                  <a:srgbClr val="FF0000"/>
                </a:solidFill>
                <a:effectLst/>
                <a:uLnTx/>
                <a:uFillTx/>
                <a:latin typeface="Arial" pitchFamily="34" charset="0"/>
                <a:cs typeface="Arial" pitchFamily="34" charset="0"/>
              </a:rPr>
              <a:t>Mekânsal Planlar Yapım Yönetmeliği-14 Haziran 2014</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400" i="0" u="none" strike="noStrike" kern="1200" cap="none" spc="0" normalizeH="0" baseline="0" noProof="0" dirty="0" smtClean="0">
                <a:ln>
                  <a:noFill/>
                </a:ln>
                <a:solidFill>
                  <a:srgbClr val="FFC00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tr-TR" sz="2400" dirty="0" smtClean="0">
                <a:solidFill>
                  <a:srgbClr val="FFC000"/>
                </a:solidFill>
              </a:rPr>
              <a:t>	</a:t>
            </a:r>
            <a:r>
              <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rPr>
              <a:t>21. Maddesinde;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tr-TR" sz="20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(6) </a:t>
            </a:r>
            <a:r>
              <a:rPr kumimoji="0" lang="tr-TR" sz="2000" b="1" i="0" u="sng" strike="noStrike" kern="1200" cap="none" spc="0" normalizeH="0" baseline="0" noProof="0" dirty="0" smtClean="0">
                <a:ln>
                  <a:noFill/>
                </a:ln>
                <a:effectLst/>
                <a:uLnTx/>
                <a:uFillTx/>
                <a:latin typeface="Arial" pitchFamily="34" charset="0"/>
                <a:cs typeface="Arial" pitchFamily="34" charset="0"/>
              </a:rPr>
              <a:t>Onaylı jeolojik-</a:t>
            </a:r>
            <a:r>
              <a:rPr kumimoji="0" lang="tr-TR" sz="2000" b="1" i="0" u="sng" strike="noStrike" kern="1200" cap="none" spc="0" normalizeH="0" baseline="0" noProof="0" dirty="0" err="1" smtClean="0">
                <a:ln>
                  <a:noFill/>
                </a:ln>
                <a:effectLst/>
                <a:uLnTx/>
                <a:uFillTx/>
                <a:latin typeface="Arial" pitchFamily="34" charset="0"/>
                <a:cs typeface="Arial" pitchFamily="34" charset="0"/>
              </a:rPr>
              <a:t>jeoteknik</a:t>
            </a:r>
            <a:r>
              <a:rPr kumimoji="0" lang="tr-TR" sz="2000" b="1" i="0" u="sng" strike="noStrike" kern="1200" cap="none" spc="0" normalizeH="0" baseline="0" noProof="0" dirty="0" smtClean="0">
                <a:ln>
                  <a:noFill/>
                </a:ln>
                <a:effectLst/>
                <a:uLnTx/>
                <a:uFillTx/>
                <a:latin typeface="Arial" pitchFamily="34" charset="0"/>
                <a:cs typeface="Arial" pitchFamily="34" charset="0"/>
              </a:rPr>
              <a:t> veya mikro bölgeleme etüt raporu bulunmayan alanlarda imar planları hazırlanamaz</a:t>
            </a:r>
            <a:r>
              <a:rPr kumimoji="0" lang="tr-TR" sz="2000" b="0" i="0" u="sng" strike="noStrike" kern="1200" cap="none" spc="0" normalizeH="0" baseline="0" noProof="0" dirty="0" smtClean="0">
                <a:ln>
                  <a:noFill/>
                </a:ln>
                <a:effectLst/>
                <a:uLnTx/>
                <a:uFillTx/>
                <a:latin typeface="Arial"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tr-TR" sz="2000" b="0" i="0" u="sng"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(7) </a:t>
            </a:r>
            <a:r>
              <a:rPr kumimoji="0" lang="tr-TR" sz="2000" b="1" i="0" u="sng" strike="noStrike" kern="1200" cap="none" spc="0" normalizeH="0" baseline="0" noProof="0" dirty="0" smtClean="0">
                <a:ln>
                  <a:noFill/>
                </a:ln>
                <a:effectLst/>
                <a:uLnTx/>
                <a:uFillTx/>
                <a:latin typeface="Arial" pitchFamily="34" charset="0"/>
                <a:cs typeface="Arial" pitchFamily="34" charset="0"/>
              </a:rPr>
              <a:t>İmar planına esas onaylı jeolojik-</a:t>
            </a:r>
            <a:r>
              <a:rPr kumimoji="0" lang="tr-TR" sz="2000" b="1" i="0" u="sng" strike="noStrike" kern="1200" cap="none" spc="0" normalizeH="0" baseline="0" noProof="0" dirty="0" err="1" smtClean="0">
                <a:ln>
                  <a:noFill/>
                </a:ln>
                <a:effectLst/>
                <a:uLnTx/>
                <a:uFillTx/>
                <a:latin typeface="Arial" pitchFamily="34" charset="0"/>
                <a:cs typeface="Arial" pitchFamily="34" charset="0"/>
              </a:rPr>
              <a:t>jeoteknik</a:t>
            </a:r>
            <a:r>
              <a:rPr kumimoji="0" lang="tr-TR" sz="2000" b="1" i="0" u="sng" strike="noStrike" kern="1200" cap="none" spc="0" normalizeH="0" baseline="0" noProof="0" dirty="0" smtClean="0">
                <a:ln>
                  <a:noFill/>
                </a:ln>
                <a:effectLst/>
                <a:uLnTx/>
                <a:uFillTx/>
                <a:latin typeface="Arial" pitchFamily="34" charset="0"/>
                <a:cs typeface="Arial" pitchFamily="34" charset="0"/>
              </a:rPr>
              <a:t> etüt veya mikro bölgeleme raporlarındaki yerleşime uygunluk durumu haritalarına uyulması zorunludur</a:t>
            </a:r>
            <a:r>
              <a:rPr kumimoji="0" lang="tr-TR" sz="2000" b="0" i="0" u="none" strike="noStrike" kern="1200" cap="none" spc="0" normalizeH="0" baseline="0" noProof="0" dirty="0" smtClean="0">
                <a:ln>
                  <a:noFill/>
                </a:ln>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İmar planlarının hazırlanmasında, varsa öncelikle mikro bölgeleme etütleri, yoksa yerleşim alanının planlanmasına yönelik uygun jeolojik-</a:t>
            </a:r>
            <a:r>
              <a:rPr kumimoji="0" lang="tr-TR" sz="2000" b="0" i="0" u="none" strike="noStrike" kern="1200" cap="none" spc="0" normalizeH="0" baseline="0" noProof="0" dirty="0" err="1" smtClean="0">
                <a:ln>
                  <a:noFill/>
                </a:ln>
                <a:solidFill>
                  <a:schemeClr val="tx1"/>
                </a:solidFill>
                <a:effectLst/>
                <a:uLnTx/>
                <a:uFillTx/>
                <a:latin typeface="Arial" pitchFamily="34" charset="0"/>
                <a:cs typeface="Arial" pitchFamily="34" charset="0"/>
              </a:rPr>
              <a:t>jeoteknik</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etütler kullanılır.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400" b="0" i="0" u="none" strike="noStrike" kern="1200" cap="none" spc="0" normalizeH="0" baseline="0" noProof="0" dirty="0" smtClean="0">
                <a:ln>
                  <a:noFill/>
                </a:ln>
                <a:solidFill>
                  <a:schemeClr val="tx1"/>
                </a:solidFill>
                <a:effectLst/>
                <a:uLnTx/>
                <a:uFillTx/>
                <a:latin typeface="+mn-lt"/>
                <a:ea typeface="+mn-ea"/>
                <a:cs typeface="+mn-cs"/>
              </a:rPr>
              <a:t> </a:t>
            </a:r>
          </a:p>
        </p:txBody>
      </p:sp>
    </p:spTree>
    <p:extLst>
      <p:ext uri="{BB962C8B-B14F-4D97-AF65-F5344CB8AC3E}">
        <p14:creationId xmlns:p14="http://schemas.microsoft.com/office/powerpoint/2010/main" val="199594988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82634" y="578644"/>
            <a:ext cx="7101978" cy="700088"/>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Planlı Alanlar Tip İmar Yönetmeliği</a:t>
            </a:r>
            <a:endParaRPr kumimoji="0" lang="tr-TR" sz="2400" b="1" i="0" u="none" strike="noStrike" kern="1200" cap="none" spc="0" normalizeH="0" baseline="0" noProof="0" dirty="0">
              <a:ln>
                <a:noFill/>
              </a:ln>
              <a:solidFill>
                <a:srgbClr val="47176C"/>
              </a:solidFill>
              <a:effectLst/>
              <a:uLnTx/>
              <a:uFillTx/>
              <a:latin typeface="Arial" pitchFamily="34" charset="0"/>
              <a:ea typeface="+mj-ea"/>
              <a:cs typeface="Arial" pitchFamily="34" charset="0"/>
            </a:endParaRPr>
          </a:p>
        </p:txBody>
      </p:sp>
      <p:sp>
        <p:nvSpPr>
          <p:cNvPr id="3" name="2 İçerik Yer Tutucusu"/>
          <p:cNvSpPr txBox="1">
            <a:spLocks/>
          </p:cNvSpPr>
          <p:nvPr/>
        </p:nvSpPr>
        <p:spPr>
          <a:xfrm>
            <a:off x="282634" y="1330036"/>
            <a:ext cx="8685974" cy="5267316"/>
          </a:xfrm>
          <a:prstGeom prst="rect">
            <a:avLst/>
          </a:prstGeom>
        </p:spPr>
        <p:txBody>
          <a:bodyPr/>
          <a:lstStyle/>
          <a:p>
            <a:pPr marL="342900" marR="0" lvl="0" indent="-342900" algn="l" defTabSz="914400" rtl="0" eaLnBrk="1" fontAlgn="t" latinLnBrk="0" hangingPunct="1">
              <a:lnSpc>
                <a:spcPct val="100000"/>
              </a:lnSpc>
              <a:spcBef>
                <a:spcPct val="20000"/>
              </a:spcBef>
              <a:spcAft>
                <a:spcPts val="0"/>
              </a:spcAft>
              <a:buClrTx/>
              <a:buSzTx/>
              <a:buFontTx/>
              <a:buNone/>
              <a:tabLst/>
              <a:defRPr/>
            </a:pPr>
            <a:r>
              <a:rPr lang="tr-TR" sz="2000" b="1" dirty="0" smtClean="0">
                <a:latin typeface="Arial" pitchFamily="34" charset="0"/>
                <a:cs typeface="Arial" pitchFamily="34" charset="0"/>
              </a:rPr>
              <a:t>	</a:t>
            </a:r>
            <a:r>
              <a:rPr kumimoji="0" lang="tr-TR" b="1" i="0" u="none" strike="noStrike" kern="1200" cap="none" spc="0" normalizeH="0" baseline="0" noProof="0" dirty="0" smtClean="0">
                <a:ln>
                  <a:noFill/>
                </a:ln>
                <a:solidFill>
                  <a:schemeClr val="tx1"/>
                </a:solidFill>
                <a:effectLst/>
                <a:uLnTx/>
                <a:uFillTx/>
                <a:latin typeface="Arial" pitchFamily="34" charset="0"/>
                <a:cs typeface="Arial" pitchFamily="34" charset="0"/>
              </a:rPr>
              <a:t>Yapı Ruhsat İşleri</a:t>
            </a:r>
            <a:endPar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t" latinLnBrk="0" hangingPunct="1">
              <a:lnSpc>
                <a:spcPct val="100000"/>
              </a:lnSpc>
              <a:spcBef>
                <a:spcPct val="20000"/>
              </a:spcBef>
              <a:spcAft>
                <a:spcPts val="0"/>
              </a:spcAft>
              <a:buClrTx/>
              <a:buSzTx/>
              <a:buFontTx/>
              <a:buNone/>
              <a:tabLst/>
              <a:defRPr/>
            </a:pPr>
            <a:r>
              <a:rPr kumimoji="0" lang="tr-TR" b="1" i="0" u="none" strike="noStrike" kern="1200" cap="none" spc="0" normalizeH="0" baseline="0" noProof="0" dirty="0" smtClean="0">
                <a:ln>
                  <a:noFill/>
                </a:ln>
                <a:solidFill>
                  <a:schemeClr val="tx1"/>
                </a:solidFill>
                <a:effectLst/>
                <a:uLnTx/>
                <a:uFillTx/>
                <a:latin typeface="Arial" pitchFamily="34" charset="0"/>
                <a:cs typeface="Arial" pitchFamily="34" charset="0"/>
              </a:rPr>
              <a:t>	Yapı ruhsatı işleri (Değişik başlık:RG-19/8/2008-26972)</a:t>
            </a:r>
            <a:endPar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t" latinLnBrk="0" hangingPunct="1">
              <a:lnSpc>
                <a:spcPct val="100000"/>
              </a:lnSpc>
              <a:spcBef>
                <a:spcPct val="20000"/>
              </a:spcBef>
              <a:spcAft>
                <a:spcPts val="0"/>
              </a:spcAft>
              <a:buClrTx/>
              <a:buSzTx/>
              <a:buFontTx/>
              <a:buNone/>
              <a:tabLst/>
              <a:defRPr/>
            </a:pPr>
            <a:r>
              <a:rPr kumimoji="0" lang="tr-TR" b="1" i="0" u="none" strike="noStrike" kern="1200" cap="none" spc="0" normalizeH="0" baseline="0" noProof="0" dirty="0" smtClean="0">
                <a:ln>
                  <a:noFill/>
                </a:ln>
                <a:solidFill>
                  <a:srgbClr val="FFFF00"/>
                </a:solidFill>
                <a:effectLst/>
                <a:uLnTx/>
                <a:uFillTx/>
                <a:latin typeface="Arial" pitchFamily="34" charset="0"/>
                <a:cs typeface="Arial" pitchFamily="34" charset="0"/>
              </a:rPr>
              <a:t>	</a:t>
            </a:r>
            <a:r>
              <a:rPr kumimoji="0" lang="tr-TR" b="1" i="0" u="none" strike="noStrike" kern="1200" cap="none" spc="0" normalizeH="0" baseline="0" noProof="0" dirty="0" smtClean="0">
                <a:ln>
                  <a:noFill/>
                </a:ln>
                <a:effectLst/>
                <a:uLnTx/>
                <a:uFillTx/>
                <a:latin typeface="Arial" pitchFamily="34" charset="0"/>
                <a:cs typeface="Arial" pitchFamily="34" charset="0"/>
              </a:rPr>
              <a:t>MADDE 57 </a:t>
            </a:r>
            <a:r>
              <a:rPr kumimoji="0" lang="tr-TR" b="1" i="0" u="none" strike="noStrike" kern="1200" cap="none" spc="0" normalizeH="0" baseline="0" noProof="0" dirty="0" smtClean="0">
                <a:ln>
                  <a:noFill/>
                </a:ln>
                <a:solidFill>
                  <a:schemeClr val="tx1"/>
                </a:solidFill>
                <a:effectLst/>
                <a:uLnTx/>
                <a:uFillTx/>
                <a:latin typeface="Arial" pitchFamily="34" charset="0"/>
                <a:cs typeface="Arial" pitchFamily="34" charset="0"/>
              </a:rPr>
              <a:t>– (Değişik:RG-3/4/2012-28253) </a:t>
            </a:r>
            <a:endPar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t" latinLnBrk="0" hangingPunct="1">
              <a:lnSpc>
                <a:spcPct val="100000"/>
              </a:lnSpc>
              <a:spcBef>
                <a:spcPct val="20000"/>
              </a:spcBef>
              <a:spcAft>
                <a:spcPts val="0"/>
              </a:spcAft>
              <a:buClrTx/>
              <a:buSzTx/>
              <a:buFontTx/>
              <a:buNone/>
              <a:tabLst/>
              <a:defRPr/>
            </a:pPr>
            <a:r>
              <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rPr>
              <a:t>	Yapı ruhsatı işleri bu maddede belirtilen esaslar çerçevesinde yapılır. </a:t>
            </a:r>
          </a:p>
          <a:p>
            <a:pPr marL="342900" marR="0" lvl="0" indent="-342900" algn="l" defTabSz="914400" rtl="0" eaLnBrk="1" fontAlgn="t" latinLnBrk="0" hangingPunct="1">
              <a:lnSpc>
                <a:spcPct val="100000"/>
              </a:lnSpc>
              <a:spcBef>
                <a:spcPct val="20000"/>
              </a:spcBef>
              <a:spcAft>
                <a:spcPts val="0"/>
              </a:spcAft>
              <a:buClrTx/>
              <a:buSzTx/>
              <a:buFontTx/>
              <a:buNone/>
              <a:tabLst/>
              <a:defRPr/>
            </a:pPr>
            <a:r>
              <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rPr>
              <a:t>	Yeni inşaat, ilâve ve esaslı tadilât yapmak üzere parsele ait imar durum belgesi, yol kotu tutanağı, kanal kotu tutanağı ve </a:t>
            </a:r>
            <a:r>
              <a:rPr kumimoji="0" lang="tr-TR" b="1" i="0" u="sng" strike="noStrike" kern="1200" cap="none" spc="0" normalizeH="0" baseline="0" noProof="0" dirty="0" smtClean="0">
                <a:ln>
                  <a:noFill/>
                </a:ln>
                <a:effectLst/>
                <a:uLnTx/>
                <a:uFillTx/>
                <a:latin typeface="Arial" pitchFamily="34" charset="0"/>
                <a:cs typeface="Arial" pitchFamily="34" charset="0"/>
              </a:rPr>
              <a:t>uygulama</a:t>
            </a:r>
            <a:r>
              <a:rPr kumimoji="0" lang="tr-TR" b="1" i="0" u="none" strike="noStrike" kern="1200" cap="none" spc="0" normalizeH="0" baseline="0" noProof="0" dirty="0" smtClean="0">
                <a:ln>
                  <a:noFill/>
                </a:ln>
                <a:effectLst/>
                <a:uLnTx/>
                <a:uFillTx/>
                <a:latin typeface="Arial" pitchFamily="34" charset="0"/>
                <a:cs typeface="Arial" pitchFamily="34" charset="0"/>
              </a:rPr>
              <a:t> </a:t>
            </a:r>
            <a:r>
              <a:rPr kumimoji="0" lang="tr-TR" b="1" i="0" u="sng" strike="noStrike" kern="1200" cap="none" spc="0" normalizeH="0" baseline="0" noProof="0" dirty="0" smtClean="0">
                <a:ln>
                  <a:noFill/>
                </a:ln>
                <a:effectLst/>
                <a:uLnTx/>
                <a:uFillTx/>
                <a:latin typeface="Arial" pitchFamily="34" charset="0"/>
                <a:cs typeface="Arial" pitchFamily="34" charset="0"/>
              </a:rPr>
              <a:t>imar plânına esas onaylı jeolojik ve </a:t>
            </a:r>
            <a:r>
              <a:rPr kumimoji="0" lang="tr-TR" b="1" i="0" u="sng" strike="noStrike" kern="1200" cap="none" spc="0" normalizeH="0" baseline="0" noProof="0" dirty="0" err="1" smtClean="0">
                <a:ln>
                  <a:noFill/>
                </a:ln>
                <a:effectLst/>
                <a:uLnTx/>
                <a:uFillTx/>
                <a:latin typeface="Arial" pitchFamily="34" charset="0"/>
                <a:cs typeface="Arial" pitchFamily="34" charset="0"/>
              </a:rPr>
              <a:t>jeoteknik</a:t>
            </a:r>
            <a:r>
              <a:rPr kumimoji="0" lang="tr-TR" b="1" i="0" u="sng" strike="noStrike" kern="1200" cap="none" spc="0" normalizeH="0" baseline="0" noProof="0" dirty="0" smtClean="0">
                <a:ln>
                  <a:noFill/>
                </a:ln>
                <a:effectLst/>
                <a:uLnTx/>
                <a:uFillTx/>
                <a:latin typeface="Arial" pitchFamily="34" charset="0"/>
                <a:cs typeface="Arial" pitchFamily="34" charset="0"/>
              </a:rPr>
              <a:t> etüt raporunun </a:t>
            </a:r>
            <a:r>
              <a:rPr kumimoji="0" lang="tr-TR" b="1" i="0" u="none" strike="noStrike" kern="1200" cap="none" spc="0" normalizeH="0" baseline="0" noProof="0" dirty="0" smtClean="0">
                <a:ln>
                  <a:noFill/>
                </a:ln>
                <a:effectLst/>
                <a:uLnTx/>
                <a:uFillTx/>
                <a:latin typeface="Arial" pitchFamily="34" charset="0"/>
                <a:cs typeface="Arial" pitchFamily="34" charset="0"/>
              </a:rPr>
              <a:t>parselin bulunduğu alana esas bölümünü almak için;</a:t>
            </a:r>
            <a:r>
              <a:rPr kumimoji="0" lang="tr-TR" b="0" i="0" u="none" strike="noStrike" kern="1200" cap="none" spc="0" normalizeH="0" baseline="0" noProof="0" dirty="0" smtClean="0">
                <a:ln>
                  <a:noFill/>
                </a:ln>
                <a:effectLst/>
                <a:uLnTx/>
                <a:uFillTx/>
                <a:latin typeface="Arial" pitchFamily="34" charset="0"/>
                <a:cs typeface="Arial" pitchFamily="34" charset="0"/>
              </a:rPr>
              <a:t> </a:t>
            </a:r>
            <a:r>
              <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rPr>
              <a:t>yapı sahipleri veya vekilleri başvuru dilekçelerine aplikasyon krokisini ve tapu kayıt örneği veya istisnaî hâllerde tapu kayıt örneği yerine geçen belgeleri ekleyerek ilgili idareye müracaat ederler. </a:t>
            </a:r>
          </a:p>
          <a:p>
            <a:pPr marL="342900" marR="0" lvl="0" indent="-342900" algn="l" defTabSz="914400" rtl="0" eaLnBrk="1" fontAlgn="t" latinLnBrk="0" hangingPunct="1">
              <a:lnSpc>
                <a:spcPct val="100000"/>
              </a:lnSpc>
              <a:spcBef>
                <a:spcPct val="20000"/>
              </a:spcBef>
              <a:spcAft>
                <a:spcPts val="0"/>
              </a:spcAft>
              <a:buClrTx/>
              <a:buSzTx/>
              <a:buFontTx/>
              <a:buNone/>
              <a:tabLst/>
              <a:defRPr/>
            </a:pPr>
            <a:r>
              <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rPr>
              <a:t>	İlgili idare başvuru tarihinden itibaren imar durum belgesi (çap</a:t>
            </a:r>
            <a:r>
              <a:rPr kumimoji="0" lang="tr-TR" i="0" u="none" strike="noStrike" kern="1200" cap="none" spc="0" normalizeH="0" baseline="0" noProof="0" dirty="0" smtClean="0">
                <a:ln>
                  <a:noFill/>
                </a:ln>
                <a:solidFill>
                  <a:schemeClr val="tx1"/>
                </a:solidFill>
                <a:effectLst/>
                <a:uLnTx/>
                <a:uFillTx/>
                <a:latin typeface="Arial" pitchFamily="34" charset="0"/>
                <a:cs typeface="Arial" pitchFamily="34" charset="0"/>
              </a:rPr>
              <a:t>) </a:t>
            </a:r>
            <a:r>
              <a:rPr kumimoji="0" lang="tr-TR" i="0" u="none" strike="noStrike" kern="1200" cap="none" spc="0" normalizeH="0" baseline="0" noProof="0" dirty="0" smtClean="0">
                <a:ln>
                  <a:noFill/>
                </a:ln>
                <a:effectLst/>
                <a:uLnTx/>
                <a:uFillTx/>
                <a:latin typeface="Arial" pitchFamily="34" charset="0"/>
                <a:cs typeface="Arial" pitchFamily="34" charset="0"/>
              </a:rPr>
              <a:t>ve </a:t>
            </a:r>
            <a:r>
              <a:rPr kumimoji="0" lang="tr-TR" b="1" i="0" u="sng" strike="noStrike" kern="1200" cap="none" spc="0" normalizeH="0" baseline="0" noProof="0" dirty="0" smtClean="0">
                <a:ln>
                  <a:noFill/>
                </a:ln>
                <a:effectLst/>
                <a:uLnTx/>
                <a:uFillTx/>
                <a:latin typeface="Arial" pitchFamily="34" charset="0"/>
                <a:cs typeface="Arial" pitchFamily="34" charset="0"/>
              </a:rPr>
              <a:t>onaylı jeolojik ve </a:t>
            </a:r>
            <a:r>
              <a:rPr kumimoji="0" lang="tr-TR" b="1" i="0" u="sng" strike="noStrike" kern="1200" cap="none" spc="0" normalizeH="0" baseline="0" noProof="0" dirty="0" err="1" smtClean="0">
                <a:ln>
                  <a:noFill/>
                </a:ln>
                <a:effectLst/>
                <a:uLnTx/>
                <a:uFillTx/>
                <a:latin typeface="Arial" pitchFamily="34" charset="0"/>
                <a:cs typeface="Arial" pitchFamily="34" charset="0"/>
              </a:rPr>
              <a:t>jeoteknik</a:t>
            </a:r>
            <a:r>
              <a:rPr kumimoji="0" lang="tr-TR" b="1" i="0" u="sng" strike="noStrike" kern="1200" cap="none" spc="0" normalizeH="0" baseline="0" noProof="0" dirty="0" smtClean="0">
                <a:ln>
                  <a:noFill/>
                </a:ln>
                <a:effectLst/>
                <a:uLnTx/>
                <a:uFillTx/>
                <a:latin typeface="Arial" pitchFamily="34" charset="0"/>
                <a:cs typeface="Arial" pitchFamily="34" charset="0"/>
              </a:rPr>
              <a:t> etüt raporunun bir örneğini </a:t>
            </a:r>
            <a:r>
              <a:rPr kumimoji="0" lang="tr-TR" i="0" u="none" strike="noStrike" kern="1200" cap="none" spc="0" normalizeH="0" baseline="0" noProof="0" dirty="0" smtClean="0">
                <a:ln>
                  <a:noFill/>
                </a:ln>
                <a:effectLst/>
                <a:uLnTx/>
                <a:uFillTx/>
                <a:latin typeface="Arial" pitchFamily="34" charset="0"/>
                <a:cs typeface="Arial" pitchFamily="34" charset="0"/>
              </a:rPr>
              <a:t>en geç iki iş günü</a:t>
            </a:r>
            <a:r>
              <a:rPr kumimoji="0" lang="tr-TR" b="0" i="0" u="none" strike="noStrike" kern="1200" cap="none" spc="0" normalizeH="0" baseline="0" noProof="0" dirty="0" smtClean="0">
                <a:ln>
                  <a:noFill/>
                </a:ln>
                <a:effectLst/>
                <a:uLnTx/>
                <a:uFillTx/>
                <a:latin typeface="Arial" pitchFamily="34" charset="0"/>
                <a:cs typeface="Arial" pitchFamily="34" charset="0"/>
              </a:rPr>
              <a:t>; </a:t>
            </a:r>
            <a:r>
              <a:rPr kumimoji="0" lang="tr-TR" b="0" i="0" u="none" strike="noStrike" kern="1200" cap="none" spc="0" normalizeH="0" baseline="0" noProof="0" dirty="0" smtClean="0">
                <a:ln>
                  <a:noFill/>
                </a:ln>
                <a:solidFill>
                  <a:schemeClr val="tx1"/>
                </a:solidFill>
                <a:effectLst/>
                <a:uLnTx/>
                <a:uFillTx/>
                <a:latin typeface="Arial" pitchFamily="34" charset="0"/>
                <a:cs typeface="Arial" pitchFamily="34" charset="0"/>
              </a:rPr>
              <a:t>yol kotu tutanağı ve kanal kotu tutanağını en geç beş iş günü içinde verir.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1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9306609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Başlık"/>
          <p:cNvSpPr txBox="1">
            <a:spLocks/>
          </p:cNvSpPr>
          <p:nvPr/>
        </p:nvSpPr>
        <p:spPr>
          <a:xfrm>
            <a:off x="2915816" y="188640"/>
            <a:ext cx="3600400" cy="56921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47176C"/>
                </a:solidFill>
                <a:effectLst/>
                <a:uLnTx/>
                <a:uFillTx/>
                <a:latin typeface="Arial" pitchFamily="34" charset="0"/>
                <a:ea typeface="+mj-ea"/>
                <a:cs typeface="Arial" pitchFamily="34" charset="0"/>
              </a:rPr>
              <a:t>Genelgeler</a:t>
            </a:r>
            <a:endParaRPr kumimoji="0" lang="tr-TR" sz="2400" b="1" i="0" u="none" strike="noStrike" kern="1200" cap="none" spc="0" normalizeH="0" baseline="0" noProof="0" dirty="0">
              <a:ln>
                <a:noFill/>
              </a:ln>
              <a:solidFill>
                <a:srgbClr val="47176C"/>
              </a:solidFill>
              <a:effectLst/>
              <a:uLnTx/>
              <a:uFillTx/>
              <a:latin typeface="Arial" pitchFamily="34" charset="0"/>
              <a:ea typeface="+mj-ea"/>
              <a:cs typeface="Arial" pitchFamily="34" charset="0"/>
            </a:endParaRPr>
          </a:p>
        </p:txBody>
      </p:sp>
      <p:sp>
        <p:nvSpPr>
          <p:cNvPr id="3" name="Rectangle 3"/>
          <p:cNvSpPr txBox="1">
            <a:spLocks noChangeArrowheads="1"/>
          </p:cNvSpPr>
          <p:nvPr/>
        </p:nvSpPr>
        <p:spPr>
          <a:xfrm>
            <a:off x="393825" y="620688"/>
            <a:ext cx="8750175" cy="604867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400" b="0" i="0" u="none" strike="noStrike" kern="1200" cap="none" spc="0" normalizeH="0" baseline="0" noProof="0" dirty="0" smtClean="0">
                <a:ln>
                  <a:noFill/>
                </a:ln>
                <a:solidFill>
                  <a:srgbClr val="47176C"/>
                </a:solidFill>
                <a:effectLst/>
                <a:uLnTx/>
                <a:uFillTx/>
                <a:latin typeface="+mn-lt"/>
                <a:ea typeface="+mn-ea"/>
                <a:cs typeface="+mn-cs"/>
              </a:rPr>
              <a:t> </a:t>
            </a:r>
            <a:r>
              <a:rPr kumimoji="0" lang="tr-TR" sz="2000" b="1" i="0" u="none" strike="noStrike" kern="1200" cap="none" spc="0" normalizeH="0" baseline="0" noProof="0" dirty="0" smtClean="0">
                <a:ln>
                  <a:noFill/>
                </a:ln>
                <a:solidFill>
                  <a:srgbClr val="47176C"/>
                </a:solidFill>
                <a:effectLst/>
                <a:uLnTx/>
                <a:uFillTx/>
                <a:latin typeface="Arial" pitchFamily="34" charset="0"/>
                <a:cs typeface="Arial" pitchFamily="34" charset="0"/>
              </a:rPr>
              <a:t>Jeolojik- </a:t>
            </a:r>
            <a:r>
              <a:rPr kumimoji="0" lang="tr-TR" sz="2000" b="1" i="0" u="none" strike="noStrike" kern="1200" cap="none" spc="0" normalizeH="0" baseline="0" noProof="0" dirty="0" err="1" smtClean="0">
                <a:ln>
                  <a:noFill/>
                </a:ln>
                <a:solidFill>
                  <a:srgbClr val="47176C"/>
                </a:solidFill>
                <a:effectLst/>
                <a:uLnTx/>
                <a:uFillTx/>
                <a:latin typeface="Arial" pitchFamily="34" charset="0"/>
                <a:cs typeface="Arial" pitchFamily="34" charset="0"/>
              </a:rPr>
              <a:t>jeoteknik</a:t>
            </a:r>
            <a:r>
              <a:rPr kumimoji="0" lang="tr-TR" sz="2000" b="1" i="0" u="none" strike="noStrike" kern="1200" cap="none" spc="0" normalizeH="0" baseline="0" noProof="0" dirty="0" smtClean="0">
                <a:ln>
                  <a:noFill/>
                </a:ln>
                <a:solidFill>
                  <a:srgbClr val="47176C"/>
                </a:solidFill>
                <a:effectLst/>
                <a:uLnTx/>
                <a:uFillTx/>
                <a:latin typeface="Arial" pitchFamily="34" charset="0"/>
                <a:cs typeface="Arial" pitchFamily="34" charset="0"/>
              </a:rPr>
              <a:t> etütlerin hazırlanması ve onay işlemleri</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tr-TR" sz="2000" b="1"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1-  Raporlar; Mülga Afet İşleri Genel Müdürlüğünün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tr-TR" sz="2000" dirty="0" smtClean="0">
                <a:latin typeface="Arial" pitchFamily="34" charset="0"/>
                <a:cs typeface="Arial" pitchFamily="34" charset="0"/>
              </a:rPr>
              <a:t>	</a:t>
            </a:r>
            <a:r>
              <a:rPr kumimoji="0" lang="tr-TR" sz="2000" b="0" i="0" u="sng" strike="noStrike" kern="1200" cap="none" spc="0" normalizeH="0" baseline="0" noProof="0" dirty="0" smtClean="0">
                <a:ln>
                  <a:noFill/>
                </a:ln>
                <a:solidFill>
                  <a:schemeClr val="tx1"/>
                </a:solidFill>
                <a:effectLst/>
                <a:uLnTx/>
                <a:uFillTx/>
                <a:latin typeface="Arial" pitchFamily="34" charset="0"/>
                <a:cs typeface="Arial" pitchFamily="34" charset="0"/>
              </a:rPr>
              <a:t>19.08.2008 gün ve 10337 sayılı  </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“Plana Esas Jeolojik-</a:t>
            </a:r>
            <a:r>
              <a:rPr kumimoji="0" lang="tr-TR" sz="20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jeoteknik</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ve </a:t>
            </a:r>
            <a:r>
              <a:rPr kumimoji="0" lang="tr-TR" sz="2000" b="1" i="0" u="none" strike="noStrike" kern="1200" cap="none" spc="0" normalizeH="0" baseline="0" noProof="0" dirty="0" err="1" smtClean="0">
                <a:ln>
                  <a:noFill/>
                </a:ln>
                <a:solidFill>
                  <a:srgbClr val="FF0000"/>
                </a:solidFill>
                <a:effectLst/>
                <a:uLnTx/>
                <a:uFillTx/>
                <a:latin typeface="Arial" pitchFamily="34" charset="0"/>
                <a:cs typeface="Arial" pitchFamily="34" charset="0"/>
              </a:rPr>
              <a:t>Mikrobölgeleme</a:t>
            </a:r>
            <a:r>
              <a:rPr kumimoji="0" lang="tr-TR"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Etütleri Genelgesi”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çerçevesinde;</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tr-TR" sz="2000" b="0" i="0" strike="noStrike" kern="1200" cap="none" spc="0" normalizeH="0" baseline="0" noProof="0" dirty="0" smtClean="0">
                <a:ln>
                  <a:noFill/>
                </a:ln>
                <a:solidFill>
                  <a:schemeClr val="tx1"/>
                </a:solidFill>
                <a:effectLst/>
                <a:uLnTx/>
                <a:uFillTx/>
                <a:latin typeface="Arial" pitchFamily="34" charset="0"/>
                <a:cs typeface="Arial" pitchFamily="34" charset="0"/>
              </a:rPr>
              <a:t>    </a:t>
            </a:r>
            <a:r>
              <a:rPr kumimoji="0" lang="tr-TR" sz="2000" b="0" i="0"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tr-TR" sz="2000" b="1" i="0" u="sng" strike="noStrike" kern="1200" cap="none" spc="0" normalizeH="0" baseline="0" noProof="0" dirty="0" smtClean="0">
                <a:ln>
                  <a:noFill/>
                </a:ln>
                <a:effectLst/>
                <a:uLnTx/>
                <a:uFillTx/>
                <a:latin typeface="Arial" pitchFamily="34" charset="0"/>
                <a:cs typeface="Arial" pitchFamily="34" charset="0"/>
              </a:rPr>
              <a:t>Tescilli Özel Büro ve Şirketler</a:t>
            </a:r>
            <a:r>
              <a:rPr kumimoji="0" lang="tr-TR" sz="2000" b="1" i="0" u="none" strike="noStrike" kern="1200" cap="none" spc="0" normalizeH="0" baseline="0" noProof="0" dirty="0" smtClean="0">
                <a:ln>
                  <a:noFill/>
                </a:ln>
                <a:effectLst/>
                <a:uLnTx/>
                <a:uFillTx/>
                <a:latin typeface="Arial" pitchFamily="34" charset="0"/>
                <a:cs typeface="Arial" pitchFamily="34" charset="0"/>
              </a:rPr>
              <a:t>,  </a:t>
            </a:r>
            <a:r>
              <a:rPr kumimoji="0" lang="tr-TR" sz="2000" b="1" i="0" u="sng" strike="noStrike" kern="1200" cap="none" spc="0" normalizeH="0" baseline="0" noProof="0" dirty="0" smtClean="0">
                <a:ln>
                  <a:noFill/>
                </a:ln>
                <a:effectLst/>
                <a:uLnTx/>
                <a:uFillTx/>
                <a:latin typeface="Arial" pitchFamily="34" charset="0"/>
                <a:cs typeface="Arial" pitchFamily="34" charset="0"/>
              </a:rPr>
              <a:t>Üniversiteler</a:t>
            </a:r>
            <a:r>
              <a:rPr kumimoji="0" lang="tr-TR" sz="2000" b="1" i="0" u="none" strike="noStrike" kern="1200" cap="none" spc="0" normalizeH="0" baseline="0" noProof="0" dirty="0" smtClean="0">
                <a:ln>
                  <a:noFill/>
                </a:ln>
                <a:effectLst/>
                <a:uLnTx/>
                <a:uFillTx/>
                <a:latin typeface="Arial" pitchFamily="34" charset="0"/>
                <a:cs typeface="Arial" pitchFamily="34" charset="0"/>
              </a:rPr>
              <a:t> ,  </a:t>
            </a:r>
            <a:r>
              <a:rPr kumimoji="0" lang="tr-TR" sz="2000" b="1" i="0" u="sng" strike="noStrike" kern="1200" cap="none" spc="0" normalizeH="0" baseline="0" noProof="0" dirty="0" smtClean="0">
                <a:ln>
                  <a:noFill/>
                </a:ln>
                <a:solidFill>
                  <a:schemeClr val="tx1"/>
                </a:solidFill>
                <a:effectLst/>
                <a:uLnTx/>
                <a:uFillTx/>
                <a:latin typeface="Arial" pitchFamily="34" charset="0"/>
                <a:cs typeface="Arial" pitchFamily="34" charset="0"/>
              </a:rPr>
              <a:t>Kamu Kurumları            ( </a:t>
            </a:r>
            <a:r>
              <a:rPr kumimoji="0" lang="tr-TR" sz="2000" b="1" i="0" u="sng" strike="noStrike" kern="1200" cap="none" spc="0" normalizeH="0" baseline="0" noProof="0" dirty="0" err="1" smtClean="0">
                <a:ln>
                  <a:noFill/>
                </a:ln>
                <a:solidFill>
                  <a:schemeClr val="tx1"/>
                </a:solidFill>
                <a:effectLst/>
                <a:uLnTx/>
                <a:uFillTx/>
                <a:latin typeface="Arial" pitchFamily="34" charset="0"/>
                <a:cs typeface="Arial" pitchFamily="34" charset="0"/>
              </a:rPr>
              <a:t>İlbank</a:t>
            </a:r>
            <a:r>
              <a:rPr kumimoji="0" lang="tr-TR" sz="2000" b="1" i="0" u="sng" strike="noStrike" kern="1200" cap="none" spc="0" normalizeH="0" baseline="0" noProof="0" dirty="0" smtClean="0">
                <a:ln>
                  <a:noFill/>
                </a:ln>
                <a:solidFill>
                  <a:schemeClr val="tx1"/>
                </a:solidFill>
                <a:effectLst/>
                <a:uLnTx/>
                <a:uFillTx/>
                <a:latin typeface="Arial" pitchFamily="34" charset="0"/>
                <a:cs typeface="Arial" pitchFamily="34" charset="0"/>
              </a:rPr>
              <a:t> A.Ş. ,Belediyeler vb.)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tarafından  hazırlanmaktadır.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2</a:t>
            </a:r>
            <a:r>
              <a:rPr kumimoji="0" lang="tr-T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 –  </a:t>
            </a:r>
            <a:r>
              <a:rPr kumimoji="0" lang="tr-TR" sz="2000" b="1" i="0" u="none" strike="noStrike" kern="1200" cap="none" spc="0" normalizeH="0" baseline="0" noProof="0" dirty="0" smtClean="0">
                <a:ln>
                  <a:noFill/>
                </a:ln>
                <a:effectLst/>
                <a:uLnTx/>
                <a:uFillTx/>
                <a:latin typeface="Arial" pitchFamily="34" charset="0"/>
                <a:cs typeface="Arial" pitchFamily="34" charset="0"/>
              </a:rPr>
              <a:t>Onay işlemleri;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Genel Müdürlüğümüzün  </a:t>
            </a:r>
            <a:r>
              <a:rPr kumimoji="0" lang="tr-TR" sz="2000" b="1" i="0" u="none" strike="noStrike" kern="1200" cap="none" spc="0" normalizeH="0" baseline="0" noProof="0" dirty="0" smtClean="0">
                <a:ln>
                  <a:noFill/>
                </a:ln>
                <a:effectLst/>
                <a:uLnTx/>
                <a:uFillTx/>
                <a:latin typeface="Arial" pitchFamily="34" charset="0"/>
                <a:cs typeface="Arial" pitchFamily="34" charset="0"/>
              </a:rPr>
              <a:t>28.09.2011 tarih ve 102732 (2011/9) sayılı Genelgemiz çerçevesinde,</a:t>
            </a:r>
            <a:r>
              <a:rPr kumimoji="0" lang="tr-TR" sz="2000" b="0" i="0" u="none" strike="noStrike" kern="1200" cap="none" spc="0" normalizeH="0" baseline="0" noProof="0" dirty="0" smtClean="0">
                <a:ln>
                  <a:noFill/>
                </a:ln>
                <a:effectLst/>
                <a:uLnTx/>
                <a:uFillTx/>
                <a:latin typeface="Arial"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 uygun olmayan alanlar (UOA) ve</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 ayrıntılı </a:t>
            </a:r>
            <a:r>
              <a:rPr kumimoji="0" lang="tr-TR" sz="2000" b="0" i="0" u="none" strike="noStrike" kern="1200" cap="none" spc="0" normalizeH="0" baseline="0" noProof="0" dirty="0" err="1" smtClean="0">
                <a:ln>
                  <a:noFill/>
                </a:ln>
                <a:solidFill>
                  <a:schemeClr val="tx1"/>
                </a:solidFill>
                <a:effectLst/>
                <a:uLnTx/>
                <a:uFillTx/>
                <a:latin typeface="Arial" pitchFamily="34" charset="0"/>
                <a:cs typeface="Arial" pitchFamily="34" charset="0"/>
              </a:rPr>
              <a:t>jeoteknik</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etüt gerektiren alanlar (AJE) </a:t>
            </a:r>
            <a:r>
              <a:rPr kumimoji="0" lang="tr-TR" sz="2000" b="1" i="0" u="none" strike="noStrike" kern="1200" cap="none" spc="0" normalizeH="0" baseline="0" noProof="0" dirty="0" smtClean="0">
                <a:ln>
                  <a:noFill/>
                </a:ln>
                <a:effectLst/>
                <a:uLnTx/>
                <a:uFillTx/>
                <a:latin typeface="Arial" pitchFamily="34" charset="0"/>
                <a:cs typeface="Arial" pitchFamily="34" charset="0"/>
              </a:rPr>
              <a:t>Genel Müdürlüğümüzce</a:t>
            </a:r>
            <a:r>
              <a:rPr kumimoji="0" lang="tr-TR" sz="2000" b="0" i="0" u="none" strike="noStrike" kern="1200" cap="none" spc="0" normalizeH="0" baseline="0" noProof="0" dirty="0" smtClean="0">
                <a:ln>
                  <a:noFill/>
                </a:ln>
                <a:effectLst/>
                <a:uLnTx/>
                <a:uFillTx/>
                <a:latin typeface="Arial"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0" i="0" u="none" strike="noStrike" kern="1200" cap="none" spc="0" normalizeH="0" baseline="0" noProof="0" dirty="0" smtClean="0">
                <a:ln>
                  <a:noFill/>
                </a:ln>
                <a:effectLst/>
                <a:uLnTx/>
                <a:uFillTx/>
                <a:latin typeface="Arial" pitchFamily="34" charset="0"/>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 uygun alanlar (UA) ve</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 önlemli alanlar (Ö.A) ise </a:t>
            </a:r>
            <a:r>
              <a:rPr kumimoji="0" lang="tr-TR" sz="2000" b="1" i="0" u="none" strike="noStrike" kern="1200" cap="none" spc="0" normalizeH="0" baseline="0" noProof="0" dirty="0" smtClean="0">
                <a:ln>
                  <a:noFill/>
                </a:ln>
                <a:effectLst/>
                <a:uLnTx/>
                <a:uFillTx/>
                <a:latin typeface="Arial" pitchFamily="34" charset="0"/>
                <a:cs typeface="Arial" pitchFamily="34" charset="0"/>
              </a:rPr>
              <a:t>Çevre ve Şehircilik İl Müdürlükleri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tr-TR" sz="2000" b="1" i="0" u="none" strike="noStrike" kern="1200" cap="none" spc="0" normalizeH="0" baseline="0" noProof="0" dirty="0" smtClean="0">
                <a:ln>
                  <a:noFill/>
                </a:ln>
                <a:solidFill>
                  <a:srgbClr val="FFC000"/>
                </a:solidFill>
                <a:effectLst/>
                <a:uLnTx/>
                <a:uFillTx/>
                <a:latin typeface="Arial" pitchFamily="34" charset="0"/>
                <a:cs typeface="Arial" pitchFamily="34" charset="0"/>
              </a:rPr>
              <a:t>     </a:t>
            </a:r>
            <a:r>
              <a:rPr kumimoji="0" lang="tr-TR"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tarafından yürütülmektedir. </a:t>
            </a:r>
          </a:p>
        </p:txBody>
      </p:sp>
    </p:spTree>
    <p:extLst>
      <p:ext uri="{BB962C8B-B14F-4D97-AF65-F5344CB8AC3E}">
        <p14:creationId xmlns:p14="http://schemas.microsoft.com/office/powerpoint/2010/main" val="409046233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12503</TotalTime>
  <Words>416</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ekonomi</vt:lpstr>
      <vt:lpstr>1_Rics</vt:lpstr>
      <vt:lpstr>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816</cp:revision>
  <cp:lastPrinted>2016-10-24T07:53:35Z</cp:lastPrinted>
  <dcterms:created xsi:type="dcterms:W3CDTF">2016-09-18T09:35:24Z</dcterms:created>
  <dcterms:modified xsi:type="dcterms:W3CDTF">2020-02-27T06:56:47Z</dcterms:modified>
</cp:coreProperties>
</file>