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8"/>
  </p:notesMasterIdLst>
  <p:sldIdLst>
    <p:sldId id="1082" r:id="rId4"/>
    <p:sldId id="1087" r:id="rId5"/>
    <p:sldId id="1088" r:id="rId6"/>
    <p:sldId id="1089" r:id="rId7"/>
    <p:sldId id="1090" r:id="rId8"/>
    <p:sldId id="1091" r:id="rId9"/>
    <p:sldId id="1092" r:id="rId10"/>
    <p:sldId id="1093" r:id="rId11"/>
    <p:sldId id="1094" r:id="rId12"/>
    <p:sldId id="1095" r:id="rId13"/>
    <p:sldId id="1096" r:id="rId14"/>
    <p:sldId id="1097" r:id="rId15"/>
    <p:sldId id="1098" r:id="rId16"/>
    <p:sldId id="1099" r:id="rId17"/>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53" autoAdjust="0"/>
    <p:restoredTop sz="91471" autoAdjust="0"/>
  </p:normalViewPr>
  <p:slideViewPr>
    <p:cSldViewPr snapToGrid="0">
      <p:cViewPr varScale="1">
        <p:scale>
          <a:sx n="57" d="100"/>
          <a:sy n="57" d="100"/>
        </p:scale>
        <p:origin x="-1350" y="-90"/>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2/27/2020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2/27/2020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2/27/2020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2/27/2020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2/27/2020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2/27/2020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2/27/2020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2/27/2020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2/27/2020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2/27/2020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2/27/2020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2/27/2020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2/27/2020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2/27/2020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2/27/2020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2/27/2020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2/27/2020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2/27/2020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2/27/2020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2/27/2020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2/27/2020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a:xfrm>
            <a:off x="457200" y="6356350"/>
            <a:ext cx="2133600" cy="365125"/>
          </a:xfrm>
          <a:prstGeom prst="rect">
            <a:avLst/>
          </a:prstGeom>
        </p:spPr>
        <p:txBody>
          <a:bodyPr/>
          <a:lstStyle/>
          <a:p>
            <a:fld id="{1E73FB90-64DE-4B75-B855-135309A4CFCF}" type="datetimeFigureOut">
              <a:rPr lang="tr-TR" smtClean="0"/>
              <a:pPr/>
              <a:t>27.02.2020</a:t>
            </a:fld>
            <a:endParaRPr lang="tr-TR"/>
          </a:p>
        </p:txBody>
      </p:sp>
      <p:sp>
        <p:nvSpPr>
          <p:cNvPr id="3" name="2 Altbilgi Yer Tutucusu"/>
          <p:cNvSpPr>
            <a:spLocks noGrp="1"/>
          </p:cNvSpPr>
          <p:nvPr>
            <p:ph type="ftr" sz="quarter" idx="11"/>
          </p:nvPr>
        </p:nvSpPr>
        <p:spPr>
          <a:xfrm>
            <a:off x="3124200" y="6356350"/>
            <a:ext cx="2895600" cy="365125"/>
          </a:xfrm>
          <a:prstGeom prst="rect">
            <a:avLst/>
          </a:prstGeom>
        </p:spPr>
        <p:txBody>
          <a:bodyPr/>
          <a:lstStyle/>
          <a:p>
            <a:endParaRPr lang="tr-TR"/>
          </a:p>
        </p:txBody>
      </p:sp>
      <p:sp>
        <p:nvSpPr>
          <p:cNvPr id="4" name="3 Slayt Numarası Yer Tutucusu"/>
          <p:cNvSpPr>
            <a:spLocks noGrp="1"/>
          </p:cNvSpPr>
          <p:nvPr>
            <p:ph type="sldNum" sz="quarter" idx="12"/>
          </p:nvPr>
        </p:nvSpPr>
        <p:spPr>
          <a:xfrm>
            <a:off x="6553200" y="6356350"/>
            <a:ext cx="2133600" cy="365125"/>
          </a:xfrm>
          <a:prstGeom prst="rect">
            <a:avLst/>
          </a:prstGeom>
        </p:spPr>
        <p:txBody>
          <a:bodyPr/>
          <a:lstStyle/>
          <a:p>
            <a:fld id="{0012FDED-92D7-4F80-971C-3AA7E1DF94F6}" type="slidenum">
              <a:rPr lang="tr-TR" smtClean="0"/>
              <a:pPr/>
              <a:t>‹#›</a:t>
            </a:fld>
            <a:endParaRPr lang="tr-TR"/>
          </a:p>
        </p:txBody>
      </p:sp>
    </p:spTree>
    <p:extLst>
      <p:ext uri="{BB962C8B-B14F-4D97-AF65-F5344CB8AC3E}">
        <p14:creationId xmlns:p14="http://schemas.microsoft.com/office/powerpoint/2010/main" val="2653568599"/>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2/27/2020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2/27/2020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2/27/2020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2/27/2020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2/27/2020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2/27/2020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2/27/2020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2/27/2020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 id="2147483698"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a:t>
            </a:r>
            <a:r>
              <a:rPr lang="tr-TR" sz="3200" b="1" dirty="0" smtClean="0">
                <a:latin typeface="Arial" panose="020B0604020202020204" pitchFamily="34" charset="0"/>
                <a:cs typeface="Arial" panose="020B0604020202020204" pitchFamily="34" charset="0"/>
              </a:rPr>
              <a:t>333</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YER SEÇİMİ VE YERLEŞİLEBİLİRLİK </a:t>
            </a: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(3-0) 3</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Prof. Dr. Recep KILIÇ</a:t>
            </a: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txBox="1">
            <a:spLocks noChangeArrowheads="1"/>
          </p:cNvSpPr>
          <p:nvPr/>
        </p:nvSpPr>
        <p:spPr>
          <a:xfrm>
            <a:off x="611188" y="2852738"/>
            <a:ext cx="8229600" cy="1008310"/>
          </a:xfrm>
          <a:prstGeom prst="rect">
            <a:avLst/>
          </a:prstGeom>
        </p:spPr>
        <p:txBody>
          <a:bodyPr/>
          <a:lstStyle/>
          <a:p>
            <a:pPr marL="342900" marR="0" lvl="0" indent="-342900" algn="ctr" defTabSz="914400" rtl="0" eaLnBrk="1" fontAlgn="auto" latinLnBrk="0" hangingPunct="1">
              <a:lnSpc>
                <a:spcPct val="100000"/>
              </a:lnSpc>
              <a:spcBef>
                <a:spcPct val="20000"/>
              </a:spcBef>
              <a:spcAft>
                <a:spcPts val="0"/>
              </a:spcAft>
              <a:buClrTx/>
              <a:buSzTx/>
              <a:buFontTx/>
              <a:buNone/>
              <a:tabLst/>
              <a:defRPr/>
            </a:pPr>
            <a:r>
              <a:rPr kumimoji="0" lang="tr-TR" sz="2000" b="1" i="0" u="none" strike="noStrike" kern="1200" cap="none" spc="0" normalizeH="0" baseline="0" noProof="0" dirty="0" smtClean="0">
                <a:ln>
                  <a:noFill/>
                </a:ln>
                <a:effectLst/>
                <a:uLnTx/>
                <a:uFillTx/>
                <a:latin typeface="Arial" pitchFamily="34" charset="0"/>
                <a:cs typeface="Arial" pitchFamily="34" charset="0"/>
              </a:rPr>
              <a:t>JEOLOJİK-JEOTEKNİK RAPORLAR ile YERBİLİMSEL VERİLERİN ELDE EDİLME YÖNTEMLERİ</a:t>
            </a:r>
          </a:p>
        </p:txBody>
      </p:sp>
    </p:spTree>
    <p:extLst>
      <p:ext uri="{BB962C8B-B14F-4D97-AF65-F5344CB8AC3E}">
        <p14:creationId xmlns:p14="http://schemas.microsoft.com/office/powerpoint/2010/main" val="1698396961"/>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399011" y="404664"/>
            <a:ext cx="6693269" cy="575791"/>
          </a:xfrm>
          <a:prstGeom prst="rect">
            <a:avLst/>
          </a:prstGeom>
        </p:spPr>
        <p:txBody>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tr-TR" sz="2400" b="1" i="0" u="none" strike="noStrike" kern="1200" cap="none" spc="0" normalizeH="0" baseline="0" noProof="0" dirty="0" smtClean="0">
                <a:ln>
                  <a:noFill/>
                </a:ln>
                <a:solidFill>
                  <a:srgbClr val="47176C"/>
                </a:solidFill>
                <a:effectLst/>
                <a:uLnTx/>
                <a:uFillTx/>
                <a:latin typeface="Arial" pitchFamily="34" charset="0"/>
                <a:ea typeface="+mj-ea"/>
                <a:cs typeface="Arial" pitchFamily="34" charset="0"/>
              </a:rPr>
              <a:t>Yerbilimsel Etüt Raporları</a:t>
            </a:r>
          </a:p>
        </p:txBody>
      </p:sp>
      <p:sp>
        <p:nvSpPr>
          <p:cNvPr id="3" name="Rectangle 3"/>
          <p:cNvSpPr txBox="1">
            <a:spLocks noChangeArrowheads="1"/>
          </p:cNvSpPr>
          <p:nvPr/>
        </p:nvSpPr>
        <p:spPr>
          <a:xfrm>
            <a:off x="179512" y="1340768"/>
            <a:ext cx="8604448" cy="4104456"/>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2000" b="0" i="0" u="none" strike="noStrike" kern="1200" cap="none" spc="0" normalizeH="0" baseline="0" noProof="0" dirty="0" smtClean="0">
                <a:ln>
                  <a:noFill/>
                </a:ln>
                <a:solidFill>
                  <a:schemeClr val="tx1"/>
                </a:solidFill>
                <a:effectLst/>
                <a:uLnTx/>
                <a:uFillTx/>
                <a:latin typeface="Arial" pitchFamily="34" charset="0"/>
                <a:cs typeface="Arial" pitchFamily="34" charset="0"/>
              </a:rPr>
              <a:t>Planlamada kullanılan yerbilimsel etüt raporları, gerek içerdikleri verilerin niteliği, gerekse planlamayı yönlendirici özellikleri bakımından zaman içinde gelişme göstermiştir</a:t>
            </a:r>
            <a:r>
              <a:rPr kumimoji="0" lang="tr-TR" sz="2000" b="0" i="0" u="none" strike="noStrike" kern="1200" cap="none" spc="0" normalizeH="0" baseline="0" noProof="0" dirty="0" smtClean="0">
                <a:ln>
                  <a:noFill/>
                </a:ln>
                <a:effectLst/>
                <a:uLnTx/>
                <a:uFillTx/>
                <a:latin typeface="Arial" pitchFamily="34" charset="0"/>
                <a:cs typeface="Arial" pitchFamily="34" charset="0"/>
              </a:rPr>
              <a:t>.</a:t>
            </a:r>
            <a:r>
              <a:rPr kumimoji="0" lang="tr-TR" sz="2000" b="0" i="0" u="none" strike="noStrike" kern="1200" cap="none" spc="0" normalizeH="0" baseline="0" noProof="0" dirty="0" smtClean="0">
                <a:ln>
                  <a:noFill/>
                </a:ln>
                <a:solidFill>
                  <a:srgbClr val="FF0000"/>
                </a:solidFill>
                <a:effectLst/>
                <a:uLnTx/>
                <a:uFillTx/>
                <a:latin typeface="Arial" pitchFamily="34" charset="0"/>
                <a:cs typeface="Arial" pitchFamily="34" charset="0"/>
              </a:rPr>
              <a:t> </a:t>
            </a:r>
          </a:p>
          <a:p>
            <a:pPr marL="342900" marR="0" lvl="0" indent="-342900" algn="l" defTabSz="914400" rtl="0" eaLnBrk="1" fontAlgn="auto" latinLnBrk="0" hangingPunct="1">
              <a:lnSpc>
                <a:spcPct val="100000"/>
              </a:lnSpc>
              <a:spcBef>
                <a:spcPct val="20000"/>
              </a:spcBef>
              <a:spcAft>
                <a:spcPts val="0"/>
              </a:spcAft>
              <a:buClrTx/>
              <a:buSzTx/>
              <a:tabLst/>
              <a:defRPr/>
            </a:pPr>
            <a:endParaRPr kumimoji="0" lang="tr-TR" sz="2000" b="0" i="0" u="none" strike="noStrike" kern="1200" cap="none" spc="0" normalizeH="0" baseline="0" noProof="0" dirty="0" smtClean="0">
              <a:ln>
                <a:noFill/>
              </a:ln>
              <a:solidFill>
                <a:srgbClr val="FF0000"/>
              </a:solidFill>
              <a:effectLst/>
              <a:uLnTx/>
              <a:uFillTx/>
              <a:latin typeface="Arial" pitchFamily="34" charset="0"/>
              <a:cs typeface="Arial" pitchFamily="34"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2000" b="1" i="0" u="none" strike="noStrike" kern="1200" cap="none" spc="0" normalizeH="0" baseline="0" noProof="0" dirty="0" smtClean="0">
                <a:ln>
                  <a:noFill/>
                </a:ln>
                <a:solidFill>
                  <a:srgbClr val="FF0000"/>
                </a:solidFill>
                <a:effectLst/>
                <a:uLnTx/>
                <a:uFillTx/>
                <a:latin typeface="Arial" pitchFamily="34" charset="0"/>
                <a:cs typeface="Arial" pitchFamily="34" charset="0"/>
              </a:rPr>
              <a:t>“gözlemsel jeolojik etüt raporları”</a:t>
            </a:r>
            <a:r>
              <a:rPr kumimoji="0" lang="tr-TR" sz="2000" b="0" i="0" u="none" strike="noStrike" kern="1200" cap="none" spc="0" normalizeH="0" baseline="0" noProof="0" dirty="0" smtClean="0">
                <a:ln>
                  <a:noFill/>
                </a:ln>
                <a:solidFill>
                  <a:srgbClr val="FF0000"/>
                </a:solidFill>
                <a:effectLst/>
                <a:uLnTx/>
                <a:uFillTx/>
                <a:latin typeface="Arial" pitchFamily="34" charset="0"/>
                <a:cs typeface="Arial" pitchFamily="34" charset="0"/>
              </a:rPr>
              <a:t> </a:t>
            </a:r>
            <a:r>
              <a:rPr kumimoji="0" lang="tr-TR" sz="2000" b="0" i="0" u="none" strike="noStrike" kern="1200" cap="none" spc="0" normalizeH="0" baseline="0" noProof="0" dirty="0" smtClean="0">
                <a:ln>
                  <a:noFill/>
                </a:ln>
                <a:solidFill>
                  <a:schemeClr val="tx1"/>
                </a:solidFill>
                <a:effectLst/>
                <a:uLnTx/>
                <a:uFillTx/>
                <a:latin typeface="Arial" pitchFamily="34" charset="0"/>
                <a:cs typeface="Arial" pitchFamily="34" charset="0"/>
              </a:rPr>
              <a:t>olarak başlayan bu çalışmalar, zaman içerisinde</a:t>
            </a:r>
            <a:r>
              <a:rPr kumimoji="0" lang="tr-TR" sz="2000" b="0" i="0" u="none" strike="noStrike" kern="1200" cap="none" spc="0" normalizeH="0" baseline="0" noProof="0" dirty="0" smtClean="0">
                <a:ln>
                  <a:noFill/>
                </a:ln>
                <a:solidFill>
                  <a:srgbClr val="FFFF00"/>
                </a:solidFill>
                <a:effectLst/>
                <a:uLnTx/>
                <a:uFillTx/>
                <a:latin typeface="Arial" pitchFamily="34" charset="0"/>
                <a:cs typeface="Arial" pitchFamily="34" charset="0"/>
              </a:rPr>
              <a:t> </a:t>
            </a:r>
          </a:p>
          <a:p>
            <a:pPr marL="342900" marR="0" lvl="0" indent="-342900" algn="l" defTabSz="914400" rtl="0" eaLnBrk="1" fontAlgn="auto" latinLnBrk="0" hangingPunct="1">
              <a:lnSpc>
                <a:spcPct val="100000"/>
              </a:lnSpc>
              <a:spcBef>
                <a:spcPct val="20000"/>
              </a:spcBef>
              <a:spcAft>
                <a:spcPts val="0"/>
              </a:spcAft>
              <a:buClrTx/>
              <a:buSzTx/>
              <a:tabLst/>
              <a:defRPr/>
            </a:pPr>
            <a:endParaRPr kumimoji="0" lang="tr-TR" sz="2000" b="0" i="0" u="none" strike="noStrike" kern="1200" cap="none" spc="0" normalizeH="0" baseline="0" noProof="0" dirty="0" smtClean="0">
              <a:ln>
                <a:noFill/>
              </a:ln>
              <a:solidFill>
                <a:srgbClr val="FFFF00"/>
              </a:solidFill>
              <a:effectLst/>
              <a:uLnTx/>
              <a:uFillTx/>
              <a:latin typeface="Arial" pitchFamily="34" charset="0"/>
              <a:cs typeface="Arial" pitchFamily="34"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2000" b="1" i="0" u="none" strike="noStrike" kern="1200" cap="none" spc="0" normalizeH="0" baseline="0" noProof="0" dirty="0" smtClean="0">
                <a:ln>
                  <a:noFill/>
                </a:ln>
                <a:solidFill>
                  <a:srgbClr val="FF0000"/>
                </a:solidFill>
                <a:effectLst/>
                <a:uLnTx/>
                <a:uFillTx/>
                <a:latin typeface="Arial" pitchFamily="34" charset="0"/>
                <a:cs typeface="Arial" pitchFamily="34" charset="0"/>
              </a:rPr>
              <a:t>“imar planlarına esas jeolojik-</a:t>
            </a:r>
            <a:r>
              <a:rPr kumimoji="0" lang="tr-TR" sz="2000" b="1" i="0" u="none" strike="noStrike" kern="1200" cap="none" spc="0" normalizeH="0" baseline="0" noProof="0" dirty="0" err="1" smtClean="0">
                <a:ln>
                  <a:noFill/>
                </a:ln>
                <a:solidFill>
                  <a:srgbClr val="FF0000"/>
                </a:solidFill>
                <a:effectLst/>
                <a:uLnTx/>
                <a:uFillTx/>
                <a:latin typeface="Arial" pitchFamily="34" charset="0"/>
                <a:cs typeface="Arial" pitchFamily="34" charset="0"/>
              </a:rPr>
              <a:t>jeoteknik</a:t>
            </a:r>
            <a:r>
              <a:rPr kumimoji="0" lang="tr-TR" sz="2000" b="1" i="0" u="none" strike="noStrike" kern="1200" cap="none" spc="0" normalizeH="0" baseline="0" noProof="0" dirty="0" smtClean="0">
                <a:ln>
                  <a:noFill/>
                </a:ln>
                <a:solidFill>
                  <a:srgbClr val="FF0000"/>
                </a:solidFill>
                <a:effectLst/>
                <a:uLnTx/>
                <a:uFillTx/>
                <a:latin typeface="Arial" pitchFamily="34" charset="0"/>
                <a:cs typeface="Arial" pitchFamily="34" charset="0"/>
              </a:rPr>
              <a:t> etüt raporları” </a:t>
            </a:r>
            <a:r>
              <a:rPr kumimoji="0" lang="tr-TR" sz="2000" b="1" i="0" u="none" strike="noStrike" kern="1200" cap="none" spc="0" normalizeH="0" baseline="0" noProof="0" dirty="0" smtClean="0">
                <a:ln>
                  <a:noFill/>
                </a:ln>
                <a:effectLst/>
                <a:uLnTx/>
                <a:uFillTx/>
                <a:latin typeface="Arial" pitchFamily="34" charset="0"/>
                <a:cs typeface="Arial" pitchFamily="34" charset="0"/>
              </a:rPr>
              <a:t>ve</a:t>
            </a:r>
          </a:p>
          <a:p>
            <a:pPr marL="342900" marR="0" lvl="0" indent="-342900" algn="l" defTabSz="914400" rtl="0" eaLnBrk="1" fontAlgn="auto" latinLnBrk="0" hangingPunct="1">
              <a:lnSpc>
                <a:spcPct val="100000"/>
              </a:lnSpc>
              <a:spcBef>
                <a:spcPct val="20000"/>
              </a:spcBef>
              <a:spcAft>
                <a:spcPts val="0"/>
              </a:spcAft>
              <a:buClrTx/>
              <a:buSzTx/>
              <a:tabLst/>
              <a:defRPr/>
            </a:pPr>
            <a:endParaRPr kumimoji="0" lang="tr-TR" sz="2000" b="1" i="0" u="none" strike="noStrike" kern="1200" cap="none" spc="0" normalizeH="0" baseline="0" noProof="0" dirty="0" smtClean="0">
              <a:ln>
                <a:noFill/>
              </a:ln>
              <a:effectLst/>
              <a:uLnTx/>
              <a:uFillTx/>
              <a:latin typeface="Arial" pitchFamily="34" charset="0"/>
              <a:cs typeface="Arial" pitchFamily="34"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2000" b="0" i="0" u="none" strike="noStrike" kern="1200" cap="none" spc="0" normalizeH="0" baseline="0" noProof="0" dirty="0" smtClean="0">
                <a:ln>
                  <a:noFill/>
                </a:ln>
                <a:solidFill>
                  <a:srgbClr val="FF0000"/>
                </a:solidFill>
                <a:effectLst/>
                <a:uLnTx/>
                <a:uFillTx/>
                <a:latin typeface="Arial" pitchFamily="34" charset="0"/>
                <a:cs typeface="Arial" pitchFamily="34" charset="0"/>
              </a:rPr>
              <a:t> </a:t>
            </a:r>
            <a:r>
              <a:rPr kumimoji="0" lang="tr-TR" sz="2000" b="1" i="0" u="none" strike="noStrike" kern="1200" cap="none" spc="0" normalizeH="0" baseline="0" noProof="0" dirty="0" smtClean="0">
                <a:ln>
                  <a:noFill/>
                </a:ln>
                <a:solidFill>
                  <a:srgbClr val="FF0000"/>
                </a:solidFill>
                <a:effectLst/>
                <a:uLnTx/>
                <a:uFillTx/>
                <a:latin typeface="Arial" pitchFamily="34" charset="0"/>
                <a:cs typeface="Arial" pitchFamily="34" charset="0"/>
              </a:rPr>
              <a:t>“</a:t>
            </a:r>
            <a:r>
              <a:rPr kumimoji="0" lang="tr-TR" sz="2000" b="1" i="0" u="none" strike="noStrike" kern="1200" cap="none" spc="0" normalizeH="0" baseline="0" noProof="0" dirty="0" err="1" smtClean="0">
                <a:ln>
                  <a:noFill/>
                </a:ln>
                <a:solidFill>
                  <a:srgbClr val="FF0000"/>
                </a:solidFill>
                <a:effectLst/>
                <a:uLnTx/>
                <a:uFillTx/>
                <a:latin typeface="Arial" pitchFamily="34" charset="0"/>
                <a:cs typeface="Arial" pitchFamily="34" charset="0"/>
              </a:rPr>
              <a:t>mikrobölgeleme</a:t>
            </a:r>
            <a:r>
              <a:rPr kumimoji="0" lang="tr-TR" sz="2000" b="1" i="0" u="none" strike="noStrike" kern="1200" cap="none" spc="0" normalizeH="0" baseline="0" noProof="0" dirty="0" smtClean="0">
                <a:ln>
                  <a:noFill/>
                </a:ln>
                <a:solidFill>
                  <a:srgbClr val="FF0000"/>
                </a:solidFill>
                <a:effectLst/>
                <a:uLnTx/>
                <a:uFillTx/>
                <a:latin typeface="Arial" pitchFamily="34" charset="0"/>
                <a:cs typeface="Arial" pitchFamily="34" charset="0"/>
              </a:rPr>
              <a:t> etüt raporları”</a:t>
            </a:r>
            <a:r>
              <a:rPr kumimoji="0" lang="tr-TR" sz="2000" b="0" i="0" u="none" strike="noStrike" kern="1200" cap="none" spc="0" normalizeH="0" baseline="0" noProof="0" dirty="0" smtClean="0">
                <a:ln>
                  <a:noFill/>
                </a:ln>
                <a:solidFill>
                  <a:srgbClr val="FF0000"/>
                </a:solidFill>
                <a:effectLst/>
                <a:uLnTx/>
                <a:uFillTx/>
                <a:latin typeface="Arial" pitchFamily="34" charset="0"/>
                <a:cs typeface="Arial" pitchFamily="34" charset="0"/>
              </a:rPr>
              <a:t> </a:t>
            </a:r>
            <a:r>
              <a:rPr kumimoji="0" lang="tr-TR" sz="2000" b="0" i="0" u="none" strike="noStrike" kern="1200" cap="none" spc="0" normalizeH="0" baseline="0" noProof="0" dirty="0" smtClean="0">
                <a:ln>
                  <a:noFill/>
                </a:ln>
                <a:solidFill>
                  <a:schemeClr val="tx1"/>
                </a:solidFill>
                <a:effectLst/>
                <a:uLnTx/>
                <a:uFillTx/>
                <a:latin typeface="Arial" pitchFamily="34" charset="0"/>
                <a:cs typeface="Arial" pitchFamily="34" charset="0"/>
              </a:rPr>
              <a:t>olarak gelişmiştir.</a:t>
            </a:r>
          </a:p>
        </p:txBody>
      </p:sp>
    </p:spTree>
    <p:extLst>
      <p:ext uri="{BB962C8B-B14F-4D97-AF65-F5344CB8AC3E}">
        <p14:creationId xmlns:p14="http://schemas.microsoft.com/office/powerpoint/2010/main" val="327826304"/>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162459" y="476671"/>
            <a:ext cx="7128792" cy="432123"/>
          </a:xfrm>
          <a:prstGeom prst="rect">
            <a:avLst/>
          </a:prstGeom>
          <a:noFill/>
        </p:spPr>
        <p:txBody>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tr-TR" sz="2400" b="1" i="0" u="none" strike="noStrike" kern="1200" cap="none" spc="0" normalizeH="0" baseline="0" noProof="0" dirty="0" smtClean="0">
                <a:ln>
                  <a:noFill/>
                </a:ln>
                <a:solidFill>
                  <a:srgbClr val="47176C"/>
                </a:solidFill>
                <a:effectLst/>
                <a:uLnTx/>
                <a:uFillTx/>
                <a:latin typeface="Arial" pitchFamily="34" charset="0"/>
                <a:ea typeface="+mj-ea"/>
                <a:cs typeface="Arial" pitchFamily="34" charset="0"/>
              </a:rPr>
              <a:t>Jeolojik- Jeoteknik Etüt Raporları</a:t>
            </a:r>
            <a:endParaRPr kumimoji="0" lang="tr-TR" sz="2400" b="1" i="0" u="none" strike="noStrike" kern="1200" cap="none" spc="0" normalizeH="0" baseline="0" noProof="0" dirty="0" smtClean="0">
              <a:ln>
                <a:noFill/>
              </a:ln>
              <a:solidFill>
                <a:srgbClr val="47176C"/>
              </a:solidFill>
              <a:effectLst/>
              <a:uLnTx/>
              <a:uFillTx/>
              <a:latin typeface="Arial" pitchFamily="34" charset="0"/>
              <a:ea typeface="+mj-ea"/>
              <a:cs typeface="Arial" pitchFamily="34" charset="0"/>
            </a:endParaRPr>
          </a:p>
        </p:txBody>
      </p:sp>
      <p:graphicFrame>
        <p:nvGraphicFramePr>
          <p:cNvPr id="3" name="Group 33"/>
          <p:cNvGraphicFramePr>
            <a:graphicFrameLocks noGrp="1"/>
          </p:cNvGraphicFramePr>
          <p:nvPr>
            <p:extLst>
              <p:ext uri="{D42A27DB-BD31-4B8C-83A1-F6EECF244321}">
                <p14:modId xmlns:p14="http://schemas.microsoft.com/office/powerpoint/2010/main" val="1914821800"/>
              </p:ext>
            </p:extLst>
          </p:nvPr>
        </p:nvGraphicFramePr>
        <p:xfrm>
          <a:off x="162459" y="1257641"/>
          <a:ext cx="8424936" cy="4901238"/>
        </p:xfrm>
        <a:graphic>
          <a:graphicData uri="http://schemas.openxmlformats.org/drawingml/2006/table">
            <a:tbl>
              <a:tblPr/>
              <a:tblGrid>
                <a:gridCol w="2304257">
                  <a:extLst>
                    <a:ext uri="{9D8B030D-6E8A-4147-A177-3AD203B41FA5}">
                      <a16:colId xmlns:a16="http://schemas.microsoft.com/office/drawing/2014/main" xmlns="" val="20000"/>
                    </a:ext>
                  </a:extLst>
                </a:gridCol>
                <a:gridCol w="2376264">
                  <a:extLst>
                    <a:ext uri="{9D8B030D-6E8A-4147-A177-3AD203B41FA5}">
                      <a16:colId xmlns:a16="http://schemas.microsoft.com/office/drawing/2014/main" xmlns="" val="20001"/>
                    </a:ext>
                  </a:extLst>
                </a:gridCol>
                <a:gridCol w="3744415">
                  <a:extLst>
                    <a:ext uri="{9D8B030D-6E8A-4147-A177-3AD203B41FA5}">
                      <a16:colId xmlns:a16="http://schemas.microsoft.com/office/drawing/2014/main" xmlns="" val="20002"/>
                    </a:ext>
                  </a:extLst>
                </a:gridCol>
              </a:tblGrid>
              <a:tr h="65580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noFill/>
                          </a:ln>
                          <a:solidFill>
                            <a:schemeClr val="tx1"/>
                          </a:solidFill>
                          <a:effectLst/>
                          <a:latin typeface="Arial" charset="0"/>
                          <a:ea typeface="Times New Roman" pitchFamily="18" charset="0"/>
                          <a:cs typeface="Arial" charset="0"/>
                        </a:rPr>
                        <a:t>PLAN KADEMESİ</a:t>
                      </a:r>
                    </a:p>
                  </a:txBody>
                  <a:tcPr marT="45725" marB="45725" anchor="ctr" horzOverflow="overflow">
                    <a:lnL w="28575" cap="flat" cmpd="sng" algn="ctr">
                      <a:solidFill>
                        <a:srgbClr val="FF3300"/>
                      </a:solidFill>
                      <a:prstDash val="solid"/>
                      <a:round/>
                      <a:headEnd type="none" w="med" len="med"/>
                      <a:tailEnd type="none" w="med" len="med"/>
                    </a:lnL>
                    <a:lnR w="28575" cap="flat" cmpd="sng" algn="ctr">
                      <a:solidFill>
                        <a:srgbClr val="FF3300"/>
                      </a:solidFill>
                      <a:prstDash val="solid"/>
                      <a:round/>
                      <a:headEnd type="none" w="med" len="med"/>
                      <a:tailEnd type="none" w="med" len="med"/>
                    </a:lnR>
                    <a:lnT w="28575" cap="flat" cmpd="sng" algn="ctr">
                      <a:solidFill>
                        <a:srgbClr val="FF3300"/>
                      </a:solidFill>
                      <a:prstDash val="solid"/>
                      <a:round/>
                      <a:headEnd type="none" w="med" len="med"/>
                      <a:tailEnd type="none" w="med" len="med"/>
                    </a:lnT>
                    <a:lnB w="28575" cap="flat" cmpd="sng" algn="ctr">
                      <a:solidFill>
                        <a:srgbClr val="FF33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noFill/>
                          </a:ln>
                          <a:solidFill>
                            <a:schemeClr val="tx1"/>
                          </a:solidFill>
                          <a:effectLst/>
                          <a:latin typeface="Arial" charset="0"/>
                          <a:ea typeface="Times New Roman" pitchFamily="18" charset="0"/>
                          <a:cs typeface="Arial" charset="0"/>
                        </a:rPr>
                        <a:t>PLAN ADI</a:t>
                      </a:r>
                    </a:p>
                  </a:txBody>
                  <a:tcPr marT="45725" marB="45725" anchor="ctr" horzOverflow="overflow">
                    <a:lnL w="28575" cap="flat" cmpd="sng" algn="ctr">
                      <a:solidFill>
                        <a:srgbClr val="FF3300"/>
                      </a:solidFill>
                      <a:prstDash val="solid"/>
                      <a:round/>
                      <a:headEnd type="none" w="med" len="med"/>
                      <a:tailEnd type="none" w="med" len="med"/>
                    </a:lnL>
                    <a:lnR w="28575" cap="flat" cmpd="sng" algn="ctr">
                      <a:solidFill>
                        <a:srgbClr val="FF3300"/>
                      </a:solidFill>
                      <a:prstDash val="solid"/>
                      <a:round/>
                      <a:headEnd type="none" w="med" len="med"/>
                      <a:tailEnd type="none" w="med" len="med"/>
                    </a:lnR>
                    <a:lnT w="28575" cap="flat" cmpd="sng" algn="ctr">
                      <a:solidFill>
                        <a:srgbClr val="FF3300"/>
                      </a:solidFill>
                      <a:prstDash val="solid"/>
                      <a:round/>
                      <a:headEnd type="none" w="med" len="med"/>
                      <a:tailEnd type="none" w="med" len="med"/>
                    </a:lnT>
                    <a:lnB w="28575" cap="flat" cmpd="sng" algn="ctr">
                      <a:solidFill>
                        <a:srgbClr val="FF33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noFill/>
                          </a:ln>
                          <a:solidFill>
                            <a:schemeClr val="tx1"/>
                          </a:solidFill>
                          <a:effectLst/>
                          <a:latin typeface="Arial" charset="0"/>
                          <a:cs typeface="Arial" charset="0"/>
                        </a:rPr>
                        <a:t>JEOLOJİK-JEOTEKNİK</a:t>
                      </a:r>
                      <a:r>
                        <a:rPr kumimoji="0" lang="tr-TR" sz="1600" b="1" i="0" u="none" strike="noStrike" cap="none" normalizeH="0" baseline="0" dirty="0" smtClean="0">
                          <a:ln>
                            <a:noFill/>
                          </a:ln>
                          <a:solidFill>
                            <a:schemeClr val="tx1"/>
                          </a:solidFill>
                          <a:effectLst/>
                          <a:latin typeface="Arial" charset="0"/>
                          <a:ea typeface="Times New Roman" pitchFamily="18" charset="0"/>
                          <a:cs typeface="Arial" charset="0"/>
                        </a:rPr>
                        <a:t> VERİ</a:t>
                      </a:r>
                      <a:r>
                        <a:rPr kumimoji="0" lang="tr-TR" sz="1600" b="1" i="0" u="none" strike="noStrike" cap="none" normalizeH="0" baseline="0" dirty="0" smtClean="0">
                          <a:ln>
                            <a:noFill/>
                          </a:ln>
                          <a:solidFill>
                            <a:schemeClr val="tx1"/>
                          </a:solidFill>
                          <a:effectLst/>
                          <a:latin typeface="Arial" charset="0"/>
                          <a:cs typeface="Arial" charset="0"/>
                        </a:rPr>
                        <a:t> DÜZEYİ /ÖLÇEK</a:t>
                      </a:r>
                      <a:endParaRPr kumimoji="0" lang="tr-TR" sz="1600" b="1" i="0" u="none" strike="noStrike" cap="none" normalizeH="0" baseline="0" dirty="0" smtClean="0">
                        <a:ln>
                          <a:noFill/>
                        </a:ln>
                        <a:solidFill>
                          <a:schemeClr val="tx1"/>
                        </a:solidFill>
                        <a:effectLst/>
                        <a:latin typeface="Arial" charset="0"/>
                      </a:endParaRPr>
                    </a:p>
                  </a:txBody>
                  <a:tcPr marT="45725" marB="45725" anchor="ctr" horzOverflow="overflow">
                    <a:lnL w="28575" cap="flat" cmpd="sng" algn="ctr">
                      <a:solidFill>
                        <a:srgbClr val="FF3300"/>
                      </a:solidFill>
                      <a:prstDash val="solid"/>
                      <a:round/>
                      <a:headEnd type="none" w="med" len="med"/>
                      <a:tailEnd type="none" w="med" len="med"/>
                    </a:lnL>
                    <a:lnR w="28575" cap="flat" cmpd="sng" algn="ctr">
                      <a:solidFill>
                        <a:srgbClr val="FF3300"/>
                      </a:solidFill>
                      <a:prstDash val="solid"/>
                      <a:round/>
                      <a:headEnd type="none" w="med" len="med"/>
                      <a:tailEnd type="none" w="med" len="med"/>
                    </a:lnR>
                    <a:lnT w="28575" cap="flat" cmpd="sng" algn="ctr">
                      <a:solidFill>
                        <a:srgbClr val="FF3300"/>
                      </a:solidFill>
                      <a:prstDash val="solid"/>
                      <a:round/>
                      <a:headEnd type="none" w="med" len="med"/>
                      <a:tailEnd type="none" w="med" len="med"/>
                    </a:lnT>
                    <a:lnB w="28575" cap="flat" cmpd="sng" algn="ctr">
                      <a:solidFill>
                        <a:srgbClr val="FF33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0"/>
                  </a:ext>
                </a:extLst>
              </a:tr>
              <a:tr h="262326">
                <a:tc row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charset="0"/>
                          <a:ea typeface="Times New Roman" pitchFamily="18" charset="0"/>
                          <a:cs typeface="Arial" charset="0"/>
                        </a:rPr>
                        <a:t>ÜST ÖLÇEKLİ PLANLAR</a:t>
                      </a:r>
                    </a:p>
                  </a:txBody>
                  <a:tcPr marT="45725" marB="45725" anchor="ctr" horzOverflow="overflow">
                    <a:lnL w="28575" cap="flat" cmpd="sng" algn="ctr">
                      <a:solidFill>
                        <a:srgbClr val="FF3300"/>
                      </a:solidFill>
                      <a:prstDash val="solid"/>
                      <a:round/>
                      <a:headEnd type="none" w="med" len="med"/>
                      <a:tailEnd type="none" w="med" len="med"/>
                    </a:lnL>
                    <a:lnR w="28575" cap="flat" cmpd="sng" algn="ctr">
                      <a:solidFill>
                        <a:srgbClr val="FF3300"/>
                      </a:solidFill>
                      <a:prstDash val="solid"/>
                      <a:round/>
                      <a:headEnd type="none" w="med" len="med"/>
                      <a:tailEnd type="none" w="med" len="med"/>
                    </a:lnR>
                    <a:lnT w="28575" cap="flat" cmpd="sng" algn="ctr">
                      <a:solidFill>
                        <a:srgbClr val="FF3300"/>
                      </a:solidFill>
                      <a:prstDash val="solid"/>
                      <a:round/>
                      <a:headEnd type="none" w="med" len="med"/>
                      <a:tailEnd type="none" w="med" len="med"/>
                    </a:lnT>
                    <a:lnB w="28575" cap="flat" cmpd="sng" algn="ctr">
                      <a:solidFill>
                        <a:srgbClr val="FF33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charset="0"/>
                          <a:ea typeface="Times New Roman" pitchFamily="18" charset="0"/>
                          <a:cs typeface="Arial" charset="0"/>
                        </a:rPr>
                        <a:t>Ülke Planı</a:t>
                      </a:r>
                    </a:p>
                  </a:txBody>
                  <a:tcPr marT="45725" marB="45725" anchor="ctr" horzOverflow="overflow">
                    <a:lnL w="28575" cap="flat" cmpd="sng" algn="ctr">
                      <a:solidFill>
                        <a:srgbClr val="FF3300"/>
                      </a:solidFill>
                      <a:prstDash val="solid"/>
                      <a:round/>
                      <a:headEnd type="none" w="med" len="med"/>
                      <a:tailEnd type="none" w="med" len="med"/>
                    </a:lnL>
                    <a:lnR w="28575" cap="flat" cmpd="sng" algn="ctr">
                      <a:solidFill>
                        <a:srgbClr val="FF3300"/>
                      </a:solidFill>
                      <a:prstDash val="solid"/>
                      <a:round/>
                      <a:headEnd type="none" w="med" len="med"/>
                      <a:tailEnd type="none" w="med" len="med"/>
                    </a:lnR>
                    <a:lnT w="28575" cap="flat" cmpd="sng" algn="ctr">
                      <a:solidFill>
                        <a:srgbClr val="FF3300"/>
                      </a:solidFill>
                      <a:prstDash val="solid"/>
                      <a:round/>
                      <a:headEnd type="none" w="med" len="med"/>
                      <a:tailEnd type="none" w="med" len="med"/>
                    </a:lnT>
                    <a:lnB w="28575" cap="flat" cmpd="sng" algn="ctr">
                      <a:solidFill>
                        <a:srgbClr val="FF3300"/>
                      </a:solidFill>
                      <a:prstDash val="solid"/>
                      <a:round/>
                      <a:headEnd type="none" w="med" len="med"/>
                      <a:tailEnd type="none" w="med" len="med"/>
                    </a:lnB>
                    <a:lnTlToBr>
                      <a:noFill/>
                    </a:lnTlToBr>
                    <a:lnBlToTr>
                      <a:noFill/>
                    </a:lnBlToTr>
                    <a:noFill/>
                  </a:tcPr>
                </a:tc>
                <a:tc row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charset="0"/>
                          <a:cs typeface="Arial" charset="0"/>
                        </a:rPr>
                        <a:t>Gözlemsel Jeolojik Etütler                    </a:t>
                      </a:r>
                      <a:r>
                        <a:rPr kumimoji="0" lang="tr-TR" sz="1600" b="0" i="0" u="none" strike="noStrike" cap="none" normalizeH="0" baseline="0" dirty="0" smtClean="0">
                          <a:ln>
                            <a:noFill/>
                          </a:ln>
                          <a:solidFill>
                            <a:schemeClr val="tx1"/>
                          </a:solidFill>
                          <a:effectLst/>
                          <a:latin typeface="Arial" charset="0"/>
                          <a:ea typeface="Times New Roman" pitchFamily="18" charset="0"/>
                          <a:cs typeface="Arial" charset="0"/>
                        </a:rPr>
                        <a:t> (1/25000 ve daha küçük)</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FF0000"/>
                          </a:solidFill>
                          <a:effectLst/>
                          <a:latin typeface="Arial" charset="0"/>
                          <a:ea typeface="Times New Roman" pitchFamily="18" charset="0"/>
                          <a:cs typeface="Arial" charset="0"/>
                        </a:rPr>
                        <a:t>Format-1</a:t>
                      </a:r>
                    </a:p>
                  </a:txBody>
                  <a:tcPr marT="45725" marB="45725" anchor="ctr" horzOverflow="overflow">
                    <a:lnL w="28575" cap="flat" cmpd="sng" algn="ctr">
                      <a:solidFill>
                        <a:srgbClr val="FF3300"/>
                      </a:solidFill>
                      <a:prstDash val="solid"/>
                      <a:round/>
                      <a:headEnd type="none" w="med" len="med"/>
                      <a:tailEnd type="none" w="med" len="med"/>
                    </a:lnL>
                    <a:lnR w="28575" cap="flat" cmpd="sng" algn="ctr">
                      <a:solidFill>
                        <a:srgbClr val="FF3300"/>
                      </a:solidFill>
                      <a:prstDash val="solid"/>
                      <a:round/>
                      <a:headEnd type="none" w="med" len="med"/>
                      <a:tailEnd type="none" w="med" len="med"/>
                    </a:lnR>
                    <a:lnT w="28575" cap="flat" cmpd="sng" algn="ctr">
                      <a:solidFill>
                        <a:srgbClr val="FF3300"/>
                      </a:solidFill>
                      <a:prstDash val="solid"/>
                      <a:round/>
                      <a:headEnd type="none" w="med" len="med"/>
                      <a:tailEnd type="none" w="med" len="med"/>
                    </a:lnT>
                    <a:lnB w="28575" cap="flat" cmpd="sng" algn="ctr">
                      <a:solidFill>
                        <a:srgbClr val="FF33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262326">
                <a:tc vMerge="1">
                  <a:txBody>
                    <a:bodyPr/>
                    <a:lstStyle/>
                    <a:p>
                      <a:endParaRPr lang="tr-TR"/>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charset="0"/>
                          <a:ea typeface="Times New Roman" pitchFamily="18" charset="0"/>
                          <a:cs typeface="Arial" charset="0"/>
                        </a:rPr>
                        <a:t>Bölge Planı</a:t>
                      </a:r>
                    </a:p>
                  </a:txBody>
                  <a:tcPr marT="45725" marB="45725" anchor="ctr" horzOverflow="overflow">
                    <a:lnL w="28575" cap="flat" cmpd="sng" algn="ctr">
                      <a:solidFill>
                        <a:srgbClr val="FF3300"/>
                      </a:solidFill>
                      <a:prstDash val="solid"/>
                      <a:round/>
                      <a:headEnd type="none" w="med" len="med"/>
                      <a:tailEnd type="none" w="med" len="med"/>
                    </a:lnL>
                    <a:lnR w="28575" cap="flat" cmpd="sng" algn="ctr">
                      <a:solidFill>
                        <a:srgbClr val="FF3300"/>
                      </a:solidFill>
                      <a:prstDash val="solid"/>
                      <a:round/>
                      <a:headEnd type="none" w="med" len="med"/>
                      <a:tailEnd type="none" w="med" len="med"/>
                    </a:lnR>
                    <a:lnT w="28575" cap="flat" cmpd="sng" algn="ctr">
                      <a:solidFill>
                        <a:srgbClr val="FF3300"/>
                      </a:solidFill>
                      <a:prstDash val="solid"/>
                      <a:round/>
                      <a:headEnd type="none" w="med" len="med"/>
                      <a:tailEnd type="none" w="med" len="med"/>
                    </a:lnT>
                    <a:lnB w="28575" cap="flat" cmpd="sng" algn="ctr">
                      <a:solidFill>
                        <a:srgbClr val="FF3300"/>
                      </a:solidFill>
                      <a:prstDash val="solid"/>
                      <a:round/>
                      <a:headEnd type="none" w="med" len="med"/>
                      <a:tailEnd type="none" w="med" len="med"/>
                    </a:lnB>
                    <a:lnTlToBr>
                      <a:noFill/>
                    </a:lnTlToBr>
                    <a:lnBlToTr>
                      <a:noFill/>
                    </a:lnBlToTr>
                    <a:noFill/>
                  </a:tcPr>
                </a:tc>
                <a:tc vMerge="1">
                  <a:txBody>
                    <a:bodyPr/>
                    <a:lstStyle/>
                    <a:p>
                      <a:endParaRPr lang="tr-TR"/>
                    </a:p>
                  </a:txBody>
                  <a:tcPr/>
                </a:tc>
                <a:extLst>
                  <a:ext uri="{0D108BD9-81ED-4DB2-BD59-A6C34878D82A}">
                    <a16:rowId xmlns:a16="http://schemas.microsoft.com/office/drawing/2014/main" xmlns="" val="10002"/>
                  </a:ext>
                </a:extLst>
              </a:tr>
              <a:tr h="410065">
                <a:tc vMerge="1">
                  <a:txBody>
                    <a:bodyPr/>
                    <a:lstStyle/>
                    <a:p>
                      <a:endParaRPr lang="tr-TR"/>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charset="0"/>
                          <a:ea typeface="Times New Roman" pitchFamily="18" charset="0"/>
                          <a:cs typeface="Arial" charset="0"/>
                        </a:rPr>
                        <a:t>Çevre Düzeni Planı</a:t>
                      </a:r>
                    </a:p>
                  </a:txBody>
                  <a:tcPr marT="45725" marB="45725" anchor="ctr" horzOverflow="overflow">
                    <a:lnL w="28575" cap="flat" cmpd="sng" algn="ctr">
                      <a:solidFill>
                        <a:srgbClr val="FF3300"/>
                      </a:solidFill>
                      <a:prstDash val="solid"/>
                      <a:round/>
                      <a:headEnd type="none" w="med" len="med"/>
                      <a:tailEnd type="none" w="med" len="med"/>
                    </a:lnL>
                    <a:lnR w="28575" cap="flat" cmpd="sng" algn="ctr">
                      <a:solidFill>
                        <a:srgbClr val="FF3300"/>
                      </a:solidFill>
                      <a:prstDash val="solid"/>
                      <a:round/>
                      <a:headEnd type="none" w="med" len="med"/>
                      <a:tailEnd type="none" w="med" len="med"/>
                    </a:lnR>
                    <a:lnT w="28575" cap="flat" cmpd="sng" algn="ctr">
                      <a:solidFill>
                        <a:srgbClr val="FF3300"/>
                      </a:solidFill>
                      <a:prstDash val="solid"/>
                      <a:round/>
                      <a:headEnd type="none" w="med" len="med"/>
                      <a:tailEnd type="none" w="med" len="med"/>
                    </a:lnT>
                    <a:lnB w="28575" cap="flat" cmpd="sng" algn="ctr">
                      <a:solidFill>
                        <a:srgbClr val="FF3300"/>
                      </a:solidFill>
                      <a:prstDash val="solid"/>
                      <a:round/>
                      <a:headEnd type="none" w="med" len="med"/>
                      <a:tailEnd type="none" w="med" len="med"/>
                    </a:lnB>
                    <a:lnTlToBr>
                      <a:noFill/>
                    </a:lnTlToBr>
                    <a:lnBlToTr>
                      <a:noFill/>
                    </a:lnBlToTr>
                    <a:noFill/>
                  </a:tcPr>
                </a:tc>
                <a:tc vMerge="1">
                  <a:txBody>
                    <a:bodyPr/>
                    <a:lstStyle/>
                    <a:p>
                      <a:endParaRPr lang="tr-TR"/>
                    </a:p>
                  </a:txBody>
                  <a:tcPr/>
                </a:tc>
                <a:extLst>
                  <a:ext uri="{0D108BD9-81ED-4DB2-BD59-A6C34878D82A}">
                    <a16:rowId xmlns:a16="http://schemas.microsoft.com/office/drawing/2014/main" xmlns="" val="10003"/>
                  </a:ext>
                </a:extLst>
              </a:tr>
              <a:tr h="866885">
                <a:tc row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charset="0"/>
                          <a:cs typeface="Arial" charset="0"/>
                        </a:rPr>
                        <a:t>İ</a:t>
                      </a:r>
                      <a:r>
                        <a:rPr kumimoji="0" lang="tr-TR" sz="1600" b="0" i="0" u="none" strike="noStrike" cap="none" normalizeH="0" baseline="0" dirty="0" smtClean="0">
                          <a:ln>
                            <a:noFill/>
                          </a:ln>
                          <a:solidFill>
                            <a:schemeClr val="tx1"/>
                          </a:solidFill>
                          <a:effectLst/>
                          <a:latin typeface="Arial" charset="0"/>
                          <a:ea typeface="Times New Roman" pitchFamily="18" charset="0"/>
                          <a:cs typeface="Arial" charset="0"/>
                        </a:rPr>
                        <a:t>MAR PLAN</a:t>
                      </a:r>
                      <a:r>
                        <a:rPr kumimoji="0" lang="tr-TR" sz="1600" b="0" i="0" u="none" strike="noStrike" cap="none" normalizeH="0" baseline="0" dirty="0" smtClean="0">
                          <a:ln>
                            <a:noFill/>
                          </a:ln>
                          <a:solidFill>
                            <a:schemeClr val="tx1"/>
                          </a:solidFill>
                          <a:effectLst/>
                          <a:latin typeface="Arial" charset="0"/>
                          <a:cs typeface="Arial" charset="0"/>
                        </a:rPr>
                        <a:t>I</a:t>
                      </a:r>
                      <a:endParaRPr kumimoji="0" lang="tr-TR" sz="1600" b="0" i="0" u="none" strike="noStrike" cap="none" normalizeH="0" baseline="0" dirty="0" smtClean="0">
                        <a:ln>
                          <a:noFill/>
                        </a:ln>
                        <a:solidFill>
                          <a:schemeClr val="tx1"/>
                        </a:solidFill>
                        <a:effectLst/>
                        <a:latin typeface="Arial" charset="0"/>
                      </a:endParaRPr>
                    </a:p>
                  </a:txBody>
                  <a:tcPr marT="45725" marB="45725" anchor="ctr" horzOverflow="overflow">
                    <a:lnL w="28575" cap="flat" cmpd="sng" algn="ctr">
                      <a:solidFill>
                        <a:srgbClr val="FF3300"/>
                      </a:solidFill>
                      <a:prstDash val="solid"/>
                      <a:round/>
                      <a:headEnd type="none" w="med" len="med"/>
                      <a:tailEnd type="none" w="med" len="med"/>
                    </a:lnL>
                    <a:lnR w="28575" cap="flat" cmpd="sng" algn="ctr">
                      <a:solidFill>
                        <a:srgbClr val="FF3300"/>
                      </a:solidFill>
                      <a:prstDash val="solid"/>
                      <a:round/>
                      <a:headEnd type="none" w="med" len="med"/>
                      <a:tailEnd type="none" w="med" len="med"/>
                    </a:lnR>
                    <a:lnT w="28575" cap="flat" cmpd="sng" algn="ctr">
                      <a:solidFill>
                        <a:srgbClr val="FF3300"/>
                      </a:solidFill>
                      <a:prstDash val="solid"/>
                      <a:round/>
                      <a:headEnd type="none" w="med" len="med"/>
                      <a:tailEnd type="none" w="med" len="med"/>
                    </a:lnT>
                    <a:lnB w="28575" cap="flat" cmpd="sng" algn="ctr">
                      <a:solidFill>
                        <a:srgbClr val="FF33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charset="0"/>
                          <a:ea typeface="Times New Roman" pitchFamily="18" charset="0"/>
                          <a:cs typeface="Arial" charset="0"/>
                        </a:rPr>
                        <a:t>Nazım İmar Planı</a:t>
                      </a:r>
                    </a:p>
                  </a:txBody>
                  <a:tcPr marT="45725" marB="45725" anchor="ctr" horzOverflow="overflow">
                    <a:lnL w="28575" cap="flat" cmpd="sng" algn="ctr">
                      <a:solidFill>
                        <a:srgbClr val="FF3300"/>
                      </a:solidFill>
                      <a:prstDash val="solid"/>
                      <a:round/>
                      <a:headEnd type="none" w="med" len="med"/>
                      <a:tailEnd type="none" w="med" len="med"/>
                    </a:lnL>
                    <a:lnR w="28575" cap="flat" cmpd="sng" algn="ctr">
                      <a:solidFill>
                        <a:srgbClr val="FF3300"/>
                      </a:solidFill>
                      <a:prstDash val="solid"/>
                      <a:round/>
                      <a:headEnd type="none" w="med" len="med"/>
                      <a:tailEnd type="none" w="med" len="med"/>
                    </a:lnR>
                    <a:lnT w="28575" cap="flat" cmpd="sng" algn="ctr">
                      <a:solidFill>
                        <a:srgbClr val="FF3300"/>
                      </a:solidFill>
                      <a:prstDash val="solid"/>
                      <a:round/>
                      <a:headEnd type="none" w="med" len="med"/>
                      <a:tailEnd type="none" w="med" len="med"/>
                    </a:lnT>
                    <a:lnB w="28575" cap="flat" cmpd="sng" algn="ctr">
                      <a:solidFill>
                        <a:srgbClr val="FF33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charset="0"/>
                          <a:cs typeface="Arial" charset="0"/>
                        </a:rPr>
                        <a:t>İ</a:t>
                      </a:r>
                      <a:r>
                        <a:rPr kumimoji="0" lang="tr-TR" sz="1600" b="0" i="0" u="none" strike="noStrike" cap="none" normalizeH="0" baseline="0" dirty="0" smtClean="0">
                          <a:ln>
                            <a:noFill/>
                          </a:ln>
                          <a:solidFill>
                            <a:schemeClr val="tx1"/>
                          </a:solidFill>
                          <a:effectLst/>
                          <a:latin typeface="Arial" charset="0"/>
                          <a:ea typeface="Times New Roman" pitchFamily="18" charset="0"/>
                          <a:cs typeface="Arial" charset="0"/>
                        </a:rPr>
                        <a:t>mar Plan</a:t>
                      </a:r>
                      <a:r>
                        <a:rPr kumimoji="0" lang="tr-TR" sz="1600" b="0" i="0" u="none" strike="noStrike" cap="none" normalizeH="0" baseline="0" dirty="0" smtClean="0">
                          <a:ln>
                            <a:noFill/>
                          </a:ln>
                          <a:solidFill>
                            <a:schemeClr val="tx1"/>
                          </a:solidFill>
                          <a:effectLst/>
                          <a:latin typeface="Arial" charset="0"/>
                          <a:cs typeface="Arial" charset="0"/>
                        </a:rPr>
                        <a:t>ı</a:t>
                      </a:r>
                      <a:r>
                        <a:rPr kumimoji="0" lang="tr-TR" sz="1600" b="0" i="0" u="none" strike="noStrike" cap="none" normalizeH="0" baseline="0" dirty="0" smtClean="0">
                          <a:ln>
                            <a:noFill/>
                          </a:ln>
                          <a:solidFill>
                            <a:schemeClr val="tx1"/>
                          </a:solidFill>
                          <a:effectLst/>
                          <a:latin typeface="Arial" charset="0"/>
                          <a:cs typeface="Times New Roman" pitchFamily="18" charset="0"/>
                        </a:rPr>
                        <a:t>na Esas Jeolojik-</a:t>
                      </a:r>
                      <a:r>
                        <a:rPr kumimoji="0" lang="tr-TR" sz="1600" b="0" i="0" u="none" strike="noStrike" cap="none" normalizeH="0" baseline="0" dirty="0" err="1" smtClean="0">
                          <a:ln>
                            <a:noFill/>
                          </a:ln>
                          <a:solidFill>
                            <a:schemeClr val="tx1"/>
                          </a:solidFill>
                          <a:effectLst/>
                          <a:latin typeface="Arial" charset="0"/>
                          <a:cs typeface="Times New Roman" pitchFamily="18" charset="0"/>
                        </a:rPr>
                        <a:t>Jeoteknik</a:t>
                      </a:r>
                      <a:r>
                        <a:rPr kumimoji="0" lang="tr-TR" sz="1600" b="0" i="0" u="none" strike="noStrike" cap="none" normalizeH="0" baseline="0" dirty="0" smtClean="0">
                          <a:ln>
                            <a:noFill/>
                          </a:ln>
                          <a:solidFill>
                            <a:schemeClr val="tx1"/>
                          </a:solidFill>
                          <a:effectLst/>
                          <a:latin typeface="Arial" charset="0"/>
                          <a:cs typeface="Times New Roman" pitchFamily="18" charset="0"/>
                        </a:rPr>
                        <a:t> Etütler   </a:t>
                      </a:r>
                      <a:r>
                        <a:rPr kumimoji="0" lang="tr-TR" sz="1600" b="0" i="0" u="none" strike="noStrike" cap="none" normalizeH="0" baseline="0" dirty="0" smtClean="0">
                          <a:ln>
                            <a:noFill/>
                          </a:ln>
                          <a:solidFill>
                            <a:schemeClr val="tx1"/>
                          </a:solidFill>
                          <a:effectLst/>
                          <a:latin typeface="Arial" charset="0"/>
                          <a:cs typeface="Arial" charset="0"/>
                        </a:rPr>
                        <a:t>(1/5000)</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tr-TR" sz="1600" b="0" i="0" u="none" strike="noStrike" cap="none" normalizeH="0" baseline="0" dirty="0" smtClean="0">
                          <a:ln>
                            <a:noFill/>
                          </a:ln>
                          <a:solidFill>
                            <a:srgbClr val="FF0000"/>
                          </a:solidFill>
                          <a:effectLst/>
                          <a:latin typeface="Arial" charset="0"/>
                          <a:ea typeface="Times New Roman" pitchFamily="18" charset="0"/>
                          <a:cs typeface="Arial" charset="0"/>
                        </a:rPr>
                        <a:t>Format-3,4</a:t>
                      </a:r>
                    </a:p>
                  </a:txBody>
                  <a:tcPr marT="45725" marB="45725" anchor="ctr" horzOverflow="overflow">
                    <a:lnL w="28575" cap="flat" cmpd="sng" algn="ctr">
                      <a:solidFill>
                        <a:srgbClr val="FF3300"/>
                      </a:solidFill>
                      <a:prstDash val="solid"/>
                      <a:round/>
                      <a:headEnd type="none" w="med" len="med"/>
                      <a:tailEnd type="none" w="med" len="med"/>
                    </a:lnL>
                    <a:lnR w="28575" cap="flat" cmpd="sng" algn="ctr">
                      <a:solidFill>
                        <a:srgbClr val="FF3300"/>
                      </a:solidFill>
                      <a:prstDash val="solid"/>
                      <a:round/>
                      <a:headEnd type="none" w="med" len="med"/>
                      <a:tailEnd type="none" w="med" len="med"/>
                    </a:lnR>
                    <a:lnT w="28575" cap="flat" cmpd="sng" algn="ctr">
                      <a:solidFill>
                        <a:srgbClr val="FF3300"/>
                      </a:solidFill>
                      <a:prstDash val="solid"/>
                      <a:round/>
                      <a:headEnd type="none" w="med" len="med"/>
                      <a:tailEnd type="none" w="med" len="med"/>
                    </a:lnT>
                    <a:lnB w="28575" cap="flat" cmpd="sng" algn="ctr">
                      <a:solidFill>
                        <a:srgbClr val="FF33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4"/>
                  </a:ext>
                </a:extLst>
              </a:tr>
              <a:tr h="1248619">
                <a:tc vMerge="1">
                  <a:txBody>
                    <a:bodyPr/>
                    <a:lstStyle/>
                    <a:p>
                      <a:endParaRPr lang="tr-TR"/>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charset="0"/>
                          <a:ea typeface="Times New Roman" pitchFamily="18" charset="0"/>
                          <a:cs typeface="Arial" charset="0"/>
                        </a:rPr>
                        <a:t>Uygulama İmar Planı</a:t>
                      </a:r>
                    </a:p>
                  </a:txBody>
                  <a:tcPr marT="45725" marB="45725" anchor="ctr" horzOverflow="overflow">
                    <a:lnL w="28575" cap="flat" cmpd="sng" algn="ctr">
                      <a:solidFill>
                        <a:srgbClr val="FF3300"/>
                      </a:solidFill>
                      <a:prstDash val="solid"/>
                      <a:round/>
                      <a:headEnd type="none" w="med" len="med"/>
                      <a:tailEnd type="none" w="med" len="med"/>
                    </a:lnL>
                    <a:lnR w="28575" cap="flat" cmpd="sng" algn="ctr">
                      <a:solidFill>
                        <a:srgbClr val="FF3300"/>
                      </a:solidFill>
                      <a:prstDash val="solid"/>
                      <a:round/>
                      <a:headEnd type="none" w="med" len="med"/>
                      <a:tailEnd type="none" w="med" len="med"/>
                    </a:lnR>
                    <a:lnT w="28575" cap="flat" cmpd="sng" algn="ctr">
                      <a:solidFill>
                        <a:srgbClr val="FF3300"/>
                      </a:solidFill>
                      <a:prstDash val="solid"/>
                      <a:round/>
                      <a:headEnd type="none" w="med" len="med"/>
                      <a:tailEnd type="none" w="med" len="med"/>
                    </a:lnT>
                    <a:lnB w="28575" cap="flat" cmpd="sng" algn="ctr">
                      <a:solidFill>
                        <a:srgbClr val="FF33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charset="0"/>
                          <a:cs typeface="Arial" charset="0"/>
                        </a:rPr>
                        <a:t>İ</a:t>
                      </a:r>
                      <a:r>
                        <a:rPr kumimoji="0" lang="tr-TR" sz="1600" b="0" i="0" u="none" strike="noStrike" cap="none" normalizeH="0" baseline="0" dirty="0" smtClean="0">
                          <a:ln>
                            <a:noFill/>
                          </a:ln>
                          <a:solidFill>
                            <a:schemeClr val="tx1"/>
                          </a:solidFill>
                          <a:effectLst/>
                          <a:latin typeface="Arial" charset="0"/>
                          <a:ea typeface="Times New Roman" pitchFamily="18" charset="0"/>
                          <a:cs typeface="Arial" charset="0"/>
                        </a:rPr>
                        <a:t>mar Plan</a:t>
                      </a:r>
                      <a:r>
                        <a:rPr kumimoji="0" lang="tr-TR" sz="1600" b="0" i="0" u="none" strike="noStrike" cap="none" normalizeH="0" baseline="0" dirty="0" smtClean="0">
                          <a:ln>
                            <a:noFill/>
                          </a:ln>
                          <a:solidFill>
                            <a:schemeClr val="tx1"/>
                          </a:solidFill>
                          <a:effectLst/>
                          <a:latin typeface="Arial" charset="0"/>
                          <a:cs typeface="Arial" charset="0"/>
                        </a:rPr>
                        <a:t>ı</a:t>
                      </a:r>
                      <a:r>
                        <a:rPr kumimoji="0" lang="tr-TR" sz="1600" b="0" i="0" u="none" strike="noStrike" cap="none" normalizeH="0" baseline="0" dirty="0" smtClean="0">
                          <a:ln>
                            <a:noFill/>
                          </a:ln>
                          <a:solidFill>
                            <a:schemeClr val="tx1"/>
                          </a:solidFill>
                          <a:effectLst/>
                          <a:latin typeface="Arial" charset="0"/>
                          <a:cs typeface="Times New Roman" pitchFamily="18" charset="0"/>
                        </a:rPr>
                        <a:t>na Esas Jeolojik-</a:t>
                      </a:r>
                      <a:r>
                        <a:rPr kumimoji="0" lang="tr-TR" sz="1600" b="0" i="0" u="none" strike="noStrike" cap="none" normalizeH="0" baseline="0" dirty="0" err="1" smtClean="0">
                          <a:ln>
                            <a:noFill/>
                          </a:ln>
                          <a:solidFill>
                            <a:schemeClr val="tx1"/>
                          </a:solidFill>
                          <a:effectLst/>
                          <a:latin typeface="Arial" charset="0"/>
                          <a:cs typeface="Times New Roman" pitchFamily="18" charset="0"/>
                        </a:rPr>
                        <a:t>Jeoteknik</a:t>
                      </a:r>
                      <a:r>
                        <a:rPr kumimoji="0" lang="tr-TR" sz="1600" b="0" i="0" u="none" strike="noStrike" cap="none" normalizeH="0" baseline="0" dirty="0" smtClean="0">
                          <a:ln>
                            <a:noFill/>
                          </a:ln>
                          <a:solidFill>
                            <a:schemeClr val="tx1"/>
                          </a:solidFill>
                          <a:effectLst/>
                          <a:latin typeface="Arial" charset="0"/>
                          <a:cs typeface="Times New Roman" pitchFamily="18" charset="0"/>
                        </a:rPr>
                        <a:t> Etütler ve </a:t>
                      </a:r>
                      <a:r>
                        <a:rPr kumimoji="0" lang="tr-TR" sz="1600" b="0" i="0" u="none" strike="noStrike" cap="none" normalizeH="0" baseline="0" dirty="0" err="1" smtClean="0">
                          <a:ln>
                            <a:noFill/>
                          </a:ln>
                          <a:solidFill>
                            <a:schemeClr val="tx1"/>
                          </a:solidFill>
                          <a:effectLst/>
                          <a:latin typeface="Arial" charset="0"/>
                          <a:cs typeface="Times New Roman" pitchFamily="18" charset="0"/>
                        </a:rPr>
                        <a:t>mikrobölgeleme</a:t>
                      </a:r>
                      <a:r>
                        <a:rPr kumimoji="0" lang="tr-TR" sz="1600" b="0" i="0" u="none" strike="noStrike" cap="none" normalizeH="0" baseline="0" dirty="0" smtClean="0">
                          <a:ln>
                            <a:noFill/>
                          </a:ln>
                          <a:solidFill>
                            <a:schemeClr val="tx1"/>
                          </a:solidFill>
                          <a:effectLst/>
                          <a:latin typeface="Arial" charset="0"/>
                          <a:cs typeface="Times New Roman" pitchFamily="18" charset="0"/>
                        </a:rPr>
                        <a:t> (</a:t>
                      </a:r>
                      <a:r>
                        <a:rPr kumimoji="0" lang="tr-TR" sz="1600" b="0" i="0" u="none" strike="noStrike" cap="none" normalizeH="0" baseline="0" dirty="0" smtClean="0">
                          <a:ln>
                            <a:noFill/>
                          </a:ln>
                          <a:solidFill>
                            <a:schemeClr val="tx1"/>
                          </a:solidFill>
                          <a:effectLst/>
                          <a:latin typeface="Arial" charset="0"/>
                          <a:cs typeface="Arial" charset="0"/>
                        </a:rPr>
                        <a:t>1/1000)</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tr-TR" sz="1600" b="0" i="0" u="none" strike="noStrike" cap="none" normalizeH="0" baseline="0" dirty="0" smtClean="0">
                          <a:ln>
                            <a:noFill/>
                          </a:ln>
                          <a:solidFill>
                            <a:srgbClr val="FF0000"/>
                          </a:solidFill>
                          <a:effectLst/>
                          <a:latin typeface="Arial" charset="0"/>
                          <a:ea typeface="Times New Roman" pitchFamily="18" charset="0"/>
                          <a:cs typeface="Arial" charset="0"/>
                        </a:rPr>
                        <a:t>Format-3,4</a:t>
                      </a:r>
                    </a:p>
                  </a:txBody>
                  <a:tcPr marT="45725" marB="45725" anchor="ctr" horzOverflow="overflow">
                    <a:lnL w="28575" cap="flat" cmpd="sng" algn="ctr">
                      <a:solidFill>
                        <a:srgbClr val="FF3300"/>
                      </a:solidFill>
                      <a:prstDash val="solid"/>
                      <a:round/>
                      <a:headEnd type="none" w="med" len="med"/>
                      <a:tailEnd type="none" w="med" len="med"/>
                    </a:lnL>
                    <a:lnR w="28575" cap="flat" cmpd="sng" algn="ctr">
                      <a:solidFill>
                        <a:srgbClr val="FF3300"/>
                      </a:solidFill>
                      <a:prstDash val="solid"/>
                      <a:round/>
                      <a:headEnd type="none" w="med" len="med"/>
                      <a:tailEnd type="none" w="med" len="med"/>
                    </a:lnR>
                    <a:lnT w="28575" cap="flat" cmpd="sng" algn="ctr">
                      <a:solidFill>
                        <a:srgbClr val="FF3300"/>
                      </a:solidFill>
                      <a:prstDash val="solid"/>
                      <a:round/>
                      <a:headEnd type="none" w="med" len="med"/>
                      <a:tailEnd type="none" w="med" len="med"/>
                    </a:lnT>
                    <a:lnB w="28575" cap="flat" cmpd="sng" algn="ctr">
                      <a:solidFill>
                        <a:srgbClr val="FF33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5"/>
                  </a:ext>
                </a:extLst>
              </a:tr>
              <a:tr h="1049284">
                <a:tc vMerge="1">
                  <a:txBody>
                    <a:bodyPr/>
                    <a:lstStyle/>
                    <a:p>
                      <a:endParaRPr lang="tr-TR"/>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charset="0"/>
                          <a:ea typeface="Times New Roman" pitchFamily="18" charset="0"/>
                          <a:cs typeface="Arial" charset="0"/>
                        </a:rPr>
                        <a:t>Kırsal Yerleşme Planı</a:t>
                      </a:r>
                    </a:p>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charset="0"/>
                          <a:ea typeface="Times New Roman" pitchFamily="18" charset="0"/>
                          <a:cs typeface="Arial" charset="0"/>
                        </a:rPr>
                        <a:t>Mevzii İmar Planı</a:t>
                      </a:r>
                    </a:p>
                  </a:txBody>
                  <a:tcPr marT="45725" marB="45725" anchor="ctr" horzOverflow="overflow">
                    <a:lnL w="28575" cap="flat" cmpd="sng" algn="ctr">
                      <a:solidFill>
                        <a:srgbClr val="FF3300"/>
                      </a:solidFill>
                      <a:prstDash val="solid"/>
                      <a:round/>
                      <a:headEnd type="none" w="med" len="med"/>
                      <a:tailEnd type="none" w="med" len="med"/>
                    </a:lnL>
                    <a:lnR w="28575" cap="flat" cmpd="sng" algn="ctr">
                      <a:solidFill>
                        <a:srgbClr val="FF3300"/>
                      </a:solidFill>
                      <a:prstDash val="solid"/>
                      <a:round/>
                      <a:headEnd type="none" w="med" len="med"/>
                      <a:tailEnd type="none" w="med" len="med"/>
                    </a:lnR>
                    <a:lnT w="28575" cap="flat" cmpd="sng" algn="ctr">
                      <a:solidFill>
                        <a:srgbClr val="FF3300"/>
                      </a:solidFill>
                      <a:prstDash val="solid"/>
                      <a:round/>
                      <a:headEnd type="none" w="med" len="med"/>
                      <a:tailEnd type="none" w="med" len="med"/>
                    </a:lnT>
                    <a:lnB w="28575" cap="flat" cmpd="sng" algn="ctr">
                      <a:solidFill>
                        <a:srgbClr val="FF33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charset="0"/>
                        </a:rPr>
                        <a:t>İmar Planına Esas Jeolojik-</a:t>
                      </a:r>
                      <a:r>
                        <a:rPr kumimoji="0" lang="tr-TR" sz="1600" b="0" i="0" u="none" strike="noStrike" cap="none" normalizeH="0" baseline="0" dirty="0" err="1" smtClean="0">
                          <a:ln>
                            <a:noFill/>
                          </a:ln>
                          <a:solidFill>
                            <a:schemeClr val="tx1"/>
                          </a:solidFill>
                          <a:effectLst/>
                          <a:latin typeface="Arial" charset="0"/>
                        </a:rPr>
                        <a:t>Jeoteknik</a:t>
                      </a:r>
                      <a:r>
                        <a:rPr kumimoji="0" lang="tr-TR" sz="1600" b="0" i="0" u="none" strike="noStrike" cap="none" normalizeH="0" baseline="0" dirty="0" smtClean="0">
                          <a:ln>
                            <a:noFill/>
                          </a:ln>
                          <a:solidFill>
                            <a:schemeClr val="tx1"/>
                          </a:solidFill>
                          <a:effectLst/>
                          <a:latin typeface="Arial" charset="0"/>
                        </a:rPr>
                        <a:t> Etütler (1/1000)</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tr-TR" sz="1600" b="0" i="0" u="none" strike="noStrike" cap="none" normalizeH="0" baseline="0" dirty="0" smtClean="0">
                          <a:ln>
                            <a:noFill/>
                          </a:ln>
                          <a:solidFill>
                            <a:srgbClr val="FF0000"/>
                          </a:solidFill>
                          <a:effectLst/>
                          <a:latin typeface="Arial" charset="0"/>
                          <a:ea typeface="Times New Roman" pitchFamily="18" charset="0"/>
                          <a:cs typeface="Arial" charset="0"/>
                        </a:rPr>
                        <a:t>Format- 2,3</a:t>
                      </a:r>
                    </a:p>
                  </a:txBody>
                  <a:tcPr marT="45725" marB="45725" anchor="ctr" horzOverflow="overflow">
                    <a:lnL w="28575" cap="flat" cmpd="sng" algn="ctr">
                      <a:solidFill>
                        <a:srgbClr val="FF3300"/>
                      </a:solidFill>
                      <a:prstDash val="solid"/>
                      <a:round/>
                      <a:headEnd type="none" w="med" len="med"/>
                      <a:tailEnd type="none" w="med" len="med"/>
                    </a:lnL>
                    <a:lnR w="28575" cap="flat" cmpd="sng" algn="ctr">
                      <a:solidFill>
                        <a:srgbClr val="FF3300"/>
                      </a:solidFill>
                      <a:prstDash val="solid"/>
                      <a:round/>
                      <a:headEnd type="none" w="med" len="med"/>
                      <a:tailEnd type="none" w="med" len="med"/>
                    </a:lnR>
                    <a:lnT w="28575" cap="flat" cmpd="sng" algn="ctr">
                      <a:solidFill>
                        <a:srgbClr val="FF3300"/>
                      </a:solidFill>
                      <a:prstDash val="solid"/>
                      <a:round/>
                      <a:headEnd type="none" w="med" len="med"/>
                      <a:tailEnd type="none" w="med" len="med"/>
                    </a:lnT>
                    <a:lnB w="28575" cap="flat" cmpd="sng" algn="ctr">
                      <a:solidFill>
                        <a:srgbClr val="FF33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6"/>
                  </a:ext>
                </a:extLst>
              </a:tr>
            </a:tbl>
          </a:graphicData>
        </a:graphic>
      </p:graphicFrame>
    </p:spTree>
    <p:extLst>
      <p:ext uri="{BB962C8B-B14F-4D97-AF65-F5344CB8AC3E}">
        <p14:creationId xmlns:p14="http://schemas.microsoft.com/office/powerpoint/2010/main" val="2118730693"/>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251520" y="548680"/>
            <a:ext cx="6532760" cy="608112"/>
          </a:xfrm>
          <a:prstGeom prst="rect">
            <a:avLst/>
          </a:prstGeom>
        </p:spPr>
        <p:txBody>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tr-TR" sz="2400" b="1" i="0" u="none" strike="noStrike" kern="1200" cap="none" spc="0" normalizeH="0" baseline="0" noProof="0" dirty="0" smtClean="0">
                <a:ln>
                  <a:noFill/>
                </a:ln>
                <a:solidFill>
                  <a:srgbClr val="47176C"/>
                </a:solidFill>
                <a:effectLst/>
                <a:uLnTx/>
                <a:uFillTx/>
                <a:latin typeface="Arial" pitchFamily="34" charset="0"/>
                <a:ea typeface="+mj-ea"/>
                <a:cs typeface="Arial" pitchFamily="34" charset="0"/>
              </a:rPr>
              <a:t>Gözlemsel Jeolojik Etütler</a:t>
            </a:r>
          </a:p>
        </p:txBody>
      </p:sp>
      <p:sp>
        <p:nvSpPr>
          <p:cNvPr id="3" name="Rectangle 3"/>
          <p:cNvSpPr txBox="1">
            <a:spLocks noChangeArrowheads="1"/>
          </p:cNvSpPr>
          <p:nvPr/>
        </p:nvSpPr>
        <p:spPr>
          <a:xfrm>
            <a:off x="135141" y="1384069"/>
            <a:ext cx="8435280" cy="2476872"/>
          </a:xfrm>
          <a:prstGeom prst="rect">
            <a:avLst/>
          </a:prstGeom>
        </p:spPr>
        <p:txBody>
          <a:bodyPr/>
          <a:lstStyle/>
          <a:p>
            <a:pPr marL="342900" marR="0" lvl="0" indent="-342900" algn="just" defTabSz="914400" rtl="0" eaLnBrk="1" fontAlgn="auto" latinLnBrk="0" hangingPunct="1">
              <a:lnSpc>
                <a:spcPct val="150000"/>
              </a:lnSpc>
              <a:spcBef>
                <a:spcPct val="20000"/>
              </a:spcBef>
              <a:spcAft>
                <a:spcPts val="0"/>
              </a:spcAft>
              <a:buClrTx/>
              <a:buSzTx/>
              <a:tabLst/>
              <a:defRPr/>
            </a:pPr>
            <a:r>
              <a:rPr kumimoji="0" lang="tr-TR" sz="2000" b="0" i="0" u="none" strike="noStrike" kern="1200" cap="none" spc="0" normalizeH="0" baseline="0" noProof="0" dirty="0" smtClean="0">
                <a:ln>
                  <a:noFill/>
                </a:ln>
                <a:solidFill>
                  <a:schemeClr val="tx1"/>
                </a:solidFill>
                <a:effectLst/>
                <a:uLnTx/>
                <a:uFillTx/>
                <a:latin typeface="Arial" pitchFamily="34" charset="0"/>
                <a:cs typeface="Arial" pitchFamily="34" charset="0"/>
              </a:rPr>
              <a:t>	Bu etütler, planlama yapılacak alandaki jeolojik tehlikeleri, uydu görüntüleri, hava fotoğrafları, uzaktan algılama teknikleri, büro ve arazide yapılan etüt ve araştırmalar sonucunda gözlemsel olarak belirleyen ve alandaki afet riskleri hakkında genel fikir veren ve bölge ile çevre düzeni planlarını yönlendiren çalışmalardır. </a:t>
            </a:r>
          </a:p>
        </p:txBody>
      </p:sp>
    </p:spTree>
    <p:extLst>
      <p:ext uri="{BB962C8B-B14F-4D97-AF65-F5344CB8AC3E}">
        <p14:creationId xmlns:p14="http://schemas.microsoft.com/office/powerpoint/2010/main" val="4206439333"/>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499940" y="559692"/>
            <a:ext cx="4643438" cy="608112"/>
          </a:xfrm>
          <a:prstGeom prst="rect">
            <a:avLst/>
          </a:prstGeom>
        </p:spPr>
        <p:txBody>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tr-TR" sz="2400" b="1" i="0" u="none" strike="noStrike" kern="1200" cap="none" spc="0" normalizeH="0" baseline="0" noProof="0" dirty="0" smtClean="0">
                <a:ln>
                  <a:noFill/>
                </a:ln>
                <a:solidFill>
                  <a:srgbClr val="47176C"/>
                </a:solidFill>
                <a:effectLst/>
                <a:uLnTx/>
                <a:uFillTx/>
                <a:latin typeface="Arial" pitchFamily="34" charset="0"/>
                <a:ea typeface="+mj-ea"/>
                <a:cs typeface="Arial" pitchFamily="34" charset="0"/>
              </a:rPr>
              <a:t>Jeolojik-</a:t>
            </a:r>
            <a:r>
              <a:rPr kumimoji="0" lang="tr-TR" sz="2400" b="1" i="0" u="none" strike="noStrike" kern="1200" cap="none" spc="0" normalizeH="0" baseline="0" noProof="0" dirty="0" err="1" smtClean="0">
                <a:ln>
                  <a:noFill/>
                </a:ln>
                <a:solidFill>
                  <a:srgbClr val="47176C"/>
                </a:solidFill>
                <a:effectLst/>
                <a:uLnTx/>
                <a:uFillTx/>
                <a:latin typeface="Arial" pitchFamily="34" charset="0"/>
                <a:ea typeface="+mj-ea"/>
                <a:cs typeface="Arial" pitchFamily="34" charset="0"/>
              </a:rPr>
              <a:t>Jeoteknik</a:t>
            </a:r>
            <a:r>
              <a:rPr kumimoji="0" lang="tr-TR" sz="2400" b="1" i="0" u="none" strike="noStrike" kern="1200" cap="none" spc="0" normalizeH="0" baseline="0" noProof="0" dirty="0" smtClean="0">
                <a:ln>
                  <a:noFill/>
                </a:ln>
                <a:solidFill>
                  <a:srgbClr val="47176C"/>
                </a:solidFill>
                <a:effectLst/>
                <a:uLnTx/>
                <a:uFillTx/>
                <a:latin typeface="Arial" pitchFamily="34" charset="0"/>
                <a:ea typeface="+mj-ea"/>
                <a:cs typeface="Arial" pitchFamily="34" charset="0"/>
              </a:rPr>
              <a:t> Etütler</a:t>
            </a:r>
          </a:p>
        </p:txBody>
      </p:sp>
      <p:sp>
        <p:nvSpPr>
          <p:cNvPr id="3" name="Rectangle 3"/>
          <p:cNvSpPr txBox="1">
            <a:spLocks noChangeArrowheads="1"/>
          </p:cNvSpPr>
          <p:nvPr/>
        </p:nvSpPr>
        <p:spPr>
          <a:xfrm>
            <a:off x="167431" y="1401550"/>
            <a:ext cx="8463532" cy="2808312"/>
          </a:xfrm>
          <a:prstGeom prst="rect">
            <a:avLst/>
          </a:prstGeom>
        </p:spPr>
        <p:txBody>
          <a:bodyPr/>
          <a:lstStyle/>
          <a:p>
            <a:pPr marL="342900" marR="0" lvl="0" indent="-342900" algn="l" defTabSz="914400" rtl="0" eaLnBrk="1" fontAlgn="auto" latinLnBrk="0" hangingPunct="1">
              <a:lnSpc>
                <a:spcPct val="150000"/>
              </a:lnSpc>
              <a:spcBef>
                <a:spcPct val="20000"/>
              </a:spcBef>
              <a:spcAft>
                <a:spcPts val="0"/>
              </a:spcAft>
              <a:buClrTx/>
              <a:buSzTx/>
              <a:tabLst/>
              <a:defRPr/>
            </a:pPr>
            <a:r>
              <a:rPr kumimoji="0" lang="tr-TR" sz="2000" b="0" i="0" u="none" strike="noStrike" kern="1200" cap="none" spc="0" normalizeH="0" baseline="0" noProof="0" dirty="0" smtClean="0">
                <a:ln>
                  <a:noFill/>
                </a:ln>
                <a:solidFill>
                  <a:schemeClr val="tx1"/>
                </a:solidFill>
                <a:effectLst/>
                <a:uLnTx/>
                <a:uFillTx/>
                <a:latin typeface="Arial" pitchFamily="34" charset="0"/>
                <a:cs typeface="Arial" pitchFamily="34" charset="0"/>
              </a:rPr>
              <a:t>	Bu etütler, planlama yapılacak alandaki jeolojik tehlike ve afet risklerini, 1/1000 ,</a:t>
            </a:r>
            <a:r>
              <a:rPr kumimoji="0" lang="tr-TR" sz="2000" b="0" i="0" u="none" strike="noStrike" kern="1200" cap="none" spc="0" normalizeH="0" noProof="0" dirty="0" smtClean="0">
                <a:ln>
                  <a:noFill/>
                </a:ln>
                <a:solidFill>
                  <a:schemeClr val="tx1"/>
                </a:solidFill>
                <a:effectLst/>
                <a:uLnTx/>
                <a:uFillTx/>
                <a:latin typeface="Arial" pitchFamily="34" charset="0"/>
                <a:cs typeface="Arial" pitchFamily="34" charset="0"/>
              </a:rPr>
              <a:t> 1/2000 veya</a:t>
            </a:r>
            <a:r>
              <a:rPr kumimoji="0" lang="tr-TR" sz="2000" b="0" i="0" u="none" strike="noStrike" kern="1200" cap="none" spc="0" normalizeH="0" baseline="0" noProof="0" dirty="0" smtClean="0">
                <a:ln>
                  <a:noFill/>
                </a:ln>
                <a:solidFill>
                  <a:schemeClr val="tx1"/>
                </a:solidFill>
                <a:effectLst/>
                <a:uLnTx/>
                <a:uFillTx/>
                <a:latin typeface="Arial" pitchFamily="34" charset="0"/>
                <a:cs typeface="Arial" pitchFamily="34" charset="0"/>
              </a:rPr>
              <a:t> 1/5000 ölçekli haritalar üzerinde gösteren, yerel zemin koşullarını ve yol açabilecekleri tehlikeleri, detaylı jeolojik ve </a:t>
            </a:r>
            <a:r>
              <a:rPr kumimoji="0" lang="tr-TR" sz="2000" b="0" i="0" u="none" strike="noStrike" kern="1200" cap="none" spc="0" normalizeH="0" baseline="0" noProof="0" dirty="0" err="1" smtClean="0">
                <a:ln>
                  <a:noFill/>
                </a:ln>
                <a:solidFill>
                  <a:schemeClr val="tx1"/>
                </a:solidFill>
                <a:effectLst/>
                <a:uLnTx/>
                <a:uFillTx/>
                <a:latin typeface="Arial" pitchFamily="34" charset="0"/>
                <a:cs typeface="Arial" pitchFamily="34" charset="0"/>
              </a:rPr>
              <a:t>jeoteknik</a:t>
            </a:r>
            <a:r>
              <a:rPr kumimoji="0" lang="tr-TR" sz="2000" b="0" i="0" u="none" strike="noStrike" kern="1200" cap="none" spc="0" normalizeH="0" baseline="0" noProof="0" dirty="0" smtClean="0">
                <a:ln>
                  <a:noFill/>
                </a:ln>
                <a:solidFill>
                  <a:schemeClr val="tx1"/>
                </a:solidFill>
                <a:effectLst/>
                <a:uLnTx/>
                <a:uFillTx/>
                <a:latin typeface="Arial" pitchFamily="34" charset="0"/>
                <a:cs typeface="Arial" pitchFamily="34" charset="0"/>
              </a:rPr>
              <a:t> etütler sonucunda belirleyen ve raporları ile uygulama imar planlarını yönlendiren çalışmalardır. </a:t>
            </a:r>
            <a:endParaRPr kumimoji="0" lang="tr-TR" sz="2000" b="1" i="0" u="none" strike="noStrike" kern="1200" cap="none" spc="0" normalizeH="0" baseline="0" noProof="0" dirty="0" smtClean="0">
              <a:ln>
                <a:noFill/>
              </a:ln>
              <a:solidFill>
                <a:schemeClr val="tx1"/>
              </a:solidFill>
              <a:effectLst/>
              <a:uLnTx/>
              <a:uFillTx/>
              <a:latin typeface="Arial" pitchFamily="34" charset="0"/>
              <a:cs typeface="Arial" pitchFamily="34" charset="0"/>
            </a:endParaRPr>
          </a:p>
        </p:txBody>
      </p:sp>
    </p:spTree>
    <p:extLst>
      <p:ext uri="{BB962C8B-B14F-4D97-AF65-F5344CB8AC3E}">
        <p14:creationId xmlns:p14="http://schemas.microsoft.com/office/powerpoint/2010/main" val="2150442263"/>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1259632" y="1196752"/>
            <a:ext cx="6552728" cy="68012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2400" b="1" i="0" u="none" strike="noStrike" kern="1200" cap="none" spc="0" normalizeH="0" baseline="0" noProof="0" dirty="0" smtClean="0">
                <a:ln>
                  <a:noFill/>
                </a:ln>
                <a:effectLst/>
                <a:uLnTx/>
                <a:uFillTx/>
                <a:latin typeface="Arial" pitchFamily="34" charset="0"/>
                <a:ea typeface="+mj-ea"/>
                <a:cs typeface="Arial" pitchFamily="34" charset="0"/>
              </a:rPr>
              <a:t>Afet Risk ve Zararlarının azaltılması için</a:t>
            </a:r>
          </a:p>
        </p:txBody>
      </p:sp>
      <p:sp>
        <p:nvSpPr>
          <p:cNvPr id="3" name="Rectangle 3"/>
          <p:cNvSpPr txBox="1">
            <a:spLocks noChangeArrowheads="1"/>
          </p:cNvSpPr>
          <p:nvPr/>
        </p:nvSpPr>
        <p:spPr>
          <a:xfrm>
            <a:off x="107950" y="1628800"/>
            <a:ext cx="8607425" cy="3168352"/>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tr-TR" sz="2800" i="0" u="none" strike="noStrike" kern="1200" cap="none" spc="0" normalizeH="0" baseline="0" noProof="0" dirty="0" smtClean="0">
                <a:ln>
                  <a:noFill/>
                </a:ln>
                <a:solidFill>
                  <a:schemeClr val="tx1"/>
                </a:solidFill>
                <a:effectLst/>
                <a:uLnTx/>
                <a:uFillTx/>
              </a:rPr>
              <a:t> </a:t>
            </a: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tr-TR" sz="2800" i="0" u="none" strike="noStrike" kern="1200" cap="none" spc="0" normalizeH="0" baseline="0" noProof="0" dirty="0" smtClean="0">
                <a:ln>
                  <a:noFill/>
                </a:ln>
                <a:solidFill>
                  <a:schemeClr val="tx1"/>
                </a:solidFill>
                <a:effectLst/>
                <a:uLnTx/>
                <a:uFillTx/>
              </a:rPr>
              <a:t> 	</a:t>
            </a:r>
            <a:r>
              <a:rPr kumimoji="0" lang="tr-TR" sz="2000" i="0" u="none" strike="noStrike" kern="1200" cap="none" spc="0" normalizeH="0" baseline="0" noProof="0" dirty="0" smtClean="0">
                <a:ln>
                  <a:noFill/>
                </a:ln>
                <a:effectLst/>
                <a:uLnTx/>
                <a:uFillTx/>
                <a:latin typeface="Arial" pitchFamily="34" charset="0"/>
                <a:cs typeface="Arial" pitchFamily="34" charset="0"/>
              </a:rPr>
              <a:t>1.</a:t>
            </a:r>
            <a:r>
              <a:rPr kumimoji="0" lang="tr-TR" sz="2000" i="0" u="none" strike="noStrike" kern="1200" cap="none" spc="0" normalizeH="0" noProof="0" dirty="0" smtClean="0">
                <a:ln>
                  <a:noFill/>
                </a:ln>
                <a:effectLst/>
                <a:uLnTx/>
                <a:uFillTx/>
                <a:latin typeface="Arial" pitchFamily="34" charset="0"/>
                <a:cs typeface="Arial" pitchFamily="34" charset="0"/>
              </a:rPr>
              <a:t> </a:t>
            </a:r>
            <a:r>
              <a:rPr kumimoji="0" lang="tr-TR" sz="2000" i="0" u="none" strike="noStrike" kern="1200" cap="none" spc="0" normalizeH="0" baseline="0" noProof="0" dirty="0" smtClean="0">
                <a:ln>
                  <a:noFill/>
                </a:ln>
                <a:effectLst/>
                <a:uLnTx/>
                <a:uFillTx/>
                <a:latin typeface="Arial" pitchFamily="34" charset="0"/>
                <a:cs typeface="Arial" pitchFamily="34" charset="0"/>
              </a:rPr>
              <a:t> Afet risklerine  karşı  güvenli yerleşim alanlarının seçimi için</a:t>
            </a: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tr-TR" sz="2000" i="0" u="none" strike="noStrike" kern="1200" cap="none" spc="0" normalizeH="0" baseline="0" noProof="0" dirty="0" smtClean="0">
                <a:ln>
                  <a:noFill/>
                </a:ln>
                <a:effectLst/>
                <a:uLnTx/>
                <a:uFillTx/>
                <a:latin typeface="Arial" pitchFamily="34" charset="0"/>
                <a:cs typeface="Arial" pitchFamily="34" charset="0"/>
              </a:rPr>
              <a:t>  	</a:t>
            </a:r>
            <a:r>
              <a:rPr kumimoji="0" lang="tr-TR" sz="2000" i="0" u="none" strike="noStrike" kern="1200" cap="none" spc="0" normalizeH="0" noProof="0" dirty="0" smtClean="0">
                <a:ln>
                  <a:noFill/>
                </a:ln>
                <a:effectLst/>
                <a:uLnTx/>
                <a:uFillTx/>
                <a:latin typeface="Arial" pitchFamily="34" charset="0"/>
                <a:cs typeface="Arial" pitchFamily="34" charset="0"/>
              </a:rPr>
              <a:t>     </a:t>
            </a:r>
            <a:r>
              <a:rPr kumimoji="0" lang="tr-TR" sz="2000" i="0" u="none" strike="noStrike" kern="1200" cap="none" spc="0" normalizeH="0" baseline="0" noProof="0" dirty="0" smtClean="0">
                <a:ln>
                  <a:noFill/>
                </a:ln>
                <a:effectLst/>
                <a:uLnTx/>
                <a:uFillTx/>
                <a:latin typeface="Arial" pitchFamily="34" charset="0"/>
                <a:cs typeface="Arial" pitchFamily="34" charset="0"/>
              </a:rPr>
              <a:t>imar planları ve imar planlarına altlık olan jeolojik-jeoteknik     </a:t>
            </a: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lang="tr-TR" sz="2000" dirty="0" smtClean="0">
                <a:latin typeface="Arial" pitchFamily="34" charset="0"/>
                <a:cs typeface="Arial" pitchFamily="34" charset="0"/>
              </a:rPr>
              <a:t>          </a:t>
            </a:r>
            <a:r>
              <a:rPr kumimoji="0" lang="tr-TR" sz="2000" i="0" u="none" strike="noStrike" kern="1200" cap="none" spc="0" normalizeH="0" baseline="0" noProof="0" dirty="0" smtClean="0">
                <a:ln>
                  <a:noFill/>
                </a:ln>
                <a:effectLst/>
                <a:uLnTx/>
                <a:uFillTx/>
                <a:latin typeface="Arial" pitchFamily="34" charset="0"/>
                <a:cs typeface="Arial" pitchFamily="34" charset="0"/>
              </a:rPr>
              <a:t>etütler yapılmalıdır.</a:t>
            </a:r>
          </a:p>
          <a:p>
            <a:pPr marL="342900" marR="0" lvl="0" indent="-342900" algn="l" defTabSz="914400" rtl="0" eaLnBrk="1" fontAlgn="auto" latinLnBrk="0" hangingPunct="1">
              <a:lnSpc>
                <a:spcPct val="100000"/>
              </a:lnSpc>
              <a:spcBef>
                <a:spcPct val="20000"/>
              </a:spcBef>
              <a:spcAft>
                <a:spcPts val="0"/>
              </a:spcAft>
              <a:buClrTx/>
              <a:buSzTx/>
              <a:buFontTx/>
              <a:buNone/>
              <a:tabLst/>
              <a:defRPr/>
            </a:pPr>
            <a:endParaRPr kumimoji="0" lang="tr-TR" sz="2000" i="0" u="none" strike="noStrike" kern="1200" cap="none" spc="0" normalizeH="0" baseline="0" noProof="0" dirty="0" smtClean="0">
              <a:ln>
                <a:noFill/>
              </a:ln>
              <a:effectLst/>
              <a:uLnTx/>
              <a:uFillTx/>
              <a:latin typeface="Arial" pitchFamily="34" charset="0"/>
              <a:cs typeface="Arial" pitchFamily="34" charset="0"/>
            </a:endParaRP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tr-TR" sz="2000" i="0" u="none" strike="noStrike" kern="1200" cap="none" spc="0" normalizeH="0" baseline="0" noProof="0" dirty="0" smtClean="0">
                <a:ln>
                  <a:noFill/>
                </a:ln>
                <a:effectLst/>
                <a:uLnTx/>
                <a:uFillTx/>
                <a:latin typeface="Arial" pitchFamily="34" charset="0"/>
                <a:cs typeface="Arial" pitchFamily="34" charset="0"/>
              </a:rPr>
              <a:t>  	2.  Afete karşı güvenlik</a:t>
            </a:r>
            <a:r>
              <a:rPr kumimoji="0" lang="tr-TR" sz="2000" i="0" u="none" strike="noStrike" kern="1200" cap="none" spc="0" normalizeH="0" noProof="0" dirty="0" smtClean="0">
                <a:ln>
                  <a:noFill/>
                </a:ln>
                <a:effectLst/>
                <a:uLnTx/>
                <a:uFillTx/>
                <a:latin typeface="Arial" pitchFamily="34" charset="0"/>
                <a:cs typeface="Arial" pitchFamily="34" charset="0"/>
              </a:rPr>
              <a:t> için, </a:t>
            </a:r>
            <a:r>
              <a:rPr kumimoji="0" lang="tr-TR" sz="2000" i="0" u="none" strike="noStrike" kern="1200" cap="none" spc="0" normalizeH="0" baseline="0" noProof="0" dirty="0" smtClean="0">
                <a:ln>
                  <a:noFill/>
                </a:ln>
                <a:effectLst/>
                <a:uLnTx/>
                <a:uFillTx/>
                <a:latin typeface="Arial" pitchFamily="34" charset="0"/>
                <a:cs typeface="Arial" pitchFamily="34" charset="0"/>
              </a:rPr>
              <a:t>yapılaşmalarda  </a:t>
            </a:r>
            <a:r>
              <a:rPr kumimoji="0" lang="tr-TR" sz="2000" i="0" u="none" strike="noStrike" kern="1200" cap="none" spc="0" normalizeH="0" baseline="0" noProof="0" dirty="0" err="1" smtClean="0">
                <a:ln>
                  <a:noFill/>
                </a:ln>
                <a:effectLst/>
                <a:uLnTx/>
                <a:uFillTx/>
                <a:latin typeface="Arial" pitchFamily="34" charset="0"/>
                <a:cs typeface="Arial" pitchFamily="34" charset="0"/>
              </a:rPr>
              <a:t>satik</a:t>
            </a:r>
            <a:r>
              <a:rPr kumimoji="0" lang="tr-TR" sz="2000" i="0" u="none" strike="noStrike" kern="1200" cap="none" spc="0" normalizeH="0" baseline="0" noProof="0" dirty="0" smtClean="0">
                <a:ln>
                  <a:noFill/>
                </a:ln>
                <a:effectLst/>
                <a:uLnTx/>
                <a:uFillTx/>
                <a:latin typeface="Arial" pitchFamily="34" charset="0"/>
                <a:cs typeface="Arial" pitchFamily="34" charset="0"/>
              </a:rPr>
              <a:t> projelere altlık </a:t>
            </a: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lang="tr-TR" sz="2000" dirty="0" smtClean="0">
                <a:latin typeface="Arial" pitchFamily="34" charset="0"/>
                <a:cs typeface="Arial" pitchFamily="34" charset="0"/>
              </a:rPr>
              <a:t>          </a:t>
            </a:r>
            <a:r>
              <a:rPr kumimoji="0" lang="tr-TR" sz="2000" i="0" u="none" strike="noStrike" kern="1200" cap="none" spc="0" normalizeH="0" baseline="0" noProof="0" dirty="0" smtClean="0">
                <a:ln>
                  <a:noFill/>
                </a:ln>
                <a:effectLst/>
                <a:uLnTx/>
                <a:uFillTx/>
                <a:latin typeface="Arial" pitchFamily="34" charset="0"/>
                <a:cs typeface="Arial" pitchFamily="34" charset="0"/>
              </a:rPr>
              <a:t>olacak zemin ve temel etütleri yapılmalıdır.</a:t>
            </a:r>
            <a:r>
              <a:rPr kumimoji="0" lang="tr-TR" sz="2000" i="0" u="none" strike="noStrike" kern="1200" cap="none" spc="0" normalizeH="0" noProof="0" dirty="0" smtClean="0">
                <a:ln>
                  <a:noFill/>
                </a:ln>
                <a:effectLst/>
                <a:uLnTx/>
                <a:uFillTx/>
                <a:latin typeface="Arial" pitchFamily="34" charset="0"/>
                <a:cs typeface="Arial" pitchFamily="34" charset="0"/>
              </a:rPr>
              <a:t> </a:t>
            </a:r>
            <a:endParaRPr kumimoji="0" lang="tr-TR" sz="2000" i="0" u="none" strike="noStrike" kern="1200" cap="none" spc="0" normalizeH="0" baseline="0" noProof="0" dirty="0" smtClean="0">
              <a:ln>
                <a:noFill/>
              </a:ln>
              <a:effectLst/>
              <a:uLnTx/>
              <a:uFillTx/>
              <a:latin typeface="Arial" pitchFamily="34" charset="0"/>
              <a:cs typeface="Arial" pitchFamily="34" charset="0"/>
            </a:endParaRPr>
          </a:p>
        </p:txBody>
      </p:sp>
      <p:sp>
        <p:nvSpPr>
          <p:cNvPr id="4" name="Rectangle 3"/>
          <p:cNvSpPr txBox="1">
            <a:spLocks noChangeArrowheads="1"/>
          </p:cNvSpPr>
          <p:nvPr/>
        </p:nvSpPr>
        <p:spPr>
          <a:xfrm>
            <a:off x="0" y="550537"/>
            <a:ext cx="8229600" cy="1152525"/>
          </a:xfrm>
          <a:prstGeom prst="rect">
            <a:avLst/>
          </a:prstGeom>
          <a:ln>
            <a:noFill/>
          </a:ln>
        </p:spPr>
        <p:txBody>
          <a:bodyPr/>
          <a:lstStyle/>
          <a:p>
            <a:pPr marL="342900" marR="0" lvl="0" indent="-342900" algn="ctr" defTabSz="914400" rtl="0" eaLnBrk="1" fontAlgn="auto" latinLnBrk="0" hangingPunct="1">
              <a:lnSpc>
                <a:spcPct val="100000"/>
              </a:lnSpc>
              <a:spcBef>
                <a:spcPct val="20000"/>
              </a:spcBef>
              <a:spcAft>
                <a:spcPts val="0"/>
              </a:spcAft>
              <a:buClrTx/>
              <a:buSzTx/>
              <a:buFontTx/>
              <a:buNone/>
              <a:tabLst/>
              <a:defRPr/>
            </a:pPr>
            <a:r>
              <a:rPr kumimoji="0" lang="tr-TR" sz="2400" b="1" i="0" u="none" strike="noStrike" kern="1200" cap="none" spc="0" normalizeH="0" baseline="0" noProof="0" dirty="0" smtClean="0">
                <a:ln>
                  <a:noFill/>
                </a:ln>
                <a:solidFill>
                  <a:srgbClr val="47176C"/>
                </a:solidFill>
                <a:effectLst/>
                <a:uLnTx/>
                <a:uFillTx/>
                <a:latin typeface="Arial" pitchFamily="34" charset="0"/>
                <a:cs typeface="Arial" pitchFamily="34" charset="0"/>
              </a:rPr>
              <a:t>Planlama İle Jeolojik- </a:t>
            </a:r>
            <a:r>
              <a:rPr kumimoji="0" lang="tr-TR" sz="2400" b="1" i="0" u="none" strike="noStrike" kern="1200" cap="none" spc="0" normalizeH="0" baseline="0" noProof="0" dirty="0" err="1" smtClean="0">
                <a:ln>
                  <a:noFill/>
                </a:ln>
                <a:solidFill>
                  <a:srgbClr val="47176C"/>
                </a:solidFill>
                <a:effectLst/>
                <a:uLnTx/>
                <a:uFillTx/>
                <a:latin typeface="Arial" pitchFamily="34" charset="0"/>
                <a:cs typeface="Arial" pitchFamily="34" charset="0"/>
              </a:rPr>
              <a:t>Jeoteknik</a:t>
            </a:r>
            <a:r>
              <a:rPr kumimoji="0" lang="tr-TR" sz="2400" b="1" i="0" u="none" strike="noStrike" kern="1200" cap="none" spc="0" normalizeH="0" baseline="0" noProof="0" dirty="0" smtClean="0">
                <a:ln>
                  <a:noFill/>
                </a:ln>
                <a:solidFill>
                  <a:srgbClr val="47176C"/>
                </a:solidFill>
                <a:effectLst/>
                <a:uLnTx/>
                <a:uFillTx/>
                <a:latin typeface="Arial" pitchFamily="34" charset="0"/>
                <a:cs typeface="Arial" pitchFamily="34" charset="0"/>
              </a:rPr>
              <a:t> Etüt İlişkisi ve Mevzuat</a:t>
            </a:r>
          </a:p>
        </p:txBody>
      </p:sp>
    </p:spTree>
    <p:extLst>
      <p:ext uri="{BB962C8B-B14F-4D97-AF65-F5344CB8AC3E}">
        <p14:creationId xmlns:p14="http://schemas.microsoft.com/office/powerpoint/2010/main" val="3548581259"/>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251520" y="620407"/>
            <a:ext cx="6892230" cy="576064"/>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2400" b="1" i="0" u="none" strike="noStrike" kern="1200" cap="none" spc="0" normalizeH="0" baseline="0" noProof="0" dirty="0" smtClean="0">
                <a:ln>
                  <a:noFill/>
                </a:ln>
                <a:solidFill>
                  <a:srgbClr val="47176C"/>
                </a:solidFill>
                <a:effectLst/>
                <a:uLnTx/>
                <a:uFillTx/>
                <a:latin typeface="Arial" pitchFamily="34" charset="0"/>
                <a:ea typeface="+mj-ea"/>
                <a:cs typeface="Arial" pitchFamily="34" charset="0"/>
              </a:rPr>
              <a:t>Planlama ile jeolojik- </a:t>
            </a:r>
            <a:r>
              <a:rPr kumimoji="0" lang="tr-TR" sz="2400" b="1" i="0" u="none" strike="noStrike" kern="1200" cap="none" spc="0" normalizeH="0" baseline="0" noProof="0" dirty="0" err="1" smtClean="0">
                <a:ln>
                  <a:noFill/>
                </a:ln>
                <a:solidFill>
                  <a:srgbClr val="47176C"/>
                </a:solidFill>
                <a:effectLst/>
                <a:uLnTx/>
                <a:uFillTx/>
                <a:latin typeface="Arial" pitchFamily="34" charset="0"/>
                <a:ea typeface="+mj-ea"/>
                <a:cs typeface="Arial" pitchFamily="34" charset="0"/>
              </a:rPr>
              <a:t>jeoteknik</a:t>
            </a:r>
            <a:r>
              <a:rPr kumimoji="0" lang="tr-TR" sz="2400" b="1" i="0" u="none" strike="noStrike" kern="1200" cap="none" spc="0" normalizeH="0" baseline="0" noProof="0" dirty="0" smtClean="0">
                <a:ln>
                  <a:noFill/>
                </a:ln>
                <a:solidFill>
                  <a:srgbClr val="47176C"/>
                </a:solidFill>
                <a:effectLst/>
                <a:uLnTx/>
                <a:uFillTx/>
                <a:latin typeface="Arial" pitchFamily="34" charset="0"/>
                <a:ea typeface="+mj-ea"/>
                <a:cs typeface="Arial" pitchFamily="34" charset="0"/>
              </a:rPr>
              <a:t> etüt ilişkisi</a:t>
            </a:r>
          </a:p>
        </p:txBody>
      </p:sp>
      <p:sp>
        <p:nvSpPr>
          <p:cNvPr id="3" name="Rectangle 3"/>
          <p:cNvSpPr txBox="1">
            <a:spLocks noChangeArrowheads="1"/>
          </p:cNvSpPr>
          <p:nvPr/>
        </p:nvSpPr>
        <p:spPr>
          <a:xfrm>
            <a:off x="251520" y="1916832"/>
            <a:ext cx="8607425" cy="3671738"/>
          </a:xfrm>
          <a:prstGeom prst="rect">
            <a:avLst/>
          </a:prstGeom>
        </p:spPr>
        <p:txBody>
          <a:bodyPr/>
          <a:lstStyle/>
          <a:p>
            <a:pPr marL="342900" marR="0" lvl="0" indent="-342900" algn="just" defTabSz="914400" rtl="0" eaLnBrk="1" fontAlgn="auto" latinLnBrk="0" hangingPunct="1">
              <a:lnSpc>
                <a:spcPct val="150000"/>
              </a:lnSpc>
              <a:spcBef>
                <a:spcPct val="20000"/>
              </a:spcBef>
              <a:spcAft>
                <a:spcPts val="0"/>
              </a:spcAft>
              <a:buClrTx/>
              <a:buSzTx/>
              <a:buFontTx/>
              <a:buNone/>
              <a:tabLst/>
              <a:defRPr/>
            </a:pPr>
            <a:r>
              <a:rPr kumimoji="0" lang="tr-TR" sz="2800" b="1" i="0" u="none" strike="noStrike" kern="1200" cap="none" spc="0" normalizeH="0" baseline="0" noProof="0" dirty="0" smtClean="0">
                <a:ln>
                  <a:noFill/>
                </a:ln>
                <a:solidFill>
                  <a:schemeClr val="tx1"/>
                </a:solidFill>
                <a:effectLst/>
                <a:uLnTx/>
                <a:uFillTx/>
                <a:latin typeface="+mn-lt"/>
                <a:ea typeface="+mn-ea"/>
                <a:cs typeface="+mn-cs"/>
              </a:rPr>
              <a:t>  	</a:t>
            </a:r>
            <a:r>
              <a:rPr kumimoji="0" lang="tr-TR" sz="2000" i="0" u="none" strike="noStrike" kern="1200" cap="none" spc="0" normalizeH="0" baseline="0" noProof="0" dirty="0" smtClean="0">
                <a:ln>
                  <a:noFill/>
                </a:ln>
                <a:solidFill>
                  <a:schemeClr val="tx1"/>
                </a:solidFill>
                <a:effectLst/>
                <a:uLnTx/>
                <a:uFillTx/>
                <a:latin typeface="Arial" pitchFamily="34" charset="0"/>
                <a:cs typeface="Arial" pitchFamily="34" charset="0"/>
              </a:rPr>
              <a:t>Afet zararlarının azaltılması ve afet güvenliğinin yükseltilmesi için </a:t>
            </a:r>
            <a:r>
              <a:rPr kumimoji="0" lang="tr-TR" sz="2000" b="1" i="0" u="none" strike="noStrike" kern="1200" cap="none" spc="0" normalizeH="0" baseline="0" noProof="0" dirty="0" smtClean="0">
                <a:ln>
                  <a:noFill/>
                </a:ln>
                <a:solidFill>
                  <a:srgbClr val="FF0000"/>
                </a:solidFill>
                <a:effectLst/>
                <a:uLnTx/>
                <a:uFillTx/>
                <a:latin typeface="Arial" pitchFamily="34" charset="0"/>
                <a:cs typeface="Arial" pitchFamily="34" charset="0"/>
              </a:rPr>
              <a:t>jeolojik tehlike ve  risklerinin belirlenmesi </a:t>
            </a:r>
            <a:r>
              <a:rPr kumimoji="0" lang="tr-TR" sz="2000" i="0" u="none" strike="noStrike" kern="1200" cap="none" spc="0" normalizeH="0" baseline="0" noProof="0" dirty="0" smtClean="0">
                <a:ln>
                  <a:noFill/>
                </a:ln>
                <a:solidFill>
                  <a:schemeClr val="tx1"/>
                </a:solidFill>
                <a:effectLst/>
                <a:uLnTx/>
                <a:uFillTx/>
                <a:latin typeface="Arial" pitchFamily="34" charset="0"/>
                <a:cs typeface="Arial" pitchFamily="34" charset="0"/>
              </a:rPr>
              <a:t>ve arazi kullanım verilerinin  imar planlarına yansıtılması gerekmektedir.  Bu amaçla hazırlanan ve planlamaya altlık oluşturan jeolojik-</a:t>
            </a:r>
            <a:r>
              <a:rPr kumimoji="0" lang="tr-TR" sz="2000" i="0" u="none" strike="noStrike" kern="1200" cap="none" spc="0" normalizeH="0" baseline="0" noProof="0" dirty="0" err="1" smtClean="0">
                <a:ln>
                  <a:noFill/>
                </a:ln>
                <a:solidFill>
                  <a:schemeClr val="tx1"/>
                </a:solidFill>
                <a:effectLst/>
                <a:uLnTx/>
                <a:uFillTx/>
                <a:latin typeface="Arial" pitchFamily="34" charset="0"/>
                <a:cs typeface="Arial" pitchFamily="34" charset="0"/>
              </a:rPr>
              <a:t>jeoteknik</a:t>
            </a:r>
            <a:r>
              <a:rPr kumimoji="0" lang="tr-TR" sz="2000" i="0" u="none" strike="noStrike" kern="1200" cap="none" spc="0" normalizeH="0" baseline="0" noProof="0" dirty="0" smtClean="0">
                <a:ln>
                  <a:noFill/>
                </a:ln>
                <a:solidFill>
                  <a:schemeClr val="tx1"/>
                </a:solidFill>
                <a:effectLst/>
                <a:uLnTx/>
                <a:uFillTx/>
                <a:latin typeface="Arial" pitchFamily="34" charset="0"/>
                <a:cs typeface="Arial" pitchFamily="34" charset="0"/>
              </a:rPr>
              <a:t> etütler, planlanacak alanının jeolojik tehlike ve risklerini araştırarak    </a:t>
            </a:r>
            <a:r>
              <a:rPr kumimoji="0" lang="tr-TR" sz="2000" b="1" i="0" u="none" strike="noStrike" kern="1200" cap="none" spc="0" normalizeH="0" baseline="0" noProof="0" dirty="0" smtClean="0">
                <a:ln>
                  <a:noFill/>
                </a:ln>
                <a:solidFill>
                  <a:srgbClr val="FF0000"/>
                </a:solidFill>
                <a:effectLst/>
                <a:uLnTx/>
                <a:uFillTx/>
                <a:latin typeface="Arial" pitchFamily="34" charset="0"/>
                <a:cs typeface="Arial" pitchFamily="34" charset="0"/>
              </a:rPr>
              <a:t>“yerleşime uygunluk değerlendirmesi” </a:t>
            </a:r>
            <a:r>
              <a:rPr kumimoji="0" lang="tr-TR" sz="2000" i="0" u="none" strike="noStrike" kern="1200" cap="none" spc="0" normalizeH="0" baseline="0" noProof="0" dirty="0" smtClean="0">
                <a:ln>
                  <a:noFill/>
                </a:ln>
                <a:solidFill>
                  <a:schemeClr val="tx1"/>
                </a:solidFill>
                <a:effectLst/>
                <a:uLnTx/>
                <a:uFillTx/>
                <a:latin typeface="Arial" pitchFamily="34" charset="0"/>
                <a:cs typeface="Arial" pitchFamily="34" charset="0"/>
              </a:rPr>
              <a:t>yolu ile plan kararlarını yönlendirmektedir.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tr-TR" sz="2800" b="1" i="0" u="none" strike="noStrike" kern="1200" cap="none" spc="0" normalizeH="0" baseline="0" noProof="0" dirty="0" smtClean="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301726483"/>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395536" y="424644"/>
            <a:ext cx="5643563" cy="536104"/>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2400" b="1" i="0" u="none" strike="noStrike" kern="1200" cap="none" spc="0" normalizeH="0" baseline="0" noProof="0" dirty="0" smtClean="0">
                <a:ln>
                  <a:noFill/>
                </a:ln>
                <a:solidFill>
                  <a:srgbClr val="47176C"/>
                </a:solidFill>
                <a:effectLst/>
                <a:uLnTx/>
                <a:uFillTx/>
                <a:latin typeface="Arial" pitchFamily="34" charset="0"/>
                <a:ea typeface="+mj-ea"/>
                <a:cs typeface="Arial" pitchFamily="34" charset="0"/>
              </a:rPr>
              <a:t>Planlamada yeni yaklaşımlar</a:t>
            </a:r>
          </a:p>
        </p:txBody>
      </p:sp>
      <p:sp>
        <p:nvSpPr>
          <p:cNvPr id="3" name="Rectangle 3"/>
          <p:cNvSpPr txBox="1">
            <a:spLocks noChangeArrowheads="1"/>
          </p:cNvSpPr>
          <p:nvPr/>
        </p:nvSpPr>
        <p:spPr>
          <a:xfrm>
            <a:off x="395536" y="2060848"/>
            <a:ext cx="8229600" cy="2880320"/>
          </a:xfrm>
          <a:prstGeom prst="rect">
            <a:avLst/>
          </a:prstGeom>
        </p:spPr>
        <p:txBody>
          <a:bodyPr/>
          <a:lstStyle/>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2000" b="0" i="0" u="none" strike="noStrike" kern="1200" cap="none" spc="0" normalizeH="0" baseline="0" noProof="0" dirty="0" smtClean="0">
                <a:ln>
                  <a:noFill/>
                </a:ln>
                <a:solidFill>
                  <a:schemeClr val="tx1"/>
                </a:solidFill>
                <a:effectLst/>
                <a:uLnTx/>
                <a:uFillTx/>
                <a:latin typeface="Arial" pitchFamily="34" charset="0"/>
                <a:cs typeface="Arial" pitchFamily="34" charset="0"/>
              </a:rPr>
              <a:t>Ülkemizde, 1999  Marmara depremlerinden sonra afet risklerinin azaltılmasının” </a:t>
            </a:r>
            <a:r>
              <a:rPr kumimoji="0" lang="tr-TR" sz="2000" b="1" i="0" u="none" strike="noStrike" kern="1200" cap="none" spc="0" normalizeH="0" baseline="0" noProof="0" dirty="0" smtClean="0">
                <a:ln>
                  <a:noFill/>
                </a:ln>
                <a:solidFill>
                  <a:srgbClr val="FF0000"/>
                </a:solidFill>
                <a:effectLst/>
                <a:uLnTx/>
                <a:uFillTx/>
                <a:latin typeface="Arial" pitchFamily="34" charset="0"/>
                <a:cs typeface="Arial" pitchFamily="34" charset="0"/>
              </a:rPr>
              <a:t>geleneksel planlama” </a:t>
            </a:r>
            <a:r>
              <a:rPr kumimoji="0" lang="tr-TR" sz="2000" b="0" i="0" u="none" strike="noStrike" kern="1200" cap="none" spc="0" normalizeH="0" baseline="0" noProof="0" dirty="0" smtClean="0">
                <a:ln>
                  <a:noFill/>
                </a:ln>
                <a:solidFill>
                  <a:schemeClr val="tx1"/>
                </a:solidFill>
                <a:effectLst/>
                <a:uLnTx/>
                <a:uFillTx/>
                <a:latin typeface="Arial" pitchFamily="34" charset="0"/>
                <a:cs typeface="Arial" pitchFamily="34" charset="0"/>
              </a:rPr>
              <a:t>yöntemleri ile çözümlenemediği gerçeği  anlaşılmıştır. </a:t>
            </a:r>
          </a:p>
          <a:p>
            <a:pPr marL="342900" marR="0" lvl="0" indent="-342900" algn="l" defTabSz="914400" rtl="0" eaLnBrk="1" fontAlgn="auto" latinLnBrk="0" hangingPunct="1">
              <a:lnSpc>
                <a:spcPct val="100000"/>
              </a:lnSpc>
              <a:spcBef>
                <a:spcPct val="20000"/>
              </a:spcBef>
              <a:spcAft>
                <a:spcPts val="0"/>
              </a:spcAft>
              <a:buClrTx/>
              <a:buSzTx/>
              <a:tabLst/>
              <a:defRPr/>
            </a:pPr>
            <a:endParaRPr lang="tr-TR" sz="2000" dirty="0" smtClean="0">
              <a:latin typeface="Arial" pitchFamily="34" charset="0"/>
              <a:cs typeface="Arial" pitchFamily="34" charset="0"/>
            </a:endParaRP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2000" b="0" i="0" u="none" strike="noStrike" kern="1200" cap="none" spc="0" normalizeH="0" baseline="0" noProof="0" dirty="0" smtClean="0">
                <a:ln>
                  <a:noFill/>
                </a:ln>
                <a:solidFill>
                  <a:schemeClr val="tx1"/>
                </a:solidFill>
                <a:effectLst/>
                <a:uLnTx/>
                <a:uFillTx/>
                <a:latin typeface="Arial" pitchFamily="34" charset="0"/>
                <a:cs typeface="Arial" pitchFamily="34" charset="0"/>
              </a:rPr>
              <a:t>Bu anlayışın yerine </a:t>
            </a:r>
            <a:r>
              <a:rPr kumimoji="0" lang="tr-TR" sz="2000" b="0" i="0" u="none" strike="noStrike" kern="1200" cap="none" spc="0" normalizeH="0" baseline="0" noProof="0" dirty="0" smtClean="0">
                <a:ln>
                  <a:noFill/>
                </a:ln>
                <a:solidFill>
                  <a:srgbClr val="FF0000"/>
                </a:solidFill>
                <a:effectLst/>
                <a:uLnTx/>
                <a:uFillTx/>
                <a:latin typeface="Arial" pitchFamily="34" charset="0"/>
                <a:cs typeface="Arial" pitchFamily="34" charset="0"/>
              </a:rPr>
              <a:t>“</a:t>
            </a:r>
            <a:r>
              <a:rPr kumimoji="0" lang="tr-TR" sz="2000" b="1" i="0" u="none" strike="noStrike" kern="1200" cap="none" spc="0" normalizeH="0" baseline="0" noProof="0" dirty="0" smtClean="0">
                <a:ln>
                  <a:noFill/>
                </a:ln>
                <a:solidFill>
                  <a:srgbClr val="FF0000"/>
                </a:solidFill>
                <a:effectLst/>
                <a:uLnTx/>
                <a:uFillTx/>
                <a:latin typeface="Arial" pitchFamily="34" charset="0"/>
                <a:cs typeface="Arial" pitchFamily="34" charset="0"/>
              </a:rPr>
              <a:t>afete duyarlı planlama</a:t>
            </a:r>
            <a:r>
              <a:rPr kumimoji="0" lang="tr-TR" sz="2000" b="0" i="0" u="none" strike="noStrike" kern="1200" cap="none" spc="0" normalizeH="0" baseline="0" noProof="0" dirty="0" smtClean="0">
                <a:ln>
                  <a:noFill/>
                </a:ln>
                <a:solidFill>
                  <a:srgbClr val="FF0000"/>
                </a:solidFill>
                <a:effectLst/>
                <a:uLnTx/>
                <a:uFillTx/>
                <a:latin typeface="Arial" pitchFamily="34" charset="0"/>
                <a:cs typeface="Arial" pitchFamily="34" charset="0"/>
              </a:rPr>
              <a:t>” </a:t>
            </a:r>
            <a:r>
              <a:rPr kumimoji="0" lang="tr-TR" sz="2000" b="0" i="0" u="none" strike="noStrike" kern="1200" cap="none" spc="0" normalizeH="0" baseline="0" noProof="0" dirty="0" smtClean="0">
                <a:ln>
                  <a:noFill/>
                </a:ln>
                <a:solidFill>
                  <a:schemeClr val="tx1"/>
                </a:solidFill>
                <a:effectLst/>
                <a:uLnTx/>
                <a:uFillTx/>
                <a:latin typeface="Arial" pitchFamily="34" charset="0"/>
                <a:cs typeface="Arial" pitchFamily="34" charset="0"/>
              </a:rPr>
              <a:t>kavramı;                kamu kuruluşları, akademik çevreler ve meslek odaları tarafından tartışılmaya başlanmıştır. </a:t>
            </a:r>
          </a:p>
        </p:txBody>
      </p:sp>
    </p:spTree>
    <p:extLst>
      <p:ext uri="{BB962C8B-B14F-4D97-AF65-F5344CB8AC3E}">
        <p14:creationId xmlns:p14="http://schemas.microsoft.com/office/powerpoint/2010/main" val="543605511"/>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306903" y="575997"/>
            <a:ext cx="5500688" cy="608112"/>
          </a:xfrm>
          <a:prstGeom prst="rect">
            <a:avLst/>
          </a:prstGeom>
        </p:spPr>
        <p:txBody>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tr-TR" sz="2400" b="1" i="0" u="none" strike="noStrike" kern="1200" cap="none" spc="0" normalizeH="0" baseline="0" noProof="0" dirty="0" smtClean="0">
                <a:ln>
                  <a:noFill/>
                </a:ln>
                <a:solidFill>
                  <a:srgbClr val="47176C"/>
                </a:solidFill>
                <a:effectLst/>
                <a:uLnTx/>
                <a:uFillTx/>
                <a:latin typeface="Arial" pitchFamily="34" charset="0"/>
                <a:ea typeface="+mj-ea"/>
                <a:cs typeface="Arial" pitchFamily="34" charset="0"/>
              </a:rPr>
              <a:t>Afete Duyarlı Planlama Nedir?</a:t>
            </a:r>
            <a:r>
              <a:rPr kumimoji="0" lang="tr-TR" sz="2400" b="0" i="0" u="none" strike="noStrike" kern="1200" cap="none" spc="0" normalizeH="0" baseline="0" noProof="0" dirty="0" smtClean="0">
                <a:ln>
                  <a:noFill/>
                </a:ln>
                <a:solidFill>
                  <a:srgbClr val="47176C"/>
                </a:solidFill>
                <a:effectLst/>
                <a:uLnTx/>
                <a:uFillTx/>
                <a:latin typeface="Arial" pitchFamily="34" charset="0"/>
                <a:ea typeface="+mj-ea"/>
                <a:cs typeface="Arial" pitchFamily="34" charset="0"/>
              </a:rPr>
              <a:t> </a:t>
            </a:r>
          </a:p>
        </p:txBody>
      </p:sp>
      <p:sp>
        <p:nvSpPr>
          <p:cNvPr id="3" name="Rectangle 3"/>
          <p:cNvSpPr txBox="1">
            <a:spLocks noChangeArrowheads="1"/>
          </p:cNvSpPr>
          <p:nvPr/>
        </p:nvSpPr>
        <p:spPr>
          <a:xfrm>
            <a:off x="323528" y="2276872"/>
            <a:ext cx="8229600" cy="2504876"/>
          </a:xfrm>
          <a:prstGeom prst="rect">
            <a:avLst/>
          </a:prstGeom>
        </p:spPr>
        <p:txBody>
          <a:bodyPr/>
          <a:lstStyle/>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2000" i="0" u="none" strike="noStrike" kern="1200" cap="none" spc="0" normalizeH="0" baseline="0" noProof="0" dirty="0" smtClean="0">
                <a:ln>
                  <a:noFill/>
                </a:ln>
                <a:solidFill>
                  <a:schemeClr val="tx1"/>
                </a:solidFill>
                <a:effectLst/>
                <a:uLnTx/>
                <a:uFillTx/>
                <a:latin typeface="Arial" pitchFamily="34" charset="0"/>
                <a:cs typeface="Arial" pitchFamily="34" charset="0"/>
              </a:rPr>
              <a:t>Her tür ve ölçekteki planlamada,  jeolojik tehlike ve risklerini göz önüne alan ve afetlerin önlenmesi ve zararlarının azaltılmasını amaçlayan bir planlama yaklaşımı olarak tanımlanabilir.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tr-TR" sz="2000" i="0" u="none" strike="noStrike" kern="1200" cap="none" spc="0" normalizeH="0" baseline="0" noProof="0" dirty="0" smtClean="0">
              <a:ln>
                <a:noFill/>
              </a:ln>
              <a:solidFill>
                <a:schemeClr val="tx1"/>
              </a:solidFill>
              <a:effectLst/>
              <a:uLnTx/>
              <a:uFillTx/>
              <a:latin typeface="Arial" pitchFamily="34" charset="0"/>
              <a:cs typeface="Arial" pitchFamily="34" charset="0"/>
            </a:endParaRP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2000" i="0" u="none" strike="noStrike" kern="1200" cap="none" spc="0" normalizeH="0" baseline="0" noProof="0" dirty="0" smtClean="0">
                <a:ln>
                  <a:noFill/>
                </a:ln>
                <a:solidFill>
                  <a:schemeClr val="tx1"/>
                </a:solidFill>
                <a:effectLst/>
                <a:uLnTx/>
                <a:uFillTx/>
                <a:latin typeface="Arial" pitchFamily="34" charset="0"/>
                <a:cs typeface="Arial" pitchFamily="34" charset="0"/>
              </a:rPr>
              <a:t>Afet duyarlı planlama yaklaşımını gerçekleştirmek için </a:t>
            </a:r>
            <a:r>
              <a:rPr kumimoji="0" lang="tr-TR" sz="2000" b="1" i="0" u="none" strike="noStrike" kern="1200" cap="none" spc="0" normalizeH="0" baseline="0" noProof="0" dirty="0" smtClean="0">
                <a:ln>
                  <a:noFill/>
                </a:ln>
                <a:solidFill>
                  <a:srgbClr val="FF0000"/>
                </a:solidFill>
                <a:effectLst/>
                <a:uLnTx/>
                <a:uFillTx/>
                <a:latin typeface="Arial" pitchFamily="34" charset="0"/>
                <a:cs typeface="Arial" pitchFamily="34" charset="0"/>
              </a:rPr>
              <a:t>yerbilimsel (jeolojik-</a:t>
            </a:r>
            <a:r>
              <a:rPr kumimoji="0" lang="tr-TR" sz="2000" b="1" i="0" u="none" strike="noStrike" kern="1200" cap="none" spc="0" normalizeH="0" baseline="0" noProof="0" dirty="0" err="1" smtClean="0">
                <a:ln>
                  <a:noFill/>
                </a:ln>
                <a:solidFill>
                  <a:srgbClr val="FF0000"/>
                </a:solidFill>
                <a:effectLst/>
                <a:uLnTx/>
                <a:uFillTx/>
                <a:latin typeface="Arial" pitchFamily="34" charset="0"/>
                <a:cs typeface="Arial" pitchFamily="34" charset="0"/>
              </a:rPr>
              <a:t>jeoteknik</a:t>
            </a:r>
            <a:r>
              <a:rPr kumimoji="0" lang="tr-TR" sz="2000" b="1" i="0" u="none" strike="noStrike" kern="1200" cap="none" spc="0" normalizeH="0" baseline="0" noProof="0" dirty="0" smtClean="0">
                <a:ln>
                  <a:noFill/>
                </a:ln>
                <a:solidFill>
                  <a:srgbClr val="FF0000"/>
                </a:solidFill>
                <a:effectLst/>
                <a:uLnTx/>
                <a:uFillTx/>
                <a:latin typeface="Arial" pitchFamily="34" charset="0"/>
                <a:cs typeface="Arial" pitchFamily="34" charset="0"/>
              </a:rPr>
              <a:t>) verilerin planlamaya entegrasyonun </a:t>
            </a:r>
            <a:r>
              <a:rPr kumimoji="0" lang="tr-TR" sz="2000" i="0" u="none" strike="noStrike" kern="1200" cap="none" spc="0" normalizeH="0" baseline="0" noProof="0" dirty="0" smtClean="0">
                <a:ln>
                  <a:noFill/>
                </a:ln>
                <a:solidFill>
                  <a:schemeClr val="tx1"/>
                </a:solidFill>
                <a:effectLst/>
                <a:uLnTx/>
                <a:uFillTx/>
                <a:latin typeface="Arial" pitchFamily="34" charset="0"/>
                <a:cs typeface="Arial" pitchFamily="34" charset="0"/>
              </a:rPr>
              <a:t>sağlanması gerekmektedir. </a:t>
            </a:r>
          </a:p>
          <a:p>
            <a:pPr marL="342900" marR="0" lvl="0" indent="-342900" algn="l" defTabSz="914400" rtl="0" eaLnBrk="1" fontAlgn="auto" latinLnBrk="0" hangingPunct="1">
              <a:lnSpc>
                <a:spcPct val="100000"/>
              </a:lnSpc>
              <a:spcBef>
                <a:spcPct val="20000"/>
              </a:spcBef>
              <a:spcAft>
                <a:spcPts val="0"/>
              </a:spcAft>
              <a:buClrTx/>
              <a:buSzTx/>
              <a:tabLst/>
              <a:defRPr/>
            </a:pPr>
            <a:endParaRPr kumimoji="0" lang="tr-TR" sz="3200" b="1" i="0" u="none" strike="noStrike" kern="1200" cap="none" spc="0" normalizeH="0" baseline="0" noProof="0" dirty="0" smtClean="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1359968950"/>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251520" y="531253"/>
            <a:ext cx="6885954" cy="680120"/>
          </a:xfrm>
          <a:prstGeom prst="rect">
            <a:avLst/>
          </a:prstGeom>
        </p:spPr>
        <p:txBody>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tr-TR" sz="2400" b="1" i="0" u="none" strike="noStrike" kern="1200" cap="none" spc="0" normalizeH="0" baseline="0" noProof="0" dirty="0" smtClean="0">
                <a:ln>
                  <a:noFill/>
                </a:ln>
                <a:solidFill>
                  <a:srgbClr val="47176C"/>
                </a:solidFill>
                <a:effectLst/>
                <a:uLnTx/>
                <a:uFillTx/>
                <a:latin typeface="Arial" pitchFamily="34" charset="0"/>
                <a:ea typeface="+mj-ea"/>
                <a:cs typeface="Arial" pitchFamily="34" charset="0"/>
              </a:rPr>
              <a:t>Mevzuatta Jeolojik- Jeoteknik Etütler</a:t>
            </a:r>
          </a:p>
        </p:txBody>
      </p:sp>
      <p:sp>
        <p:nvSpPr>
          <p:cNvPr id="3" name="Rectangle 3"/>
          <p:cNvSpPr txBox="1">
            <a:spLocks noChangeArrowheads="1"/>
          </p:cNvSpPr>
          <p:nvPr/>
        </p:nvSpPr>
        <p:spPr>
          <a:xfrm>
            <a:off x="135142" y="1244450"/>
            <a:ext cx="8445624" cy="4896544"/>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b="0" i="0" u="none" strike="noStrike" kern="1200" cap="none" spc="0" normalizeH="0" baseline="0" noProof="0" dirty="0" smtClean="0">
                <a:ln>
                  <a:noFill/>
                </a:ln>
                <a:solidFill>
                  <a:schemeClr val="tx1"/>
                </a:solidFill>
                <a:effectLst/>
                <a:uLnTx/>
                <a:uFillTx/>
                <a:latin typeface="Arial" pitchFamily="34" charset="0"/>
                <a:cs typeface="Arial" pitchFamily="34" charset="0"/>
              </a:rPr>
              <a:t>644 sayılı “Çevre ve Şehircilik Bakanlığının Teşkilat ve Görevleri Hakkında Kanun Hükmünde Kararname” de;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tr-TR" b="1" i="0" u="none" strike="noStrike" kern="1200" cap="none" spc="0" normalizeH="0" baseline="0" noProof="0" dirty="0" smtClean="0">
              <a:ln>
                <a:noFill/>
              </a:ln>
              <a:solidFill>
                <a:srgbClr val="FFC000"/>
              </a:solidFill>
              <a:effectLst/>
              <a:uLnTx/>
              <a:uFillTx/>
              <a:latin typeface="Arial" pitchFamily="34" charset="0"/>
              <a:cs typeface="Arial" pitchFamily="34"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b="1" i="0" u="none" strike="noStrike" kern="1200" cap="none" spc="0" normalizeH="0" baseline="0" noProof="0" dirty="0" smtClean="0">
                <a:ln>
                  <a:noFill/>
                </a:ln>
                <a:solidFill>
                  <a:srgbClr val="FF0000"/>
                </a:solidFill>
                <a:effectLst/>
                <a:uLnTx/>
                <a:uFillTx/>
                <a:latin typeface="Arial" pitchFamily="34" charset="0"/>
                <a:cs typeface="Arial" pitchFamily="34" charset="0"/>
              </a:rPr>
              <a:t>MADDE 7. (1) Mekânsal Planlama Genel Müdürlüğünün görevleri:</a:t>
            </a:r>
          </a:p>
          <a:p>
            <a:pPr marL="342900" marR="0" lvl="0" indent="-342900" algn="l" defTabSz="914400" rtl="0" eaLnBrk="1" fontAlgn="auto" latinLnBrk="0" hangingPunct="1">
              <a:lnSpc>
                <a:spcPct val="100000"/>
              </a:lnSpc>
              <a:spcBef>
                <a:spcPct val="20000"/>
              </a:spcBef>
              <a:spcAft>
                <a:spcPts val="0"/>
              </a:spcAft>
              <a:buClrTx/>
              <a:buSzTx/>
              <a:tabLst/>
              <a:defRPr/>
            </a:pPr>
            <a:endParaRPr kumimoji="0" lang="tr-TR" b="1" i="0" u="none" strike="noStrike" kern="1200" cap="none" spc="0" normalizeH="0" baseline="0" noProof="0" dirty="0" smtClean="0">
              <a:ln>
                <a:noFill/>
              </a:ln>
              <a:solidFill>
                <a:srgbClr val="FF0000"/>
              </a:solidFill>
              <a:effectLst/>
              <a:uLnTx/>
              <a:uFillTx/>
              <a:latin typeface="Arial" pitchFamily="34" charset="0"/>
              <a:cs typeface="Arial" pitchFamily="34" charset="0"/>
            </a:endParaRP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b="0" i="1" u="none" strike="noStrike" kern="1200" cap="none" spc="0" normalizeH="0" baseline="0" noProof="0" dirty="0" smtClean="0">
                <a:ln>
                  <a:noFill/>
                </a:ln>
                <a:solidFill>
                  <a:schemeClr val="tx1"/>
                </a:solidFill>
                <a:effectLst/>
                <a:uLnTx/>
                <a:uFillTx/>
                <a:latin typeface="Arial" pitchFamily="34" charset="0"/>
                <a:cs typeface="Arial" pitchFamily="34" charset="0"/>
              </a:rPr>
              <a:t>d) Risk yönetimi ve sakınım planlarının yapılmasına ve onaylanmasına ilişkin kuralları belirlemek ve izlemek, </a:t>
            </a:r>
            <a:r>
              <a:rPr kumimoji="0" lang="tr-TR" b="1" i="1" u="none" strike="noStrike" kern="1200" cap="none" spc="0" normalizeH="0" baseline="0" noProof="0" dirty="0" smtClean="0">
                <a:ln>
                  <a:noFill/>
                </a:ln>
                <a:solidFill>
                  <a:srgbClr val="FF0000"/>
                </a:solidFill>
                <a:effectLst/>
                <a:uLnTx/>
                <a:uFillTx/>
                <a:latin typeface="Arial" pitchFamily="34" charset="0"/>
                <a:cs typeface="Arial" pitchFamily="34" charset="0"/>
              </a:rPr>
              <a:t>plana esas jeolojik ve </a:t>
            </a:r>
            <a:r>
              <a:rPr kumimoji="0" lang="tr-TR" b="1" i="1" u="none" strike="noStrike" kern="1200" cap="none" spc="0" normalizeH="0" baseline="0" noProof="0" dirty="0" err="1" smtClean="0">
                <a:ln>
                  <a:noFill/>
                </a:ln>
                <a:solidFill>
                  <a:srgbClr val="FF0000"/>
                </a:solidFill>
                <a:effectLst/>
                <a:uLnTx/>
                <a:uFillTx/>
                <a:latin typeface="Arial" pitchFamily="34" charset="0"/>
                <a:cs typeface="Arial" pitchFamily="34" charset="0"/>
              </a:rPr>
              <a:t>jeoteknik</a:t>
            </a:r>
            <a:r>
              <a:rPr kumimoji="0" lang="tr-TR" b="1" i="1" u="none" strike="noStrike" kern="1200" cap="none" spc="0" normalizeH="0" baseline="0" noProof="0" dirty="0" smtClean="0">
                <a:ln>
                  <a:noFill/>
                </a:ln>
                <a:solidFill>
                  <a:srgbClr val="FF0000"/>
                </a:solidFill>
                <a:effectLst/>
                <a:uLnTx/>
                <a:uFillTx/>
                <a:latin typeface="Arial" pitchFamily="34" charset="0"/>
                <a:cs typeface="Arial" pitchFamily="34" charset="0"/>
              </a:rPr>
              <a:t> etütleri yapmak, yaptırmak ve onaylamak.</a:t>
            </a:r>
          </a:p>
          <a:p>
            <a:pPr marL="342900" marR="0" lvl="0" indent="-342900" algn="just" defTabSz="914400" rtl="0" eaLnBrk="1" fontAlgn="auto" latinLnBrk="0" hangingPunct="1">
              <a:lnSpc>
                <a:spcPct val="100000"/>
              </a:lnSpc>
              <a:spcBef>
                <a:spcPct val="20000"/>
              </a:spcBef>
              <a:spcAft>
                <a:spcPts val="0"/>
              </a:spcAft>
              <a:buClrTx/>
              <a:buSzTx/>
              <a:tabLst/>
              <a:defRPr/>
            </a:pPr>
            <a:endParaRPr kumimoji="0" lang="tr-TR" b="1" i="0" u="none" strike="noStrike" kern="1200" cap="none" spc="0" normalizeH="0" baseline="0" noProof="0" dirty="0" smtClean="0">
              <a:ln>
                <a:noFill/>
              </a:ln>
              <a:solidFill>
                <a:srgbClr val="7030A0"/>
              </a:solidFill>
              <a:effectLst/>
              <a:uLnTx/>
              <a:uFillTx/>
              <a:latin typeface="Arial" pitchFamily="34" charset="0"/>
              <a:cs typeface="Arial" pitchFamily="34"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b="0" i="1" u="none" strike="noStrike" kern="1200" cap="none" spc="0" normalizeH="0" baseline="0" noProof="0" dirty="0" smtClean="0">
                <a:ln>
                  <a:noFill/>
                </a:ln>
                <a:solidFill>
                  <a:schemeClr val="tx1"/>
                </a:solidFill>
                <a:effectLst/>
                <a:uLnTx/>
                <a:uFillTx/>
                <a:latin typeface="Arial" pitchFamily="34" charset="0"/>
                <a:cs typeface="Arial" pitchFamily="34" charset="0"/>
              </a:rPr>
              <a:t>i)Bütünleşik kıyı alanları yönetimi ve planlaması çalışmaları, kıyı alanlarının düzenlenmesine dair iş ve işlemler ile </a:t>
            </a:r>
            <a:r>
              <a:rPr kumimoji="0" lang="tr-TR" b="1" i="1" u="none" strike="noStrike" kern="1200" cap="none" spc="0" normalizeH="0" baseline="0" noProof="0" dirty="0" smtClean="0">
                <a:ln>
                  <a:noFill/>
                </a:ln>
                <a:solidFill>
                  <a:srgbClr val="FF0000"/>
                </a:solidFill>
                <a:effectLst/>
                <a:uLnTx/>
                <a:uFillTx/>
                <a:latin typeface="Arial" pitchFamily="34" charset="0"/>
                <a:cs typeface="Arial" pitchFamily="34" charset="0"/>
              </a:rPr>
              <a:t>bu alanlara ilişkin jeolojik ve </a:t>
            </a:r>
            <a:r>
              <a:rPr kumimoji="0" lang="tr-TR" b="1" i="1" u="none" strike="noStrike" kern="1200" cap="none" spc="0" normalizeH="0" baseline="0" noProof="0" dirty="0" err="1" smtClean="0">
                <a:ln>
                  <a:noFill/>
                </a:ln>
                <a:solidFill>
                  <a:srgbClr val="FF0000"/>
                </a:solidFill>
                <a:effectLst/>
                <a:uLnTx/>
                <a:uFillTx/>
                <a:latin typeface="Arial" pitchFamily="34" charset="0"/>
                <a:cs typeface="Arial" pitchFamily="34" charset="0"/>
              </a:rPr>
              <a:t>jeoteknik</a:t>
            </a:r>
            <a:r>
              <a:rPr kumimoji="0" lang="tr-TR" b="1" i="1" u="none" strike="noStrike" kern="1200" cap="none" spc="0" normalizeH="0" baseline="0" noProof="0" dirty="0" smtClean="0">
                <a:ln>
                  <a:noFill/>
                </a:ln>
                <a:solidFill>
                  <a:srgbClr val="FF0000"/>
                </a:solidFill>
                <a:effectLst/>
                <a:uLnTx/>
                <a:uFillTx/>
                <a:latin typeface="Arial" pitchFamily="34" charset="0"/>
                <a:cs typeface="Arial" pitchFamily="34" charset="0"/>
              </a:rPr>
              <a:t> etütleri yapmak, yaptırmak ve onaylamak</a:t>
            </a:r>
            <a:r>
              <a:rPr kumimoji="0" lang="tr-TR" b="0" i="1" u="none" strike="noStrike" kern="1200" cap="none" spc="0" normalizeH="0" baseline="0" noProof="0" dirty="0" smtClean="0">
                <a:ln>
                  <a:noFill/>
                </a:ln>
                <a:solidFill>
                  <a:srgbClr val="FF0000"/>
                </a:solidFill>
                <a:effectLst/>
                <a:uLnTx/>
                <a:uFillTx/>
                <a:latin typeface="Arial" pitchFamily="34" charset="0"/>
                <a:cs typeface="Arial" pitchFamily="34" charset="0"/>
              </a:rPr>
              <a:t>, </a:t>
            </a:r>
            <a:r>
              <a:rPr kumimoji="0" lang="tr-TR" b="0" i="1" u="none" strike="noStrike" kern="1200" cap="none" spc="0" normalizeH="0" baseline="0" noProof="0" dirty="0" smtClean="0">
                <a:ln>
                  <a:noFill/>
                </a:ln>
                <a:solidFill>
                  <a:schemeClr val="tx1"/>
                </a:solidFill>
                <a:effectLst/>
                <a:uLnTx/>
                <a:uFillTx/>
                <a:latin typeface="Arial" pitchFamily="34" charset="0"/>
                <a:cs typeface="Arial" pitchFamily="34" charset="0"/>
              </a:rPr>
              <a:t>kıyı kenar çizgisini tespit etmek, onaylamak ve tescilini sağlamak.</a:t>
            </a:r>
            <a:endParaRPr kumimoji="0" lang="tr-TR" b="0" i="0" u="none" strike="noStrike" kern="1200" cap="none" spc="0" normalizeH="0" baseline="0" noProof="0" dirty="0" smtClean="0">
              <a:ln>
                <a:noFill/>
              </a:ln>
              <a:solidFill>
                <a:schemeClr val="tx1"/>
              </a:solidFill>
              <a:effectLst/>
              <a:uLnTx/>
              <a:uFillTx/>
              <a:latin typeface="Arial" pitchFamily="34" charset="0"/>
              <a:cs typeface="Arial" pitchFamily="34"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tr-TR" sz="2400" b="0" i="0" u="none" strike="noStrike" kern="1200" cap="none" spc="0" normalizeH="0" baseline="0" noProof="0" dirty="0" smtClean="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1400151322"/>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2 Başlık"/>
          <p:cNvSpPr txBox="1">
            <a:spLocks/>
          </p:cNvSpPr>
          <p:nvPr/>
        </p:nvSpPr>
        <p:spPr>
          <a:xfrm>
            <a:off x="500063" y="524024"/>
            <a:ext cx="7345362" cy="404664"/>
          </a:xfrm>
          <a:prstGeom prst="rect">
            <a:avLst/>
          </a:prstGeom>
        </p:spPr>
        <p:txBody>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tr-TR" sz="2400" b="1" i="0" u="none" strike="noStrike" kern="1200" cap="none" spc="0" normalizeH="0" baseline="0" noProof="0" dirty="0" smtClean="0">
                <a:ln>
                  <a:noFill/>
                </a:ln>
                <a:solidFill>
                  <a:srgbClr val="47176C"/>
                </a:solidFill>
                <a:effectLst/>
                <a:uLnTx/>
                <a:uFillTx/>
                <a:latin typeface="Arial" pitchFamily="34" charset="0"/>
                <a:ea typeface="+mj-ea"/>
                <a:cs typeface="Arial" pitchFamily="34" charset="0"/>
              </a:rPr>
              <a:t>Yönetmelikler</a:t>
            </a:r>
            <a:endParaRPr kumimoji="0" lang="tr-TR" sz="2400" b="1" i="0" u="none" strike="noStrike" kern="1200" cap="none" spc="0" normalizeH="0" baseline="0" noProof="0" dirty="0">
              <a:ln>
                <a:noFill/>
              </a:ln>
              <a:solidFill>
                <a:srgbClr val="47176C"/>
              </a:solidFill>
              <a:effectLst/>
              <a:uLnTx/>
              <a:uFillTx/>
              <a:latin typeface="Arial" pitchFamily="34" charset="0"/>
              <a:ea typeface="+mj-ea"/>
              <a:cs typeface="Arial" pitchFamily="34" charset="0"/>
            </a:endParaRPr>
          </a:p>
        </p:txBody>
      </p:sp>
      <p:sp>
        <p:nvSpPr>
          <p:cNvPr id="3" name="Rectangle 3"/>
          <p:cNvSpPr txBox="1">
            <a:spLocks noChangeArrowheads="1"/>
          </p:cNvSpPr>
          <p:nvPr/>
        </p:nvSpPr>
        <p:spPr>
          <a:xfrm>
            <a:off x="300558" y="1344324"/>
            <a:ext cx="8435975" cy="5259387"/>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tr-TR" sz="2400" b="1" i="0" u="none" strike="noStrike" kern="1200" cap="none" spc="0" normalizeH="0" baseline="0" noProof="0" dirty="0" smtClean="0">
                <a:ln>
                  <a:noFill/>
                </a:ln>
                <a:solidFill>
                  <a:srgbClr val="FFC000"/>
                </a:solidFill>
                <a:effectLst/>
                <a:uLnTx/>
                <a:uFillTx/>
                <a:latin typeface="+mn-lt"/>
                <a:ea typeface="+mn-ea"/>
                <a:cs typeface="+mn-cs"/>
              </a:rPr>
              <a:t>    </a:t>
            </a:r>
            <a:r>
              <a:rPr kumimoji="0" lang="tr-TR" sz="2400" b="1" i="0" u="none" strike="noStrike" kern="1200" cap="none" spc="0" normalizeH="0" baseline="0" noProof="0" dirty="0" smtClean="0">
                <a:ln>
                  <a:noFill/>
                </a:ln>
                <a:solidFill>
                  <a:srgbClr val="FF0000"/>
                </a:solidFill>
                <a:effectLst/>
                <a:uLnTx/>
                <a:uFillTx/>
                <a:latin typeface="Arial" pitchFamily="34" charset="0"/>
                <a:cs typeface="Arial" pitchFamily="34" charset="0"/>
              </a:rPr>
              <a:t>Mekânsal Planlar Yapım Yönetmeliği-14 Haziran 2014</a:t>
            </a: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tr-TR" sz="2400" i="0" u="none" strike="noStrike" kern="1200" cap="none" spc="0" normalizeH="0" baseline="0" noProof="0" dirty="0" smtClean="0">
                <a:ln>
                  <a:noFill/>
                </a:ln>
                <a:solidFill>
                  <a:srgbClr val="FFC000"/>
                </a:solidFill>
                <a:effectLst/>
                <a:uLnTx/>
                <a:uFillTx/>
                <a:latin typeface="+mn-lt"/>
                <a:ea typeface="+mn-ea"/>
                <a:cs typeface="+mn-cs"/>
              </a:rPr>
              <a:t>   </a:t>
            </a: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lang="tr-TR" sz="2400" dirty="0" smtClean="0">
                <a:solidFill>
                  <a:srgbClr val="FFC000"/>
                </a:solidFill>
              </a:rPr>
              <a:t>	</a:t>
            </a:r>
            <a:r>
              <a:rPr kumimoji="0" lang="tr-TR" sz="2000" i="0" u="none" strike="noStrike" kern="1200" cap="none" spc="0" normalizeH="0" baseline="0" noProof="0" dirty="0" smtClean="0">
                <a:ln>
                  <a:noFill/>
                </a:ln>
                <a:solidFill>
                  <a:schemeClr val="tx1"/>
                </a:solidFill>
                <a:effectLst/>
                <a:uLnTx/>
                <a:uFillTx/>
                <a:latin typeface="Arial" pitchFamily="34" charset="0"/>
                <a:cs typeface="Arial" pitchFamily="34" charset="0"/>
              </a:rPr>
              <a:t>21. Maddesinde; </a:t>
            </a:r>
          </a:p>
          <a:p>
            <a:pPr marL="342900" marR="0" lvl="0" indent="-342900" algn="l" defTabSz="914400" rtl="0" eaLnBrk="1" fontAlgn="auto" latinLnBrk="0" hangingPunct="1">
              <a:lnSpc>
                <a:spcPct val="100000"/>
              </a:lnSpc>
              <a:spcBef>
                <a:spcPct val="20000"/>
              </a:spcBef>
              <a:spcAft>
                <a:spcPts val="0"/>
              </a:spcAft>
              <a:buClrTx/>
              <a:buSzTx/>
              <a:buFontTx/>
              <a:buNone/>
              <a:tabLst/>
              <a:defRPr/>
            </a:pPr>
            <a:endParaRPr kumimoji="0" lang="tr-TR" sz="2000" i="0" u="none" strike="noStrike" kern="1200" cap="none" spc="0" normalizeH="0" baseline="0" noProof="0" dirty="0" smtClean="0">
              <a:ln>
                <a:noFill/>
              </a:ln>
              <a:solidFill>
                <a:schemeClr val="tx1"/>
              </a:solidFill>
              <a:effectLst/>
              <a:uLnTx/>
              <a:uFillTx/>
              <a:latin typeface="Arial" pitchFamily="34" charset="0"/>
              <a:cs typeface="Arial" pitchFamily="34" charset="0"/>
            </a:endParaRP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tr-TR" sz="2000" b="1" i="0" u="none" strike="noStrike" kern="1200" cap="none" spc="0" normalizeH="0" baseline="0" noProof="0" dirty="0" smtClean="0">
                <a:ln>
                  <a:noFill/>
                </a:ln>
                <a:solidFill>
                  <a:schemeClr val="tx1"/>
                </a:solidFill>
                <a:effectLst/>
                <a:uLnTx/>
                <a:uFillTx/>
                <a:latin typeface="Arial" pitchFamily="34" charset="0"/>
                <a:cs typeface="Arial" pitchFamily="34" charset="0"/>
              </a:rPr>
              <a:t>	</a:t>
            </a:r>
            <a:r>
              <a:rPr kumimoji="0" lang="tr-TR" sz="2000" b="0" i="0" u="none" strike="noStrike" kern="1200" cap="none" spc="0" normalizeH="0" baseline="0" noProof="0" dirty="0" smtClean="0">
                <a:ln>
                  <a:noFill/>
                </a:ln>
                <a:solidFill>
                  <a:schemeClr val="tx1"/>
                </a:solidFill>
                <a:effectLst/>
                <a:uLnTx/>
                <a:uFillTx/>
                <a:latin typeface="Arial" pitchFamily="34" charset="0"/>
                <a:cs typeface="Arial" pitchFamily="34" charset="0"/>
              </a:rPr>
              <a:t>(6) </a:t>
            </a:r>
            <a:r>
              <a:rPr kumimoji="0" lang="tr-TR" sz="2000" b="1" i="0" u="sng" strike="noStrike" kern="1200" cap="none" spc="0" normalizeH="0" baseline="0" noProof="0" dirty="0" smtClean="0">
                <a:ln>
                  <a:noFill/>
                </a:ln>
                <a:effectLst/>
                <a:uLnTx/>
                <a:uFillTx/>
                <a:latin typeface="Arial" pitchFamily="34" charset="0"/>
                <a:cs typeface="Arial" pitchFamily="34" charset="0"/>
              </a:rPr>
              <a:t>Onaylı jeolojik-</a:t>
            </a:r>
            <a:r>
              <a:rPr kumimoji="0" lang="tr-TR" sz="2000" b="1" i="0" u="sng" strike="noStrike" kern="1200" cap="none" spc="0" normalizeH="0" baseline="0" noProof="0" dirty="0" err="1" smtClean="0">
                <a:ln>
                  <a:noFill/>
                </a:ln>
                <a:effectLst/>
                <a:uLnTx/>
                <a:uFillTx/>
                <a:latin typeface="Arial" pitchFamily="34" charset="0"/>
                <a:cs typeface="Arial" pitchFamily="34" charset="0"/>
              </a:rPr>
              <a:t>jeoteknik</a:t>
            </a:r>
            <a:r>
              <a:rPr kumimoji="0" lang="tr-TR" sz="2000" b="1" i="0" u="sng" strike="noStrike" kern="1200" cap="none" spc="0" normalizeH="0" baseline="0" noProof="0" dirty="0" smtClean="0">
                <a:ln>
                  <a:noFill/>
                </a:ln>
                <a:effectLst/>
                <a:uLnTx/>
                <a:uFillTx/>
                <a:latin typeface="Arial" pitchFamily="34" charset="0"/>
                <a:cs typeface="Arial" pitchFamily="34" charset="0"/>
              </a:rPr>
              <a:t> veya mikro bölgeleme etüt raporu bulunmayan alanlarda imar planları hazırlanamaz</a:t>
            </a:r>
            <a:r>
              <a:rPr kumimoji="0" lang="tr-TR" sz="2000" b="0" i="0" u="sng" strike="noStrike" kern="1200" cap="none" spc="0" normalizeH="0" baseline="0" noProof="0" dirty="0" smtClean="0">
                <a:ln>
                  <a:noFill/>
                </a:ln>
                <a:effectLst/>
                <a:uLnTx/>
                <a:uFillTx/>
                <a:latin typeface="Arial" pitchFamily="34" charset="0"/>
                <a:cs typeface="Arial" pitchFamily="34" charset="0"/>
              </a:rPr>
              <a:t>.</a:t>
            </a:r>
          </a:p>
          <a:p>
            <a:pPr marL="342900" marR="0" lvl="0" indent="-342900" algn="l" defTabSz="914400" rtl="0" eaLnBrk="1" fontAlgn="auto" latinLnBrk="0" hangingPunct="1">
              <a:lnSpc>
                <a:spcPct val="100000"/>
              </a:lnSpc>
              <a:spcBef>
                <a:spcPct val="20000"/>
              </a:spcBef>
              <a:spcAft>
                <a:spcPts val="0"/>
              </a:spcAft>
              <a:buClrTx/>
              <a:buSzTx/>
              <a:buFontTx/>
              <a:buNone/>
              <a:tabLst/>
              <a:defRPr/>
            </a:pPr>
            <a:endParaRPr kumimoji="0" lang="tr-TR" sz="2000" b="0" i="0" u="sng" strike="noStrike" kern="1200" cap="none" spc="0" normalizeH="0" baseline="0" noProof="0" dirty="0" smtClean="0">
              <a:ln>
                <a:noFill/>
              </a:ln>
              <a:solidFill>
                <a:schemeClr val="tx1"/>
              </a:solidFill>
              <a:effectLst/>
              <a:uLnTx/>
              <a:uFillTx/>
              <a:latin typeface="Arial" pitchFamily="34" charset="0"/>
              <a:cs typeface="Arial" pitchFamily="34" charset="0"/>
            </a:endParaRPr>
          </a:p>
          <a:p>
            <a:pPr marL="342900" marR="0" lvl="0" indent="-342900" algn="l" defTabSz="914400" rtl="0" eaLnBrk="1" fontAlgn="auto" latinLnBrk="0" hangingPunct="1">
              <a:lnSpc>
                <a:spcPct val="100000"/>
              </a:lnSpc>
              <a:spcBef>
                <a:spcPct val="20000"/>
              </a:spcBef>
              <a:spcAft>
                <a:spcPts val="0"/>
              </a:spcAft>
              <a:buClrTx/>
              <a:buSzTx/>
              <a:tabLst/>
              <a:defRPr/>
            </a:pPr>
            <a:r>
              <a:rPr kumimoji="0" lang="tr-TR" sz="2000" b="0" i="0" u="none" strike="noStrike" kern="1200" cap="none" spc="0" normalizeH="0" baseline="0" noProof="0" dirty="0" smtClean="0">
                <a:ln>
                  <a:noFill/>
                </a:ln>
                <a:solidFill>
                  <a:schemeClr val="tx1"/>
                </a:solidFill>
                <a:effectLst/>
                <a:uLnTx/>
                <a:uFillTx/>
                <a:latin typeface="Arial" pitchFamily="34" charset="0"/>
                <a:cs typeface="Arial" pitchFamily="34" charset="0"/>
              </a:rPr>
              <a:t>	(7) </a:t>
            </a:r>
            <a:r>
              <a:rPr kumimoji="0" lang="tr-TR" sz="2000" b="1" i="0" u="sng" strike="noStrike" kern="1200" cap="none" spc="0" normalizeH="0" baseline="0" noProof="0" dirty="0" smtClean="0">
                <a:ln>
                  <a:noFill/>
                </a:ln>
                <a:effectLst/>
                <a:uLnTx/>
                <a:uFillTx/>
                <a:latin typeface="Arial" pitchFamily="34" charset="0"/>
                <a:cs typeface="Arial" pitchFamily="34" charset="0"/>
              </a:rPr>
              <a:t>İmar planına esas onaylı jeolojik-</a:t>
            </a:r>
            <a:r>
              <a:rPr kumimoji="0" lang="tr-TR" sz="2000" b="1" i="0" u="sng" strike="noStrike" kern="1200" cap="none" spc="0" normalizeH="0" baseline="0" noProof="0" dirty="0" err="1" smtClean="0">
                <a:ln>
                  <a:noFill/>
                </a:ln>
                <a:effectLst/>
                <a:uLnTx/>
                <a:uFillTx/>
                <a:latin typeface="Arial" pitchFamily="34" charset="0"/>
                <a:cs typeface="Arial" pitchFamily="34" charset="0"/>
              </a:rPr>
              <a:t>jeoteknik</a:t>
            </a:r>
            <a:r>
              <a:rPr kumimoji="0" lang="tr-TR" sz="2000" b="1" i="0" u="sng" strike="noStrike" kern="1200" cap="none" spc="0" normalizeH="0" baseline="0" noProof="0" dirty="0" smtClean="0">
                <a:ln>
                  <a:noFill/>
                </a:ln>
                <a:effectLst/>
                <a:uLnTx/>
                <a:uFillTx/>
                <a:latin typeface="Arial" pitchFamily="34" charset="0"/>
                <a:cs typeface="Arial" pitchFamily="34" charset="0"/>
              </a:rPr>
              <a:t> etüt veya mikro bölgeleme raporlarındaki yerleşime uygunluk durumu haritalarına uyulması zorunludur</a:t>
            </a:r>
            <a:r>
              <a:rPr kumimoji="0" lang="tr-TR" sz="2000" b="0" i="0" u="none" strike="noStrike" kern="1200" cap="none" spc="0" normalizeH="0" baseline="0" noProof="0" dirty="0" smtClean="0">
                <a:ln>
                  <a:noFill/>
                </a:ln>
                <a:effectLst/>
                <a:uLnTx/>
                <a:uFillTx/>
                <a:latin typeface="Arial" pitchFamily="34" charset="0"/>
                <a:cs typeface="Arial" pitchFamily="34" charset="0"/>
              </a:rPr>
              <a:t>. </a:t>
            </a:r>
            <a:r>
              <a:rPr kumimoji="0" lang="tr-TR" sz="2000" b="0" i="0" u="none" strike="noStrike" kern="1200" cap="none" spc="0" normalizeH="0" baseline="0" noProof="0" dirty="0" smtClean="0">
                <a:ln>
                  <a:noFill/>
                </a:ln>
                <a:solidFill>
                  <a:schemeClr val="tx1"/>
                </a:solidFill>
                <a:effectLst/>
                <a:uLnTx/>
                <a:uFillTx/>
                <a:latin typeface="Arial" pitchFamily="34" charset="0"/>
                <a:cs typeface="Arial" pitchFamily="34" charset="0"/>
              </a:rPr>
              <a:t>İmar planlarının hazırlanmasında, varsa öncelikle mikro bölgeleme etütleri, yoksa yerleşim alanının planlanmasına yönelik uygun jeolojik-</a:t>
            </a:r>
            <a:r>
              <a:rPr kumimoji="0" lang="tr-TR" sz="2000" b="0" i="0" u="none" strike="noStrike" kern="1200" cap="none" spc="0" normalizeH="0" baseline="0" noProof="0" dirty="0" err="1" smtClean="0">
                <a:ln>
                  <a:noFill/>
                </a:ln>
                <a:solidFill>
                  <a:schemeClr val="tx1"/>
                </a:solidFill>
                <a:effectLst/>
                <a:uLnTx/>
                <a:uFillTx/>
                <a:latin typeface="Arial" pitchFamily="34" charset="0"/>
                <a:cs typeface="Arial" pitchFamily="34" charset="0"/>
              </a:rPr>
              <a:t>jeoteknik</a:t>
            </a:r>
            <a:r>
              <a:rPr kumimoji="0" lang="tr-TR" sz="2000" b="0" i="0" u="none" strike="noStrike" kern="1200" cap="none" spc="0" normalizeH="0" baseline="0" noProof="0" dirty="0" smtClean="0">
                <a:ln>
                  <a:noFill/>
                </a:ln>
                <a:solidFill>
                  <a:schemeClr val="tx1"/>
                </a:solidFill>
                <a:effectLst/>
                <a:uLnTx/>
                <a:uFillTx/>
                <a:latin typeface="Arial" pitchFamily="34" charset="0"/>
                <a:cs typeface="Arial" pitchFamily="34" charset="0"/>
              </a:rPr>
              <a:t> etütler kullanılır.</a:t>
            </a: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tr-TR" sz="2400" b="0" i="0" u="none" strike="noStrike" kern="1200" cap="none" spc="0" normalizeH="0" baseline="0" noProof="0" dirty="0" smtClean="0">
                <a:ln>
                  <a:noFill/>
                </a:ln>
                <a:solidFill>
                  <a:schemeClr val="tx1"/>
                </a:solidFill>
                <a:effectLst/>
                <a:uLnTx/>
                <a:uFillTx/>
                <a:latin typeface="+mn-lt"/>
                <a:ea typeface="+mn-ea"/>
                <a:cs typeface="+mn-cs"/>
              </a:rPr>
              <a:t> </a:t>
            </a:r>
          </a:p>
        </p:txBody>
      </p:sp>
    </p:spTree>
    <p:extLst>
      <p:ext uri="{BB962C8B-B14F-4D97-AF65-F5344CB8AC3E}">
        <p14:creationId xmlns:p14="http://schemas.microsoft.com/office/powerpoint/2010/main" val="1995949888"/>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82634" y="578644"/>
            <a:ext cx="7101978" cy="700088"/>
          </a:xfrm>
          <a:prstGeom prst="rect">
            <a:avLst/>
          </a:prstGeom>
        </p:spPr>
        <p:txBody>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tr-TR" sz="2400" b="1" i="0" u="none" strike="noStrike" kern="1200" cap="none" spc="0" normalizeH="0" baseline="0" noProof="0" dirty="0" smtClean="0">
                <a:ln>
                  <a:noFill/>
                </a:ln>
                <a:solidFill>
                  <a:srgbClr val="47176C"/>
                </a:solidFill>
                <a:effectLst/>
                <a:uLnTx/>
                <a:uFillTx/>
                <a:latin typeface="Arial" pitchFamily="34" charset="0"/>
                <a:ea typeface="+mj-ea"/>
                <a:cs typeface="Arial" pitchFamily="34" charset="0"/>
              </a:rPr>
              <a:t>Planlı Alanlar Tip İmar Yönetmeliği</a:t>
            </a:r>
            <a:endParaRPr kumimoji="0" lang="tr-TR" sz="2400" b="1" i="0" u="none" strike="noStrike" kern="1200" cap="none" spc="0" normalizeH="0" baseline="0" noProof="0" dirty="0">
              <a:ln>
                <a:noFill/>
              </a:ln>
              <a:solidFill>
                <a:srgbClr val="47176C"/>
              </a:solidFill>
              <a:effectLst/>
              <a:uLnTx/>
              <a:uFillTx/>
              <a:latin typeface="Arial" pitchFamily="34" charset="0"/>
              <a:ea typeface="+mj-ea"/>
              <a:cs typeface="Arial" pitchFamily="34" charset="0"/>
            </a:endParaRPr>
          </a:p>
        </p:txBody>
      </p:sp>
      <p:sp>
        <p:nvSpPr>
          <p:cNvPr id="3" name="2 İçerik Yer Tutucusu"/>
          <p:cNvSpPr txBox="1">
            <a:spLocks/>
          </p:cNvSpPr>
          <p:nvPr/>
        </p:nvSpPr>
        <p:spPr>
          <a:xfrm>
            <a:off x="282634" y="1330036"/>
            <a:ext cx="8685974" cy="5267316"/>
          </a:xfrm>
          <a:prstGeom prst="rect">
            <a:avLst/>
          </a:prstGeom>
        </p:spPr>
        <p:txBody>
          <a:bodyPr/>
          <a:lstStyle/>
          <a:p>
            <a:pPr marL="342900" marR="0" lvl="0" indent="-342900" algn="l" defTabSz="914400" rtl="0" eaLnBrk="1" fontAlgn="t" latinLnBrk="0" hangingPunct="1">
              <a:lnSpc>
                <a:spcPct val="100000"/>
              </a:lnSpc>
              <a:spcBef>
                <a:spcPct val="20000"/>
              </a:spcBef>
              <a:spcAft>
                <a:spcPts val="0"/>
              </a:spcAft>
              <a:buClrTx/>
              <a:buSzTx/>
              <a:buFontTx/>
              <a:buNone/>
              <a:tabLst/>
              <a:defRPr/>
            </a:pPr>
            <a:r>
              <a:rPr lang="tr-TR" sz="2000" b="1" dirty="0" smtClean="0">
                <a:latin typeface="Arial" pitchFamily="34" charset="0"/>
                <a:cs typeface="Arial" pitchFamily="34" charset="0"/>
              </a:rPr>
              <a:t>	</a:t>
            </a:r>
            <a:r>
              <a:rPr kumimoji="0" lang="tr-TR" b="1" i="0" u="none" strike="noStrike" kern="1200" cap="none" spc="0" normalizeH="0" baseline="0" noProof="0" dirty="0" smtClean="0">
                <a:ln>
                  <a:noFill/>
                </a:ln>
                <a:solidFill>
                  <a:schemeClr val="tx1"/>
                </a:solidFill>
                <a:effectLst/>
                <a:uLnTx/>
                <a:uFillTx/>
                <a:latin typeface="Arial" pitchFamily="34" charset="0"/>
                <a:cs typeface="Arial" pitchFamily="34" charset="0"/>
              </a:rPr>
              <a:t>Yapı Ruhsat İşleri</a:t>
            </a:r>
            <a:endParaRPr kumimoji="0" lang="tr-TR" b="0" i="0" u="none" strike="noStrike" kern="1200" cap="none" spc="0" normalizeH="0" baseline="0" noProof="0" dirty="0" smtClean="0">
              <a:ln>
                <a:noFill/>
              </a:ln>
              <a:solidFill>
                <a:schemeClr val="tx1"/>
              </a:solidFill>
              <a:effectLst/>
              <a:uLnTx/>
              <a:uFillTx/>
              <a:latin typeface="Arial" pitchFamily="34" charset="0"/>
              <a:cs typeface="Arial" pitchFamily="34" charset="0"/>
            </a:endParaRPr>
          </a:p>
          <a:p>
            <a:pPr marL="342900" marR="0" lvl="0" indent="-342900" algn="l" defTabSz="914400" rtl="0" eaLnBrk="1" fontAlgn="t" latinLnBrk="0" hangingPunct="1">
              <a:lnSpc>
                <a:spcPct val="100000"/>
              </a:lnSpc>
              <a:spcBef>
                <a:spcPct val="20000"/>
              </a:spcBef>
              <a:spcAft>
                <a:spcPts val="0"/>
              </a:spcAft>
              <a:buClrTx/>
              <a:buSzTx/>
              <a:buFontTx/>
              <a:buNone/>
              <a:tabLst/>
              <a:defRPr/>
            </a:pPr>
            <a:r>
              <a:rPr kumimoji="0" lang="tr-TR" b="1" i="0" u="none" strike="noStrike" kern="1200" cap="none" spc="0" normalizeH="0" baseline="0" noProof="0" dirty="0" smtClean="0">
                <a:ln>
                  <a:noFill/>
                </a:ln>
                <a:solidFill>
                  <a:schemeClr val="tx1"/>
                </a:solidFill>
                <a:effectLst/>
                <a:uLnTx/>
                <a:uFillTx/>
                <a:latin typeface="Arial" pitchFamily="34" charset="0"/>
                <a:cs typeface="Arial" pitchFamily="34" charset="0"/>
              </a:rPr>
              <a:t>	Yapı ruhsatı işleri (Değişik başlık:RG-19/8/2008-26972)</a:t>
            </a:r>
            <a:endParaRPr kumimoji="0" lang="tr-TR" b="0" i="0" u="none" strike="noStrike" kern="1200" cap="none" spc="0" normalizeH="0" baseline="0" noProof="0" dirty="0" smtClean="0">
              <a:ln>
                <a:noFill/>
              </a:ln>
              <a:solidFill>
                <a:schemeClr val="tx1"/>
              </a:solidFill>
              <a:effectLst/>
              <a:uLnTx/>
              <a:uFillTx/>
              <a:latin typeface="Arial" pitchFamily="34" charset="0"/>
              <a:cs typeface="Arial" pitchFamily="34" charset="0"/>
            </a:endParaRPr>
          </a:p>
          <a:p>
            <a:pPr marL="342900" marR="0" lvl="0" indent="-342900" algn="l" defTabSz="914400" rtl="0" eaLnBrk="1" fontAlgn="t" latinLnBrk="0" hangingPunct="1">
              <a:lnSpc>
                <a:spcPct val="100000"/>
              </a:lnSpc>
              <a:spcBef>
                <a:spcPct val="20000"/>
              </a:spcBef>
              <a:spcAft>
                <a:spcPts val="0"/>
              </a:spcAft>
              <a:buClrTx/>
              <a:buSzTx/>
              <a:buFontTx/>
              <a:buNone/>
              <a:tabLst/>
              <a:defRPr/>
            </a:pPr>
            <a:r>
              <a:rPr kumimoji="0" lang="tr-TR" b="1" i="0" u="none" strike="noStrike" kern="1200" cap="none" spc="0" normalizeH="0" baseline="0" noProof="0" dirty="0" smtClean="0">
                <a:ln>
                  <a:noFill/>
                </a:ln>
                <a:solidFill>
                  <a:srgbClr val="FFFF00"/>
                </a:solidFill>
                <a:effectLst/>
                <a:uLnTx/>
                <a:uFillTx/>
                <a:latin typeface="Arial" pitchFamily="34" charset="0"/>
                <a:cs typeface="Arial" pitchFamily="34" charset="0"/>
              </a:rPr>
              <a:t>	</a:t>
            </a:r>
            <a:r>
              <a:rPr kumimoji="0" lang="tr-TR" b="1" i="0" u="none" strike="noStrike" kern="1200" cap="none" spc="0" normalizeH="0" baseline="0" noProof="0" dirty="0" smtClean="0">
                <a:ln>
                  <a:noFill/>
                </a:ln>
                <a:effectLst/>
                <a:uLnTx/>
                <a:uFillTx/>
                <a:latin typeface="Arial" pitchFamily="34" charset="0"/>
                <a:cs typeface="Arial" pitchFamily="34" charset="0"/>
              </a:rPr>
              <a:t>MADDE 57 </a:t>
            </a:r>
            <a:r>
              <a:rPr kumimoji="0" lang="tr-TR" b="1" i="0" u="none" strike="noStrike" kern="1200" cap="none" spc="0" normalizeH="0" baseline="0" noProof="0" dirty="0" smtClean="0">
                <a:ln>
                  <a:noFill/>
                </a:ln>
                <a:solidFill>
                  <a:schemeClr val="tx1"/>
                </a:solidFill>
                <a:effectLst/>
                <a:uLnTx/>
                <a:uFillTx/>
                <a:latin typeface="Arial" pitchFamily="34" charset="0"/>
                <a:cs typeface="Arial" pitchFamily="34" charset="0"/>
              </a:rPr>
              <a:t>– (Değişik:RG-3/4/2012-28253) </a:t>
            </a:r>
            <a:endParaRPr kumimoji="0" lang="tr-TR" b="0" i="0" u="none" strike="noStrike" kern="1200" cap="none" spc="0" normalizeH="0" baseline="0" noProof="0" dirty="0" smtClean="0">
              <a:ln>
                <a:noFill/>
              </a:ln>
              <a:solidFill>
                <a:schemeClr val="tx1"/>
              </a:solidFill>
              <a:effectLst/>
              <a:uLnTx/>
              <a:uFillTx/>
              <a:latin typeface="Arial" pitchFamily="34" charset="0"/>
              <a:cs typeface="Arial" pitchFamily="34" charset="0"/>
            </a:endParaRPr>
          </a:p>
          <a:p>
            <a:pPr marL="342900" marR="0" lvl="0" indent="-342900" algn="l" defTabSz="914400" rtl="0" eaLnBrk="1" fontAlgn="t" latinLnBrk="0" hangingPunct="1">
              <a:lnSpc>
                <a:spcPct val="100000"/>
              </a:lnSpc>
              <a:spcBef>
                <a:spcPct val="20000"/>
              </a:spcBef>
              <a:spcAft>
                <a:spcPts val="0"/>
              </a:spcAft>
              <a:buClrTx/>
              <a:buSzTx/>
              <a:buFontTx/>
              <a:buNone/>
              <a:tabLst/>
              <a:defRPr/>
            </a:pPr>
            <a:r>
              <a:rPr kumimoji="0" lang="tr-TR" b="0" i="0" u="none" strike="noStrike" kern="1200" cap="none" spc="0" normalizeH="0" baseline="0" noProof="0" dirty="0" smtClean="0">
                <a:ln>
                  <a:noFill/>
                </a:ln>
                <a:solidFill>
                  <a:schemeClr val="tx1"/>
                </a:solidFill>
                <a:effectLst/>
                <a:uLnTx/>
                <a:uFillTx/>
                <a:latin typeface="Arial" pitchFamily="34" charset="0"/>
                <a:cs typeface="Arial" pitchFamily="34" charset="0"/>
              </a:rPr>
              <a:t>	Yapı ruhsatı işleri bu maddede belirtilen esaslar çerçevesinde yapılır. </a:t>
            </a:r>
          </a:p>
          <a:p>
            <a:pPr marL="342900" marR="0" lvl="0" indent="-342900" algn="l" defTabSz="914400" rtl="0" eaLnBrk="1" fontAlgn="t" latinLnBrk="0" hangingPunct="1">
              <a:lnSpc>
                <a:spcPct val="100000"/>
              </a:lnSpc>
              <a:spcBef>
                <a:spcPct val="20000"/>
              </a:spcBef>
              <a:spcAft>
                <a:spcPts val="0"/>
              </a:spcAft>
              <a:buClrTx/>
              <a:buSzTx/>
              <a:buFontTx/>
              <a:buNone/>
              <a:tabLst/>
              <a:defRPr/>
            </a:pPr>
            <a:r>
              <a:rPr kumimoji="0" lang="tr-TR" b="0" i="0" u="none" strike="noStrike" kern="1200" cap="none" spc="0" normalizeH="0" baseline="0" noProof="0" dirty="0" smtClean="0">
                <a:ln>
                  <a:noFill/>
                </a:ln>
                <a:solidFill>
                  <a:schemeClr val="tx1"/>
                </a:solidFill>
                <a:effectLst/>
                <a:uLnTx/>
                <a:uFillTx/>
                <a:latin typeface="Arial" pitchFamily="34" charset="0"/>
                <a:cs typeface="Arial" pitchFamily="34" charset="0"/>
              </a:rPr>
              <a:t>	Yeni inşaat, ilâve ve esaslı tadilât yapmak üzere parsele ait imar durum belgesi, yol kotu tutanağı, kanal kotu tutanağı ve </a:t>
            </a:r>
            <a:r>
              <a:rPr kumimoji="0" lang="tr-TR" b="1" i="0" u="sng" strike="noStrike" kern="1200" cap="none" spc="0" normalizeH="0" baseline="0" noProof="0" dirty="0" smtClean="0">
                <a:ln>
                  <a:noFill/>
                </a:ln>
                <a:effectLst/>
                <a:uLnTx/>
                <a:uFillTx/>
                <a:latin typeface="Arial" pitchFamily="34" charset="0"/>
                <a:cs typeface="Arial" pitchFamily="34" charset="0"/>
              </a:rPr>
              <a:t>uygulama</a:t>
            </a:r>
            <a:r>
              <a:rPr kumimoji="0" lang="tr-TR" b="1" i="0" u="none" strike="noStrike" kern="1200" cap="none" spc="0" normalizeH="0" baseline="0" noProof="0" dirty="0" smtClean="0">
                <a:ln>
                  <a:noFill/>
                </a:ln>
                <a:effectLst/>
                <a:uLnTx/>
                <a:uFillTx/>
                <a:latin typeface="Arial" pitchFamily="34" charset="0"/>
                <a:cs typeface="Arial" pitchFamily="34" charset="0"/>
              </a:rPr>
              <a:t> </a:t>
            </a:r>
            <a:r>
              <a:rPr kumimoji="0" lang="tr-TR" b="1" i="0" u="sng" strike="noStrike" kern="1200" cap="none" spc="0" normalizeH="0" baseline="0" noProof="0" dirty="0" smtClean="0">
                <a:ln>
                  <a:noFill/>
                </a:ln>
                <a:effectLst/>
                <a:uLnTx/>
                <a:uFillTx/>
                <a:latin typeface="Arial" pitchFamily="34" charset="0"/>
                <a:cs typeface="Arial" pitchFamily="34" charset="0"/>
              </a:rPr>
              <a:t>imar plânına esas onaylı jeolojik ve </a:t>
            </a:r>
            <a:r>
              <a:rPr kumimoji="0" lang="tr-TR" b="1" i="0" u="sng" strike="noStrike" kern="1200" cap="none" spc="0" normalizeH="0" baseline="0" noProof="0" dirty="0" err="1" smtClean="0">
                <a:ln>
                  <a:noFill/>
                </a:ln>
                <a:effectLst/>
                <a:uLnTx/>
                <a:uFillTx/>
                <a:latin typeface="Arial" pitchFamily="34" charset="0"/>
                <a:cs typeface="Arial" pitchFamily="34" charset="0"/>
              </a:rPr>
              <a:t>jeoteknik</a:t>
            </a:r>
            <a:r>
              <a:rPr kumimoji="0" lang="tr-TR" b="1" i="0" u="sng" strike="noStrike" kern="1200" cap="none" spc="0" normalizeH="0" baseline="0" noProof="0" dirty="0" smtClean="0">
                <a:ln>
                  <a:noFill/>
                </a:ln>
                <a:effectLst/>
                <a:uLnTx/>
                <a:uFillTx/>
                <a:latin typeface="Arial" pitchFamily="34" charset="0"/>
                <a:cs typeface="Arial" pitchFamily="34" charset="0"/>
              </a:rPr>
              <a:t> etüt raporunun </a:t>
            </a:r>
            <a:r>
              <a:rPr kumimoji="0" lang="tr-TR" b="1" i="0" u="none" strike="noStrike" kern="1200" cap="none" spc="0" normalizeH="0" baseline="0" noProof="0" dirty="0" smtClean="0">
                <a:ln>
                  <a:noFill/>
                </a:ln>
                <a:effectLst/>
                <a:uLnTx/>
                <a:uFillTx/>
                <a:latin typeface="Arial" pitchFamily="34" charset="0"/>
                <a:cs typeface="Arial" pitchFamily="34" charset="0"/>
              </a:rPr>
              <a:t>parselin bulunduğu alana esas bölümünü almak için;</a:t>
            </a:r>
            <a:r>
              <a:rPr kumimoji="0" lang="tr-TR" b="0" i="0" u="none" strike="noStrike" kern="1200" cap="none" spc="0" normalizeH="0" baseline="0" noProof="0" dirty="0" smtClean="0">
                <a:ln>
                  <a:noFill/>
                </a:ln>
                <a:effectLst/>
                <a:uLnTx/>
                <a:uFillTx/>
                <a:latin typeface="Arial" pitchFamily="34" charset="0"/>
                <a:cs typeface="Arial" pitchFamily="34" charset="0"/>
              </a:rPr>
              <a:t> </a:t>
            </a:r>
            <a:r>
              <a:rPr kumimoji="0" lang="tr-TR" b="0" i="0" u="none" strike="noStrike" kern="1200" cap="none" spc="0" normalizeH="0" baseline="0" noProof="0" dirty="0" smtClean="0">
                <a:ln>
                  <a:noFill/>
                </a:ln>
                <a:solidFill>
                  <a:schemeClr val="tx1"/>
                </a:solidFill>
                <a:effectLst/>
                <a:uLnTx/>
                <a:uFillTx/>
                <a:latin typeface="Arial" pitchFamily="34" charset="0"/>
                <a:cs typeface="Arial" pitchFamily="34" charset="0"/>
              </a:rPr>
              <a:t>yapı sahipleri veya vekilleri başvuru dilekçelerine aplikasyon krokisini ve tapu kayıt örneği veya istisnaî hâllerde tapu kayıt örneği yerine geçen belgeleri ekleyerek ilgili idareye müracaat ederler. </a:t>
            </a:r>
          </a:p>
          <a:p>
            <a:pPr marL="342900" marR="0" lvl="0" indent="-342900" algn="l" defTabSz="914400" rtl="0" eaLnBrk="1" fontAlgn="t" latinLnBrk="0" hangingPunct="1">
              <a:lnSpc>
                <a:spcPct val="100000"/>
              </a:lnSpc>
              <a:spcBef>
                <a:spcPct val="20000"/>
              </a:spcBef>
              <a:spcAft>
                <a:spcPts val="0"/>
              </a:spcAft>
              <a:buClrTx/>
              <a:buSzTx/>
              <a:buFontTx/>
              <a:buNone/>
              <a:tabLst/>
              <a:defRPr/>
            </a:pPr>
            <a:r>
              <a:rPr kumimoji="0" lang="tr-TR" b="0" i="0" u="none" strike="noStrike" kern="1200" cap="none" spc="0" normalizeH="0" baseline="0" noProof="0" dirty="0" smtClean="0">
                <a:ln>
                  <a:noFill/>
                </a:ln>
                <a:solidFill>
                  <a:schemeClr val="tx1"/>
                </a:solidFill>
                <a:effectLst/>
                <a:uLnTx/>
                <a:uFillTx/>
                <a:latin typeface="Arial" pitchFamily="34" charset="0"/>
                <a:cs typeface="Arial" pitchFamily="34" charset="0"/>
              </a:rPr>
              <a:t>	İlgili idare başvuru tarihinden itibaren imar durum belgesi (çap</a:t>
            </a:r>
            <a:r>
              <a:rPr kumimoji="0" lang="tr-TR" i="0" u="none" strike="noStrike" kern="1200" cap="none" spc="0" normalizeH="0" baseline="0" noProof="0" dirty="0" smtClean="0">
                <a:ln>
                  <a:noFill/>
                </a:ln>
                <a:solidFill>
                  <a:schemeClr val="tx1"/>
                </a:solidFill>
                <a:effectLst/>
                <a:uLnTx/>
                <a:uFillTx/>
                <a:latin typeface="Arial" pitchFamily="34" charset="0"/>
                <a:cs typeface="Arial" pitchFamily="34" charset="0"/>
              </a:rPr>
              <a:t>) </a:t>
            </a:r>
            <a:r>
              <a:rPr kumimoji="0" lang="tr-TR" i="0" u="none" strike="noStrike" kern="1200" cap="none" spc="0" normalizeH="0" baseline="0" noProof="0" dirty="0" smtClean="0">
                <a:ln>
                  <a:noFill/>
                </a:ln>
                <a:effectLst/>
                <a:uLnTx/>
                <a:uFillTx/>
                <a:latin typeface="Arial" pitchFamily="34" charset="0"/>
                <a:cs typeface="Arial" pitchFamily="34" charset="0"/>
              </a:rPr>
              <a:t>ve </a:t>
            </a:r>
            <a:r>
              <a:rPr kumimoji="0" lang="tr-TR" b="1" i="0" u="sng" strike="noStrike" kern="1200" cap="none" spc="0" normalizeH="0" baseline="0" noProof="0" dirty="0" smtClean="0">
                <a:ln>
                  <a:noFill/>
                </a:ln>
                <a:effectLst/>
                <a:uLnTx/>
                <a:uFillTx/>
                <a:latin typeface="Arial" pitchFamily="34" charset="0"/>
                <a:cs typeface="Arial" pitchFamily="34" charset="0"/>
              </a:rPr>
              <a:t>onaylı jeolojik ve </a:t>
            </a:r>
            <a:r>
              <a:rPr kumimoji="0" lang="tr-TR" b="1" i="0" u="sng" strike="noStrike" kern="1200" cap="none" spc="0" normalizeH="0" baseline="0" noProof="0" dirty="0" err="1" smtClean="0">
                <a:ln>
                  <a:noFill/>
                </a:ln>
                <a:effectLst/>
                <a:uLnTx/>
                <a:uFillTx/>
                <a:latin typeface="Arial" pitchFamily="34" charset="0"/>
                <a:cs typeface="Arial" pitchFamily="34" charset="0"/>
              </a:rPr>
              <a:t>jeoteknik</a:t>
            </a:r>
            <a:r>
              <a:rPr kumimoji="0" lang="tr-TR" b="1" i="0" u="sng" strike="noStrike" kern="1200" cap="none" spc="0" normalizeH="0" baseline="0" noProof="0" dirty="0" smtClean="0">
                <a:ln>
                  <a:noFill/>
                </a:ln>
                <a:effectLst/>
                <a:uLnTx/>
                <a:uFillTx/>
                <a:latin typeface="Arial" pitchFamily="34" charset="0"/>
                <a:cs typeface="Arial" pitchFamily="34" charset="0"/>
              </a:rPr>
              <a:t> etüt raporunun bir örneğini </a:t>
            </a:r>
            <a:r>
              <a:rPr kumimoji="0" lang="tr-TR" i="0" u="none" strike="noStrike" kern="1200" cap="none" spc="0" normalizeH="0" baseline="0" noProof="0" dirty="0" smtClean="0">
                <a:ln>
                  <a:noFill/>
                </a:ln>
                <a:effectLst/>
                <a:uLnTx/>
                <a:uFillTx/>
                <a:latin typeface="Arial" pitchFamily="34" charset="0"/>
                <a:cs typeface="Arial" pitchFamily="34" charset="0"/>
              </a:rPr>
              <a:t>en geç iki iş günü</a:t>
            </a:r>
            <a:r>
              <a:rPr kumimoji="0" lang="tr-TR" b="0" i="0" u="none" strike="noStrike" kern="1200" cap="none" spc="0" normalizeH="0" baseline="0" noProof="0" dirty="0" smtClean="0">
                <a:ln>
                  <a:noFill/>
                </a:ln>
                <a:effectLst/>
                <a:uLnTx/>
                <a:uFillTx/>
                <a:latin typeface="Arial" pitchFamily="34" charset="0"/>
                <a:cs typeface="Arial" pitchFamily="34" charset="0"/>
              </a:rPr>
              <a:t>; </a:t>
            </a:r>
            <a:r>
              <a:rPr kumimoji="0" lang="tr-TR" b="0" i="0" u="none" strike="noStrike" kern="1200" cap="none" spc="0" normalizeH="0" baseline="0" noProof="0" dirty="0" smtClean="0">
                <a:ln>
                  <a:noFill/>
                </a:ln>
                <a:solidFill>
                  <a:schemeClr val="tx1"/>
                </a:solidFill>
                <a:effectLst/>
                <a:uLnTx/>
                <a:uFillTx/>
                <a:latin typeface="Arial" pitchFamily="34" charset="0"/>
                <a:cs typeface="Arial" pitchFamily="34" charset="0"/>
              </a:rPr>
              <a:t>yol kotu tutanağı ve kanal kotu tutanağını en geç beş iş günü içinde verir.</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tr-TR" sz="1800" b="0" i="0" u="none" strike="noStrike" kern="1200" cap="none" spc="0" normalizeH="0" baseline="0" noProof="0" dirty="0" smtClean="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1930660919"/>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2 Başlık"/>
          <p:cNvSpPr txBox="1">
            <a:spLocks/>
          </p:cNvSpPr>
          <p:nvPr/>
        </p:nvSpPr>
        <p:spPr>
          <a:xfrm>
            <a:off x="2915816" y="188640"/>
            <a:ext cx="3600400" cy="569218"/>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2400" b="1" i="0" u="none" strike="noStrike" kern="1200" cap="none" spc="0" normalizeH="0" baseline="0" noProof="0" dirty="0" smtClean="0">
                <a:ln>
                  <a:noFill/>
                </a:ln>
                <a:solidFill>
                  <a:srgbClr val="47176C"/>
                </a:solidFill>
                <a:effectLst/>
                <a:uLnTx/>
                <a:uFillTx/>
                <a:latin typeface="Arial" pitchFamily="34" charset="0"/>
                <a:ea typeface="+mj-ea"/>
                <a:cs typeface="Arial" pitchFamily="34" charset="0"/>
              </a:rPr>
              <a:t>Genelgeler</a:t>
            </a:r>
            <a:endParaRPr kumimoji="0" lang="tr-TR" sz="2400" b="1" i="0" u="none" strike="noStrike" kern="1200" cap="none" spc="0" normalizeH="0" baseline="0" noProof="0" dirty="0">
              <a:ln>
                <a:noFill/>
              </a:ln>
              <a:solidFill>
                <a:srgbClr val="47176C"/>
              </a:solidFill>
              <a:effectLst/>
              <a:uLnTx/>
              <a:uFillTx/>
              <a:latin typeface="Arial" pitchFamily="34" charset="0"/>
              <a:ea typeface="+mj-ea"/>
              <a:cs typeface="Arial" pitchFamily="34" charset="0"/>
            </a:endParaRPr>
          </a:p>
        </p:txBody>
      </p:sp>
      <p:sp>
        <p:nvSpPr>
          <p:cNvPr id="3" name="Rectangle 3"/>
          <p:cNvSpPr txBox="1">
            <a:spLocks noChangeArrowheads="1"/>
          </p:cNvSpPr>
          <p:nvPr/>
        </p:nvSpPr>
        <p:spPr>
          <a:xfrm>
            <a:off x="393825" y="620688"/>
            <a:ext cx="8750175" cy="6048672"/>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tr-TR" sz="2400" b="0" i="0" u="none" strike="noStrike" kern="1200" cap="none" spc="0" normalizeH="0" baseline="0" noProof="0" dirty="0" smtClean="0">
                <a:ln>
                  <a:noFill/>
                </a:ln>
                <a:solidFill>
                  <a:srgbClr val="47176C"/>
                </a:solidFill>
                <a:effectLst/>
                <a:uLnTx/>
                <a:uFillTx/>
                <a:latin typeface="+mn-lt"/>
                <a:ea typeface="+mn-ea"/>
                <a:cs typeface="+mn-cs"/>
              </a:rPr>
              <a:t> </a:t>
            </a:r>
            <a:r>
              <a:rPr kumimoji="0" lang="tr-TR" sz="2000" b="1" i="0" u="none" strike="noStrike" kern="1200" cap="none" spc="0" normalizeH="0" baseline="0" noProof="0" dirty="0" smtClean="0">
                <a:ln>
                  <a:noFill/>
                </a:ln>
                <a:solidFill>
                  <a:srgbClr val="47176C"/>
                </a:solidFill>
                <a:effectLst/>
                <a:uLnTx/>
                <a:uFillTx/>
                <a:latin typeface="Arial" pitchFamily="34" charset="0"/>
                <a:cs typeface="Arial" pitchFamily="34" charset="0"/>
              </a:rPr>
              <a:t>Jeolojik- </a:t>
            </a:r>
            <a:r>
              <a:rPr kumimoji="0" lang="tr-TR" sz="2000" b="1" i="0" u="none" strike="noStrike" kern="1200" cap="none" spc="0" normalizeH="0" baseline="0" noProof="0" dirty="0" err="1" smtClean="0">
                <a:ln>
                  <a:noFill/>
                </a:ln>
                <a:solidFill>
                  <a:srgbClr val="47176C"/>
                </a:solidFill>
                <a:effectLst/>
                <a:uLnTx/>
                <a:uFillTx/>
                <a:latin typeface="Arial" pitchFamily="34" charset="0"/>
                <a:cs typeface="Arial" pitchFamily="34" charset="0"/>
              </a:rPr>
              <a:t>jeoteknik</a:t>
            </a:r>
            <a:r>
              <a:rPr kumimoji="0" lang="tr-TR" sz="2000" b="1" i="0" u="none" strike="noStrike" kern="1200" cap="none" spc="0" normalizeH="0" baseline="0" noProof="0" dirty="0" smtClean="0">
                <a:ln>
                  <a:noFill/>
                </a:ln>
                <a:solidFill>
                  <a:srgbClr val="47176C"/>
                </a:solidFill>
                <a:effectLst/>
                <a:uLnTx/>
                <a:uFillTx/>
                <a:latin typeface="Arial" pitchFamily="34" charset="0"/>
                <a:cs typeface="Arial" pitchFamily="34" charset="0"/>
              </a:rPr>
              <a:t> etütlerin hazırlanması ve onay işlemleri</a:t>
            </a:r>
          </a:p>
          <a:p>
            <a:pPr marL="342900" marR="0" lvl="0" indent="-342900" algn="l" defTabSz="914400" rtl="0" eaLnBrk="1" fontAlgn="auto" latinLnBrk="0" hangingPunct="1">
              <a:lnSpc>
                <a:spcPct val="100000"/>
              </a:lnSpc>
              <a:spcBef>
                <a:spcPct val="20000"/>
              </a:spcBef>
              <a:spcAft>
                <a:spcPts val="0"/>
              </a:spcAft>
              <a:buClrTx/>
              <a:buSzTx/>
              <a:buFontTx/>
              <a:buNone/>
              <a:tabLst/>
              <a:defRPr/>
            </a:pPr>
            <a:endParaRPr kumimoji="0" lang="tr-TR" sz="2000" b="1" i="0" u="none" strike="noStrike" kern="1200" cap="none" spc="0" normalizeH="0" baseline="0" noProof="0" dirty="0" smtClean="0">
              <a:ln>
                <a:noFill/>
              </a:ln>
              <a:effectLst/>
              <a:uLnTx/>
              <a:uFillTx/>
              <a:latin typeface="Arial" pitchFamily="34" charset="0"/>
              <a:cs typeface="Arial" pitchFamily="34" charset="0"/>
            </a:endParaRP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tr-TR" sz="2000" b="0" i="0" u="none" strike="noStrike" kern="1200" cap="none" spc="0" normalizeH="0" baseline="0" noProof="0" dirty="0" smtClean="0">
                <a:ln>
                  <a:noFill/>
                </a:ln>
                <a:solidFill>
                  <a:schemeClr val="tx1"/>
                </a:solidFill>
                <a:effectLst/>
                <a:uLnTx/>
                <a:uFillTx/>
                <a:latin typeface="Arial" pitchFamily="34" charset="0"/>
                <a:cs typeface="Arial" pitchFamily="34" charset="0"/>
              </a:rPr>
              <a:t> 1-  Raporlar; Mülga Afet İşleri Genel Müdürlüğünün </a:t>
            </a: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lang="tr-TR" sz="2000" dirty="0" smtClean="0">
                <a:latin typeface="Arial" pitchFamily="34" charset="0"/>
                <a:cs typeface="Arial" pitchFamily="34" charset="0"/>
              </a:rPr>
              <a:t>	</a:t>
            </a:r>
            <a:r>
              <a:rPr kumimoji="0" lang="tr-TR" sz="2000" b="0" i="0" u="sng" strike="noStrike" kern="1200" cap="none" spc="0" normalizeH="0" baseline="0" noProof="0" dirty="0" smtClean="0">
                <a:ln>
                  <a:noFill/>
                </a:ln>
                <a:solidFill>
                  <a:schemeClr val="tx1"/>
                </a:solidFill>
                <a:effectLst/>
                <a:uLnTx/>
                <a:uFillTx/>
                <a:latin typeface="Arial" pitchFamily="34" charset="0"/>
                <a:cs typeface="Arial" pitchFamily="34" charset="0"/>
              </a:rPr>
              <a:t>19.08.2008 gün ve 10337 sayılı  </a:t>
            </a:r>
            <a:r>
              <a:rPr kumimoji="0" lang="tr-TR" sz="2000" b="1" i="0" u="none" strike="noStrike" kern="1200" cap="none" spc="0" normalizeH="0" baseline="0" noProof="0" dirty="0" smtClean="0">
                <a:ln>
                  <a:noFill/>
                </a:ln>
                <a:solidFill>
                  <a:srgbClr val="FF0000"/>
                </a:solidFill>
                <a:effectLst/>
                <a:uLnTx/>
                <a:uFillTx/>
                <a:latin typeface="Arial" pitchFamily="34" charset="0"/>
                <a:cs typeface="Arial" pitchFamily="34" charset="0"/>
              </a:rPr>
              <a:t>“Plana Esas Jeolojik-</a:t>
            </a:r>
            <a:r>
              <a:rPr kumimoji="0" lang="tr-TR" sz="2000" b="1" i="0" u="none" strike="noStrike" kern="1200" cap="none" spc="0" normalizeH="0" baseline="0" noProof="0" dirty="0" err="1" smtClean="0">
                <a:ln>
                  <a:noFill/>
                </a:ln>
                <a:solidFill>
                  <a:srgbClr val="FF0000"/>
                </a:solidFill>
                <a:effectLst/>
                <a:uLnTx/>
                <a:uFillTx/>
                <a:latin typeface="Arial" pitchFamily="34" charset="0"/>
                <a:cs typeface="Arial" pitchFamily="34" charset="0"/>
              </a:rPr>
              <a:t>jeoteknik</a:t>
            </a:r>
            <a:r>
              <a:rPr kumimoji="0" lang="tr-TR" sz="2000" b="1" i="0" u="none" strike="noStrike" kern="1200" cap="none" spc="0" normalizeH="0" baseline="0" noProof="0" dirty="0" smtClean="0">
                <a:ln>
                  <a:noFill/>
                </a:ln>
                <a:solidFill>
                  <a:srgbClr val="FF0000"/>
                </a:solidFill>
                <a:effectLst/>
                <a:uLnTx/>
                <a:uFillTx/>
                <a:latin typeface="Arial" pitchFamily="34" charset="0"/>
                <a:cs typeface="Arial" pitchFamily="34" charset="0"/>
              </a:rPr>
              <a:t> ve </a:t>
            </a:r>
            <a:r>
              <a:rPr kumimoji="0" lang="tr-TR" sz="2000" b="1" i="0" u="none" strike="noStrike" kern="1200" cap="none" spc="0" normalizeH="0" baseline="0" noProof="0" dirty="0" err="1" smtClean="0">
                <a:ln>
                  <a:noFill/>
                </a:ln>
                <a:solidFill>
                  <a:srgbClr val="FF0000"/>
                </a:solidFill>
                <a:effectLst/>
                <a:uLnTx/>
                <a:uFillTx/>
                <a:latin typeface="Arial" pitchFamily="34" charset="0"/>
                <a:cs typeface="Arial" pitchFamily="34" charset="0"/>
              </a:rPr>
              <a:t>Mikrobölgeleme</a:t>
            </a:r>
            <a:r>
              <a:rPr kumimoji="0" lang="tr-TR" sz="2000" b="1" i="0" u="none" strike="noStrike" kern="1200" cap="none" spc="0" normalizeH="0" baseline="0" noProof="0" dirty="0" smtClean="0">
                <a:ln>
                  <a:noFill/>
                </a:ln>
                <a:solidFill>
                  <a:srgbClr val="FF0000"/>
                </a:solidFill>
                <a:effectLst/>
                <a:uLnTx/>
                <a:uFillTx/>
                <a:latin typeface="Arial" pitchFamily="34" charset="0"/>
                <a:cs typeface="Arial" pitchFamily="34" charset="0"/>
              </a:rPr>
              <a:t> Etütleri Genelgesi” </a:t>
            </a:r>
            <a:r>
              <a:rPr kumimoji="0" lang="tr-TR" sz="2000" b="0" i="0" u="none" strike="noStrike" kern="1200" cap="none" spc="0" normalizeH="0" baseline="0" noProof="0" dirty="0" smtClean="0">
                <a:ln>
                  <a:noFill/>
                </a:ln>
                <a:solidFill>
                  <a:schemeClr val="tx1"/>
                </a:solidFill>
                <a:effectLst/>
                <a:uLnTx/>
                <a:uFillTx/>
                <a:latin typeface="Arial" pitchFamily="34" charset="0"/>
                <a:cs typeface="Arial" pitchFamily="34" charset="0"/>
              </a:rPr>
              <a:t>çerçevesinde;</a:t>
            </a:r>
          </a:p>
          <a:p>
            <a:pPr marL="342900" marR="0" lvl="0" indent="-342900" algn="l" defTabSz="914400" rtl="0" eaLnBrk="1" fontAlgn="auto" latinLnBrk="0" hangingPunct="1">
              <a:lnSpc>
                <a:spcPct val="150000"/>
              </a:lnSpc>
              <a:spcBef>
                <a:spcPct val="20000"/>
              </a:spcBef>
              <a:spcAft>
                <a:spcPts val="0"/>
              </a:spcAft>
              <a:buClrTx/>
              <a:buSzTx/>
              <a:buFontTx/>
              <a:buNone/>
              <a:tabLst/>
              <a:defRPr/>
            </a:pPr>
            <a:r>
              <a:rPr kumimoji="0" lang="tr-TR" sz="2000" b="0" i="0" strike="noStrike" kern="1200" cap="none" spc="0" normalizeH="0" baseline="0" noProof="0" dirty="0" smtClean="0">
                <a:ln>
                  <a:noFill/>
                </a:ln>
                <a:solidFill>
                  <a:schemeClr val="tx1"/>
                </a:solidFill>
                <a:effectLst/>
                <a:uLnTx/>
                <a:uFillTx/>
                <a:latin typeface="Arial" pitchFamily="34" charset="0"/>
                <a:cs typeface="Arial" pitchFamily="34" charset="0"/>
              </a:rPr>
              <a:t>    </a:t>
            </a:r>
            <a:r>
              <a:rPr kumimoji="0" lang="tr-TR" sz="2000" b="0" i="0" strike="noStrike" kern="1200" cap="none" spc="0" normalizeH="0" noProof="0" dirty="0" smtClean="0">
                <a:ln>
                  <a:noFill/>
                </a:ln>
                <a:solidFill>
                  <a:schemeClr val="tx1"/>
                </a:solidFill>
                <a:effectLst/>
                <a:uLnTx/>
                <a:uFillTx/>
                <a:latin typeface="Arial" pitchFamily="34" charset="0"/>
                <a:cs typeface="Arial" pitchFamily="34" charset="0"/>
              </a:rPr>
              <a:t> </a:t>
            </a:r>
            <a:r>
              <a:rPr kumimoji="0" lang="tr-TR" sz="2000" b="1" i="0" u="sng" strike="noStrike" kern="1200" cap="none" spc="0" normalizeH="0" baseline="0" noProof="0" dirty="0" smtClean="0">
                <a:ln>
                  <a:noFill/>
                </a:ln>
                <a:effectLst/>
                <a:uLnTx/>
                <a:uFillTx/>
                <a:latin typeface="Arial" pitchFamily="34" charset="0"/>
                <a:cs typeface="Arial" pitchFamily="34" charset="0"/>
              </a:rPr>
              <a:t>Tescilli Özel Büro ve Şirketler</a:t>
            </a:r>
            <a:r>
              <a:rPr kumimoji="0" lang="tr-TR" sz="2000" b="1" i="0" u="none" strike="noStrike" kern="1200" cap="none" spc="0" normalizeH="0" baseline="0" noProof="0" dirty="0" smtClean="0">
                <a:ln>
                  <a:noFill/>
                </a:ln>
                <a:effectLst/>
                <a:uLnTx/>
                <a:uFillTx/>
                <a:latin typeface="Arial" pitchFamily="34" charset="0"/>
                <a:cs typeface="Arial" pitchFamily="34" charset="0"/>
              </a:rPr>
              <a:t>,  </a:t>
            </a:r>
            <a:r>
              <a:rPr kumimoji="0" lang="tr-TR" sz="2000" b="1" i="0" u="sng" strike="noStrike" kern="1200" cap="none" spc="0" normalizeH="0" baseline="0" noProof="0" dirty="0" smtClean="0">
                <a:ln>
                  <a:noFill/>
                </a:ln>
                <a:effectLst/>
                <a:uLnTx/>
                <a:uFillTx/>
                <a:latin typeface="Arial" pitchFamily="34" charset="0"/>
                <a:cs typeface="Arial" pitchFamily="34" charset="0"/>
              </a:rPr>
              <a:t>Üniversiteler</a:t>
            </a:r>
            <a:r>
              <a:rPr kumimoji="0" lang="tr-TR" sz="2000" b="1" i="0" u="none" strike="noStrike" kern="1200" cap="none" spc="0" normalizeH="0" baseline="0" noProof="0" dirty="0" smtClean="0">
                <a:ln>
                  <a:noFill/>
                </a:ln>
                <a:effectLst/>
                <a:uLnTx/>
                <a:uFillTx/>
                <a:latin typeface="Arial" pitchFamily="34" charset="0"/>
                <a:cs typeface="Arial" pitchFamily="34" charset="0"/>
              </a:rPr>
              <a:t> ,  </a:t>
            </a:r>
            <a:r>
              <a:rPr kumimoji="0" lang="tr-TR" sz="2000" b="1" i="0" u="sng" strike="noStrike" kern="1200" cap="none" spc="0" normalizeH="0" baseline="0" noProof="0" dirty="0" smtClean="0">
                <a:ln>
                  <a:noFill/>
                </a:ln>
                <a:solidFill>
                  <a:schemeClr val="tx1"/>
                </a:solidFill>
                <a:effectLst/>
                <a:uLnTx/>
                <a:uFillTx/>
                <a:latin typeface="Arial" pitchFamily="34" charset="0"/>
                <a:cs typeface="Arial" pitchFamily="34" charset="0"/>
              </a:rPr>
              <a:t>Kamu Kurumları            ( </a:t>
            </a:r>
            <a:r>
              <a:rPr kumimoji="0" lang="tr-TR" sz="2000" b="1" i="0" u="sng" strike="noStrike" kern="1200" cap="none" spc="0" normalizeH="0" baseline="0" noProof="0" dirty="0" err="1" smtClean="0">
                <a:ln>
                  <a:noFill/>
                </a:ln>
                <a:solidFill>
                  <a:schemeClr val="tx1"/>
                </a:solidFill>
                <a:effectLst/>
                <a:uLnTx/>
                <a:uFillTx/>
                <a:latin typeface="Arial" pitchFamily="34" charset="0"/>
                <a:cs typeface="Arial" pitchFamily="34" charset="0"/>
              </a:rPr>
              <a:t>İlbank</a:t>
            </a:r>
            <a:r>
              <a:rPr kumimoji="0" lang="tr-TR" sz="2000" b="1" i="0" u="sng" strike="noStrike" kern="1200" cap="none" spc="0" normalizeH="0" baseline="0" noProof="0" dirty="0" smtClean="0">
                <a:ln>
                  <a:noFill/>
                </a:ln>
                <a:solidFill>
                  <a:schemeClr val="tx1"/>
                </a:solidFill>
                <a:effectLst/>
                <a:uLnTx/>
                <a:uFillTx/>
                <a:latin typeface="Arial" pitchFamily="34" charset="0"/>
                <a:cs typeface="Arial" pitchFamily="34" charset="0"/>
              </a:rPr>
              <a:t> A.Ş. ,Belediyeler vb.) </a:t>
            </a:r>
            <a:r>
              <a:rPr kumimoji="0" lang="tr-TR" sz="2000" b="0" i="0" u="none" strike="noStrike" kern="1200" cap="none" spc="0" normalizeH="0" baseline="0" noProof="0" dirty="0" smtClean="0">
                <a:ln>
                  <a:noFill/>
                </a:ln>
                <a:solidFill>
                  <a:schemeClr val="tx1"/>
                </a:solidFill>
                <a:effectLst/>
                <a:uLnTx/>
                <a:uFillTx/>
                <a:latin typeface="Arial" pitchFamily="34" charset="0"/>
                <a:cs typeface="Arial" pitchFamily="34" charset="0"/>
              </a:rPr>
              <a:t>tarafından  hazırlanmaktadır.</a:t>
            </a: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tr-TR" sz="2000" b="1" i="0" u="none" strike="noStrike" kern="1200" cap="none" spc="0" normalizeH="0" baseline="0" noProof="0" dirty="0" smtClean="0">
                <a:ln>
                  <a:noFill/>
                </a:ln>
                <a:solidFill>
                  <a:schemeClr val="tx1"/>
                </a:solidFill>
                <a:effectLst/>
                <a:uLnTx/>
                <a:uFillTx/>
                <a:latin typeface="Arial" pitchFamily="34" charset="0"/>
                <a:cs typeface="Arial" pitchFamily="34" charset="0"/>
              </a:rPr>
              <a:t> </a:t>
            </a: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tr-TR" sz="2000" b="1" i="0" u="none" strike="noStrike" kern="1200" cap="none" spc="0" normalizeH="0" baseline="0" noProof="0" dirty="0" smtClean="0">
                <a:ln>
                  <a:noFill/>
                </a:ln>
                <a:solidFill>
                  <a:schemeClr val="tx1"/>
                </a:solidFill>
                <a:effectLst/>
                <a:uLnTx/>
                <a:uFillTx/>
                <a:latin typeface="Arial" pitchFamily="34" charset="0"/>
                <a:cs typeface="Arial" pitchFamily="34" charset="0"/>
              </a:rPr>
              <a:t> </a:t>
            </a:r>
            <a:r>
              <a:rPr kumimoji="0" lang="tr-TR" sz="2000" b="0" i="0" u="none" strike="noStrike" kern="1200" cap="none" spc="0" normalizeH="0" baseline="0" noProof="0" dirty="0" smtClean="0">
                <a:ln>
                  <a:noFill/>
                </a:ln>
                <a:solidFill>
                  <a:schemeClr val="tx1"/>
                </a:solidFill>
                <a:effectLst/>
                <a:uLnTx/>
                <a:uFillTx/>
                <a:latin typeface="Arial" pitchFamily="34" charset="0"/>
                <a:cs typeface="Arial" pitchFamily="34" charset="0"/>
              </a:rPr>
              <a:t>2</a:t>
            </a:r>
            <a:r>
              <a:rPr kumimoji="0" lang="tr-TR" sz="2000" b="1" i="0" u="none" strike="noStrike" kern="1200" cap="none" spc="0" normalizeH="0" baseline="0" noProof="0" dirty="0" smtClean="0">
                <a:ln>
                  <a:noFill/>
                </a:ln>
                <a:solidFill>
                  <a:schemeClr val="tx1"/>
                </a:solidFill>
                <a:effectLst/>
                <a:uLnTx/>
                <a:uFillTx/>
                <a:latin typeface="Arial" pitchFamily="34" charset="0"/>
                <a:cs typeface="Arial" pitchFamily="34" charset="0"/>
              </a:rPr>
              <a:t> –  </a:t>
            </a:r>
            <a:r>
              <a:rPr kumimoji="0" lang="tr-TR" sz="2000" b="1" i="0" u="none" strike="noStrike" kern="1200" cap="none" spc="0" normalizeH="0" baseline="0" noProof="0" dirty="0" smtClean="0">
                <a:ln>
                  <a:noFill/>
                </a:ln>
                <a:effectLst/>
                <a:uLnTx/>
                <a:uFillTx/>
                <a:latin typeface="Arial" pitchFamily="34" charset="0"/>
                <a:cs typeface="Arial" pitchFamily="34" charset="0"/>
              </a:rPr>
              <a:t>Onay işlemleri; </a:t>
            </a:r>
            <a:r>
              <a:rPr kumimoji="0" lang="tr-TR" sz="2000" b="0" i="0" u="none" strike="noStrike" kern="1200" cap="none" spc="0" normalizeH="0" baseline="0" noProof="0" dirty="0" smtClean="0">
                <a:ln>
                  <a:noFill/>
                </a:ln>
                <a:solidFill>
                  <a:schemeClr val="tx1"/>
                </a:solidFill>
                <a:effectLst/>
                <a:uLnTx/>
                <a:uFillTx/>
                <a:latin typeface="Arial" pitchFamily="34" charset="0"/>
                <a:cs typeface="Arial" pitchFamily="34" charset="0"/>
              </a:rPr>
              <a:t>Genel Müdürlüğümüzün  </a:t>
            </a:r>
            <a:r>
              <a:rPr kumimoji="0" lang="tr-TR" sz="2000" b="1" i="0" u="none" strike="noStrike" kern="1200" cap="none" spc="0" normalizeH="0" baseline="0" noProof="0" dirty="0" smtClean="0">
                <a:ln>
                  <a:noFill/>
                </a:ln>
                <a:effectLst/>
                <a:uLnTx/>
                <a:uFillTx/>
                <a:latin typeface="Arial" pitchFamily="34" charset="0"/>
                <a:cs typeface="Arial" pitchFamily="34" charset="0"/>
              </a:rPr>
              <a:t>28.09.2011 tarih ve 102732 (2011/9) sayılı Genelgemiz çerçevesinde,</a:t>
            </a:r>
            <a:r>
              <a:rPr kumimoji="0" lang="tr-TR" sz="2000" b="0" i="0" u="none" strike="noStrike" kern="1200" cap="none" spc="0" normalizeH="0" baseline="0" noProof="0" dirty="0" smtClean="0">
                <a:ln>
                  <a:noFill/>
                </a:ln>
                <a:effectLst/>
                <a:uLnTx/>
                <a:uFillTx/>
                <a:latin typeface="Arial" pitchFamily="34" charset="0"/>
                <a:cs typeface="Arial" pitchFamily="34" charset="0"/>
              </a:rPr>
              <a:t> </a:t>
            </a: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tr-TR" sz="2000" b="0" i="0" u="none" strike="noStrike" kern="1200" cap="none" spc="0" normalizeH="0" baseline="0" noProof="0" dirty="0" smtClean="0">
                <a:ln>
                  <a:noFill/>
                </a:ln>
                <a:solidFill>
                  <a:schemeClr val="tx1"/>
                </a:solidFill>
                <a:effectLst/>
                <a:uLnTx/>
                <a:uFillTx/>
                <a:latin typeface="Arial" pitchFamily="34" charset="0"/>
                <a:cs typeface="Arial" pitchFamily="34" charset="0"/>
              </a:rPr>
              <a:t>   - uygun olmayan alanlar (UOA) ve</a:t>
            </a: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tr-TR" sz="2000" b="0" i="0" u="none" strike="noStrike" kern="1200" cap="none" spc="0" normalizeH="0" baseline="0" noProof="0" dirty="0" smtClean="0">
                <a:ln>
                  <a:noFill/>
                </a:ln>
                <a:solidFill>
                  <a:schemeClr val="tx1"/>
                </a:solidFill>
                <a:effectLst/>
                <a:uLnTx/>
                <a:uFillTx/>
                <a:latin typeface="Arial" pitchFamily="34" charset="0"/>
                <a:cs typeface="Arial" pitchFamily="34" charset="0"/>
              </a:rPr>
              <a:t>   - ayrıntılı </a:t>
            </a:r>
            <a:r>
              <a:rPr kumimoji="0" lang="tr-TR" sz="2000" b="0" i="0" u="none" strike="noStrike" kern="1200" cap="none" spc="0" normalizeH="0" baseline="0" noProof="0" dirty="0" err="1" smtClean="0">
                <a:ln>
                  <a:noFill/>
                </a:ln>
                <a:solidFill>
                  <a:schemeClr val="tx1"/>
                </a:solidFill>
                <a:effectLst/>
                <a:uLnTx/>
                <a:uFillTx/>
                <a:latin typeface="Arial" pitchFamily="34" charset="0"/>
                <a:cs typeface="Arial" pitchFamily="34" charset="0"/>
              </a:rPr>
              <a:t>jeoteknik</a:t>
            </a:r>
            <a:r>
              <a:rPr kumimoji="0" lang="tr-TR" sz="2000" b="0" i="0" u="none" strike="noStrike" kern="1200" cap="none" spc="0" normalizeH="0" baseline="0" noProof="0" dirty="0" smtClean="0">
                <a:ln>
                  <a:noFill/>
                </a:ln>
                <a:solidFill>
                  <a:schemeClr val="tx1"/>
                </a:solidFill>
                <a:effectLst/>
                <a:uLnTx/>
                <a:uFillTx/>
                <a:latin typeface="Arial" pitchFamily="34" charset="0"/>
                <a:cs typeface="Arial" pitchFamily="34" charset="0"/>
              </a:rPr>
              <a:t> etüt gerektiren alanlar (AJE) </a:t>
            </a:r>
            <a:r>
              <a:rPr kumimoji="0" lang="tr-TR" sz="2000" b="1" i="0" u="none" strike="noStrike" kern="1200" cap="none" spc="0" normalizeH="0" baseline="0" noProof="0" dirty="0" smtClean="0">
                <a:ln>
                  <a:noFill/>
                </a:ln>
                <a:effectLst/>
                <a:uLnTx/>
                <a:uFillTx/>
                <a:latin typeface="Arial" pitchFamily="34" charset="0"/>
                <a:cs typeface="Arial" pitchFamily="34" charset="0"/>
              </a:rPr>
              <a:t>Genel Müdürlüğümüzce</a:t>
            </a:r>
            <a:r>
              <a:rPr kumimoji="0" lang="tr-TR" sz="2000" b="0" i="0" u="none" strike="noStrike" kern="1200" cap="none" spc="0" normalizeH="0" baseline="0" noProof="0" dirty="0" smtClean="0">
                <a:ln>
                  <a:noFill/>
                </a:ln>
                <a:effectLst/>
                <a:uLnTx/>
                <a:uFillTx/>
                <a:latin typeface="Arial" pitchFamily="34" charset="0"/>
                <a:cs typeface="Arial" pitchFamily="34" charset="0"/>
              </a:rPr>
              <a:t>,</a:t>
            </a: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tr-TR" sz="2000" b="0" i="0" u="none" strike="noStrike" kern="1200" cap="none" spc="0" normalizeH="0" baseline="0" noProof="0" dirty="0" smtClean="0">
                <a:ln>
                  <a:noFill/>
                </a:ln>
                <a:effectLst/>
                <a:uLnTx/>
                <a:uFillTx/>
                <a:latin typeface="Arial" pitchFamily="34" charset="0"/>
                <a:cs typeface="Arial" pitchFamily="34" charset="0"/>
              </a:rPr>
              <a:t>  </a:t>
            </a: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tr-TR" sz="2000" b="0" i="0" u="none" strike="noStrike" kern="1200" cap="none" spc="0" normalizeH="0" baseline="0" noProof="0" dirty="0" smtClean="0">
                <a:ln>
                  <a:noFill/>
                </a:ln>
                <a:solidFill>
                  <a:schemeClr val="tx1"/>
                </a:solidFill>
                <a:effectLst/>
                <a:uLnTx/>
                <a:uFillTx/>
                <a:latin typeface="Arial" pitchFamily="34" charset="0"/>
                <a:cs typeface="Arial" pitchFamily="34" charset="0"/>
              </a:rPr>
              <a:t>   - uygun alanlar (UA) ve</a:t>
            </a: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tr-TR" sz="2000" b="0" i="0" u="none" strike="noStrike" kern="1200" cap="none" spc="0" normalizeH="0" baseline="0" noProof="0" dirty="0" smtClean="0">
                <a:ln>
                  <a:noFill/>
                </a:ln>
                <a:solidFill>
                  <a:schemeClr val="tx1"/>
                </a:solidFill>
                <a:effectLst/>
                <a:uLnTx/>
                <a:uFillTx/>
                <a:latin typeface="Arial" pitchFamily="34" charset="0"/>
                <a:cs typeface="Arial" pitchFamily="34" charset="0"/>
              </a:rPr>
              <a:t>   - önlemli alanlar (Ö.A) ise </a:t>
            </a:r>
            <a:r>
              <a:rPr kumimoji="0" lang="tr-TR" sz="2000" b="1" i="0" u="none" strike="noStrike" kern="1200" cap="none" spc="0" normalizeH="0" baseline="0" noProof="0" dirty="0" smtClean="0">
                <a:ln>
                  <a:noFill/>
                </a:ln>
                <a:effectLst/>
                <a:uLnTx/>
                <a:uFillTx/>
                <a:latin typeface="Arial" pitchFamily="34" charset="0"/>
                <a:cs typeface="Arial" pitchFamily="34" charset="0"/>
              </a:rPr>
              <a:t>Çevre ve Şehircilik İl Müdürlükleri </a:t>
            </a: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tr-TR" sz="2000" b="1" i="0" u="none" strike="noStrike" kern="1200" cap="none" spc="0" normalizeH="0" baseline="0" noProof="0" dirty="0" smtClean="0">
                <a:ln>
                  <a:noFill/>
                </a:ln>
                <a:solidFill>
                  <a:srgbClr val="FFC000"/>
                </a:solidFill>
                <a:effectLst/>
                <a:uLnTx/>
                <a:uFillTx/>
                <a:latin typeface="Arial" pitchFamily="34" charset="0"/>
                <a:cs typeface="Arial" pitchFamily="34" charset="0"/>
              </a:rPr>
              <a:t>     </a:t>
            </a:r>
            <a:r>
              <a:rPr kumimoji="0" lang="tr-TR" sz="2000" b="0" i="0" u="none" strike="noStrike" kern="1200" cap="none" spc="0" normalizeH="0" baseline="0" noProof="0" dirty="0" smtClean="0">
                <a:ln>
                  <a:noFill/>
                </a:ln>
                <a:solidFill>
                  <a:schemeClr val="tx1"/>
                </a:solidFill>
                <a:effectLst/>
                <a:uLnTx/>
                <a:uFillTx/>
                <a:latin typeface="Arial" pitchFamily="34" charset="0"/>
                <a:cs typeface="Arial" pitchFamily="34" charset="0"/>
              </a:rPr>
              <a:t>tarafından yürütülmektedir. </a:t>
            </a:r>
          </a:p>
        </p:txBody>
      </p:sp>
    </p:spTree>
    <p:extLst>
      <p:ext uri="{BB962C8B-B14F-4D97-AF65-F5344CB8AC3E}">
        <p14:creationId xmlns:p14="http://schemas.microsoft.com/office/powerpoint/2010/main" val="4090462330"/>
      </p:ext>
    </p:extLst>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xmlns=""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12503</TotalTime>
  <Words>416</Words>
  <Application>Microsoft Office PowerPoint</Application>
  <PresentationFormat>On-screen Show (4:3)</PresentationFormat>
  <Paragraphs>96</Paragraphs>
  <Slides>14</Slides>
  <Notes>0</Notes>
  <HiddenSlides>0</HiddenSlides>
  <MMClips>0</MMClips>
  <ScaleCrop>false</ScaleCrop>
  <HeadingPairs>
    <vt:vector size="4" baseType="variant">
      <vt:variant>
        <vt:lpstr>Theme</vt:lpstr>
      </vt:variant>
      <vt:variant>
        <vt:i4>3</vt:i4>
      </vt:variant>
      <vt:variant>
        <vt:lpstr>Slide Titles</vt:lpstr>
      </vt:variant>
      <vt:variant>
        <vt:i4>14</vt:i4>
      </vt:variant>
    </vt:vector>
  </HeadingPairs>
  <TitlesOfParts>
    <vt:vector size="17" baseType="lpstr">
      <vt:lpstr>ekonomi</vt:lpstr>
      <vt:lpstr>1_Rics</vt:lpstr>
      <vt:lpstr>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sibel</cp:lastModifiedBy>
  <cp:revision>816</cp:revision>
  <cp:lastPrinted>2016-10-24T07:53:35Z</cp:lastPrinted>
  <dcterms:created xsi:type="dcterms:W3CDTF">2016-09-18T09:35:24Z</dcterms:created>
  <dcterms:modified xsi:type="dcterms:W3CDTF">2020-02-27T06:56:47Z</dcterms:modified>
</cp:coreProperties>
</file>