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69" r:id="rId4"/>
    <p:sldId id="270" r:id="rId5"/>
    <p:sldId id="271" r:id="rId6"/>
    <p:sldId id="281" r:id="rId7"/>
    <p:sldId id="277" r:id="rId8"/>
    <p:sldId id="280" r:id="rId9"/>
    <p:sldId id="279" r:id="rId10"/>
    <p:sldId id="282" r:id="rId11"/>
    <p:sldId id="272" r:id="rId12"/>
    <p:sldId id="275" r:id="rId13"/>
    <p:sldId id="276" r:id="rId14"/>
    <p:sldId id="283" r:id="rId15"/>
    <p:sldId id="284" r:id="rId16"/>
    <p:sldId id="278" r:id="rId17"/>
  </p:sldIdLst>
  <p:sldSz cx="9144000" cy="6858000" type="screen4x3"/>
  <p:notesSz cx="6877050" cy="9656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808" autoAdjust="0"/>
  </p:normalViewPr>
  <p:slideViewPr>
    <p:cSldViewPr>
      <p:cViewPr varScale="1">
        <p:scale>
          <a:sx n="47" d="100"/>
          <a:sy n="47" d="100"/>
        </p:scale>
        <p:origin x="1838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A5866-B6A8-4F7D-B4F8-DD276585E6DD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A1995-A16E-4984-8506-B2D3A4298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96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5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007A6-C0BB-405E-AD87-262DC8BAF809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723900"/>
            <a:ext cx="4829175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6" y="4586964"/>
            <a:ext cx="5501640" cy="434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5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B07B1-7666-46CB-B4D4-FC8CDCE9FC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67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6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09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561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27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öğrencileri</a:t>
            </a:r>
            <a:r>
              <a:rPr lang="en-US" dirty="0" smtClean="0"/>
              <a:t> </a:t>
            </a:r>
            <a:r>
              <a:rPr lang="en-US" dirty="0" err="1" smtClean="0"/>
              <a:t>gözleyerek</a:t>
            </a:r>
            <a:r>
              <a:rPr lang="en-US" dirty="0" smtClean="0"/>
              <a:t> </a:t>
            </a:r>
            <a:r>
              <a:rPr lang="en-US" dirty="0" err="1" smtClean="0"/>
              <a:t>çizelgede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özelliklerden</a:t>
            </a:r>
            <a:r>
              <a:rPr lang="en-US" dirty="0" smtClean="0"/>
              <a:t> </a:t>
            </a:r>
            <a:r>
              <a:rPr lang="en-US" dirty="0" err="1" smtClean="0"/>
              <a:t>hangilerini</a:t>
            </a:r>
            <a:r>
              <a:rPr lang="en-US" dirty="0" smtClean="0"/>
              <a:t> </a:t>
            </a:r>
            <a:r>
              <a:rPr lang="en-US" dirty="0" err="1" smtClean="0"/>
              <a:t>gösterdiğini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saptar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93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Anekdot</a:t>
            </a:r>
            <a:r>
              <a:rPr lang="en-US" dirty="0" smtClean="0"/>
              <a:t> </a:t>
            </a:r>
            <a:r>
              <a:rPr lang="en-US" dirty="0" err="1" smtClean="0"/>
              <a:t>kayıtlarında</a:t>
            </a:r>
            <a:r>
              <a:rPr lang="en-US" dirty="0" smtClean="0"/>
              <a:t> ilk </a:t>
            </a:r>
            <a:r>
              <a:rPr lang="en-US" dirty="0" err="1" smtClean="0"/>
              <a:t>gözönüne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 </a:t>
            </a:r>
            <a:r>
              <a:rPr lang="en-US" dirty="0" err="1" smtClean="0"/>
              <a:t>nokta</a:t>
            </a:r>
            <a:r>
              <a:rPr lang="en-US" dirty="0" smtClean="0"/>
              <a:t> </a:t>
            </a:r>
            <a:r>
              <a:rPr lang="en-US" dirty="0" err="1" smtClean="0"/>
              <a:t>kaydedilecek</a:t>
            </a:r>
            <a:r>
              <a:rPr lang="en-US" dirty="0" smtClean="0"/>
              <a:t> </a:t>
            </a:r>
            <a:r>
              <a:rPr lang="en-US" dirty="0" err="1" smtClean="0"/>
              <a:t>olayların</a:t>
            </a:r>
            <a:r>
              <a:rPr lang="en-US" dirty="0" smtClean="0"/>
              <a:t> </a:t>
            </a:r>
            <a:r>
              <a:rPr lang="en-US" dirty="0" err="1" smtClean="0"/>
              <a:t>seçimidir</a:t>
            </a:r>
            <a:r>
              <a:rPr lang="en-US" dirty="0" smtClean="0"/>
              <a:t>. Bu </a:t>
            </a:r>
            <a:r>
              <a:rPr lang="en-US" dirty="0" err="1" smtClean="0"/>
              <a:t>olaylar</a:t>
            </a:r>
            <a:r>
              <a:rPr lang="en-US" dirty="0" smtClean="0"/>
              <a:t>, </a:t>
            </a:r>
            <a:r>
              <a:rPr lang="en-US" dirty="0" err="1" smtClean="0"/>
              <a:t>gözlenen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davranışlarının</a:t>
            </a:r>
            <a:r>
              <a:rPr lang="en-US" dirty="0" smtClean="0"/>
              <a:t> </a:t>
            </a:r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gösterir</a:t>
            </a:r>
            <a:r>
              <a:rPr lang="en-US" dirty="0" smtClean="0"/>
              <a:t> </a:t>
            </a:r>
            <a:r>
              <a:rPr lang="en-US" dirty="0" err="1" smtClean="0"/>
              <a:t>nitelikte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r>
              <a:rPr lang="en-US" dirty="0" smtClean="0"/>
              <a:t>.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baseline="0" dirty="0" smtClean="0"/>
              <a:t> ilk </a:t>
            </a:r>
            <a:r>
              <a:rPr lang="en-US" baseline="0" dirty="0" err="1" smtClean="0"/>
              <a:t>defa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yaptığı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atipik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davranış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üzerinde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yoğunlaşmamak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hatta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tür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davranışlar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tekrarlanmadığı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sürece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kaydetmemek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gerekir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Anekdot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kayıtlarının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etkili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yararlı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sonuçlar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sağlayabilmesi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için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gerekli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koşullar</a:t>
            </a:r>
            <a:r>
              <a:rPr lang="en-US" baseline="0" dirty="0" smtClean="0"/>
              <a:t>: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Kayıtlar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gözlenen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olaydan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hemen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sonra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yapılmalıdır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Kayıtlar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gözlenen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belirli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davranışların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nesnel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anlatımını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içermelidir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Yorumlar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davranışlara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ilişkin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betimlemelerden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ayrı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tutulmalıdır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Anekdot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kaydı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düzenlemesi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için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özel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olması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gerekir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Her </a:t>
            </a:r>
            <a:r>
              <a:rPr lang="en-US" baseline="0" dirty="0" err="1" smtClean="0"/>
              <a:t>kayıt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yaln</a:t>
            </a:r>
            <a:r>
              <a:rPr lang="tr-TR" baseline="0" dirty="0" smtClean="0"/>
              <a:t>ı</a:t>
            </a:r>
            <a:r>
              <a:rPr lang="en-US" baseline="0" dirty="0" smtClean="0"/>
              <a:t>z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öğrenciye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ilişkin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olayı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anlatmalıdır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None/>
            </a:pPr>
            <a:r>
              <a:rPr lang="en-US" baseline="0" dirty="0" err="1" smtClean="0"/>
              <a:t>Öğrenci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hakkında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toplanan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anekdot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kartları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zarfta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biriktirilip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çocuğun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gelişim</a:t>
            </a:r>
            <a:r>
              <a:rPr lang="en-US" baseline="0" dirty="0" smtClean="0"/>
              <a:t>/</a:t>
            </a:r>
            <a:r>
              <a:rPr lang="en-US" baseline="0" dirty="0" err="1" smtClean="0"/>
              <a:t>tanıma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dosyasına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konulur</a:t>
            </a:r>
            <a:r>
              <a:rPr lang="en-US" baseline="0" dirty="0" smtClean="0"/>
              <a:t>. Belli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süre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kartlar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gözden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geçirilip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veriler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özetleme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formuna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geçirilir</a:t>
            </a:r>
            <a:r>
              <a:rPr lang="en-US" baseline="0" dirty="0" smtClean="0"/>
              <a:t>. </a:t>
            </a:r>
          </a:p>
          <a:p>
            <a:pPr marL="228600" indent="-228600">
              <a:buNone/>
            </a:pPr>
            <a:r>
              <a:rPr lang="en-US" baseline="0" dirty="0" smtClean="0"/>
              <a:t>Olay </a:t>
            </a:r>
            <a:r>
              <a:rPr lang="en-US" baseline="0" dirty="0" err="1" smtClean="0"/>
              <a:t>kayıtları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öğrencinin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okuldaki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yaşamının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kesitini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vermeli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39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57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71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17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24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6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B07B1-7666-46CB-B4D4-FC8CDCE9FCD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03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001000" cy="1829761"/>
          </a:xfrm>
        </p:spPr>
        <p:txBody>
          <a:bodyPr>
            <a:normAutofit/>
          </a:bodyPr>
          <a:lstStyle/>
          <a:p>
            <a:r>
              <a:rPr lang="tr-TR" sz="4000" dirty="0" smtClean="0"/>
              <a:t>Gözleme Dayalı Teknikler </a:t>
            </a:r>
            <a:r>
              <a:rPr lang="tr-TR" sz="4000" dirty="0" smtClean="0"/>
              <a:t>II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7338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620000" cy="4462272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Karşılaştırmalı</a:t>
            </a:r>
            <a:r>
              <a:rPr lang="en-US" sz="2400" b="1" dirty="0" smtClean="0"/>
              <a:t> </a:t>
            </a:r>
            <a:r>
              <a:rPr lang="en-US" sz="2400" b="1" dirty="0" err="1"/>
              <a:t>Derecelendirme</a:t>
            </a:r>
            <a:r>
              <a:rPr lang="en-US" sz="2400" b="1" dirty="0"/>
              <a:t> </a:t>
            </a:r>
            <a:r>
              <a:rPr lang="en-US" sz="2400" b="1" dirty="0" err="1" smtClean="0"/>
              <a:t>Ölçeği</a:t>
            </a:r>
            <a:endParaRPr lang="tr-TR" sz="2400" b="1" dirty="0" smtClean="0"/>
          </a:p>
          <a:p>
            <a:pPr marL="109728" indent="0">
              <a:buNone/>
            </a:pPr>
            <a:endParaRPr lang="tr-TR" sz="2400" b="1" dirty="0"/>
          </a:p>
          <a:p>
            <a:pPr lvl="1"/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Derecelendirilecek özellik normal olarak diğer bireylerde bulunması beklenen miktar veya düzeyle karşılaştırılarak yapılır. </a:t>
            </a:r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Örneğin; «</a:t>
            </a:r>
            <a:r>
              <a:rPr lang="tr-TR" altLang="en-US" sz="2200" dirty="0" smtClean="0">
                <a:latin typeface="Futura Condensed Medium"/>
                <a:ea typeface="Futura Condensed Medium"/>
                <a:cs typeface="Futura Condensed Medium"/>
              </a:rPr>
              <a:t>Daha geri», «Eşit», «Daha  ileri» </a:t>
            </a:r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gibi </a:t>
            </a:r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bir ölçek üzerinde derecelendirilir</a:t>
            </a:r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.</a:t>
            </a:r>
            <a:endParaRPr lang="tr-TR" b="1" dirty="0" smtClean="0"/>
          </a:p>
          <a:p>
            <a:pPr lvl="1"/>
            <a:endParaRPr lang="tr-TR" altLang="en-US" sz="2400" dirty="0" smtClean="0">
              <a:latin typeface="Futura Condensed Medium"/>
              <a:ea typeface="Futura Condensed Medium"/>
              <a:cs typeface="Futura Condensed Medium"/>
            </a:endParaRPr>
          </a:p>
          <a:p>
            <a:pPr lvl="1"/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Bu </a:t>
            </a:r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tür ölçek aynı sınıf yada gruptaki bireyleri belli bir özellik bakımından birbiriyle karşılaştırmada daha yaygın olarak kullanılır. </a:t>
            </a:r>
            <a:endParaRPr lang="tr-TR" altLang="en-US" sz="2400" dirty="0" smtClean="0">
              <a:latin typeface="Futura Condensed Medium"/>
              <a:ea typeface="Futura Condensed Medium"/>
              <a:cs typeface="Futura Condensed Medium"/>
            </a:endParaRPr>
          </a:p>
          <a:p>
            <a:pPr lvl="1"/>
            <a:endParaRPr lang="tr-TR" altLang="en-US" sz="2400" dirty="0">
              <a:latin typeface="Futura Condensed Medium"/>
              <a:ea typeface="Futura Condensed Medium"/>
              <a:cs typeface="Futura Condensed Medium"/>
            </a:endParaRPr>
          </a:p>
          <a:p>
            <a:pPr lvl="1"/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Örneğin</a:t>
            </a:r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; belirli bir dönem için bir sınıftaki öğrencilerin bir ders veya tüm derslerdeki sınıf içi akademik çalışmalarınım karşılaştırmalı olarak daha kötü, normal ve daha iyi biçiminde üçlü ölçek üzerinden derecelendirilir</a:t>
            </a:r>
            <a:r>
              <a:rPr lang="tr-TR" altLang="en-US" sz="2400" dirty="0" smtClean="0">
                <a:latin typeface="Futura Condensed Medium"/>
                <a:ea typeface="Futura Condensed Medium"/>
                <a:cs typeface="Futura Condensed Medium"/>
              </a:rPr>
              <a:t>.</a:t>
            </a:r>
            <a:endParaRPr lang="en-US" sz="24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2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772400" cy="438607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Derecelendirme</a:t>
            </a:r>
            <a:r>
              <a:rPr lang="en-US" b="1" dirty="0" smtClean="0"/>
              <a:t> </a:t>
            </a:r>
            <a:r>
              <a:rPr lang="en-US" b="1" dirty="0" err="1" smtClean="0"/>
              <a:t>Ölçeklerinde</a:t>
            </a:r>
            <a:r>
              <a:rPr lang="en-US" b="1" dirty="0" smtClean="0"/>
              <a:t> </a:t>
            </a:r>
            <a:r>
              <a:rPr lang="en-US" b="1" dirty="0" err="1" smtClean="0"/>
              <a:t>Geçerlik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Güvenirlik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dirty="0" err="1" smtClean="0"/>
              <a:t>Derecelendirme</a:t>
            </a:r>
            <a:r>
              <a:rPr lang="en-US" dirty="0" smtClean="0"/>
              <a:t> </a:t>
            </a:r>
            <a:r>
              <a:rPr lang="en-US" dirty="0" err="1" smtClean="0"/>
              <a:t>ölçeklerinin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, </a:t>
            </a:r>
            <a:r>
              <a:rPr lang="en-US" dirty="0" err="1" smtClean="0"/>
              <a:t>derecelendirenlerin</a:t>
            </a:r>
            <a:r>
              <a:rPr lang="en-US" dirty="0" smtClean="0"/>
              <a:t> </a:t>
            </a: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özelliklerinin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oluşu</a:t>
            </a:r>
            <a:r>
              <a:rPr lang="en-US" dirty="0" smtClean="0"/>
              <a:t> </a:t>
            </a:r>
            <a:r>
              <a:rPr lang="en-US" dirty="0" err="1" smtClean="0"/>
              <a:t>derecelendirme</a:t>
            </a:r>
            <a:r>
              <a:rPr lang="en-US" dirty="0" smtClean="0"/>
              <a:t> </a:t>
            </a:r>
            <a:r>
              <a:rPr lang="en-US" dirty="0" err="1" smtClean="0"/>
              <a:t>ölçekleri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güvenirlik</a:t>
            </a:r>
            <a:r>
              <a:rPr lang="en-US" dirty="0" smtClean="0"/>
              <a:t> </a:t>
            </a:r>
            <a:r>
              <a:rPr lang="en-US" dirty="0" err="1" smtClean="0"/>
              <a:t>katsayısı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etmeyi</a:t>
            </a:r>
            <a:r>
              <a:rPr lang="en-US" dirty="0" smtClean="0"/>
              <a:t> </a:t>
            </a:r>
            <a:r>
              <a:rPr lang="en-US" dirty="0" err="1" smtClean="0"/>
              <a:t>olanaksız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getirmektedir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Ölçeğin</a:t>
            </a:r>
            <a:r>
              <a:rPr lang="en-US" dirty="0" smtClean="0"/>
              <a:t> </a:t>
            </a:r>
            <a:r>
              <a:rPr lang="en-US" dirty="0" err="1" smtClean="0"/>
              <a:t>geçerliği</a:t>
            </a:r>
            <a:r>
              <a:rPr lang="en-US" dirty="0" smtClean="0"/>
              <a:t>, </a:t>
            </a:r>
            <a:r>
              <a:rPr lang="en-US" dirty="0" err="1" smtClean="0"/>
              <a:t>ölçekte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niteliklerin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seçilmiş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yeter</a:t>
            </a:r>
            <a:r>
              <a:rPr lang="en-US" dirty="0" smtClean="0"/>
              <a:t> </a:t>
            </a:r>
            <a:r>
              <a:rPr lang="en-US" dirty="0" err="1" smtClean="0"/>
              <a:t>sayıda</a:t>
            </a:r>
            <a:r>
              <a:rPr lang="en-US" dirty="0" smtClean="0"/>
              <a:t> </a:t>
            </a:r>
            <a:r>
              <a:rPr lang="en-US" dirty="0" err="1" smtClean="0"/>
              <a:t>seçilmiş</a:t>
            </a:r>
            <a:r>
              <a:rPr lang="en-US" dirty="0" smtClean="0"/>
              <a:t> </a:t>
            </a:r>
            <a:r>
              <a:rPr lang="en-US" dirty="0" err="1" smtClean="0"/>
              <a:t>olmasına</a:t>
            </a:r>
            <a:r>
              <a:rPr lang="en-US" dirty="0" smtClean="0"/>
              <a:t> </a:t>
            </a:r>
            <a:r>
              <a:rPr lang="en-US" dirty="0" err="1" smtClean="0"/>
              <a:t>bağlıdır</a:t>
            </a:r>
            <a:r>
              <a:rPr lang="en-US" dirty="0" smtClean="0"/>
              <a:t>.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terimlerin</a:t>
            </a:r>
            <a:r>
              <a:rPr lang="en-US" dirty="0" smtClean="0"/>
              <a:t> </a:t>
            </a:r>
            <a:r>
              <a:rPr lang="en-US" dirty="0" err="1" smtClean="0"/>
              <a:t>herkesçe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anlamlarda</a:t>
            </a:r>
            <a:r>
              <a:rPr lang="en-US" dirty="0" smtClean="0"/>
              <a:t> </a:t>
            </a:r>
            <a:r>
              <a:rPr lang="en-US" dirty="0" err="1" smtClean="0"/>
              <a:t>algılanması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</a:t>
            </a:r>
            <a:r>
              <a:rPr lang="tr-TR" dirty="0"/>
              <a:t>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772400" cy="438607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Derecelendirme</a:t>
            </a:r>
            <a:r>
              <a:rPr lang="en-US" b="1" dirty="0"/>
              <a:t> </a:t>
            </a:r>
            <a:r>
              <a:rPr lang="en-US" b="1" dirty="0" err="1"/>
              <a:t>Ölçeklerine</a:t>
            </a:r>
            <a:r>
              <a:rPr lang="en-US" b="1" dirty="0"/>
              <a:t> </a:t>
            </a:r>
            <a:r>
              <a:rPr lang="en-US" b="1" dirty="0" err="1"/>
              <a:t>karışan</a:t>
            </a:r>
            <a:r>
              <a:rPr lang="en-US" b="1" dirty="0"/>
              <a:t> </a:t>
            </a:r>
            <a:r>
              <a:rPr lang="en-US" b="1" dirty="0" err="1" smtClean="0"/>
              <a:t>hatalar</a:t>
            </a:r>
            <a:r>
              <a:rPr lang="en-US" b="1" dirty="0" smtClean="0"/>
              <a:t>:</a:t>
            </a:r>
            <a:endParaRPr lang="tr-TR" b="1" dirty="0" smtClean="0"/>
          </a:p>
          <a:p>
            <a:pPr marL="109728" indent="0">
              <a:buNone/>
            </a:pPr>
            <a:endParaRPr lang="tr-TR" b="1" dirty="0" smtClean="0"/>
          </a:p>
          <a:p>
            <a:pPr lvl="1"/>
            <a:r>
              <a:rPr lang="en-US" sz="2600" b="1" dirty="0" err="1" smtClean="0"/>
              <a:t>Genelleme</a:t>
            </a:r>
            <a:r>
              <a:rPr lang="en-US" sz="2600" b="1" dirty="0" smtClean="0"/>
              <a:t> </a:t>
            </a:r>
            <a:r>
              <a:rPr lang="en-US" sz="2600" b="1" dirty="0" err="1"/>
              <a:t>Hatası</a:t>
            </a:r>
            <a:r>
              <a:rPr lang="en-US" sz="2600" b="1" dirty="0"/>
              <a:t>: </a:t>
            </a:r>
            <a:r>
              <a:rPr lang="en-US" dirty="0"/>
              <a:t>Buna “halo”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hareleme</a:t>
            </a:r>
            <a:r>
              <a:rPr lang="en-US" dirty="0"/>
              <a:t> </a:t>
            </a:r>
            <a:r>
              <a:rPr lang="en-US" dirty="0" err="1"/>
              <a:t>hatası</a:t>
            </a:r>
            <a:r>
              <a:rPr lang="en-US" dirty="0"/>
              <a:t> da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Kanı</a:t>
            </a:r>
            <a:r>
              <a:rPr lang="en-US" dirty="0"/>
              <a:t> </a:t>
            </a:r>
            <a:r>
              <a:rPr lang="en-US" dirty="0" err="1"/>
              <a:t>bildirenin</a:t>
            </a:r>
            <a:r>
              <a:rPr lang="en-US" dirty="0"/>
              <a:t> </a:t>
            </a:r>
            <a:r>
              <a:rPr lang="en-US" dirty="0" err="1"/>
              <a:t>önceki</a:t>
            </a:r>
            <a:r>
              <a:rPr lang="en-US" dirty="0"/>
              <a:t> </a:t>
            </a:r>
            <a:r>
              <a:rPr lang="en-US" dirty="0" err="1"/>
              <a:t>izlenimlerinden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yanılgıdır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yönden</a:t>
            </a:r>
            <a:r>
              <a:rPr lang="en-US" dirty="0"/>
              <a:t>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öğrencinin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özelliklerini</a:t>
            </a:r>
            <a:r>
              <a:rPr lang="en-US" dirty="0"/>
              <a:t> de </a:t>
            </a:r>
            <a:r>
              <a:rPr lang="en-US" dirty="0" err="1"/>
              <a:t>gerçekte</a:t>
            </a:r>
            <a:r>
              <a:rPr lang="en-US" dirty="0"/>
              <a:t> </a:t>
            </a:r>
            <a:r>
              <a:rPr lang="en-US" dirty="0" err="1"/>
              <a:t>olduğundan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derecelendirme</a:t>
            </a:r>
            <a:r>
              <a:rPr lang="en-US" dirty="0"/>
              <a:t> </a:t>
            </a:r>
            <a:r>
              <a:rPr lang="en-US" dirty="0" err="1" smtClean="0"/>
              <a:t>eğilimi</a:t>
            </a:r>
            <a:endParaRPr lang="tr-TR" dirty="0" smtClean="0"/>
          </a:p>
          <a:p>
            <a:pPr marL="393192" lvl="1" indent="0">
              <a:buNone/>
            </a:pPr>
            <a:endParaRPr lang="en-US" dirty="0"/>
          </a:p>
          <a:p>
            <a:pPr lvl="1"/>
            <a:r>
              <a:rPr lang="en-US" sz="2600" b="1" dirty="0" err="1" smtClean="0"/>
              <a:t>Kişisel</a:t>
            </a:r>
            <a:r>
              <a:rPr lang="en-US" sz="2600" b="1" dirty="0" smtClean="0"/>
              <a:t> </a:t>
            </a:r>
            <a:r>
              <a:rPr lang="en-US" sz="2600" b="1" dirty="0" err="1"/>
              <a:t>Yanlılık</a:t>
            </a:r>
            <a:r>
              <a:rPr lang="en-US" sz="2600" b="1" dirty="0"/>
              <a:t> </a:t>
            </a:r>
            <a:r>
              <a:rPr lang="en-US" sz="2600" b="1" dirty="0" err="1"/>
              <a:t>Hataları</a:t>
            </a:r>
            <a:r>
              <a:rPr lang="en-US" sz="2600" b="1" dirty="0"/>
              <a:t>:</a:t>
            </a:r>
            <a:r>
              <a:rPr lang="en-US" sz="2600" dirty="0"/>
              <a:t> </a:t>
            </a:r>
            <a:endParaRPr lang="tr-TR" sz="2600" dirty="0" smtClean="0"/>
          </a:p>
          <a:p>
            <a:pPr lvl="2"/>
            <a:r>
              <a:rPr lang="en-US" dirty="0" err="1" smtClean="0"/>
              <a:t>Bonkörlük</a:t>
            </a:r>
            <a:r>
              <a:rPr lang="en-US" dirty="0" smtClean="0"/>
              <a:t> </a:t>
            </a:r>
            <a:r>
              <a:rPr lang="en-US" dirty="0" err="1" smtClean="0"/>
              <a:t>hatası</a:t>
            </a:r>
            <a:r>
              <a:rPr lang="tr-TR" dirty="0" smtClean="0"/>
              <a:t> &gt; Olumlu derecelendirme eğilimi</a:t>
            </a:r>
          </a:p>
          <a:p>
            <a:pPr lvl="2"/>
            <a:r>
              <a:rPr lang="tr-TR" dirty="0" smtClean="0"/>
              <a:t>C</a:t>
            </a:r>
            <a:r>
              <a:rPr lang="en-US" dirty="0" err="1" smtClean="0"/>
              <a:t>imrilik</a:t>
            </a:r>
            <a:r>
              <a:rPr lang="en-US" dirty="0" smtClean="0"/>
              <a:t> </a:t>
            </a:r>
            <a:r>
              <a:rPr lang="en-US" dirty="0" err="1" smtClean="0"/>
              <a:t>hatası</a:t>
            </a:r>
            <a:r>
              <a:rPr lang="tr-TR" dirty="0" smtClean="0"/>
              <a:t> &gt; Olumsuz derecelendirme eğilimi</a:t>
            </a:r>
          </a:p>
          <a:p>
            <a:pPr lvl="2"/>
            <a:r>
              <a:rPr lang="tr-TR" dirty="0" smtClean="0"/>
              <a:t>M</a:t>
            </a:r>
            <a:r>
              <a:rPr lang="en-US" dirty="0" err="1" smtClean="0"/>
              <a:t>erkeze</a:t>
            </a:r>
            <a:r>
              <a:rPr lang="en-US" dirty="0" smtClean="0"/>
              <a:t> </a:t>
            </a:r>
            <a:r>
              <a:rPr lang="en-US" dirty="0" err="1"/>
              <a:t>yığma</a:t>
            </a:r>
            <a:r>
              <a:rPr lang="en-US" dirty="0"/>
              <a:t> </a:t>
            </a:r>
            <a:r>
              <a:rPr lang="en-US" dirty="0" err="1" smtClean="0"/>
              <a:t>hatası</a:t>
            </a:r>
            <a:r>
              <a:rPr lang="tr-TR" dirty="0" smtClean="0"/>
              <a:t> &gt; Ortalama eğilimi</a:t>
            </a:r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XI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02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772400" cy="438607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Derecelendirme</a:t>
            </a:r>
            <a:r>
              <a:rPr lang="en-US" b="1" dirty="0"/>
              <a:t> </a:t>
            </a:r>
            <a:r>
              <a:rPr lang="en-US" b="1" dirty="0" err="1"/>
              <a:t>Ölçeklerine</a:t>
            </a:r>
            <a:r>
              <a:rPr lang="en-US" b="1" dirty="0"/>
              <a:t> </a:t>
            </a:r>
            <a:r>
              <a:rPr lang="en-US" b="1" dirty="0" err="1"/>
              <a:t>karışan</a:t>
            </a:r>
            <a:r>
              <a:rPr lang="en-US" b="1" dirty="0"/>
              <a:t> </a:t>
            </a:r>
            <a:r>
              <a:rPr lang="en-US" b="1" dirty="0" err="1" smtClean="0"/>
              <a:t>hatalar</a:t>
            </a:r>
            <a:r>
              <a:rPr lang="en-US" b="1" dirty="0" smtClean="0"/>
              <a:t>:</a:t>
            </a:r>
            <a:endParaRPr lang="tr-TR" b="1" dirty="0" smtClean="0"/>
          </a:p>
          <a:p>
            <a:endParaRPr lang="tr-TR" b="1" dirty="0" smtClean="0"/>
          </a:p>
          <a:p>
            <a:pPr lvl="1"/>
            <a:r>
              <a:rPr lang="en-US" sz="2400" b="1" dirty="0" err="1" smtClean="0"/>
              <a:t>Mantık</a:t>
            </a:r>
            <a:r>
              <a:rPr lang="en-US" sz="2400" b="1" dirty="0" smtClean="0"/>
              <a:t> </a:t>
            </a:r>
            <a:r>
              <a:rPr lang="en-US" sz="2400" b="1" dirty="0" err="1"/>
              <a:t>Hatası</a:t>
            </a:r>
            <a:r>
              <a:rPr lang="en-US" sz="2400" b="1" dirty="0" smtClean="0"/>
              <a:t>:</a:t>
            </a:r>
            <a:r>
              <a:rPr lang="tr-TR" b="1" dirty="0" smtClean="0"/>
              <a:t> </a:t>
            </a:r>
            <a:r>
              <a:rPr lang="tr-TR" dirty="0" smtClean="0"/>
              <a:t>Kişiye ait benzer nitelikleri birbirinden ayıramama ve onları aynı derecelere koyma eğilimidir. Örneğin; bazıları zeka ile başarıyı aynı kefeye koyup, bireyleri zekalarına göre değerlendirirken başarılarına göre aynı derecelere koyar.</a:t>
            </a:r>
          </a:p>
          <a:p>
            <a:pPr marL="393192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tr-TR" b="1" dirty="0" smtClean="0"/>
              <a:t>Gözlem Yetersizliği Hatası:</a:t>
            </a:r>
            <a:r>
              <a:rPr lang="tr-TR" dirty="0"/>
              <a:t> Gözlenen birey hakkında uygun yargılara ulaşacak kadar süre gözlem yapılmadan sonuca ulaşılması ve elde edilen verilerden hareketle birey hakkında değerlendirme yapılmasıdır</a:t>
            </a:r>
            <a:r>
              <a:rPr lang="tr-TR" dirty="0" smtClean="0"/>
              <a:t>. </a:t>
            </a:r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XII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0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772400" cy="4386071"/>
          </a:xfrm>
        </p:spPr>
        <p:txBody>
          <a:bodyPr>
            <a:normAutofit/>
          </a:bodyPr>
          <a:lstStyle/>
          <a:p>
            <a:r>
              <a:rPr lang="en-US" b="1" dirty="0" err="1"/>
              <a:t>Derecelendirme</a:t>
            </a:r>
            <a:r>
              <a:rPr lang="en-US" b="1" dirty="0"/>
              <a:t> </a:t>
            </a:r>
            <a:r>
              <a:rPr lang="en-US" b="1" dirty="0" err="1"/>
              <a:t>Ölçeklerine</a:t>
            </a:r>
            <a:r>
              <a:rPr lang="en-US" b="1" dirty="0"/>
              <a:t> </a:t>
            </a:r>
            <a:r>
              <a:rPr lang="en-US" b="1" dirty="0" err="1"/>
              <a:t>karışan</a:t>
            </a:r>
            <a:r>
              <a:rPr lang="en-US" b="1" dirty="0"/>
              <a:t> </a:t>
            </a:r>
            <a:r>
              <a:rPr lang="en-US" b="1" dirty="0" err="1" smtClean="0"/>
              <a:t>hatalar</a:t>
            </a:r>
            <a:r>
              <a:rPr lang="en-US" b="1" dirty="0" smtClean="0"/>
              <a:t>:</a:t>
            </a:r>
            <a:endParaRPr lang="tr-TR" b="1" dirty="0" smtClean="0"/>
          </a:p>
          <a:p>
            <a:endParaRPr lang="tr-TR" b="1" dirty="0" smtClean="0"/>
          </a:p>
          <a:p>
            <a:pPr lvl="1"/>
            <a:r>
              <a:rPr lang="tr-TR" sz="2400" b="1" dirty="0" smtClean="0"/>
              <a:t>Anlam</a:t>
            </a:r>
            <a:r>
              <a:rPr lang="en-US" sz="2400" b="1" dirty="0" smtClean="0"/>
              <a:t> </a:t>
            </a:r>
            <a:r>
              <a:rPr lang="en-US" sz="2400" b="1" dirty="0" err="1"/>
              <a:t>Hatası</a:t>
            </a:r>
            <a:r>
              <a:rPr lang="en-US" sz="2400" b="1" dirty="0" smtClean="0"/>
              <a:t>:</a:t>
            </a:r>
            <a:r>
              <a:rPr lang="tr-TR" sz="2400" b="1" dirty="0" smtClean="0"/>
              <a:t> </a:t>
            </a:r>
            <a:r>
              <a:rPr lang="en-US" dirty="0"/>
              <a:t>Bu durum, </a:t>
            </a:r>
            <a:r>
              <a:rPr lang="en-US" dirty="0" err="1"/>
              <a:t>çoğu</a:t>
            </a:r>
            <a:r>
              <a:rPr lang="en-US" dirty="0"/>
              <a:t> </a:t>
            </a:r>
            <a:r>
              <a:rPr lang="en-US" dirty="0" err="1"/>
              <a:t>kez</a:t>
            </a:r>
            <a:r>
              <a:rPr lang="en-US" dirty="0"/>
              <a:t> </a:t>
            </a:r>
            <a:r>
              <a:rPr lang="en-US" dirty="0" err="1"/>
              <a:t>kanı</a:t>
            </a:r>
            <a:r>
              <a:rPr lang="en-US" dirty="0"/>
              <a:t> </a:t>
            </a:r>
            <a:r>
              <a:rPr lang="en-US" dirty="0" err="1"/>
              <a:t>bildirilecek</a:t>
            </a:r>
            <a:r>
              <a:rPr lang="en-US" dirty="0"/>
              <a:t> </a:t>
            </a:r>
            <a:r>
              <a:rPr lang="en-US" dirty="0" err="1"/>
              <a:t>özelliğin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anlaşılamaması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anlaşılmış</a:t>
            </a:r>
            <a:r>
              <a:rPr lang="en-US" dirty="0"/>
              <a:t> </a:t>
            </a:r>
            <a:r>
              <a:rPr lang="en-US" dirty="0" err="1" smtClean="0"/>
              <a:t>olmasından</a:t>
            </a:r>
            <a:r>
              <a:rPr lang="tr-TR" dirty="0" smtClean="0"/>
              <a:t> </a:t>
            </a:r>
            <a:r>
              <a:rPr lang="en-US" dirty="0" err="1" smtClean="0"/>
              <a:t>kaynaklanmaktadır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err="1" smtClean="0"/>
              <a:t>Birkaç</a:t>
            </a:r>
            <a:r>
              <a:rPr lang="en-US" dirty="0" smtClean="0"/>
              <a:t> </a:t>
            </a:r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, </a:t>
            </a:r>
            <a:r>
              <a:rPr lang="en-US" dirty="0" err="1"/>
              <a:t>yorum</a:t>
            </a:r>
            <a:r>
              <a:rPr lang="en-US" dirty="0"/>
              <a:t> </a:t>
            </a:r>
            <a:r>
              <a:rPr lang="en-US" dirty="0" err="1"/>
              <a:t>farklılığı</a:t>
            </a:r>
            <a:r>
              <a:rPr lang="en-US" dirty="0"/>
              <a:t> </a:t>
            </a:r>
            <a:r>
              <a:rPr lang="en-US" dirty="0" err="1"/>
              <a:t>doğurabilecek</a:t>
            </a:r>
            <a:r>
              <a:rPr lang="en-US" dirty="0"/>
              <a:t> </a:t>
            </a:r>
            <a:r>
              <a:rPr lang="en-US" dirty="0" err="1"/>
              <a:t>ifadeler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hataya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  <a:endParaRPr lang="tr-TR" dirty="0" smtClean="0"/>
          </a:p>
          <a:p>
            <a:pPr marL="393192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XIII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98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7772400" cy="438607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Derecelendirme</a:t>
            </a:r>
            <a:r>
              <a:rPr lang="en-US" b="1" dirty="0"/>
              <a:t> </a:t>
            </a:r>
            <a:r>
              <a:rPr lang="en-US" b="1" dirty="0" err="1"/>
              <a:t>Ölçeklerine</a:t>
            </a:r>
            <a:r>
              <a:rPr lang="en-US" b="1" dirty="0"/>
              <a:t> </a:t>
            </a:r>
            <a:r>
              <a:rPr lang="tr-TR" b="1" dirty="0" err="1"/>
              <a:t>K</a:t>
            </a:r>
            <a:r>
              <a:rPr lang="en-US" b="1" dirty="0" err="1" smtClean="0"/>
              <a:t>arışan</a:t>
            </a:r>
            <a:r>
              <a:rPr lang="en-US" b="1" dirty="0" smtClean="0"/>
              <a:t> </a:t>
            </a:r>
            <a:r>
              <a:rPr lang="tr-TR" b="1" dirty="0" err="1"/>
              <a:t>H</a:t>
            </a:r>
            <a:r>
              <a:rPr lang="en-US" b="1" dirty="0" err="1" smtClean="0"/>
              <a:t>atalar</a:t>
            </a:r>
            <a:r>
              <a:rPr lang="tr-TR" b="1" dirty="0" smtClean="0"/>
              <a:t>ı Önleme Yolları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Daha çok </a:t>
            </a:r>
            <a:r>
              <a:rPr lang="tr-TR" dirty="0" err="1" smtClean="0"/>
              <a:t>betimsel</a:t>
            </a:r>
            <a:r>
              <a:rPr lang="tr-TR" dirty="0" smtClean="0"/>
              <a:t> derecelendirme ölçeklerinin kullanılması.</a:t>
            </a:r>
          </a:p>
          <a:p>
            <a:pPr lvl="1"/>
            <a:r>
              <a:rPr lang="tr-TR" dirty="0" smtClean="0"/>
              <a:t>Derecelendirme yapacak kişileri olası hatalar ve bunları önleme konusunda aydınlatmak.</a:t>
            </a:r>
          </a:p>
          <a:p>
            <a:pPr lvl="1"/>
            <a:r>
              <a:rPr lang="tr-TR" dirty="0" smtClean="0"/>
              <a:t>Uzun süreli gözlemden sonra derecelendirme yapılması, tek bir olayın etkisi altında kalınmaması.</a:t>
            </a:r>
          </a:p>
          <a:p>
            <a:pPr lvl="1"/>
            <a:r>
              <a:rPr lang="tr-TR" dirty="0" smtClean="0"/>
              <a:t>Derecelendirme yapacak kişi sayısının artırılması ve yapılan derecelendirmelerin ortalamalarının alınması.</a:t>
            </a:r>
          </a:p>
          <a:p>
            <a:pPr lvl="1"/>
            <a:r>
              <a:rPr lang="tr-TR" dirty="0" smtClean="0"/>
              <a:t>Ölçülecek davranış; gözlenebilir nitelikte, açık, seçik ve iyi ifade edilmiş olmalı.</a:t>
            </a:r>
          </a:p>
          <a:p>
            <a:pPr lvl="1"/>
            <a:r>
              <a:rPr lang="tr-TR" dirty="0" smtClean="0"/>
              <a:t>Derecelendirme ölçeği hazırlanırken, derece sayısı çok az ya da çok fazla olmamalı, tercihen 5-7’li derecelendirmeler.</a:t>
            </a:r>
          </a:p>
          <a:p>
            <a:pPr lvl="1"/>
            <a:r>
              <a:rPr lang="tr-TR" dirty="0" smtClean="0"/>
              <a:t>Gözlem sonucunda bir kanıya varılamamışsa, ölçekte ilgili yere işaret konmaması</a:t>
            </a:r>
          </a:p>
          <a:p>
            <a:pPr marL="393192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XIV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4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Kepçeoğlu</a:t>
            </a:r>
            <a:r>
              <a:rPr lang="tr-TR" dirty="0"/>
              <a:t>, M. (1994). </a:t>
            </a:r>
            <a:r>
              <a:rPr lang="tr-TR" i="1" dirty="0"/>
              <a:t>Psikolojik danışma ve rehberlik</a:t>
            </a:r>
            <a:r>
              <a:rPr lang="tr-TR" dirty="0"/>
              <a:t>. </a:t>
            </a:r>
            <a:r>
              <a:rPr lang="tr-TR" dirty="0" smtClean="0"/>
              <a:t>Ankara: Özerler Matbaası.</a:t>
            </a:r>
          </a:p>
          <a:p>
            <a:r>
              <a:rPr lang="tr-TR" dirty="0"/>
              <a:t>Özgüven, İ. E. (1998). </a:t>
            </a:r>
            <a:r>
              <a:rPr lang="tr-TR" i="1" dirty="0"/>
              <a:t>Bireyi tanıma teknikleri. </a:t>
            </a:r>
            <a:r>
              <a:rPr lang="tr-TR" dirty="0" smtClean="0"/>
              <a:t>Ankara: PDREM Yayınları.</a:t>
            </a:r>
          </a:p>
          <a:p>
            <a:r>
              <a:rPr lang="tr-TR" dirty="0" smtClean="0"/>
              <a:t>Tan, H. (2000). </a:t>
            </a:r>
            <a:r>
              <a:rPr lang="tr-TR" i="1" dirty="0" smtClean="0"/>
              <a:t>Psikolojik danışma ve rehberlik: Teori ve uygulama</a:t>
            </a:r>
            <a:r>
              <a:rPr lang="tr-TR" dirty="0" smtClean="0"/>
              <a:t>. İstanbul: MEB, Öğretmen Kitapları Dizisi. </a:t>
            </a:r>
          </a:p>
          <a:p>
            <a:r>
              <a:rPr lang="tr-TR" dirty="0" err="1" smtClean="0"/>
              <a:t>Yeşilyaprak</a:t>
            </a:r>
            <a:r>
              <a:rPr lang="tr-TR" dirty="0"/>
              <a:t>, B. (Ed.) (2013). </a:t>
            </a:r>
            <a:r>
              <a:rPr lang="tr-TR" i="1" dirty="0"/>
              <a:t>21. yüzyılda eğitimde rehberlik hizmetleri</a:t>
            </a:r>
            <a:r>
              <a:rPr lang="tr-TR" dirty="0"/>
              <a:t>. Ankara: Nobel Yayın Dağıtım.</a:t>
            </a: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5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Gözlem</a:t>
            </a:r>
            <a:r>
              <a:rPr lang="en-US" b="1" dirty="0" smtClean="0"/>
              <a:t> </a:t>
            </a:r>
            <a:r>
              <a:rPr lang="en-US" b="1" dirty="0" err="1" smtClean="0"/>
              <a:t>Listeleri</a:t>
            </a:r>
            <a:endParaRPr lang="en-US" b="1" dirty="0" smtClean="0"/>
          </a:p>
          <a:p>
            <a:endParaRPr lang="en-US" b="1" dirty="0" smtClean="0"/>
          </a:p>
          <a:p>
            <a:pPr lvl="1"/>
            <a:r>
              <a:rPr lang="en-US" dirty="0" err="1" smtClean="0"/>
              <a:t>Gözlemcinin</a:t>
            </a:r>
            <a:r>
              <a:rPr lang="en-US" dirty="0" smtClean="0"/>
              <a:t> </a:t>
            </a:r>
            <a:r>
              <a:rPr lang="en-US" dirty="0" err="1" smtClean="0"/>
              <a:t>dikkatini</a:t>
            </a:r>
            <a:r>
              <a:rPr lang="en-US" dirty="0" smtClean="0"/>
              <a:t> </a:t>
            </a:r>
            <a:r>
              <a:rPr lang="en-US" dirty="0" err="1" smtClean="0"/>
              <a:t>gözlenebilir</a:t>
            </a:r>
            <a:r>
              <a:rPr lang="en-US" dirty="0" smtClean="0"/>
              <a:t>,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özelliklerine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davranışlara</a:t>
            </a:r>
            <a:r>
              <a:rPr lang="en-US" dirty="0" smtClean="0"/>
              <a:t> </a:t>
            </a:r>
            <a:r>
              <a:rPr lang="en-US" dirty="0" err="1" smtClean="0"/>
              <a:t>yöneltmek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hazırlanmış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gözlemlerin</a:t>
            </a:r>
            <a:r>
              <a:rPr lang="en-US" dirty="0" smtClean="0"/>
              <a:t> </a:t>
            </a:r>
            <a:r>
              <a:rPr lang="en-US" dirty="0" err="1" smtClean="0"/>
              <a:t>kaydedilmesinde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araçlardır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I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495800" y="1524000"/>
            <a:ext cx="4191000" cy="44622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>
            <a:normAutofit fontScale="550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</a:t>
            </a:r>
            <a:endParaRPr kumimoji="0" lang="en-US" sz="33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lang="en-US" sz="2700" b="1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Yönerge</a:t>
            </a:r>
            <a:r>
              <a:rPr kumimoji="0" lang="en-US" sz="27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Aşağıdaki</a:t>
            </a:r>
            <a:r>
              <a:rPr kumimoji="0" lang="en-US" sz="270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zihinsel</a:t>
            </a:r>
            <a:r>
              <a:rPr kumimoji="0" lang="en-US" sz="270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gelişimin</a:t>
            </a:r>
            <a:r>
              <a:rPr kumimoji="0" lang="en-US" sz="270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herbir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boyutunda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sıralanan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davranışlardan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gözlemlediklerinizin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başına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“X”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işareti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koyunuz</a:t>
            </a:r>
            <a:r>
              <a:rPr kumimoji="0" lang="en-US" sz="270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70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Bilgilenme</a:t>
            </a:r>
            <a:endParaRPr kumimoji="0" lang="en-US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700" dirty="0" smtClean="0"/>
              <a:t>( ) </a:t>
            </a:r>
            <a:r>
              <a:rPr lang="en-US" sz="2700" dirty="0" err="1" smtClean="0"/>
              <a:t>Renkleri</a:t>
            </a:r>
            <a:r>
              <a:rPr lang="en-US" sz="2700" dirty="0" smtClean="0"/>
              <a:t> </a:t>
            </a:r>
            <a:r>
              <a:rPr lang="en-US" sz="2700" dirty="0" err="1" smtClean="0"/>
              <a:t>tanır</a:t>
            </a:r>
            <a:r>
              <a:rPr lang="en-US" sz="2700" dirty="0" smtClean="0"/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) </a:t>
            </a:r>
            <a:r>
              <a:rPr kumimoji="0" lang="en-US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Beş</a:t>
            </a: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duyuyu</a:t>
            </a: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bilir</a:t>
            </a: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700" dirty="0" smtClean="0"/>
              <a:t>( ) </a:t>
            </a:r>
            <a:r>
              <a:rPr lang="en-US" sz="2700" dirty="0" err="1" smtClean="0"/>
              <a:t>Adını</a:t>
            </a:r>
            <a:r>
              <a:rPr lang="en-US" sz="2700" dirty="0" smtClean="0"/>
              <a:t> </a:t>
            </a:r>
            <a:r>
              <a:rPr lang="en-US" sz="2700" dirty="0" err="1" smtClean="0"/>
              <a:t>söyler</a:t>
            </a:r>
            <a:r>
              <a:rPr lang="en-US" sz="2700" dirty="0" smtClean="0"/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) </a:t>
            </a:r>
            <a:r>
              <a:rPr kumimoji="0" lang="en-US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Adresini</a:t>
            </a: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bilir</a:t>
            </a:r>
            <a:r>
              <a:rPr kumimoji="0" lang="en-US" sz="27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700" dirty="0" smtClean="0"/>
              <a:t>…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</a:t>
            </a:r>
            <a:r>
              <a:rPr kumimoji="0" lang="en-US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Ayrıntılar</a:t>
            </a:r>
            <a:endParaRPr lang="en-US" sz="2700" dirty="0" smtClean="0"/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)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Nesneleri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birbirinden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ayırteder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700" baseline="0" noProof="0" dirty="0" smtClean="0"/>
              <a:t>( ) </a:t>
            </a:r>
            <a:r>
              <a:rPr lang="en-US" sz="2700" baseline="0" noProof="0" dirty="0" err="1" smtClean="0"/>
              <a:t>Nesnelerin</a:t>
            </a:r>
            <a:r>
              <a:rPr lang="en-US" sz="2700" baseline="0" noProof="0" dirty="0" smtClean="0"/>
              <a:t> </a:t>
            </a:r>
            <a:r>
              <a:rPr lang="en-US" sz="2700" baseline="0" noProof="0" dirty="0" err="1" smtClean="0"/>
              <a:t>benzerliklerini</a:t>
            </a:r>
            <a:r>
              <a:rPr lang="en-US" sz="2700" baseline="0" noProof="0" dirty="0" smtClean="0"/>
              <a:t> </a:t>
            </a:r>
            <a:r>
              <a:rPr lang="en-US" sz="2700" baseline="0" noProof="0" dirty="0" err="1" smtClean="0"/>
              <a:t>bulur</a:t>
            </a:r>
            <a:r>
              <a:rPr lang="en-US" sz="2700" baseline="0" noProof="0" dirty="0" smtClean="0"/>
              <a:t>.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)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İnsan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resmi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çizerken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ayrıntıları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söyler</a:t>
            </a:r>
            <a:r>
              <a:rPr kumimoji="0" lang="en-US" sz="27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7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1792" marR="0" lvl="1" indent="-228600" algn="l" defTabSz="914400" rtl="0" eaLnBrk="1" fontAlgn="auto" latinLnBrk="0" hangingPunct="1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Özellik</a:t>
            </a:r>
            <a:r>
              <a:rPr lang="en-US" b="1" dirty="0" smtClean="0"/>
              <a:t> </a:t>
            </a:r>
            <a:r>
              <a:rPr lang="en-US" b="1" dirty="0" err="1" smtClean="0"/>
              <a:t>Kayıt</a:t>
            </a:r>
            <a:r>
              <a:rPr lang="en-US" b="1" dirty="0" smtClean="0"/>
              <a:t> </a:t>
            </a:r>
            <a:r>
              <a:rPr lang="en-US" b="1" dirty="0" err="1" smtClean="0"/>
              <a:t>Çizelgeleri</a:t>
            </a:r>
            <a:endParaRPr lang="en-US" b="1" dirty="0" smtClean="0"/>
          </a:p>
          <a:p>
            <a:endParaRPr lang="en-US" b="1" dirty="0" smtClean="0"/>
          </a:p>
          <a:p>
            <a:pPr lvl="1"/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listelerine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.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alanlardaki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gözleyip</a:t>
            </a:r>
            <a:r>
              <a:rPr lang="en-US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o </a:t>
            </a:r>
            <a:r>
              <a:rPr lang="en-US" dirty="0" err="1" smtClean="0"/>
              <a:t>alandaki</a:t>
            </a:r>
            <a:r>
              <a:rPr lang="en-US" dirty="0" smtClean="0"/>
              <a:t>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koyabilmek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geliştirilmiş</a:t>
            </a:r>
            <a:r>
              <a:rPr lang="en-US" dirty="0" smtClean="0"/>
              <a:t> </a:t>
            </a:r>
            <a:r>
              <a:rPr lang="en-US" dirty="0" err="1" smtClean="0"/>
              <a:t>araçlardır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II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495800" y="1524000"/>
            <a:ext cx="4114800" cy="304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Örneğin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3300" b="1" dirty="0" smtClean="0"/>
              <a:t>	“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yaratıcı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yeteneği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olan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çocukların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özellikleri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liderlik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yeteneğine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sahip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olan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çocukların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özellikleri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gibi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Anekdot</a:t>
            </a:r>
            <a:r>
              <a:rPr lang="en-US" b="1" dirty="0" smtClean="0"/>
              <a:t> (Olay) </a:t>
            </a:r>
            <a:r>
              <a:rPr lang="en-US" b="1" dirty="0" err="1" smtClean="0"/>
              <a:t>Kaydı</a:t>
            </a:r>
            <a:endParaRPr lang="en-US" b="1" dirty="0" smtClean="0"/>
          </a:p>
          <a:p>
            <a:endParaRPr lang="en-US" b="1" dirty="0" smtClean="0"/>
          </a:p>
          <a:p>
            <a:pPr lvl="1"/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ortamda</a:t>
            </a:r>
            <a:r>
              <a:rPr lang="en-US" dirty="0" smtClean="0"/>
              <a:t>, </a:t>
            </a:r>
            <a:r>
              <a:rPr lang="en-US" dirty="0" err="1" smtClean="0"/>
              <a:t>özgül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davranışının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betimlenmesidir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Anekdotlar</a:t>
            </a:r>
            <a:r>
              <a:rPr lang="en-US" dirty="0" smtClean="0"/>
              <a:t>,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davranışlarını</a:t>
            </a:r>
            <a:r>
              <a:rPr lang="en-US" dirty="0" smtClean="0"/>
              <a:t> </a:t>
            </a:r>
            <a:r>
              <a:rPr lang="en-US" dirty="0" err="1" smtClean="0"/>
              <a:t>betimleyen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 smtClean="0"/>
              <a:t>notlardır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III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495800" y="1524000"/>
            <a:ext cx="4114800" cy="411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Kart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Biçiminde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Olay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Kayıt</a:t>
            </a:r>
            <a:r>
              <a:rPr kumimoji="0" lang="en-U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</a:t>
            </a:r>
            <a:endParaRPr kumimoji="0" lang="en-US" sz="1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1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Ad-</a:t>
            </a: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Soyad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………………</a:t>
            </a:r>
            <a:r>
              <a:rPr kumimoji="0" lang="en-US" sz="1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Tarih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……..…………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1200" dirty="0" err="1" smtClean="0"/>
              <a:t>Sınıf</a:t>
            </a:r>
            <a:r>
              <a:rPr lang="en-US" sz="1200" dirty="0" smtClean="0"/>
              <a:t> No: 	………………             </a:t>
            </a:r>
            <a:r>
              <a:rPr lang="en-US" sz="1200" dirty="0" err="1" smtClean="0"/>
              <a:t>Yer</a:t>
            </a:r>
            <a:r>
              <a:rPr lang="en-US" sz="1200" dirty="0" smtClean="0"/>
              <a:t>:    ……………….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1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1200" dirty="0" err="1" smtClean="0"/>
              <a:t>Davranış</a:t>
            </a:r>
            <a:r>
              <a:rPr lang="en-US" sz="1200" dirty="0" smtClean="0"/>
              <a:t> (Olay)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1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12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Gözleyen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……………………………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sz="12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Yorum</a:t>
            </a:r>
            <a:endParaRPr kumimoji="0" lang="en-US" sz="7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7772400" cy="4462272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Derecelendirme</a:t>
            </a:r>
            <a:r>
              <a:rPr lang="en-US" b="1" dirty="0" smtClean="0"/>
              <a:t> </a:t>
            </a:r>
            <a:r>
              <a:rPr lang="en-US" b="1" dirty="0" err="1" smtClean="0"/>
              <a:t>Ölçekleri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ölçekler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sayısal</a:t>
            </a:r>
            <a:r>
              <a:rPr lang="en-US" dirty="0" smtClean="0"/>
              <a:t> </a:t>
            </a:r>
            <a:r>
              <a:rPr lang="en-US" dirty="0" err="1" smtClean="0"/>
              <a:t>verilere</a:t>
            </a:r>
            <a:r>
              <a:rPr lang="en-US" dirty="0" smtClean="0"/>
              <a:t> </a:t>
            </a:r>
            <a:r>
              <a:rPr lang="en-US" dirty="0" err="1" smtClean="0"/>
              <a:t>dönüştürmeye</a:t>
            </a:r>
            <a:r>
              <a:rPr lang="en-US" dirty="0" smtClean="0"/>
              <a:t> </a:t>
            </a:r>
            <a:r>
              <a:rPr lang="en-US" dirty="0" err="1" smtClean="0"/>
              <a:t>yarayan</a:t>
            </a:r>
            <a:r>
              <a:rPr lang="en-US" dirty="0" smtClean="0"/>
              <a:t> </a:t>
            </a:r>
            <a:r>
              <a:rPr lang="en-US" dirty="0" err="1" smtClean="0"/>
              <a:t>araçlardır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Derecelendirme</a:t>
            </a:r>
            <a:r>
              <a:rPr lang="en-US" dirty="0" smtClean="0"/>
              <a:t> </a:t>
            </a:r>
            <a:r>
              <a:rPr lang="en-US" dirty="0" err="1" smtClean="0"/>
              <a:t>ölçekleri</a:t>
            </a:r>
            <a:r>
              <a:rPr lang="en-US" dirty="0" smtClean="0"/>
              <a:t> </a:t>
            </a:r>
            <a:r>
              <a:rPr lang="en-US" dirty="0" err="1" smtClean="0"/>
              <a:t>bireyin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gözlenerek</a:t>
            </a:r>
            <a:r>
              <a:rPr lang="en-US" dirty="0" smtClean="0"/>
              <a:t> </a:t>
            </a:r>
            <a:r>
              <a:rPr lang="en-US" dirty="0" err="1" smtClean="0"/>
              <a:t>özelliklerinin</a:t>
            </a:r>
            <a:r>
              <a:rPr lang="en-US" dirty="0" smtClean="0"/>
              <a:t> </a:t>
            </a:r>
            <a:r>
              <a:rPr lang="en-US" dirty="0" err="1" smtClean="0"/>
              <a:t>betimlenmesi</a:t>
            </a:r>
            <a:r>
              <a:rPr lang="en-US" dirty="0" smtClean="0"/>
              <a:t>, </a:t>
            </a:r>
            <a:r>
              <a:rPr lang="en-US" dirty="0" err="1" smtClean="0"/>
              <a:t>sınıflandırılması</a:t>
            </a:r>
            <a:r>
              <a:rPr lang="en-US" dirty="0" smtClean="0"/>
              <a:t>,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yargısını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araçtır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 err="1"/>
              <a:t>Derecelendirme</a:t>
            </a:r>
            <a:r>
              <a:rPr lang="en-US" dirty="0"/>
              <a:t> </a:t>
            </a:r>
            <a:r>
              <a:rPr lang="en-US" dirty="0" err="1"/>
              <a:t>ölçekleri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özelliğini</a:t>
            </a:r>
            <a:r>
              <a:rPr lang="en-US" dirty="0"/>
              <a:t> </a:t>
            </a:r>
            <a:r>
              <a:rPr lang="en-US" dirty="0" err="1"/>
              <a:t>tanımlamada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 smtClean="0"/>
              <a:t>.</a:t>
            </a:r>
            <a:r>
              <a:rPr lang="tr-TR" dirty="0" smtClean="0"/>
              <a:t> İ</a:t>
            </a:r>
            <a:r>
              <a:rPr lang="en-US" dirty="0" smtClean="0"/>
              <a:t>ş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yeterlik</a:t>
            </a:r>
            <a:r>
              <a:rPr lang="en-US" dirty="0"/>
              <a:t> </a:t>
            </a:r>
            <a:r>
              <a:rPr lang="en-US" dirty="0" err="1"/>
              <a:t>becerilerine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niteliklerinin</a:t>
            </a:r>
            <a:r>
              <a:rPr lang="en-US" dirty="0"/>
              <a:t> </a:t>
            </a:r>
            <a:r>
              <a:rPr lang="en-US" dirty="0" err="1"/>
              <a:t>gözlemine</a:t>
            </a:r>
            <a:r>
              <a:rPr lang="en-US" dirty="0"/>
              <a:t> de </a:t>
            </a:r>
            <a:r>
              <a:rPr lang="en-US" dirty="0" err="1"/>
              <a:t>uygulanır</a:t>
            </a:r>
            <a:r>
              <a:rPr lang="en-US" dirty="0"/>
              <a:t>.</a:t>
            </a:r>
          </a:p>
          <a:p>
            <a:pPr lvl="1"/>
            <a:endParaRPr lang="en-US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IV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7772400" cy="446227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Derecelendirme</a:t>
            </a:r>
            <a:r>
              <a:rPr lang="en-US" b="1" dirty="0" smtClean="0"/>
              <a:t> </a:t>
            </a:r>
            <a:r>
              <a:rPr lang="en-US" b="1" dirty="0" err="1" smtClean="0"/>
              <a:t>Ölçek</a:t>
            </a:r>
            <a:r>
              <a:rPr lang="tr-TR" b="1" dirty="0" smtClean="0"/>
              <a:t> Türleri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tr-TR" dirty="0" smtClean="0"/>
              <a:t>Sayısal Derecelendirme Ölçeği</a:t>
            </a:r>
          </a:p>
          <a:p>
            <a:pPr lvl="1"/>
            <a:r>
              <a:rPr lang="tr-TR" dirty="0" err="1" smtClean="0"/>
              <a:t>Betimsel</a:t>
            </a:r>
            <a:r>
              <a:rPr lang="tr-TR" dirty="0" smtClean="0"/>
              <a:t> Derecelendirme Ölçeği</a:t>
            </a:r>
          </a:p>
          <a:p>
            <a:pPr lvl="1"/>
            <a:r>
              <a:rPr lang="tr-TR" dirty="0" smtClean="0"/>
              <a:t>Grafiksel Derecelendirme Ölçeği</a:t>
            </a:r>
          </a:p>
          <a:p>
            <a:pPr lvl="1"/>
            <a:r>
              <a:rPr lang="tr-TR" dirty="0" smtClean="0"/>
              <a:t>Karşılaştırmalı Derecelendirme Ölçeği</a:t>
            </a:r>
            <a:endParaRPr lang="en-US" dirty="0"/>
          </a:p>
          <a:p>
            <a:pPr lvl="1"/>
            <a:endParaRPr lang="en-US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 lnSpcReduction="10000"/>
          </a:bodyPr>
          <a:lstStyle/>
          <a:p>
            <a:r>
              <a:rPr lang="en-US" sz="2400" b="1" dirty="0" err="1" smtClean="0"/>
              <a:t>Sayısal</a:t>
            </a:r>
            <a:r>
              <a:rPr lang="en-US" sz="2400" b="1" dirty="0" smtClean="0"/>
              <a:t> </a:t>
            </a:r>
            <a:r>
              <a:rPr lang="en-US" sz="2400" b="1" dirty="0" err="1"/>
              <a:t>Derecelendirme</a:t>
            </a:r>
            <a:r>
              <a:rPr lang="en-US" sz="2400" b="1" dirty="0"/>
              <a:t> </a:t>
            </a:r>
            <a:r>
              <a:rPr lang="en-US" sz="2400" b="1" dirty="0" err="1" smtClean="0"/>
              <a:t>Ölçeği</a:t>
            </a:r>
            <a:endParaRPr lang="tr-TR" sz="2400" b="1" dirty="0"/>
          </a:p>
          <a:p>
            <a:pPr lvl="1"/>
            <a:r>
              <a:rPr lang="tr-TR" altLang="en-US" sz="2000" dirty="0">
                <a:latin typeface="Futura Condensed Medium"/>
                <a:ea typeface="Futura Condensed Medium"/>
                <a:cs typeface="Futura Condensed Medium"/>
              </a:rPr>
              <a:t>Derecelendirilmesi istenen özellik genellik </a:t>
            </a:r>
            <a:r>
              <a:rPr lang="tr-TR" altLang="en-US" sz="2000" u="sng" dirty="0">
                <a:latin typeface="Futura Condensed Medium"/>
                <a:ea typeface="Futura Condensed Medium"/>
                <a:cs typeface="Futura Condensed Medium"/>
              </a:rPr>
              <a:t>1 ve 5 arasındaki bir sayı ile derecelendirilir</a:t>
            </a:r>
            <a:r>
              <a:rPr lang="tr-TR" altLang="en-US" sz="2000" dirty="0">
                <a:latin typeface="Futura Condensed Medium"/>
                <a:ea typeface="Futura Condensed Medium"/>
                <a:cs typeface="Futura Condensed Medium"/>
              </a:rPr>
              <a:t>. Örneğin 1 olumsuz, 5 ise olumlu aşırı ucu temsil eder. Gözlemci 1 ve 5 arasında en uygun bulduğu sayıyı seçerek derecelendirmesini yapar.</a:t>
            </a:r>
            <a:r>
              <a:rPr lang="tr-TR" sz="2000" b="1" dirty="0" smtClean="0"/>
              <a:t> </a:t>
            </a:r>
          </a:p>
          <a:p>
            <a:pPr marL="109728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VI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495800" y="1524000"/>
            <a:ext cx="4114800" cy="472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="1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tr-TR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Okullarda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görüşme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sonuçlarının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saptanmasında</a:t>
            </a:r>
            <a:r>
              <a:rPr lang="en-US" dirty="0" smtClean="0"/>
              <a:t>;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meslek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okullarında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ürün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ürünü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elde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etmede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işlem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yollarının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basamaklarının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değerlendirilmesinde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kullanılmaktadır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1400" b="1" dirty="0" err="1" smtClean="0"/>
              <a:t>Sayısal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Derecelendirme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Ölçeği</a:t>
            </a:r>
            <a:endParaRPr lang="en-US" sz="1400" b="1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1400" i="0" u="sng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Davranış</a:t>
            </a:r>
            <a:r>
              <a:rPr lang="en-US" sz="1400" dirty="0" smtClean="0"/>
              <a:t>		      </a:t>
            </a:r>
            <a:r>
              <a:rPr lang="en-US" sz="1400" u="sng" dirty="0" err="1" smtClean="0"/>
              <a:t>Gelişmişlik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Derecesi</a:t>
            </a:r>
            <a:endParaRPr lang="en-US" sz="1400" u="sng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900" dirty="0" err="1" smtClean="0"/>
              <a:t>Bireyin</a:t>
            </a:r>
            <a:r>
              <a:rPr lang="en-US" sz="900" dirty="0" smtClean="0"/>
              <a:t> </a:t>
            </a:r>
            <a:r>
              <a:rPr lang="en-US" sz="900" dirty="0" err="1" smtClean="0"/>
              <a:t>grup-içi</a:t>
            </a:r>
            <a:r>
              <a:rPr lang="en-US" sz="900" dirty="0" smtClean="0"/>
              <a:t> </a:t>
            </a:r>
            <a:r>
              <a:rPr lang="en-US" sz="900" dirty="0" err="1" smtClean="0"/>
              <a:t>konuşmalara</a:t>
            </a:r>
            <a:r>
              <a:rPr lang="en-US" sz="900" dirty="0" smtClean="0"/>
              <a:t> 		1 2 3 4 5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900" dirty="0" err="1" smtClean="0"/>
              <a:t>katılma</a:t>
            </a:r>
            <a:r>
              <a:rPr lang="en-US" sz="900" dirty="0" smtClean="0"/>
              <a:t> </a:t>
            </a:r>
            <a:r>
              <a:rPr lang="en-US" sz="900" dirty="0" err="1" smtClean="0"/>
              <a:t>durumu</a:t>
            </a:r>
            <a:endParaRPr kumimoji="0" lang="en-US" sz="900" i="0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67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Betimsel</a:t>
            </a:r>
            <a:r>
              <a:rPr lang="en-US" sz="2400" b="1" dirty="0" smtClean="0"/>
              <a:t> </a:t>
            </a:r>
            <a:r>
              <a:rPr lang="en-US" sz="2400" b="1" dirty="0" err="1"/>
              <a:t>Derecelendirme</a:t>
            </a:r>
            <a:r>
              <a:rPr lang="en-US" sz="2400" b="1" dirty="0"/>
              <a:t> </a:t>
            </a:r>
            <a:r>
              <a:rPr lang="en-US" sz="2400" b="1" dirty="0" err="1" smtClean="0"/>
              <a:t>Ölçeği</a:t>
            </a:r>
            <a:endParaRPr lang="tr-TR" sz="2400" b="1" dirty="0"/>
          </a:p>
          <a:p>
            <a:pPr lvl="1"/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Değerlendirilecek özellik için sayı yerine dengeli bir biçimde sıralanmış beşli veya üçlü </a:t>
            </a:r>
            <a:r>
              <a:rPr lang="tr-TR" altLang="en-US" sz="2400" u="sng" dirty="0">
                <a:latin typeface="Futura Condensed Medium"/>
                <a:ea typeface="Futura Condensed Medium"/>
                <a:cs typeface="Futura Condensed Medium"/>
              </a:rPr>
              <a:t>betimleyici ifadeler </a:t>
            </a:r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yer alır.</a:t>
            </a:r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VII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495800" y="1524000"/>
            <a:ext cx="4114800" cy="472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</a:t>
            </a:r>
            <a:endParaRPr kumimoji="0" lang="tr-TR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tr-TR" sz="1600" dirty="0" smtClean="0"/>
              <a:t>   Bireyin </a:t>
            </a:r>
            <a:r>
              <a:rPr lang="tr-TR" sz="1600" dirty="0"/>
              <a:t>davranışlarına </a:t>
            </a:r>
            <a:r>
              <a:rPr lang="tr-TR" sz="1600" dirty="0" smtClean="0"/>
              <a:t>uygun düşenin </a:t>
            </a:r>
            <a:r>
              <a:rPr lang="tr-TR" sz="1600" dirty="0"/>
              <a:t>önündeki parantezin içine bir ( X ) işareti koyarak birey için uygun olan durumu belirtiniz. Eğer sadece yapıp yapmama durumunu değerlendiriyorsak bu ölçek kontrol listesi ile aynıdır. Eğer bir puan veriyorsak o zaman dereceli ölçek olmuş olur</a:t>
            </a:r>
            <a:r>
              <a:rPr lang="tr-TR" sz="1600" dirty="0" smtClean="0"/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tr-TR" sz="1600" dirty="0" smtClean="0"/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tr-TR" sz="1400" b="1" dirty="0" err="1" smtClean="0"/>
              <a:t>Betimsel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Derecelendirme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Ölçeği</a:t>
            </a:r>
            <a:endParaRPr lang="en-US" sz="1400" b="1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tr-TR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5029200"/>
            <a:ext cx="3592981" cy="98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5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581400" cy="446227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Gr</a:t>
            </a:r>
            <a:r>
              <a:rPr lang="en-US" sz="2400" b="1" dirty="0" err="1" smtClean="0"/>
              <a:t>afiksel</a:t>
            </a:r>
            <a:r>
              <a:rPr lang="en-US" sz="2400" b="1" dirty="0" smtClean="0"/>
              <a:t> </a:t>
            </a:r>
            <a:r>
              <a:rPr lang="en-US" sz="2400" b="1" dirty="0" err="1"/>
              <a:t>Derecelendirme</a:t>
            </a:r>
            <a:r>
              <a:rPr lang="en-US" sz="2400" b="1" dirty="0"/>
              <a:t> </a:t>
            </a:r>
            <a:r>
              <a:rPr lang="en-US" sz="2400" b="1" dirty="0" err="1" smtClean="0"/>
              <a:t>Ölçeği</a:t>
            </a:r>
            <a:endParaRPr lang="tr-TR" sz="2400" b="1" dirty="0"/>
          </a:p>
          <a:p>
            <a:pPr lvl="1"/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Seçilen ifadeler sıra ile </a:t>
            </a:r>
            <a:r>
              <a:rPr lang="tr-TR" altLang="en-US" sz="2400" u="sng" dirty="0">
                <a:latin typeface="Futura Condensed Medium"/>
                <a:ea typeface="Futura Condensed Medium"/>
                <a:cs typeface="Futura Condensed Medium"/>
              </a:rPr>
              <a:t>eşit aralıklarla bir çizgi</a:t>
            </a:r>
            <a:r>
              <a:rPr lang="tr-TR" altLang="en-US" sz="2400" dirty="0">
                <a:latin typeface="Futura Condensed Medium"/>
                <a:ea typeface="Futura Condensed Medium"/>
                <a:cs typeface="Futura Condensed Medium"/>
              </a:rPr>
              <a:t> üzerine yerleştirilir.</a:t>
            </a:r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Gözleme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Teknikler</a:t>
            </a:r>
            <a:r>
              <a:rPr lang="tr-TR" dirty="0" smtClean="0"/>
              <a:t> - VIII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495800" y="1524000"/>
            <a:ext cx="4114800" cy="472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tr-TR" dirty="0" smtClean="0"/>
              <a:t>    Aşağıda </a:t>
            </a:r>
            <a:r>
              <a:rPr lang="tr-TR" dirty="0"/>
              <a:t>verilen nitelikler yönünden kişinin davranışını en iyi betimleyen yere </a:t>
            </a:r>
            <a:r>
              <a:rPr lang="tr-TR" dirty="0" smtClean="0"/>
              <a:t>bir (X</a:t>
            </a:r>
            <a:r>
              <a:rPr lang="tr-TR" dirty="0"/>
              <a:t>) işareti koyarak belirtiniz</a:t>
            </a:r>
            <a:r>
              <a:rPr lang="tr-TR" dirty="0" smtClean="0"/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tr-TR" sz="1400" b="1" dirty="0" smtClean="0"/>
              <a:t>Grafiksel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Derecelendirme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Ölçeği</a:t>
            </a:r>
            <a:endParaRPr lang="en-US" sz="1400" b="1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tr-TR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lang="en-US" baseline="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1" name="Resim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962400"/>
            <a:ext cx="3505200" cy="914400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3860" y="4983162"/>
            <a:ext cx="3521117" cy="96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0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1243</TotalTime>
  <Words>1156</Words>
  <Application>Microsoft Office PowerPoint</Application>
  <PresentationFormat>Ekran Gösterisi (4:3)</PresentationFormat>
  <Paragraphs>202</Paragraphs>
  <Slides>16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Calibri</vt:lpstr>
      <vt:lpstr>Futura Condensed Medium</vt:lpstr>
      <vt:lpstr>Lucida Sans Unicode</vt:lpstr>
      <vt:lpstr>Verdana</vt:lpstr>
      <vt:lpstr>Wingdings 2</vt:lpstr>
      <vt:lpstr>Wingdings 3</vt:lpstr>
      <vt:lpstr>Concourse</vt:lpstr>
      <vt:lpstr>Gözleme Dayalı Teknikler II</vt:lpstr>
      <vt:lpstr>Gözleme Dayalı Teknikler - I</vt:lpstr>
      <vt:lpstr>Gözleme Dayalı Teknikler - II</vt:lpstr>
      <vt:lpstr>Gözleme Dayalı Teknikler - III</vt:lpstr>
      <vt:lpstr>Gözleme Dayalı Teknikler - IV</vt:lpstr>
      <vt:lpstr>Gözleme Dayalı Teknikler - V</vt:lpstr>
      <vt:lpstr>Gözleme Dayalı Teknikler - VI</vt:lpstr>
      <vt:lpstr>Gözleme Dayalı Teknikler - VII</vt:lpstr>
      <vt:lpstr>Gözleme Dayalı Teknikler - VIII</vt:lpstr>
      <vt:lpstr>Gözleme Dayalı Teknikler - IX</vt:lpstr>
      <vt:lpstr>Gözleme Dayalı Teknikler - X</vt:lpstr>
      <vt:lpstr>Gözleme Dayalı Teknikler - XI</vt:lpstr>
      <vt:lpstr>Gözleme Dayalı Teknikler - XII</vt:lpstr>
      <vt:lpstr>Gözleme Dayalı Teknikler - XIII</vt:lpstr>
      <vt:lpstr>Gözleme Dayalı Teknikler - XIV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168</cp:revision>
  <dcterms:created xsi:type="dcterms:W3CDTF">2013-11-17T19:42:21Z</dcterms:created>
  <dcterms:modified xsi:type="dcterms:W3CDTF">2018-03-11T22:01:34Z</dcterms:modified>
</cp:coreProperties>
</file>