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2192000" cy="6858000"/>
            <a:chOff x="0" y="0"/>
            <a:chExt cx="5760" cy="4320"/>
          </a:xfrm>
        </p:grpSpPr>
        <p:sp>
          <p:nvSpPr>
            <p:cNvPr id="409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grpSp>
          <p:nvGrpSpPr>
            <p:cNvPr id="40965" name="Group 5"/>
            <p:cNvGrpSpPr>
              <a:grpSpLocks/>
            </p:cNvGrpSpPr>
            <p:nvPr/>
          </p:nvGrpSpPr>
          <p:grpSpPr bwMode="auto">
            <a:xfrm>
              <a:off x="0" y="672"/>
              <a:ext cx="1806" cy="1989"/>
              <a:chOff x="0" y="672"/>
              <a:chExt cx="1806" cy="1989"/>
            </a:xfrm>
          </p:grpSpPr>
          <p:sp>
            <p:nvSpPr>
              <p:cNvPr id="409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409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grpSp>
      </p:grpSp>
      <p:sp>
        <p:nvSpPr>
          <p:cNvPr id="40976" name="Rectangle 16"/>
          <p:cNvSpPr>
            <a:spLocks noGrp="1" noChangeArrowheads="1"/>
          </p:cNvSpPr>
          <p:nvPr>
            <p:ph type="dt" sz="half" idx="2"/>
          </p:nvPr>
        </p:nvSpPr>
        <p:spPr>
          <a:xfrm>
            <a:off x="609600" y="6248400"/>
            <a:ext cx="2844800" cy="457200"/>
          </a:xfrm>
        </p:spPr>
        <p:txBody>
          <a:bodyPr/>
          <a:lstStyle>
            <a:lvl1pPr>
              <a:defRPr/>
            </a:lvl1pPr>
          </a:lstStyle>
          <a:p>
            <a:endParaRPr lang="tr-TR" altLang="tr-TR">
              <a:solidFill>
                <a:srgbClr val="000000"/>
              </a:solidFill>
            </a:endParaRPr>
          </a:p>
        </p:txBody>
      </p:sp>
      <p:sp>
        <p:nvSpPr>
          <p:cNvPr id="40977" name="Rectangle 17"/>
          <p:cNvSpPr>
            <a:spLocks noGrp="1" noChangeArrowheads="1"/>
          </p:cNvSpPr>
          <p:nvPr>
            <p:ph type="ftr" sz="quarter" idx="3"/>
          </p:nvPr>
        </p:nvSpPr>
        <p:spPr/>
        <p:txBody>
          <a:bodyPr/>
          <a:lstStyle>
            <a:lvl1pPr>
              <a:defRPr/>
            </a:lvl1pPr>
          </a:lstStyle>
          <a:p>
            <a:endParaRPr lang="tr-TR" altLang="tr-TR">
              <a:solidFill>
                <a:srgbClr val="000000"/>
              </a:solidFill>
            </a:endParaRPr>
          </a:p>
        </p:txBody>
      </p:sp>
      <p:sp>
        <p:nvSpPr>
          <p:cNvPr id="40978" name="Rectangle 18"/>
          <p:cNvSpPr>
            <a:spLocks noGrp="1" noChangeArrowheads="1"/>
          </p:cNvSpPr>
          <p:nvPr>
            <p:ph type="sldNum" sz="quarter" idx="4"/>
          </p:nvPr>
        </p:nvSpPr>
        <p:spPr/>
        <p:txBody>
          <a:bodyPr/>
          <a:lstStyle>
            <a:lvl1pPr>
              <a:defRPr/>
            </a:lvl1pPr>
          </a:lstStyle>
          <a:p>
            <a:fld id="{3BDE9BF7-DE41-4C21-9A9B-23618C613959}" type="slidenum">
              <a:rPr lang="tr-TR" altLang="tr-TR">
                <a:solidFill>
                  <a:srgbClr val="000000"/>
                </a:solidFill>
              </a:rPr>
              <a:pPr/>
              <a:t>‹#›</a:t>
            </a:fld>
            <a:endParaRPr lang="tr-TR" altLang="tr-TR">
              <a:solidFill>
                <a:srgbClr val="000000"/>
              </a:solidFill>
            </a:endParaRPr>
          </a:p>
        </p:txBody>
      </p:sp>
      <p:sp>
        <p:nvSpPr>
          <p:cNvPr id="40979"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tr-TR" altLang="tr-TR" noProof="0" smtClean="0"/>
              <a:t>Click to edit Master title style</a:t>
            </a:r>
          </a:p>
        </p:txBody>
      </p:sp>
      <p:sp>
        <p:nvSpPr>
          <p:cNvPr id="40980"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a:r>
              <a:rPr lang="tr-TR" altLang="tr-TR" noProof="0" smtClean="0"/>
              <a:t>Click to edit Master subtitle style</a:t>
            </a:r>
          </a:p>
        </p:txBody>
      </p:sp>
    </p:spTree>
    <p:extLst>
      <p:ext uri="{BB962C8B-B14F-4D97-AF65-F5344CB8AC3E}">
        <p14:creationId xmlns:p14="http://schemas.microsoft.com/office/powerpoint/2010/main" val="348456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A9CAC53A-2002-484E-87AD-D993B0A25D1C}"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39207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457200"/>
            <a:ext cx="2743200" cy="5410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457200"/>
            <a:ext cx="80264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AAEF8B98-83D4-468D-B5DC-77DD8BA2293A}"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420262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981200"/>
            <a:ext cx="10972800" cy="1866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4000500"/>
            <a:ext cx="10972800" cy="1866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Altbilgi Yer Tutucusu 4"/>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a:xfrm>
            <a:off x="8737600" y="6248400"/>
            <a:ext cx="2844800" cy="457200"/>
          </a:xfrm>
        </p:spPr>
        <p:txBody>
          <a:bodyPr/>
          <a:lstStyle>
            <a:lvl1pPr>
              <a:defRPr/>
            </a:lvl1pPr>
          </a:lstStyle>
          <a:p>
            <a:fld id="{4E90BE67-E83C-4A1C-9451-B228C62D7474}"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46743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981200"/>
            <a:ext cx="5384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981200"/>
            <a:ext cx="5384800" cy="1866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4000500"/>
            <a:ext cx="5384800" cy="1866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1"/>
          </p:nvPr>
        </p:nvSpPr>
        <p:spPr>
          <a:xfrm>
            <a:off x="8737600" y="6248400"/>
            <a:ext cx="2844800" cy="457200"/>
          </a:xfrm>
        </p:spPr>
        <p:txBody>
          <a:bodyPr/>
          <a:lstStyle>
            <a:lvl1pPr>
              <a:defRPr/>
            </a:lvl1pPr>
          </a:lstStyle>
          <a:p>
            <a:fld id="{C909A8BC-9010-43DF-A7C1-4FF5EB03B19A}" type="slidenum">
              <a:rPr lang="tr-TR" altLang="tr-TR">
                <a:solidFill>
                  <a:srgbClr val="000000"/>
                </a:solidFill>
              </a:rPr>
              <a:pPr/>
              <a:t>‹#›</a:t>
            </a:fld>
            <a:endParaRPr lang="tr-TR" altLang="tr-TR">
              <a:solidFill>
                <a:srgbClr val="000000"/>
              </a:solidFill>
            </a:endParaRPr>
          </a:p>
        </p:txBody>
      </p:sp>
      <p:sp>
        <p:nvSpPr>
          <p:cNvPr id="8" name="Veri Yer Tutucusu 7"/>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146036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981200"/>
            <a:ext cx="5384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384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Altbilgi Yer Tutucusu 4"/>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a:xfrm>
            <a:off x="8737600" y="6248400"/>
            <a:ext cx="2844800" cy="457200"/>
          </a:xfrm>
        </p:spPr>
        <p:txBody>
          <a:bodyPr/>
          <a:lstStyle>
            <a:lvl1pPr>
              <a:defRPr/>
            </a:lvl1pPr>
          </a:lstStyle>
          <a:p>
            <a:fld id="{E45DD441-9A2B-401E-A2B3-AE1698F01B93}"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15803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457200"/>
            <a:ext cx="10972800" cy="13716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81200"/>
            <a:ext cx="10972800" cy="3886200"/>
          </a:xfrm>
        </p:spPr>
        <p:txBody>
          <a:bodyPr/>
          <a:lstStyle/>
          <a:p>
            <a:endParaRPr lang="tr-TR"/>
          </a:p>
        </p:txBody>
      </p:sp>
      <p:sp>
        <p:nvSpPr>
          <p:cNvPr id="4" name="Altbilgi Yer Tutucusu 3"/>
          <p:cNvSpPr>
            <a:spLocks noGrp="1"/>
          </p:cNvSpPr>
          <p:nvPr>
            <p:ph type="ftr" sz="quarter" idx="10"/>
          </p:nvPr>
        </p:nvSpPr>
        <p:spPr>
          <a:xfrm>
            <a:off x="4165600" y="6248400"/>
            <a:ext cx="3860800" cy="457200"/>
          </a:xfrm>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a:xfrm>
            <a:off x="8737600" y="6248400"/>
            <a:ext cx="2844800" cy="457200"/>
          </a:xfrm>
        </p:spPr>
        <p:txBody>
          <a:bodyPr/>
          <a:lstStyle>
            <a:lvl1pPr>
              <a:defRPr/>
            </a:lvl1pPr>
          </a:lstStyle>
          <a:p>
            <a:fld id="{CCF18D28-D39E-4E98-9D7B-7CD142ABE010}"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a:xfrm>
            <a:off x="609600" y="6245225"/>
            <a:ext cx="2844800" cy="476250"/>
          </a:xfrm>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297673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39A41123-8E5A-4F03-8B44-F818358B79E3}"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21116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C1DD7FCB-7D60-4C72-A903-71C8933D6BCE}" type="slidenum">
              <a:rPr lang="tr-TR" altLang="tr-TR">
                <a:solidFill>
                  <a:srgbClr val="000000"/>
                </a:solidFill>
              </a:rPr>
              <a:pPr/>
              <a:t>‹#›</a:t>
            </a:fld>
            <a:endParaRPr lang="tr-TR" altLang="tr-TR">
              <a:solidFill>
                <a:srgbClr val="000000"/>
              </a:solidFill>
            </a:endParaRPr>
          </a:p>
        </p:txBody>
      </p:sp>
      <p:sp>
        <p:nvSpPr>
          <p:cNvPr id="6" name="Veri Yer Tutucusu 5"/>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4352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981200"/>
            <a:ext cx="5384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384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738E1841-8391-4B7F-8C3E-105F7E49F4D1}"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46789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Altbilgi Yer Tutucusu 6"/>
          <p:cNvSpPr>
            <a:spLocks noGrp="1"/>
          </p:cNvSpPr>
          <p:nvPr>
            <p:ph type="ftr" sz="quarter" idx="10"/>
          </p:nvPr>
        </p:nvSpPr>
        <p:spPr/>
        <p:txBody>
          <a:bodyPr/>
          <a:lstStyle>
            <a:lvl1pPr>
              <a:defRPr/>
            </a:lvl1pPr>
          </a:lstStyle>
          <a:p>
            <a:endParaRPr lang="tr-TR" altLang="tr-TR">
              <a:solidFill>
                <a:srgbClr val="000000"/>
              </a:solidFill>
            </a:endParaRPr>
          </a:p>
        </p:txBody>
      </p:sp>
      <p:sp>
        <p:nvSpPr>
          <p:cNvPr id="8" name="Slayt Numarası Yer Tutucusu 7"/>
          <p:cNvSpPr>
            <a:spLocks noGrp="1"/>
          </p:cNvSpPr>
          <p:nvPr>
            <p:ph type="sldNum" sz="quarter" idx="11"/>
          </p:nvPr>
        </p:nvSpPr>
        <p:spPr/>
        <p:txBody>
          <a:bodyPr/>
          <a:lstStyle>
            <a:lvl1pPr>
              <a:defRPr/>
            </a:lvl1pPr>
          </a:lstStyle>
          <a:p>
            <a:fld id="{1EF34F1C-59A3-4180-971B-233638DF09C5}" type="slidenum">
              <a:rPr lang="tr-TR" altLang="tr-TR">
                <a:solidFill>
                  <a:srgbClr val="000000"/>
                </a:solidFill>
              </a:rPr>
              <a:pPr/>
              <a:t>‹#›</a:t>
            </a:fld>
            <a:endParaRPr lang="tr-TR" altLang="tr-TR">
              <a:solidFill>
                <a:srgbClr val="000000"/>
              </a:solidFill>
            </a:endParaRPr>
          </a:p>
        </p:txBody>
      </p:sp>
      <p:sp>
        <p:nvSpPr>
          <p:cNvPr id="9" name="Veri Yer Tutucusu 8"/>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612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Altbilgi Yer Tutucusu 2"/>
          <p:cNvSpPr>
            <a:spLocks noGrp="1"/>
          </p:cNvSpPr>
          <p:nvPr>
            <p:ph type="ftr" sz="quarter" idx="10"/>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1"/>
          </p:nvPr>
        </p:nvSpPr>
        <p:spPr/>
        <p:txBody>
          <a:bodyPr/>
          <a:lstStyle>
            <a:lvl1pPr>
              <a:defRPr/>
            </a:lvl1pPr>
          </a:lstStyle>
          <a:p>
            <a:fld id="{6226AF6E-807C-4D6B-A571-31C0834ACCCE}" type="slidenum">
              <a:rPr lang="tr-TR" altLang="tr-TR">
                <a:solidFill>
                  <a:srgbClr val="000000"/>
                </a:solidFill>
              </a:rPr>
              <a:pPr/>
              <a:t>‹#›</a:t>
            </a:fld>
            <a:endParaRPr lang="tr-TR" altLang="tr-TR">
              <a:solidFill>
                <a:srgbClr val="000000"/>
              </a:solidFill>
            </a:endParaRPr>
          </a:p>
        </p:txBody>
      </p:sp>
      <p:sp>
        <p:nvSpPr>
          <p:cNvPr id="5" name="Veri Yer Tutucusu 4"/>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100050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endParaRPr lang="tr-TR" altLang="tr-TR">
              <a:solidFill>
                <a:srgbClr val="000000"/>
              </a:solidFill>
            </a:endParaRPr>
          </a:p>
        </p:txBody>
      </p:sp>
      <p:sp>
        <p:nvSpPr>
          <p:cNvPr id="3" name="Slayt Numarası Yer Tutucusu 2"/>
          <p:cNvSpPr>
            <a:spLocks noGrp="1"/>
          </p:cNvSpPr>
          <p:nvPr>
            <p:ph type="sldNum" sz="quarter" idx="11"/>
          </p:nvPr>
        </p:nvSpPr>
        <p:spPr/>
        <p:txBody>
          <a:bodyPr/>
          <a:lstStyle>
            <a:lvl1pPr>
              <a:defRPr/>
            </a:lvl1pPr>
          </a:lstStyle>
          <a:p>
            <a:fld id="{0FD9898A-E446-453E-A82B-26853BAA343A}" type="slidenum">
              <a:rPr lang="tr-TR" altLang="tr-TR">
                <a:solidFill>
                  <a:srgbClr val="000000"/>
                </a:solidFill>
              </a:rPr>
              <a:pPr/>
              <a:t>‹#›</a:t>
            </a:fld>
            <a:endParaRPr lang="tr-TR" altLang="tr-TR">
              <a:solidFill>
                <a:srgbClr val="000000"/>
              </a:solidFill>
            </a:endParaRPr>
          </a:p>
        </p:txBody>
      </p:sp>
      <p:sp>
        <p:nvSpPr>
          <p:cNvPr id="4" name="Veri Yer Tutucusu 3"/>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125283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2B2EC0E9-EB65-46AE-B2B0-00464DC601FF}"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376750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56F3F466-D0BD-40B6-8F4D-5E978B82304E}" type="slidenum">
              <a:rPr lang="tr-TR" altLang="tr-TR">
                <a:solidFill>
                  <a:srgbClr val="000000"/>
                </a:solidFill>
              </a:rPr>
              <a:pPr/>
              <a:t>‹#›</a:t>
            </a:fld>
            <a:endParaRPr lang="tr-TR" altLang="tr-TR">
              <a:solidFill>
                <a:srgbClr val="000000"/>
              </a:solidFill>
            </a:endParaRPr>
          </a:p>
        </p:txBody>
      </p:sp>
      <p:sp>
        <p:nvSpPr>
          <p:cNvPr id="7" name="Veri Yer Tutucusu 6"/>
          <p:cNvSpPr>
            <a:spLocks noGrp="1"/>
          </p:cNvSpPr>
          <p:nvPr>
            <p:ph type="dt" sz="half" idx="12"/>
          </p:nvPr>
        </p:nvSpPr>
        <p:spPr/>
        <p:txBody>
          <a:bodyPr/>
          <a:lstStyle>
            <a:lvl1pPr>
              <a:defRPr/>
            </a:lvl1pPr>
          </a:lstStyle>
          <a:p>
            <a:endParaRPr lang="tr-TR" altLang="tr-TR">
              <a:solidFill>
                <a:srgbClr val="000000"/>
              </a:solidFill>
            </a:endParaRPr>
          </a:p>
        </p:txBody>
      </p:sp>
    </p:spTree>
    <p:extLst>
      <p:ext uri="{BB962C8B-B14F-4D97-AF65-F5344CB8AC3E}">
        <p14:creationId xmlns:p14="http://schemas.microsoft.com/office/powerpoint/2010/main" val="6624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tr-TR" altLang="tr-TR">
              <a:solidFill>
                <a:srgbClr val="000000"/>
              </a:solidFill>
            </a:endParaRPr>
          </a:p>
        </p:txBody>
      </p:sp>
      <p:sp>
        <p:nvSpPr>
          <p:cNvPr id="39939"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pPr fontAlgn="base">
              <a:spcBef>
                <a:spcPct val="0"/>
              </a:spcBef>
              <a:spcAft>
                <a:spcPct val="0"/>
              </a:spcAft>
            </a:pPr>
            <a:fld id="{459A1998-9385-473B-A154-80A9BBBD716F}" type="slidenum">
              <a:rPr lang="tr-TR" altLang="tr-TR">
                <a:solidFill>
                  <a:srgbClr val="000000"/>
                </a:solidFill>
              </a:rPr>
              <a:pPr fontAlgn="base">
                <a:spcBef>
                  <a:spcPct val="0"/>
                </a:spcBef>
                <a:spcAft>
                  <a:spcPct val="0"/>
                </a:spcAft>
              </a:pPr>
              <a:t>‹#›</a:t>
            </a:fld>
            <a:endParaRPr lang="tr-TR" altLang="tr-TR">
              <a:solidFill>
                <a:srgbClr val="000000"/>
              </a:solidFill>
            </a:endParaRPr>
          </a:p>
        </p:txBody>
      </p:sp>
      <p:grpSp>
        <p:nvGrpSpPr>
          <p:cNvPr id="39940" name="Group 4"/>
          <p:cNvGrpSpPr>
            <a:grpSpLocks/>
          </p:cNvGrpSpPr>
          <p:nvPr/>
        </p:nvGrpSpPr>
        <p:grpSpPr bwMode="auto">
          <a:xfrm>
            <a:off x="0" y="0"/>
            <a:ext cx="12192000" cy="546100"/>
            <a:chOff x="0" y="0"/>
            <a:chExt cx="5760" cy="344"/>
          </a:xfrm>
        </p:grpSpPr>
        <p:sp>
          <p:nvSpPr>
            <p:cNvPr id="399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sp>
          <p:nvSpPr>
            <p:cNvPr id="399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666699"/>
                </a:solidFill>
              </a:endParaRPr>
            </a:p>
          </p:txBody>
        </p:sp>
        <p:sp>
          <p:nvSpPr>
            <p:cNvPr id="399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2400">
                <a:solidFill>
                  <a:srgbClr val="000000"/>
                </a:solidFill>
                <a:latin typeface="Times New Roman" panose="02020603050405020304" pitchFamily="18" charset="0"/>
              </a:endParaRPr>
            </a:p>
          </p:txBody>
        </p:sp>
        <p:sp>
          <p:nvSpPr>
            <p:cNvPr id="399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sp>
          <p:nvSpPr>
            <p:cNvPr id="399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ltLang="tr-TR" sz="1800">
                <a:solidFill>
                  <a:srgbClr val="9999CC"/>
                </a:solidFill>
              </a:endParaRPr>
            </a:p>
          </p:txBody>
        </p:sp>
      </p:grpSp>
      <p:sp>
        <p:nvSpPr>
          <p:cNvPr id="39950"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39951"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39952"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tr-TR" altLang="tr-TR">
              <a:solidFill>
                <a:srgbClr val="000000"/>
              </a:solidFill>
            </a:endParaRPr>
          </a:p>
        </p:txBody>
      </p:sp>
    </p:spTree>
    <p:extLst>
      <p:ext uri="{BB962C8B-B14F-4D97-AF65-F5344CB8AC3E}">
        <p14:creationId xmlns:p14="http://schemas.microsoft.com/office/powerpoint/2010/main" val="2729355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body" idx="1"/>
          </p:nvPr>
        </p:nvSpPr>
        <p:spPr>
          <a:xfrm>
            <a:off x="1992313" y="1022351"/>
            <a:ext cx="8229600" cy="5516563"/>
          </a:xfrm>
          <a:noFill/>
          <a:ln/>
        </p:spPr>
        <p:txBody>
          <a:bodyPr/>
          <a:lstStyle/>
          <a:p>
            <a:pPr>
              <a:lnSpc>
                <a:spcPct val="80000"/>
              </a:lnSpc>
              <a:buFont typeface="Wingdings" panose="05000000000000000000" pitchFamily="2" charset="2"/>
              <a:buNone/>
            </a:pPr>
            <a:r>
              <a:rPr lang="tr-TR" altLang="tr-TR" sz="1300" b="1"/>
              <a:t>Only two fish species groups, the carps and the trouts, have a long history of farm production.</a:t>
            </a:r>
          </a:p>
          <a:p>
            <a:pPr>
              <a:lnSpc>
                <a:spcPct val="80000"/>
              </a:lnSpc>
              <a:buFont typeface="Wingdings" panose="05000000000000000000" pitchFamily="2" charset="2"/>
              <a:buNone/>
            </a:pPr>
            <a:endParaRPr lang="tr-TR" altLang="tr-TR" sz="1300"/>
          </a:p>
          <a:p>
            <a:pPr>
              <a:lnSpc>
                <a:spcPct val="80000"/>
              </a:lnSpc>
              <a:buFont typeface="Wingdings" panose="05000000000000000000" pitchFamily="2" charset="2"/>
              <a:buNone/>
            </a:pPr>
            <a:r>
              <a:rPr lang="tr-TR" altLang="tr-TR" sz="1300" b="1"/>
              <a:t>Various carp species have been farmed in Asia for at least four centuries.</a:t>
            </a:r>
            <a:r>
              <a:rPr lang="tr-TR" altLang="tr-TR" sz="1300"/>
              <a:t> </a:t>
            </a:r>
          </a:p>
          <a:p>
            <a:pPr>
              <a:lnSpc>
                <a:spcPct val="80000"/>
              </a:lnSpc>
              <a:buFont typeface="Wingdings" panose="05000000000000000000" pitchFamily="2" charset="2"/>
              <a:buNone/>
            </a:pPr>
            <a:r>
              <a:rPr lang="tr-TR" altLang="tr-TR" sz="1300"/>
              <a:t>	However, the production methods used little technology and reproduction was carried out naturally in farm ponds or juveniles were collected from the wild. </a:t>
            </a:r>
          </a:p>
          <a:p>
            <a:pPr>
              <a:lnSpc>
                <a:spcPct val="80000"/>
              </a:lnSpc>
              <a:buFont typeface="Wingdings" panose="05000000000000000000" pitchFamily="2" charset="2"/>
              <a:buNone/>
            </a:pPr>
            <a:endParaRPr lang="tr-TR" altLang="tr-TR" sz="1300" b="1"/>
          </a:p>
          <a:p>
            <a:pPr>
              <a:lnSpc>
                <a:spcPct val="80000"/>
              </a:lnSpc>
              <a:buFont typeface="Wingdings" panose="05000000000000000000" pitchFamily="2" charset="2"/>
              <a:buNone/>
            </a:pPr>
            <a:r>
              <a:rPr lang="tr-TR" altLang="tr-TR" sz="1300" b="1"/>
              <a:t>Historical Aspects of Genetic Improvement Rainbow trout </a:t>
            </a:r>
            <a:r>
              <a:rPr lang="tr-TR" altLang="tr-TR" sz="1300" b="1" i="1"/>
              <a:t>(Oncorhynchus mykiss) </a:t>
            </a:r>
            <a:r>
              <a:rPr lang="tr-TR" altLang="tr-TR" sz="1300" b="1"/>
              <a:t>culture has been carried out in the United States for about one century (Wales, 1939).</a:t>
            </a:r>
            <a:r>
              <a:rPr lang="tr-TR" altLang="tr-TR" sz="1300"/>
              <a:t> </a:t>
            </a:r>
          </a:p>
          <a:p>
            <a:pPr>
              <a:lnSpc>
                <a:spcPct val="80000"/>
              </a:lnSpc>
              <a:buFont typeface="Wingdings" panose="05000000000000000000" pitchFamily="2" charset="2"/>
              <a:buNone/>
            </a:pPr>
            <a:r>
              <a:rPr lang="tr-TR" altLang="tr-TR" sz="1300"/>
              <a:t>	Naturalists, attempting to determine ways of enhancing the production of Pacific salmon, experimented with hatchery rearing of chinook Simon (0. </a:t>
            </a:r>
            <a:r>
              <a:rPr lang="tr-TR" altLang="tr-TR" sz="1300" i="1"/>
              <a:t>tshavytschaj </a:t>
            </a:r>
            <a:r>
              <a:rPr lang="tr-TR" altLang="tr-TR" sz="1300"/>
              <a:t>on &amp;e McCloud River, CA, a tributary of the Sacramento River). </a:t>
            </a:r>
          </a:p>
          <a:p>
            <a:pPr>
              <a:lnSpc>
                <a:spcPct val="80000"/>
              </a:lnSpc>
              <a:buFont typeface="Wingdings" panose="05000000000000000000" pitchFamily="2" charset="2"/>
              <a:buNone/>
            </a:pPr>
            <a:endParaRPr lang="tr-TR" altLang="tr-TR" sz="1300" b="1"/>
          </a:p>
          <a:p>
            <a:pPr>
              <a:lnSpc>
                <a:spcPct val="80000"/>
              </a:lnSpc>
              <a:buFont typeface="Wingdings" panose="05000000000000000000" pitchFamily="2" charset="2"/>
              <a:buNone/>
            </a:pPr>
            <a:r>
              <a:rPr lang="tr-TR" altLang="tr-TR" sz="1300" b="1"/>
              <a:t>They discovered that the rainbow trout was easier to reproduce and culture.</a:t>
            </a:r>
            <a:r>
              <a:rPr lang="tr-TR" altLang="tr-TR" sz="1300"/>
              <a:t> </a:t>
            </a:r>
          </a:p>
          <a:p>
            <a:pPr>
              <a:lnSpc>
                <a:spcPct val="80000"/>
              </a:lnSpc>
              <a:buFont typeface="Wingdings" panose="05000000000000000000" pitchFamily="2" charset="2"/>
              <a:buNone/>
            </a:pPr>
            <a:r>
              <a:rPr lang="tr-TR" altLang="tr-TR" sz="1300"/>
              <a:t>	By 1900, they had shipped the fish to many countries of the world. Many state and federal government agencies set up hatcheries with the sole purpose of producing rainbow trout for recreational fishing. </a:t>
            </a:r>
          </a:p>
          <a:p>
            <a:pPr>
              <a:lnSpc>
                <a:spcPct val="80000"/>
              </a:lnSpc>
              <a:buFont typeface="Wingdings" panose="05000000000000000000" pitchFamily="2" charset="2"/>
              <a:buNone/>
            </a:pPr>
            <a:endParaRPr lang="tr-TR" altLang="tr-TR" sz="1300" b="1"/>
          </a:p>
          <a:p>
            <a:pPr>
              <a:lnSpc>
                <a:spcPct val="80000"/>
              </a:lnSpc>
              <a:buFont typeface="Wingdings" panose="05000000000000000000" pitchFamily="2" charset="2"/>
              <a:buNone/>
            </a:pPr>
            <a:r>
              <a:rPr lang="tr-TR" altLang="tr-TR" sz="1300" b="1"/>
              <a:t>It was soon discovered (Gall and Crandell, 1992) that other trout could be artificially produced also</a:t>
            </a:r>
            <a:r>
              <a:rPr lang="tr-TR" altLang="tr-TR" sz="1300"/>
              <a:t>, </a:t>
            </a:r>
          </a:p>
          <a:p>
            <a:pPr>
              <a:lnSpc>
                <a:spcPct val="80000"/>
              </a:lnSpc>
              <a:buFont typeface="Wingdings" panose="05000000000000000000" pitchFamily="2" charset="2"/>
              <a:buNone/>
            </a:pPr>
            <a:r>
              <a:rPr lang="tr-TR" altLang="tr-TR" sz="1300"/>
              <a:t>	with the result that </a:t>
            </a:r>
            <a:r>
              <a:rPr lang="tr-TR" altLang="tr-TR" sz="1300" b="1"/>
              <a:t>brook trout</a:t>
            </a:r>
            <a:r>
              <a:rPr lang="tr-TR" altLang="tr-TR" sz="1300"/>
              <a:t> </a:t>
            </a:r>
            <a:r>
              <a:rPr lang="tr-TR" altLang="tr-TR" sz="1300" i="1"/>
              <a:t>(Salvelinus fontinulis) </a:t>
            </a:r>
            <a:r>
              <a:rPr lang="tr-TR" altLang="tr-TR" sz="1300"/>
              <a:t>were domesticated in the Eastern U. S. and Canada and </a:t>
            </a:r>
            <a:r>
              <a:rPr lang="tr-TR" altLang="tr-TR" sz="1300" b="1"/>
              <a:t>brown trout</a:t>
            </a:r>
            <a:r>
              <a:rPr lang="tr-TR" altLang="tr-TR" sz="1300"/>
              <a:t> </a:t>
            </a:r>
            <a:r>
              <a:rPr lang="tr-TR" altLang="tr-TR" sz="1300" i="1"/>
              <a:t>(Salmo trutu) </a:t>
            </a:r>
            <a:r>
              <a:rPr lang="tr-TR" altLang="tr-TR" sz="1300"/>
              <a:t>were brought under culture in Europe by the turn of the century. </a:t>
            </a:r>
          </a:p>
          <a:p>
            <a:pPr>
              <a:lnSpc>
                <a:spcPct val="80000"/>
              </a:lnSpc>
              <a:buFont typeface="Wingdings" panose="05000000000000000000" pitchFamily="2" charset="2"/>
              <a:buNone/>
            </a:pPr>
            <a:r>
              <a:rPr lang="tr-TR" altLang="tr-TR" sz="1300"/>
              <a:t>	</a:t>
            </a:r>
          </a:p>
          <a:p>
            <a:pPr>
              <a:lnSpc>
                <a:spcPct val="80000"/>
              </a:lnSpc>
              <a:buFont typeface="Wingdings" panose="05000000000000000000" pitchFamily="2" charset="2"/>
              <a:buNone/>
            </a:pPr>
            <a:r>
              <a:rPr lang="tr-TR" altLang="tr-TR" sz="1300" b="1"/>
              <a:t>Kirpichnikov (1972) outlined the efforts of early Soviet carp breeders to improve growth rate and disease resistance.</a:t>
            </a:r>
            <a:r>
              <a:rPr lang="tr-TR" altLang="tr-TR" sz="1300"/>
              <a:t> </a:t>
            </a:r>
          </a:p>
          <a:p>
            <a:pPr>
              <a:lnSpc>
                <a:spcPct val="80000"/>
              </a:lnSpc>
              <a:buFont typeface="Wingdings" panose="05000000000000000000" pitchFamily="2" charset="2"/>
              <a:buNone/>
            </a:pPr>
            <a:endParaRPr lang="tr-TR" altLang="tr-TR" sz="1300" b="1"/>
          </a:p>
          <a:p>
            <a:pPr>
              <a:lnSpc>
                <a:spcPct val="80000"/>
              </a:lnSpc>
              <a:buFont typeface="Wingdings" panose="05000000000000000000" pitchFamily="2" charset="2"/>
              <a:buNone/>
            </a:pPr>
            <a:r>
              <a:rPr lang="tr-TR" altLang="tr-TR" sz="1300" b="1"/>
              <a:t>Freshwater species such as common carp </a:t>
            </a:r>
            <a:r>
              <a:rPr lang="tr-TR" altLang="tr-TR" sz="1300" b="1" i="1"/>
              <a:t>(Cyprinus curpio) </a:t>
            </a:r>
            <a:r>
              <a:rPr lang="tr-TR" altLang="tr-TR" sz="1300" b="1"/>
              <a:t>and catfish (Zc</a:t>
            </a:r>
            <a:r>
              <a:rPr lang="tr-TR" altLang="tr-TR" sz="1300" b="1" i="1"/>
              <a:t>taluruspuncrutus), </a:t>
            </a:r>
            <a:r>
              <a:rPr lang="tr-TR" altLang="tr-TR" sz="1300" b="1"/>
              <a:t>were very difficult to spawn because gametes could not be stripped from mature fish.</a:t>
            </a:r>
            <a:r>
              <a:rPr lang="tr-TR" altLang="tr-TR" sz="1300"/>
              <a:t> This meant that the fish had to be induced to spawn in ponds or tanks and the fertilized eggs harvested from the water medium. </a:t>
            </a:r>
          </a:p>
        </p:txBody>
      </p:sp>
      <p:sp>
        <p:nvSpPr>
          <p:cNvPr id="8198" name="Rectangle 6"/>
          <p:cNvSpPr>
            <a:spLocks noGrp="1" noChangeArrowheads="1"/>
          </p:cNvSpPr>
          <p:nvPr>
            <p:ph type="title"/>
          </p:nvPr>
        </p:nvSpPr>
        <p:spPr>
          <a:xfrm>
            <a:off x="1992313" y="188913"/>
            <a:ext cx="8229600" cy="679450"/>
          </a:xfrm>
          <a:noFill/>
          <a:ln/>
        </p:spPr>
        <p:txBody>
          <a:bodyPr/>
          <a:lstStyle/>
          <a:p>
            <a:r>
              <a:rPr lang="tr-TR" altLang="tr-TR" sz="2400"/>
              <a:t/>
            </a:r>
            <a:br>
              <a:rPr lang="tr-TR" altLang="tr-TR" sz="2400"/>
            </a:br>
            <a:r>
              <a:rPr lang="tr-TR" altLang="tr-TR" sz="2400" b="1"/>
              <a:t>HISTORY</a:t>
            </a:r>
          </a:p>
        </p:txBody>
      </p:sp>
    </p:spTree>
    <p:extLst>
      <p:ext uri="{BB962C8B-B14F-4D97-AF65-F5344CB8AC3E}">
        <p14:creationId xmlns:p14="http://schemas.microsoft.com/office/powerpoint/2010/main" val="308104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tr-TR" altLang="tr-TR" sz="2000" b="1"/>
              <a:t>What is the natural adult habitat of trout?</a:t>
            </a:r>
            <a:r>
              <a:rPr lang="tr-TR" altLang="tr-TR" sz="2000"/>
              <a:t/>
            </a:r>
            <a:br>
              <a:rPr lang="tr-TR" altLang="tr-TR" sz="2000"/>
            </a:br>
            <a:endParaRPr lang="tr-TR" altLang="tr-TR" sz="2000"/>
          </a:p>
        </p:txBody>
      </p:sp>
      <p:sp>
        <p:nvSpPr>
          <p:cNvPr id="3075" name="Rectangle 3"/>
          <p:cNvSpPr>
            <a:spLocks noGrp="1" noChangeArrowheads="1"/>
          </p:cNvSpPr>
          <p:nvPr>
            <p:ph type="body" idx="1"/>
          </p:nvPr>
        </p:nvSpPr>
        <p:spPr>
          <a:xfrm>
            <a:off x="1981201" y="1600201"/>
            <a:ext cx="8291513" cy="4060825"/>
          </a:xfrm>
        </p:spPr>
        <p:txBody>
          <a:bodyPr/>
          <a:lstStyle/>
          <a:p>
            <a:pPr marL="381000" indent="-381000">
              <a:lnSpc>
                <a:spcPct val="90000"/>
              </a:lnSpc>
              <a:buFont typeface="Wingdings" panose="05000000000000000000" pitchFamily="2" charset="2"/>
              <a:buChar char="ü"/>
            </a:pPr>
            <a:r>
              <a:rPr lang="tr-TR" altLang="tr-TR" sz="2000"/>
              <a:t>Trout are native to the cool oceans and fresh waters of the Northern Hemisphere.</a:t>
            </a:r>
          </a:p>
          <a:p>
            <a:pPr marL="381000" indent="-381000">
              <a:lnSpc>
                <a:spcPct val="90000"/>
              </a:lnSpc>
              <a:buFont typeface="Wingdings" panose="05000000000000000000" pitchFamily="2" charset="2"/>
              <a:buChar char="ü"/>
            </a:pPr>
            <a:r>
              <a:rPr lang="tr-TR" altLang="tr-TR" sz="2000"/>
              <a:t>What is commonly referred to as "trout" can be found belonging to one of several genera (e.g.,</a:t>
            </a:r>
            <a:r>
              <a:rPr lang="tr-TR" altLang="tr-TR" sz="2000" i="1"/>
              <a:t>Salmo,Chars,Hucho,</a:t>
            </a:r>
            <a:r>
              <a:rPr lang="tr-TR" altLang="tr-TR" sz="2000"/>
              <a:t>and </a:t>
            </a:r>
            <a:r>
              <a:rPr lang="tr-TR" altLang="tr-TR" sz="2000" i="1"/>
              <a:t>Oncorhynchus</a:t>
            </a:r>
            <a:r>
              <a:rPr lang="tr-TR" altLang="tr-TR" sz="2000"/>
              <a:t>)</a:t>
            </a:r>
          </a:p>
          <a:p>
            <a:pPr marL="800100" lvl="1" indent="-342900">
              <a:lnSpc>
                <a:spcPct val="90000"/>
              </a:lnSpc>
              <a:buFont typeface="Wingdings" panose="05000000000000000000" pitchFamily="2" charset="2"/>
              <a:buChar char="ü"/>
            </a:pPr>
            <a:r>
              <a:rPr lang="tr-TR" altLang="tr-TR" sz="1800"/>
              <a:t>Habitat requirements are pretty much the same for all species of trout.</a:t>
            </a:r>
          </a:p>
          <a:p>
            <a:pPr marL="381000" indent="-381000">
              <a:lnSpc>
                <a:spcPct val="90000"/>
              </a:lnSpc>
              <a:buFont typeface="Wingdings" panose="05000000000000000000" pitchFamily="2" charset="2"/>
              <a:buChar char="ü"/>
            </a:pPr>
            <a:r>
              <a:rPr lang="tr-TR" altLang="tr-TR" sz="2000" b="1" i="1"/>
              <a:t>Trout are pollution sensitive, requiring cool, pure, well-oxygenated water.</a:t>
            </a:r>
          </a:p>
          <a:p>
            <a:pPr marL="381000" indent="-381000">
              <a:lnSpc>
                <a:spcPct val="90000"/>
              </a:lnSpc>
              <a:buFont typeface="Wingdings" panose="05000000000000000000" pitchFamily="2" charset="2"/>
              <a:buChar char="ü"/>
            </a:pPr>
            <a:r>
              <a:rPr lang="tr-TR" altLang="tr-TR" sz="2000" b="1" i="1"/>
              <a:t>Successful spawning requires access to clean, gravelly, freshwater beds.</a:t>
            </a:r>
          </a:p>
          <a:p>
            <a:pPr marL="381000" indent="-381000">
              <a:lnSpc>
                <a:spcPct val="90000"/>
              </a:lnSpc>
              <a:buFont typeface="Wingdings" panose="05000000000000000000" pitchFamily="2" charset="2"/>
              <a:buChar char="ü"/>
            </a:pPr>
            <a:r>
              <a:rPr lang="tr-TR" altLang="tr-TR" sz="2000"/>
              <a:t>Trout are predominantly carnivorous </a:t>
            </a:r>
          </a:p>
          <a:p>
            <a:pPr marL="381000" indent="-381000">
              <a:lnSpc>
                <a:spcPct val="90000"/>
              </a:lnSpc>
              <a:buFont typeface="Wingdings" panose="05000000000000000000" pitchFamily="2" charset="2"/>
              <a:buChar char="ü"/>
            </a:pPr>
            <a:r>
              <a:rPr lang="tr-TR" altLang="tr-TR" sz="2000"/>
              <a:t>Trout growth is seasonal in nature.</a:t>
            </a:r>
          </a:p>
        </p:txBody>
      </p:sp>
    </p:spTree>
    <p:extLst>
      <p:ext uri="{BB962C8B-B14F-4D97-AF65-F5344CB8AC3E}">
        <p14:creationId xmlns:p14="http://schemas.microsoft.com/office/powerpoint/2010/main" val="789790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24114" y="549275"/>
            <a:ext cx="8135937" cy="935038"/>
          </a:xfrm>
        </p:spPr>
        <p:txBody>
          <a:bodyPr/>
          <a:lstStyle/>
          <a:p>
            <a:r>
              <a:rPr lang="tr-TR" altLang="tr-TR" sz="2000" b="1"/>
              <a:t/>
            </a:r>
            <a:br>
              <a:rPr lang="tr-TR" altLang="tr-TR" sz="2000" b="1"/>
            </a:br>
            <a:r>
              <a:rPr lang="tr-TR" altLang="tr-TR" sz="2000" b="1"/>
              <a:t>How are commercially valuable members of the Salmonidae </a:t>
            </a:r>
            <a:br>
              <a:rPr lang="tr-TR" altLang="tr-TR" sz="2000" b="1"/>
            </a:br>
            <a:r>
              <a:rPr lang="tr-TR" altLang="tr-TR" sz="2000" b="1"/>
              <a:t>family classified (taxonomy and identification)?                                    </a:t>
            </a:r>
            <a:br>
              <a:rPr lang="tr-TR" altLang="tr-TR" sz="2000" b="1"/>
            </a:br>
            <a:endParaRPr lang="tr-TR" altLang="tr-TR" sz="2000" b="1"/>
          </a:p>
        </p:txBody>
      </p:sp>
      <p:sp>
        <p:nvSpPr>
          <p:cNvPr id="7171" name="Rectangle 3"/>
          <p:cNvSpPr>
            <a:spLocks noGrp="1" noChangeArrowheads="1"/>
          </p:cNvSpPr>
          <p:nvPr>
            <p:ph type="body" idx="1"/>
          </p:nvPr>
        </p:nvSpPr>
        <p:spPr>
          <a:xfrm>
            <a:off x="2351088" y="1981200"/>
            <a:ext cx="7859712" cy="3968750"/>
          </a:xfrm>
        </p:spPr>
        <p:txBody>
          <a:bodyPr/>
          <a:lstStyle/>
          <a:p>
            <a:pPr>
              <a:lnSpc>
                <a:spcPct val="80000"/>
              </a:lnSpc>
              <a:buFontTx/>
              <a:buNone/>
            </a:pPr>
            <a:r>
              <a:rPr lang="tr-TR" altLang="tr-TR" sz="1400" b="1" i="1"/>
              <a:t>1. Salvelinus fontinalis </a:t>
            </a:r>
            <a:r>
              <a:rPr lang="tr-TR" altLang="tr-TR" sz="1400" b="1"/>
              <a:t>(brook trout).</a:t>
            </a:r>
          </a:p>
          <a:p>
            <a:pPr>
              <a:lnSpc>
                <a:spcPct val="80000"/>
              </a:lnSpc>
              <a:buFontTx/>
              <a:buNone/>
            </a:pPr>
            <a:endParaRPr lang="tr-TR" altLang="tr-TR" sz="1400"/>
          </a:p>
          <a:p>
            <a:pPr>
              <a:lnSpc>
                <a:spcPct val="80000"/>
              </a:lnSpc>
              <a:buFont typeface="Wingdings" panose="05000000000000000000" pitchFamily="2" charset="2"/>
              <a:buNone/>
            </a:pPr>
            <a:r>
              <a:rPr lang="tr-TR" altLang="tr-TR" sz="1200"/>
              <a:t>Adult cocks develop very pronounced snouts and jaws. Colors are very exotic. Lower flanks possess a</a:t>
            </a:r>
          </a:p>
          <a:p>
            <a:pPr>
              <a:lnSpc>
                <a:spcPct val="80000"/>
              </a:lnSpc>
              <a:buFont typeface="Wingdings" panose="05000000000000000000" pitchFamily="2" charset="2"/>
              <a:buNone/>
            </a:pPr>
            <a:r>
              <a:rPr lang="tr-TR" altLang="tr-TR" sz="1200"/>
              <a:t>black line which separates the red sides from the white belly. There is a moderate hump at the shoulder.</a:t>
            </a:r>
          </a:p>
          <a:p>
            <a:pPr>
              <a:lnSpc>
                <a:spcPct val="80000"/>
              </a:lnSpc>
              <a:buFont typeface="Wingdings" panose="05000000000000000000" pitchFamily="2" charset="2"/>
              <a:buNone/>
            </a:pPr>
            <a:r>
              <a:rPr lang="tr-TR" altLang="tr-TR" sz="1200"/>
              <a:t>Both genders have large mouths.</a:t>
            </a:r>
            <a:endParaRPr lang="tr-TR" altLang="tr-TR" sz="1200" b="1"/>
          </a:p>
          <a:p>
            <a:pPr>
              <a:lnSpc>
                <a:spcPct val="80000"/>
              </a:lnSpc>
              <a:buFont typeface="Wingdings" panose="05000000000000000000" pitchFamily="2" charset="2"/>
              <a:buNone/>
            </a:pPr>
            <a:endParaRPr lang="tr-TR" altLang="tr-TR" sz="1200" b="1"/>
          </a:p>
          <a:p>
            <a:pPr>
              <a:lnSpc>
                <a:spcPct val="80000"/>
              </a:lnSpc>
              <a:buFont typeface="Wingdings" panose="05000000000000000000" pitchFamily="2" charset="2"/>
              <a:buNone/>
            </a:pPr>
            <a:r>
              <a:rPr lang="tr-TR" altLang="tr-TR" sz="1400" b="1" i="1"/>
              <a:t>2. Salmo trutta </a:t>
            </a:r>
            <a:r>
              <a:rPr lang="tr-TR" altLang="tr-TR" sz="1400" b="1"/>
              <a:t>(brown trout).</a:t>
            </a:r>
          </a:p>
          <a:p>
            <a:pPr>
              <a:lnSpc>
                <a:spcPct val="80000"/>
              </a:lnSpc>
              <a:buFont typeface="Wingdings" panose="05000000000000000000" pitchFamily="2" charset="2"/>
              <a:buNone/>
            </a:pPr>
            <a:endParaRPr lang="tr-TR" altLang="tr-TR" sz="1400"/>
          </a:p>
          <a:p>
            <a:pPr>
              <a:lnSpc>
                <a:spcPct val="80000"/>
              </a:lnSpc>
              <a:buFont typeface="Wingdings" panose="05000000000000000000" pitchFamily="2" charset="2"/>
              <a:buNone/>
            </a:pPr>
            <a:r>
              <a:rPr lang="tr-TR" altLang="tr-TR" sz="1200"/>
              <a:t>Adult males and females also look very similar. Males have more of a pointed head than do females and</a:t>
            </a:r>
          </a:p>
          <a:p>
            <a:pPr>
              <a:lnSpc>
                <a:spcPct val="80000"/>
              </a:lnSpc>
              <a:buFont typeface="Wingdings" panose="05000000000000000000" pitchFamily="2" charset="2"/>
              <a:buNone/>
            </a:pPr>
            <a:r>
              <a:rPr lang="tr-TR" altLang="tr-TR" sz="1200"/>
              <a:t>possess a slight hook on the jaw. The anal fin on the female is slightly concave, and the anal fin on the</a:t>
            </a:r>
          </a:p>
          <a:p>
            <a:pPr>
              <a:lnSpc>
                <a:spcPct val="80000"/>
              </a:lnSpc>
              <a:buFont typeface="Wingdings" panose="05000000000000000000" pitchFamily="2" charset="2"/>
              <a:buNone/>
            </a:pPr>
            <a:r>
              <a:rPr lang="tr-TR" altLang="tr-TR" sz="1200"/>
              <a:t>male is slightly convex</a:t>
            </a:r>
            <a:endParaRPr lang="tr-TR" altLang="tr-TR" sz="1200" b="1"/>
          </a:p>
          <a:p>
            <a:pPr>
              <a:lnSpc>
                <a:spcPct val="80000"/>
              </a:lnSpc>
              <a:buFont typeface="Wingdings" panose="05000000000000000000" pitchFamily="2" charset="2"/>
              <a:buNone/>
            </a:pPr>
            <a:endParaRPr lang="tr-TR" altLang="tr-TR" sz="1200" b="1"/>
          </a:p>
          <a:p>
            <a:pPr>
              <a:lnSpc>
                <a:spcPct val="80000"/>
              </a:lnSpc>
              <a:buFont typeface="Wingdings" panose="05000000000000000000" pitchFamily="2" charset="2"/>
              <a:buNone/>
            </a:pPr>
            <a:r>
              <a:rPr lang="tr-TR" altLang="tr-TR" sz="1400" b="1" i="1"/>
              <a:t>3. Oncorhynchus mykiss </a:t>
            </a:r>
            <a:r>
              <a:rPr lang="tr-TR" altLang="tr-TR" sz="1400" b="1"/>
              <a:t>(rainbow trout).</a:t>
            </a:r>
          </a:p>
          <a:p>
            <a:pPr>
              <a:lnSpc>
                <a:spcPct val="80000"/>
              </a:lnSpc>
              <a:buFont typeface="Wingdings" panose="05000000000000000000" pitchFamily="2" charset="2"/>
              <a:buNone/>
            </a:pPr>
            <a:endParaRPr lang="tr-TR" altLang="tr-TR" sz="1400"/>
          </a:p>
          <a:p>
            <a:pPr>
              <a:lnSpc>
                <a:spcPct val="80000"/>
              </a:lnSpc>
              <a:buFont typeface="Wingdings" panose="05000000000000000000" pitchFamily="2" charset="2"/>
              <a:buNone/>
            </a:pPr>
            <a:r>
              <a:rPr lang="tr-TR" altLang="tr-TR" sz="1200"/>
              <a:t>Adult males and females look very similar. Males have a little longer upper jaw, and a little bit more</a:t>
            </a:r>
          </a:p>
          <a:p>
            <a:pPr>
              <a:lnSpc>
                <a:spcPct val="80000"/>
              </a:lnSpc>
              <a:buFont typeface="Wingdings" panose="05000000000000000000" pitchFamily="2" charset="2"/>
              <a:buNone/>
            </a:pPr>
            <a:r>
              <a:rPr lang="tr-TR" altLang="tr-TR" sz="1200"/>
              <a:t>pointed head.</a:t>
            </a:r>
          </a:p>
        </p:txBody>
      </p:sp>
    </p:spTree>
    <p:extLst>
      <p:ext uri="{BB962C8B-B14F-4D97-AF65-F5344CB8AC3E}">
        <p14:creationId xmlns:p14="http://schemas.microsoft.com/office/powerpoint/2010/main" val="358564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24114" y="457200"/>
            <a:ext cx="7786687" cy="1371600"/>
          </a:xfrm>
        </p:spPr>
        <p:txBody>
          <a:bodyPr/>
          <a:lstStyle/>
          <a:p>
            <a:r>
              <a:rPr lang="tr-TR" altLang="tr-TR"/>
              <a:t>In Turkey</a:t>
            </a:r>
          </a:p>
        </p:txBody>
      </p:sp>
      <p:graphicFrame>
        <p:nvGraphicFramePr>
          <p:cNvPr id="4101" name="Object 5"/>
          <p:cNvGraphicFramePr>
            <a:graphicFrameLocks noChangeAspect="1"/>
          </p:cNvGraphicFramePr>
          <p:nvPr>
            <p:ph sz="half" idx="1"/>
          </p:nvPr>
        </p:nvGraphicFramePr>
        <p:xfrm>
          <a:off x="7680326" y="0"/>
          <a:ext cx="2735263" cy="1874838"/>
        </p:xfrm>
        <a:graphic>
          <a:graphicData uri="http://schemas.openxmlformats.org/presentationml/2006/ole">
            <mc:AlternateContent xmlns:mc="http://schemas.openxmlformats.org/markup-compatibility/2006">
              <mc:Choice xmlns:v="urn:schemas-microsoft-com:vml" Requires="v">
                <p:oleObj spid="_x0000_s1026" name="Photo Editor Fotoğrafı" r:id="rId3" imgW="6095238" imgH="4571429" progId="MSPhotoEd.3">
                  <p:embed/>
                </p:oleObj>
              </mc:Choice>
              <mc:Fallback>
                <p:oleObj name="Photo Editor Fotoğrafı" r:id="rId3" imgW="6095238"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6" y="0"/>
                        <a:ext cx="2735263"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ChangeArrowheads="1"/>
          </p:cNvSpPr>
          <p:nvPr/>
        </p:nvSpPr>
        <p:spPr bwMode="auto">
          <a:xfrm>
            <a:off x="2351089" y="1773238"/>
            <a:ext cx="4752975"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defRPr>
            </a:lvl9pPr>
          </a:lstStyle>
          <a:p>
            <a:pPr fontAlgn="base">
              <a:spcAft>
                <a:spcPct val="0"/>
              </a:spcAft>
              <a:buClr>
                <a:srgbClr val="00007D"/>
              </a:buClr>
            </a:pPr>
            <a:r>
              <a:rPr lang="tr-TR" altLang="tr-TR" sz="1600" b="1">
                <a:solidFill>
                  <a:srgbClr val="000000"/>
                </a:solidFill>
              </a:rPr>
              <a:t>SALMO TRUTTA LABRAX </a:t>
            </a:r>
          </a:p>
          <a:p>
            <a:pPr fontAlgn="base">
              <a:spcAft>
                <a:spcPct val="0"/>
              </a:spcAft>
              <a:buClr>
                <a:srgbClr val="00007D"/>
              </a:buClr>
              <a:buFont typeface="Wingdings" panose="05000000000000000000" pitchFamily="2" charset="2"/>
              <a:buNone/>
            </a:pPr>
            <a:r>
              <a:rPr lang="tr-TR" altLang="tr-TR" sz="1600" b="1">
                <a:solidFill>
                  <a:srgbClr val="000000"/>
                </a:solidFill>
              </a:rPr>
              <a:t>	(Sea trout, Blacksea)</a:t>
            </a:r>
          </a:p>
          <a:p>
            <a:pPr fontAlgn="base">
              <a:spcAft>
                <a:spcPct val="0"/>
              </a:spcAft>
              <a:buClr>
                <a:srgbClr val="00007D"/>
              </a:buClr>
            </a:pPr>
            <a:endParaRPr lang="tr-TR" altLang="tr-TR" sz="1600" b="1">
              <a:solidFill>
                <a:srgbClr val="000000"/>
              </a:solidFill>
            </a:endParaRPr>
          </a:p>
          <a:p>
            <a:pPr fontAlgn="base">
              <a:spcAft>
                <a:spcPct val="0"/>
              </a:spcAft>
              <a:buClr>
                <a:srgbClr val="00007D"/>
              </a:buClr>
            </a:pPr>
            <a:r>
              <a:rPr lang="tr-TR" altLang="tr-TR" sz="1600" b="1">
                <a:solidFill>
                  <a:srgbClr val="000000"/>
                </a:solidFill>
              </a:rPr>
              <a:t>SALMO TRUTTA MACROSTIGMA (Mountain trout, Anatolia)</a:t>
            </a:r>
          </a:p>
          <a:p>
            <a:pPr fontAlgn="base">
              <a:spcAft>
                <a:spcPct val="0"/>
              </a:spcAft>
              <a:buClr>
                <a:srgbClr val="00007D"/>
              </a:buClr>
            </a:pPr>
            <a:endParaRPr lang="tr-TR" altLang="tr-TR" sz="1600" b="1">
              <a:solidFill>
                <a:srgbClr val="000000"/>
              </a:solidFill>
            </a:endParaRPr>
          </a:p>
          <a:p>
            <a:pPr fontAlgn="base">
              <a:spcAft>
                <a:spcPct val="0"/>
              </a:spcAft>
              <a:buClr>
                <a:srgbClr val="00007D"/>
              </a:buClr>
            </a:pPr>
            <a:r>
              <a:rPr lang="tr-TR" altLang="tr-TR" sz="1600" b="1">
                <a:solidFill>
                  <a:srgbClr val="000000"/>
                </a:solidFill>
              </a:rPr>
              <a:t>SALMO TRUTTA CASPIUS </a:t>
            </a:r>
          </a:p>
          <a:p>
            <a:pPr fontAlgn="base">
              <a:spcAft>
                <a:spcPct val="0"/>
              </a:spcAft>
              <a:buClr>
                <a:srgbClr val="00007D"/>
              </a:buClr>
              <a:buFont typeface="Wingdings" panose="05000000000000000000" pitchFamily="2" charset="2"/>
              <a:buNone/>
            </a:pPr>
            <a:r>
              <a:rPr lang="tr-TR" altLang="tr-TR" sz="1600" b="1">
                <a:solidFill>
                  <a:srgbClr val="000000"/>
                </a:solidFill>
              </a:rPr>
              <a:t>	(Caspius trout, East Anatolia)</a:t>
            </a:r>
          </a:p>
          <a:p>
            <a:pPr fontAlgn="base">
              <a:spcAft>
                <a:spcPct val="0"/>
              </a:spcAft>
              <a:buClr>
                <a:srgbClr val="00007D"/>
              </a:buClr>
            </a:pPr>
            <a:endParaRPr lang="tr-TR" altLang="tr-TR" sz="1600" b="1">
              <a:solidFill>
                <a:srgbClr val="000000"/>
              </a:solidFill>
            </a:endParaRPr>
          </a:p>
          <a:p>
            <a:pPr fontAlgn="base">
              <a:spcAft>
                <a:spcPct val="0"/>
              </a:spcAft>
              <a:buClr>
                <a:srgbClr val="00007D"/>
              </a:buClr>
            </a:pPr>
            <a:r>
              <a:rPr lang="tr-TR" altLang="tr-TR" sz="1600" b="1">
                <a:solidFill>
                  <a:srgbClr val="000000"/>
                </a:solidFill>
              </a:rPr>
              <a:t>SALMO TRUTTA FARIO &amp; ABANTICUS </a:t>
            </a:r>
          </a:p>
          <a:p>
            <a:pPr fontAlgn="base">
              <a:spcAft>
                <a:spcPct val="0"/>
              </a:spcAft>
              <a:buClr>
                <a:srgbClr val="00007D"/>
              </a:buClr>
              <a:buFont typeface="Wingdings" panose="05000000000000000000" pitchFamily="2" charset="2"/>
              <a:buNone/>
            </a:pPr>
            <a:r>
              <a:rPr lang="tr-TR" altLang="tr-TR" sz="1600" b="1">
                <a:solidFill>
                  <a:srgbClr val="000000"/>
                </a:solidFill>
              </a:rPr>
              <a:t>	(ABANT Trout, Anatolia, Endemic Species) </a:t>
            </a:r>
          </a:p>
          <a:p>
            <a:pPr fontAlgn="base">
              <a:spcAft>
                <a:spcPct val="0"/>
              </a:spcAft>
              <a:buClr>
                <a:srgbClr val="00007D"/>
              </a:buClr>
            </a:pPr>
            <a:endParaRPr lang="tr-TR" altLang="tr-TR" sz="1600" b="1">
              <a:solidFill>
                <a:srgbClr val="000000"/>
              </a:solidFill>
            </a:endParaRPr>
          </a:p>
          <a:p>
            <a:pPr fontAlgn="base">
              <a:spcAft>
                <a:spcPct val="0"/>
              </a:spcAft>
              <a:buClr>
                <a:srgbClr val="00007D"/>
              </a:buClr>
            </a:pPr>
            <a:r>
              <a:rPr lang="tr-TR" altLang="tr-TR" sz="1600" b="1">
                <a:solidFill>
                  <a:srgbClr val="000000"/>
                </a:solidFill>
              </a:rPr>
              <a:t>ONCHORINCUS MYKISS</a:t>
            </a:r>
          </a:p>
          <a:p>
            <a:pPr fontAlgn="base">
              <a:spcAft>
                <a:spcPct val="0"/>
              </a:spcAft>
              <a:buClr>
                <a:srgbClr val="00007D"/>
              </a:buClr>
              <a:buFont typeface="Wingdings" panose="05000000000000000000" pitchFamily="2" charset="2"/>
              <a:buNone/>
            </a:pPr>
            <a:r>
              <a:rPr lang="tr-TR" altLang="tr-TR" sz="1600" b="1">
                <a:solidFill>
                  <a:srgbClr val="000000"/>
                </a:solidFill>
              </a:rPr>
              <a:t>	(Rainbow Trout)</a:t>
            </a:r>
          </a:p>
          <a:p>
            <a:pPr fontAlgn="base">
              <a:spcAft>
                <a:spcPct val="0"/>
              </a:spcAft>
              <a:buClr>
                <a:srgbClr val="00007D"/>
              </a:buClr>
            </a:pPr>
            <a:endParaRPr lang="tr-TR" altLang="tr-TR" sz="1600" b="1">
              <a:solidFill>
                <a:srgbClr val="000000"/>
              </a:solidFill>
            </a:endParaRPr>
          </a:p>
        </p:txBody>
      </p:sp>
      <p:graphicFrame>
        <p:nvGraphicFramePr>
          <p:cNvPr id="4103" name="Object 7"/>
          <p:cNvGraphicFramePr>
            <a:graphicFrameLocks noChangeAspect="1"/>
          </p:cNvGraphicFramePr>
          <p:nvPr>
            <p:ph sz="half" idx="2"/>
          </p:nvPr>
        </p:nvGraphicFramePr>
        <p:xfrm>
          <a:off x="7675564" y="1601788"/>
          <a:ext cx="2746375" cy="1871662"/>
        </p:xfrm>
        <a:graphic>
          <a:graphicData uri="http://schemas.openxmlformats.org/presentationml/2006/ole">
            <mc:AlternateContent xmlns:mc="http://schemas.openxmlformats.org/markup-compatibility/2006">
              <mc:Choice xmlns:v="urn:schemas-microsoft-com:vml" Requires="v">
                <p:oleObj spid="_x0000_s1027" name="Photo Editor Fotoğrafı" r:id="rId5" imgW="6095238" imgH="4571429" progId="MSPhotoEd.3">
                  <p:embed/>
                </p:oleObj>
              </mc:Choice>
              <mc:Fallback>
                <p:oleObj name="Photo Editor Fotoğrafı" r:id="rId5" imgW="6095238" imgH="45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564" y="1601788"/>
                        <a:ext cx="274637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5563" y="3332163"/>
            <a:ext cx="2735262"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0801" y="4991101"/>
            <a:ext cx="27463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326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Words>
  <Application>Microsoft Office PowerPoint</Application>
  <PresentationFormat>Geniş ekran</PresentationFormat>
  <Paragraphs>57</Paragraphs>
  <Slides>4</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vt:i4>
      </vt:variant>
    </vt:vector>
  </HeadingPairs>
  <TitlesOfParts>
    <vt:vector size="10" baseType="lpstr">
      <vt:lpstr>Arial</vt:lpstr>
      <vt:lpstr>Arial Black</vt:lpstr>
      <vt:lpstr>Times New Roman</vt:lpstr>
      <vt:lpstr>Wingdings</vt:lpstr>
      <vt:lpstr>Pixel</vt:lpstr>
      <vt:lpstr>Microsoft Photo Editor 3.0 Fotoğrafı</vt:lpstr>
      <vt:lpstr> HISTORY</vt:lpstr>
      <vt:lpstr>What is the natural adult habitat of trout? </vt:lpstr>
      <vt:lpstr> How are commercially valuable members of the Salmonidae  family classified (taxonomy and identification)?                                     </vt:lpstr>
      <vt:lpstr>In Turkey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HISTORY</dc:title>
  <dc:creator>Akcay</dc:creator>
  <cp:lastModifiedBy>Akcay</cp:lastModifiedBy>
  <cp:revision>1</cp:revision>
  <dcterms:created xsi:type="dcterms:W3CDTF">2019-09-05T09:42:17Z</dcterms:created>
  <dcterms:modified xsi:type="dcterms:W3CDTF">2019-09-05T09:42:42Z</dcterms:modified>
</cp:coreProperties>
</file>