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445" r:id="rId2"/>
    <p:sldId id="446" r:id="rId3"/>
    <p:sldId id="447" r:id="rId4"/>
    <p:sldId id="448" r:id="rId5"/>
    <p:sldId id="449" r:id="rId6"/>
    <p:sldId id="450"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652" autoAdjust="0"/>
  </p:normalViewPr>
  <p:slideViewPr>
    <p:cSldViewPr>
      <p:cViewPr>
        <p:scale>
          <a:sx n="70" d="100"/>
          <a:sy n="70" d="100"/>
        </p:scale>
        <p:origin x="-1302" y="3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5FED56-253E-4623-AAD8-28D8B78E6F87}" type="datetimeFigureOut">
              <a:rPr lang="tr-TR" smtClean="0"/>
              <a:pPr/>
              <a:t>27.12.2017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4D1388-CF4B-46E9-BFC4-B894F8D6F7CE}"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9C2C4C5F-CD0A-4752-A78E-C1ADFAF8291A}" type="datetimeFigureOut">
              <a:rPr lang="tr-TR" smtClean="0"/>
              <a:pPr/>
              <a:t>27.12.2017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896BEB6-C8FA-4E67-9A8F-46D09A148E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C2C4C5F-CD0A-4752-A78E-C1ADFAF8291A}" type="datetimeFigureOut">
              <a:rPr lang="tr-TR" smtClean="0"/>
              <a:pPr/>
              <a:t>27.12.2017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896BEB6-C8FA-4E67-9A8F-46D09A148E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C2C4C5F-CD0A-4752-A78E-C1ADFAF8291A}" type="datetimeFigureOut">
              <a:rPr lang="tr-TR" smtClean="0"/>
              <a:pPr/>
              <a:t>27.12.2017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896BEB6-C8FA-4E67-9A8F-46D09A148E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C2C4C5F-CD0A-4752-A78E-C1ADFAF8291A}" type="datetimeFigureOut">
              <a:rPr lang="tr-TR" smtClean="0"/>
              <a:pPr/>
              <a:t>27.12.2017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896BEB6-C8FA-4E67-9A8F-46D09A148E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C2C4C5F-CD0A-4752-A78E-C1ADFAF8291A}" type="datetimeFigureOut">
              <a:rPr lang="tr-TR" smtClean="0"/>
              <a:pPr/>
              <a:t>27.12.2017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896BEB6-C8FA-4E67-9A8F-46D09A148E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9C2C4C5F-CD0A-4752-A78E-C1ADFAF8291A}" type="datetimeFigureOut">
              <a:rPr lang="tr-TR" smtClean="0"/>
              <a:pPr/>
              <a:t>27.12.2017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896BEB6-C8FA-4E67-9A8F-46D09A148E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9C2C4C5F-CD0A-4752-A78E-C1ADFAF8291A}" type="datetimeFigureOut">
              <a:rPr lang="tr-TR" smtClean="0"/>
              <a:pPr/>
              <a:t>27.12.2017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896BEB6-C8FA-4E67-9A8F-46D09A148E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C2C4C5F-CD0A-4752-A78E-C1ADFAF8291A}" type="datetimeFigureOut">
              <a:rPr lang="tr-TR" smtClean="0"/>
              <a:pPr/>
              <a:t>27.12.2017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896BEB6-C8FA-4E67-9A8F-46D09A148E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C2C4C5F-CD0A-4752-A78E-C1ADFAF8291A}" type="datetimeFigureOut">
              <a:rPr lang="tr-TR" smtClean="0"/>
              <a:pPr/>
              <a:t>27.12.2017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896BEB6-C8FA-4E67-9A8F-46D09A148E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C2C4C5F-CD0A-4752-A78E-C1ADFAF8291A}" type="datetimeFigureOut">
              <a:rPr lang="tr-TR" smtClean="0"/>
              <a:pPr/>
              <a:t>27.12.2017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896BEB6-C8FA-4E67-9A8F-46D09A148E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C2C4C5F-CD0A-4752-A78E-C1ADFAF8291A}" type="datetimeFigureOut">
              <a:rPr lang="tr-TR" smtClean="0"/>
              <a:pPr/>
              <a:t>27.12.2017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896BEB6-C8FA-4E67-9A8F-46D09A148E3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2C4C5F-CD0A-4752-A78E-C1ADFAF8291A}" type="datetimeFigureOut">
              <a:rPr lang="tr-TR" smtClean="0"/>
              <a:pPr/>
              <a:t>27.12.2017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96BEB6-C8FA-4E67-9A8F-46D09A148E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87393"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043608" y="188640"/>
            <a:ext cx="6840760" cy="843409"/>
          </a:xfrm>
          <a:prstGeom prst="rect">
            <a:avLst/>
          </a:prstGeom>
          <a:noFill/>
        </p:spPr>
      </p:pic>
      <p:sp>
        <p:nvSpPr>
          <p:cNvPr id="187395" name="Rectangle 3"/>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69875" algn="l"/>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7 Metin kutusu"/>
          <p:cNvSpPr txBox="1"/>
          <p:nvPr/>
        </p:nvSpPr>
        <p:spPr>
          <a:xfrm>
            <a:off x="251520" y="1196752"/>
            <a:ext cx="8640960" cy="6370975"/>
          </a:xfrm>
          <a:prstGeom prst="rect">
            <a:avLst/>
          </a:prstGeom>
          <a:noFill/>
        </p:spPr>
        <p:txBody>
          <a:bodyPr wrap="square" rtlCol="0">
            <a:spAutoFit/>
          </a:bodyPr>
          <a:lstStyle/>
          <a:p>
            <a:pPr algn="just">
              <a:lnSpc>
                <a:spcPct val="150000"/>
              </a:lnSpc>
            </a:pPr>
            <a:r>
              <a:rPr lang="en-US" sz="2000" b="1" dirty="0" smtClean="0"/>
              <a:t>Buffer derived from </a:t>
            </a:r>
            <a:r>
              <a:rPr lang="en-US" sz="2000" b="1" dirty="0" err="1" smtClean="0"/>
              <a:t>polyprotic</a:t>
            </a:r>
            <a:r>
              <a:rPr lang="en-US" sz="2000" b="1" dirty="0" smtClean="0"/>
              <a:t> acids:</a:t>
            </a:r>
            <a:endParaRPr lang="tr-TR" sz="2000" b="1" dirty="0" smtClean="0"/>
          </a:p>
          <a:p>
            <a:pPr algn="just">
              <a:lnSpc>
                <a:spcPct val="150000"/>
              </a:lnSpc>
            </a:pPr>
            <a:r>
              <a:rPr lang="en-US" sz="2000" b="1" dirty="0" smtClean="0"/>
              <a:t> </a:t>
            </a:r>
            <a:endParaRPr lang="tr-TR" sz="2000" b="1" dirty="0" smtClean="0"/>
          </a:p>
          <a:p>
            <a:pPr algn="just">
              <a:lnSpc>
                <a:spcPct val="150000"/>
              </a:lnSpc>
            </a:pPr>
            <a:r>
              <a:rPr lang="en-US" sz="2000" dirty="0" smtClean="0"/>
              <a:t>Ionization steps of </a:t>
            </a:r>
            <a:r>
              <a:rPr lang="en-US" sz="2000" dirty="0" err="1" smtClean="0"/>
              <a:t>polyprotic</a:t>
            </a:r>
            <a:r>
              <a:rPr lang="en-US" sz="2000" dirty="0" smtClean="0"/>
              <a:t> acids are related with their proton number and if the anions are together after ionization, these solutions are buffer. But these anions have to be in same ionization step for showing buffer characteristic. The reason of that, these anions turn into each other after bases or acid’s addition. For this reason, two salts that have anions but not in same balance are not established a buffer solution.</a:t>
            </a:r>
            <a:endParaRPr lang="tr-TR" sz="2000" dirty="0" smtClean="0"/>
          </a:p>
          <a:p>
            <a:pPr algn="just">
              <a:lnSpc>
                <a:spcPct val="150000"/>
              </a:lnSpc>
            </a:pPr>
            <a:endParaRPr lang="tr-TR" sz="2000" b="1" dirty="0" smtClean="0"/>
          </a:p>
          <a:p>
            <a:pPr>
              <a:lnSpc>
                <a:spcPct val="150000"/>
              </a:lnSpc>
            </a:pPr>
            <a:r>
              <a:rPr lang="en-US" sz="2000" b="1" dirty="0" smtClean="0"/>
              <a:t>Buffer capacity</a:t>
            </a:r>
            <a:endParaRPr lang="tr-TR" sz="2000" b="1" dirty="0" smtClean="0"/>
          </a:p>
          <a:p>
            <a:pPr>
              <a:lnSpc>
                <a:spcPct val="150000"/>
              </a:lnSpc>
            </a:pPr>
            <a:r>
              <a:rPr lang="en-US" sz="2000" dirty="0" smtClean="0"/>
              <a:t>Buffer capacity is a measure of resist of a buffer solution to the acid and base adding. Formula is;</a:t>
            </a:r>
            <a:endParaRPr lang="tr-TR" sz="2000" b="1" dirty="0" smtClean="0"/>
          </a:p>
          <a:p>
            <a:pPr algn="just">
              <a:lnSpc>
                <a:spcPct val="150000"/>
              </a:lnSpc>
            </a:pPr>
            <a:endParaRPr lang="tr-TR" sz="2000" b="1"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23528" y="1196752"/>
            <a:ext cx="8424936" cy="5447645"/>
          </a:xfrm>
          <a:prstGeom prst="rect">
            <a:avLst/>
          </a:prstGeom>
          <a:noFill/>
        </p:spPr>
        <p:txBody>
          <a:bodyPr wrap="square" rtlCol="0">
            <a:spAutoFit/>
          </a:bodyPr>
          <a:lstStyle/>
          <a:p>
            <a:pPr algn="just">
              <a:lnSpc>
                <a:spcPct val="150000"/>
              </a:lnSpc>
            </a:pPr>
            <a:r>
              <a:rPr lang="en-US" sz="2000" dirty="0" smtClean="0"/>
              <a:t>In this formula; </a:t>
            </a:r>
            <a:r>
              <a:rPr lang="en-US" sz="2000" dirty="0" smtClean="0">
                <a:sym typeface="Symbol"/>
              </a:rPr>
              <a:t></a:t>
            </a:r>
            <a:r>
              <a:rPr lang="en-US" sz="2000" dirty="0" smtClean="0"/>
              <a:t>x is equivalent gram number of adding acid or bases in 1 L and </a:t>
            </a:r>
            <a:r>
              <a:rPr lang="en-US" sz="2000" dirty="0" smtClean="0">
                <a:sym typeface="Symbol"/>
              </a:rPr>
              <a:t></a:t>
            </a:r>
            <a:r>
              <a:rPr lang="en-US" sz="2000" dirty="0" smtClean="0"/>
              <a:t>pH</a:t>
            </a:r>
            <a:r>
              <a:rPr lang="tr-TR" sz="2000" b="1" dirty="0" smtClean="0"/>
              <a:t> </a:t>
            </a:r>
            <a:r>
              <a:rPr lang="en-US" sz="2000" dirty="0" smtClean="0"/>
              <a:t>is changing amount of pH in solutions. Related to IUPAC a resist capacity of a solution to pH changing = mol number of a strong acid or a base that pH of a solution is changed 1 unit when adding this acid or base. For example, if a buffer capacity is equal to 0.2, when a 0.2 mol acid or base is added to this buffer solution, buffer solution pH is changed 1 unit. It means that the more buffer capacity value, the better or stronger resist of buffer solutions.</a:t>
            </a:r>
            <a:endParaRPr lang="tr-TR" sz="2000" b="1" dirty="0" smtClean="0"/>
          </a:p>
          <a:p>
            <a:pPr algn="just">
              <a:lnSpc>
                <a:spcPct val="150000"/>
              </a:lnSpc>
            </a:pPr>
            <a:r>
              <a:rPr lang="en-US" sz="2000" b="1" dirty="0" smtClean="0"/>
              <a:t>Determination of Buffer Capacity using with Van </a:t>
            </a:r>
            <a:r>
              <a:rPr lang="en-US" sz="2000" b="1" dirty="0" err="1" smtClean="0"/>
              <a:t>Slyke</a:t>
            </a:r>
            <a:r>
              <a:rPr lang="en-US" sz="2000" b="1" dirty="0" smtClean="0"/>
              <a:t> Equation</a:t>
            </a:r>
            <a:endParaRPr lang="tr-TR" sz="2000" b="1" dirty="0" smtClean="0"/>
          </a:p>
          <a:p>
            <a:pPr algn="just">
              <a:lnSpc>
                <a:spcPct val="150000"/>
              </a:lnSpc>
            </a:pPr>
            <a:r>
              <a:rPr lang="en-US" sz="2000" dirty="0" smtClean="0"/>
              <a:t>Van </a:t>
            </a:r>
            <a:r>
              <a:rPr lang="en-US" sz="2000" dirty="0" err="1" smtClean="0"/>
              <a:t>Slyke</a:t>
            </a:r>
            <a:r>
              <a:rPr lang="en-US" sz="2000" dirty="0" smtClean="0"/>
              <a:t> developed an equation related with buffer capacity calculations using with acids and bases balance constant exist in buffer solution.</a:t>
            </a:r>
            <a:endParaRPr lang="tr-TR" sz="2000" b="1" dirty="0" smtClean="0"/>
          </a:p>
          <a:p>
            <a:pPr algn="just">
              <a:lnSpc>
                <a:spcPct val="150000"/>
              </a:lnSpc>
            </a:pPr>
            <a:endParaRPr lang="tr-TR" sz="2000" b="1" dirty="0" smtClean="0"/>
          </a:p>
          <a:p>
            <a:endParaRPr lang="tr-TR" dirty="0"/>
          </a:p>
        </p:txBody>
      </p:sp>
      <p:sp>
        <p:nvSpPr>
          <p:cNvPr id="18841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88417"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67544" y="332656"/>
            <a:ext cx="1728192" cy="864096"/>
          </a:xfrm>
          <a:prstGeom prst="rect">
            <a:avLst/>
          </a:prstGeom>
          <a:noFill/>
        </p:spPr>
      </p:pic>
      <p:sp>
        <p:nvSpPr>
          <p:cNvPr id="188419" name="Rectangle 3"/>
          <p:cNvSpPr>
            <a:spLocks noChangeArrowheads="1"/>
          </p:cNvSpPr>
          <p:nvPr/>
        </p:nvSpPr>
        <p:spPr bwMode="auto">
          <a:xfrm>
            <a:off x="0" y="8286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88421"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88420"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95536" y="5877272"/>
            <a:ext cx="6552728" cy="791392"/>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51520" y="260648"/>
            <a:ext cx="8568952" cy="5909310"/>
          </a:xfrm>
          <a:prstGeom prst="rect">
            <a:avLst/>
          </a:prstGeom>
          <a:noFill/>
        </p:spPr>
        <p:txBody>
          <a:bodyPr wrap="square" rtlCol="0">
            <a:spAutoFit/>
          </a:bodyPr>
          <a:lstStyle/>
          <a:p>
            <a:pPr>
              <a:lnSpc>
                <a:spcPct val="150000"/>
              </a:lnSpc>
            </a:pPr>
            <a:r>
              <a:rPr lang="tr-TR" sz="2000" dirty="0" smtClean="0"/>
              <a:t> </a:t>
            </a:r>
            <a:r>
              <a:rPr lang="en-US" sz="2000" dirty="0" smtClean="0"/>
              <a:t>Buffer capacity is related with concentration of base and its salt and acid and its salt. This relation can be observed from Van </a:t>
            </a:r>
            <a:r>
              <a:rPr lang="en-US" sz="2000" dirty="0" err="1" smtClean="0"/>
              <a:t>Slyke</a:t>
            </a:r>
            <a:r>
              <a:rPr lang="en-US" sz="2000" dirty="0" smtClean="0"/>
              <a:t> equation.</a:t>
            </a:r>
            <a:endParaRPr lang="tr-TR" sz="2000" dirty="0" smtClean="0"/>
          </a:p>
          <a:p>
            <a:pPr>
              <a:lnSpc>
                <a:spcPct val="150000"/>
              </a:lnSpc>
            </a:pPr>
            <a:endParaRPr lang="tr-TR" sz="2000" b="1" dirty="0" smtClean="0"/>
          </a:p>
          <a:p>
            <a:pPr>
              <a:lnSpc>
                <a:spcPct val="150000"/>
              </a:lnSpc>
            </a:pPr>
            <a:endParaRPr lang="tr-TR" sz="2000" b="1" dirty="0" smtClean="0"/>
          </a:p>
          <a:p>
            <a:pPr>
              <a:lnSpc>
                <a:spcPct val="150000"/>
              </a:lnSpc>
            </a:pPr>
            <a:r>
              <a:rPr lang="en-US" sz="2000" dirty="0" smtClean="0"/>
              <a:t>Increasing of </a:t>
            </a:r>
            <a:r>
              <a:rPr lang="en-US" sz="2000" dirty="0" err="1" smtClean="0"/>
              <a:t>C</a:t>
            </a:r>
            <a:r>
              <a:rPr lang="en-US" sz="2000" baseline="-25000" dirty="0" err="1" smtClean="0"/>
              <a:t>tot</a:t>
            </a:r>
            <a:r>
              <a:rPr lang="en-US" sz="2000" dirty="0" smtClean="0"/>
              <a:t> increases t.</a:t>
            </a:r>
            <a:endParaRPr lang="tr-TR" sz="2000" b="1" dirty="0" smtClean="0"/>
          </a:p>
          <a:p>
            <a:pPr algn="just">
              <a:lnSpc>
                <a:spcPct val="150000"/>
              </a:lnSpc>
            </a:pPr>
            <a:r>
              <a:rPr lang="en-US" sz="2000" b="1" dirty="0" smtClean="0"/>
              <a:t>What is the concentration range of a buffer solution showing buffer characteristic?</a:t>
            </a:r>
            <a:endParaRPr lang="tr-TR" sz="2000" b="1" dirty="0" smtClean="0"/>
          </a:p>
          <a:p>
            <a:pPr algn="just">
              <a:lnSpc>
                <a:spcPct val="150000"/>
              </a:lnSpc>
            </a:pPr>
            <a:r>
              <a:rPr lang="en-US" sz="2000" dirty="0" smtClean="0"/>
              <a:t>If the concentrations ratios of a base and its salt and an acid and its salt is between (1/10) – (10/1), solutions are shown buffer characteristic. For an acidic buffer</a:t>
            </a:r>
            <a:r>
              <a:rPr lang="tr-TR" sz="2000" dirty="0" smtClean="0"/>
              <a:t>.</a:t>
            </a:r>
            <a:endParaRPr lang="tr-TR" sz="2000" b="1" dirty="0" smtClean="0"/>
          </a:p>
          <a:p>
            <a:pPr>
              <a:lnSpc>
                <a:spcPct val="150000"/>
              </a:lnSpc>
            </a:pPr>
            <a:endParaRPr lang="tr-TR" sz="2000" b="1" dirty="0" smtClean="0"/>
          </a:p>
          <a:p>
            <a:pPr>
              <a:lnSpc>
                <a:spcPct val="150000"/>
              </a:lnSpc>
            </a:pPr>
            <a:r>
              <a:rPr lang="en-US" sz="2000" dirty="0" smtClean="0"/>
              <a:t>      </a:t>
            </a:r>
            <a:endParaRPr lang="tr-TR" sz="2000" b="1" dirty="0" smtClean="0"/>
          </a:p>
          <a:p>
            <a:endParaRPr lang="tr-TR" dirty="0"/>
          </a:p>
        </p:txBody>
      </p:sp>
      <p:sp>
        <p:nvSpPr>
          <p:cNvPr id="18944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8944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23527" y="1268760"/>
            <a:ext cx="6798755" cy="792088"/>
          </a:xfrm>
          <a:prstGeom prst="rect">
            <a:avLst/>
          </a:prstGeom>
          <a:noFill/>
        </p:spPr>
      </p:pic>
      <p:sp>
        <p:nvSpPr>
          <p:cNvPr id="189443" name="Rectangle 3"/>
          <p:cNvSpPr>
            <a:spLocks noChangeArrowheads="1"/>
          </p:cNvSpPr>
          <p:nvPr/>
        </p:nvSpPr>
        <p:spPr bwMode="auto">
          <a:xfrm>
            <a:off x="0" y="914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8944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89444"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95536" y="5013175"/>
            <a:ext cx="2376264" cy="579577"/>
          </a:xfrm>
          <a:prstGeom prst="rect">
            <a:avLst/>
          </a:prstGeom>
          <a:noFill/>
        </p:spPr>
      </p:pic>
      <p:sp>
        <p:nvSpPr>
          <p:cNvPr id="189446" name="Rectangle 6"/>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89448"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89447" name="Picture 7"/>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23528" y="5877272"/>
            <a:ext cx="7344816" cy="550173"/>
          </a:xfrm>
          <a:prstGeom prst="rect">
            <a:avLst/>
          </a:prstGeom>
          <a:noFill/>
        </p:spPr>
      </p:pic>
      <p:sp>
        <p:nvSpPr>
          <p:cNvPr id="189449" name="Rectangle 9"/>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23528" y="836712"/>
            <a:ext cx="8496944" cy="7755969"/>
          </a:xfrm>
          <a:prstGeom prst="rect">
            <a:avLst/>
          </a:prstGeom>
          <a:noFill/>
        </p:spPr>
        <p:txBody>
          <a:bodyPr wrap="square" rtlCol="0">
            <a:spAutoFit/>
          </a:bodyPr>
          <a:lstStyle/>
          <a:p>
            <a:pPr algn="just">
              <a:lnSpc>
                <a:spcPct val="150000"/>
              </a:lnSpc>
            </a:pPr>
            <a:r>
              <a:rPr lang="en-US" sz="2000" dirty="0" smtClean="0"/>
              <a:t>Related to that; an acidic buffer is shown its buffer characteristic in range of </a:t>
            </a:r>
            <a:r>
              <a:rPr lang="tr-TR" sz="2000" dirty="0" smtClean="0"/>
              <a:t>     </a:t>
            </a:r>
            <a:r>
              <a:rPr lang="en-US" sz="2000" dirty="0" smtClean="0"/>
              <a:t>pH = </a:t>
            </a:r>
            <a:r>
              <a:rPr lang="en-US" sz="2000" dirty="0" err="1" smtClean="0"/>
              <a:t>pK</a:t>
            </a:r>
            <a:r>
              <a:rPr lang="en-US" sz="2000" baseline="-25000" dirty="0" err="1" smtClean="0"/>
              <a:t>a</a:t>
            </a:r>
            <a:r>
              <a:rPr lang="en-US" sz="2000" dirty="0" smtClean="0"/>
              <a:t> </a:t>
            </a:r>
            <a:r>
              <a:rPr lang="en-US" sz="2000" dirty="0" smtClean="0">
                <a:sym typeface="Symbol"/>
              </a:rPr>
              <a:t></a:t>
            </a:r>
            <a:r>
              <a:rPr lang="en-US" sz="2000" dirty="0" smtClean="0"/>
              <a:t> 1 and a basic buffer is shown its buffer characteristic in range of </a:t>
            </a:r>
            <a:r>
              <a:rPr lang="tr-TR" sz="2000" dirty="0" smtClean="0"/>
              <a:t>   </a:t>
            </a:r>
            <a:r>
              <a:rPr lang="en-US" sz="2000" dirty="0" err="1" smtClean="0"/>
              <a:t>pOH</a:t>
            </a:r>
            <a:r>
              <a:rPr lang="en-US" sz="2000" dirty="0" smtClean="0"/>
              <a:t> = </a:t>
            </a:r>
            <a:r>
              <a:rPr lang="en-US" sz="2000" dirty="0" err="1" smtClean="0"/>
              <a:t>pK</a:t>
            </a:r>
            <a:r>
              <a:rPr lang="en-US" sz="2000" baseline="-25000" dirty="0" err="1" smtClean="0"/>
              <a:t>b</a:t>
            </a:r>
            <a:r>
              <a:rPr lang="en-US" sz="2000" dirty="0" smtClean="0"/>
              <a:t> </a:t>
            </a:r>
            <a:r>
              <a:rPr lang="en-US" sz="2000" dirty="0" smtClean="0">
                <a:sym typeface="Symbol"/>
              </a:rPr>
              <a:t></a:t>
            </a:r>
            <a:r>
              <a:rPr lang="en-US" sz="2000" dirty="0" smtClean="0"/>
              <a:t> 1.</a:t>
            </a:r>
            <a:endParaRPr lang="tr-TR" sz="2000" dirty="0" smtClean="0"/>
          </a:p>
          <a:p>
            <a:endParaRPr lang="tr-TR" sz="2000" b="1" dirty="0" smtClean="0"/>
          </a:p>
          <a:p>
            <a:pPr algn="ctr"/>
            <a:r>
              <a:rPr lang="en-US" sz="2000" b="1" dirty="0" smtClean="0"/>
              <a:t>Maximum Buffer Capacity</a:t>
            </a:r>
            <a:endParaRPr lang="tr-TR" sz="2000" b="1" dirty="0" smtClean="0"/>
          </a:p>
          <a:p>
            <a:r>
              <a:rPr lang="en-US" sz="2000" b="1" dirty="0" smtClean="0"/>
              <a:t> </a:t>
            </a:r>
            <a:endParaRPr lang="tr-TR" sz="2000" b="1" dirty="0" smtClean="0"/>
          </a:p>
          <a:p>
            <a:pPr algn="just">
              <a:lnSpc>
                <a:spcPct val="150000"/>
              </a:lnSpc>
            </a:pPr>
            <a:r>
              <a:rPr lang="en-US" sz="2000" dirty="0" smtClean="0"/>
              <a:t>When pH = </a:t>
            </a:r>
            <a:r>
              <a:rPr lang="en-US" sz="2000" dirty="0" err="1" smtClean="0"/>
              <a:t>pKa</a:t>
            </a:r>
            <a:r>
              <a:rPr lang="en-US" sz="2000" dirty="0" smtClean="0"/>
              <a:t> or </a:t>
            </a:r>
            <a:r>
              <a:rPr lang="en-US" sz="2000" dirty="0" err="1" smtClean="0"/>
              <a:t>pOH</a:t>
            </a:r>
            <a:r>
              <a:rPr lang="en-US" sz="2000" dirty="0" smtClean="0"/>
              <a:t> = </a:t>
            </a:r>
            <a:r>
              <a:rPr lang="en-US" sz="2000" dirty="0" err="1" smtClean="0"/>
              <a:t>pK</a:t>
            </a:r>
            <a:r>
              <a:rPr lang="en-US" sz="2000" baseline="-25000" dirty="0" err="1" smtClean="0"/>
              <a:t>b</a:t>
            </a:r>
            <a:r>
              <a:rPr lang="en-US" sz="2000" dirty="0" smtClean="0"/>
              <a:t>, it will be reached to </a:t>
            </a:r>
            <a:r>
              <a:rPr lang="en-US" sz="2000" dirty="0" err="1" smtClean="0"/>
              <a:t>maxium</a:t>
            </a:r>
            <a:r>
              <a:rPr lang="en-US" sz="2000" dirty="0" smtClean="0"/>
              <a:t> buffer capacity. In</a:t>
            </a:r>
            <a:r>
              <a:rPr lang="tr-TR" sz="2000" dirty="0" smtClean="0"/>
              <a:t> </a:t>
            </a:r>
            <a:r>
              <a:rPr lang="en-US" sz="2000" dirty="0" smtClean="0"/>
              <a:t>Van </a:t>
            </a:r>
            <a:r>
              <a:rPr lang="en-US" sz="2000" dirty="0" err="1" smtClean="0"/>
              <a:t>Slyke</a:t>
            </a:r>
            <a:r>
              <a:rPr lang="en-US" sz="2000" dirty="0" smtClean="0"/>
              <a:t> equation;</a:t>
            </a:r>
            <a:endParaRPr lang="tr-TR" sz="2000" dirty="0" smtClean="0"/>
          </a:p>
          <a:p>
            <a:pPr algn="just">
              <a:lnSpc>
                <a:spcPct val="150000"/>
              </a:lnSpc>
            </a:pPr>
            <a:endParaRPr lang="tr-TR" sz="2000" dirty="0" smtClean="0"/>
          </a:p>
          <a:p>
            <a:pPr algn="just">
              <a:lnSpc>
                <a:spcPct val="150000"/>
              </a:lnSpc>
            </a:pPr>
            <a:endParaRPr lang="tr-TR" sz="2000" dirty="0" smtClean="0"/>
          </a:p>
          <a:p>
            <a:pPr algn="just">
              <a:lnSpc>
                <a:spcPct val="150000"/>
              </a:lnSpc>
            </a:pPr>
            <a:endParaRPr lang="tr-TR" sz="2000" dirty="0" smtClean="0"/>
          </a:p>
          <a:p>
            <a:pPr algn="just">
              <a:lnSpc>
                <a:spcPct val="150000"/>
              </a:lnSpc>
            </a:pPr>
            <a:r>
              <a:rPr lang="en-US" sz="2000" dirty="0" smtClean="0"/>
              <a:t>t = 0.576 </a:t>
            </a:r>
            <a:r>
              <a:rPr lang="en-US" sz="2000" dirty="0" err="1" smtClean="0"/>
              <a:t>C</a:t>
            </a:r>
            <a:r>
              <a:rPr lang="en-US" sz="2000" baseline="-25000" dirty="0" err="1" smtClean="0"/>
              <a:t>Top</a:t>
            </a:r>
            <a:r>
              <a:rPr lang="en-US" sz="2000" b="1" dirty="0" smtClean="0"/>
              <a:t> </a:t>
            </a:r>
            <a:endParaRPr lang="tr-TR" sz="2000" dirty="0" smtClean="0"/>
          </a:p>
          <a:p>
            <a:pPr algn="just">
              <a:lnSpc>
                <a:spcPct val="150000"/>
              </a:lnSpc>
            </a:pPr>
            <a:endParaRPr lang="tr-TR" sz="2000" b="1" dirty="0" smtClean="0"/>
          </a:p>
          <a:p>
            <a:pPr algn="just">
              <a:lnSpc>
                <a:spcPct val="150000"/>
              </a:lnSpc>
            </a:pPr>
            <a:endParaRPr lang="tr-TR" sz="2000" b="1" dirty="0" smtClean="0"/>
          </a:p>
          <a:p>
            <a:pPr algn="just">
              <a:lnSpc>
                <a:spcPct val="150000"/>
              </a:lnSpc>
            </a:pPr>
            <a:endParaRPr lang="tr-TR" sz="2000" b="1" dirty="0" smtClean="0"/>
          </a:p>
          <a:p>
            <a:pPr algn="just">
              <a:lnSpc>
                <a:spcPct val="150000"/>
              </a:lnSpc>
            </a:pPr>
            <a:endParaRPr lang="tr-TR" sz="2000" b="1" dirty="0" smtClean="0"/>
          </a:p>
          <a:p>
            <a:pPr algn="just">
              <a:lnSpc>
                <a:spcPct val="150000"/>
              </a:lnSpc>
            </a:pPr>
            <a:endParaRPr lang="tr-TR" sz="2000" dirty="0" smtClean="0"/>
          </a:p>
          <a:p>
            <a:endParaRPr lang="tr-TR" dirty="0"/>
          </a:p>
        </p:txBody>
      </p:sp>
      <p:sp>
        <p:nvSpPr>
          <p:cNvPr id="19046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9046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67544" y="260647"/>
            <a:ext cx="6768752" cy="507023"/>
          </a:xfrm>
          <a:prstGeom prst="rect">
            <a:avLst/>
          </a:prstGeom>
          <a:noFill/>
        </p:spPr>
      </p:pic>
      <p:sp>
        <p:nvSpPr>
          <p:cNvPr id="190467" name="Rectangle 3"/>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90469"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90468"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95535" y="4437112"/>
            <a:ext cx="3002367" cy="86409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79512" y="548680"/>
            <a:ext cx="8640960" cy="6370975"/>
          </a:xfrm>
          <a:prstGeom prst="rect">
            <a:avLst/>
          </a:prstGeom>
          <a:noFill/>
        </p:spPr>
        <p:txBody>
          <a:bodyPr wrap="square" rtlCol="0">
            <a:spAutoFit/>
          </a:bodyPr>
          <a:lstStyle/>
          <a:p>
            <a:pPr algn="just">
              <a:lnSpc>
                <a:spcPct val="150000"/>
              </a:lnSpc>
            </a:pPr>
            <a:r>
              <a:rPr lang="en-US" sz="2000" b="1" dirty="0" smtClean="0"/>
              <a:t>Preparation of a Buffer Solution Having a Known pH;</a:t>
            </a:r>
            <a:endParaRPr lang="tr-TR" sz="2000" b="1" dirty="0" smtClean="0"/>
          </a:p>
          <a:p>
            <a:pPr marL="457200" lvl="0" indent="-457200" algn="just">
              <a:lnSpc>
                <a:spcPct val="150000"/>
              </a:lnSpc>
              <a:buFont typeface="+mj-lt"/>
              <a:buAutoNum type="arabicPeriod"/>
            </a:pPr>
            <a:r>
              <a:rPr lang="en-US" sz="2000" dirty="0" smtClean="0"/>
              <a:t>Selecting a weak acid that has a </a:t>
            </a:r>
            <a:r>
              <a:rPr lang="en-US" sz="2000" dirty="0" err="1" smtClean="0"/>
              <a:t>pK</a:t>
            </a:r>
            <a:r>
              <a:rPr lang="en-US" sz="2000" baseline="-25000" dirty="0" err="1" smtClean="0"/>
              <a:t>a</a:t>
            </a:r>
            <a:r>
              <a:rPr lang="en-US" sz="2000" baseline="-25000" dirty="0" smtClean="0"/>
              <a:t> </a:t>
            </a:r>
            <a:r>
              <a:rPr lang="en-US" sz="2000" dirty="0" smtClean="0"/>
              <a:t>near desired </a:t>
            </a:r>
            <a:r>
              <a:rPr lang="en-US" sz="2000" dirty="0" err="1" smtClean="0"/>
              <a:t>pH.</a:t>
            </a:r>
            <a:endParaRPr lang="tr-TR" sz="2000" b="1" dirty="0" smtClean="0"/>
          </a:p>
          <a:p>
            <a:pPr marL="457200" lvl="0" indent="-457200" algn="just">
              <a:lnSpc>
                <a:spcPct val="150000"/>
              </a:lnSpc>
              <a:buFont typeface="+mj-lt"/>
              <a:buAutoNum type="arabicPeriod"/>
            </a:pPr>
            <a:r>
              <a:rPr lang="en-US" sz="2000" dirty="0" smtClean="0"/>
              <a:t>From Henderson – </a:t>
            </a:r>
            <a:r>
              <a:rPr lang="en-US" sz="2000" dirty="0" err="1" smtClean="0"/>
              <a:t>Hasselbach</a:t>
            </a:r>
            <a:r>
              <a:rPr lang="en-US" sz="2000" dirty="0" smtClean="0"/>
              <a:t> equation; Salt/Acid ratio is calculated as desired </a:t>
            </a:r>
            <a:r>
              <a:rPr lang="en-US" sz="2000" dirty="0" err="1" smtClean="0"/>
              <a:t>pH.</a:t>
            </a:r>
            <a:endParaRPr lang="tr-TR" sz="2000" b="1" dirty="0" smtClean="0"/>
          </a:p>
          <a:p>
            <a:pPr marL="457200" lvl="0" indent="-457200" algn="just">
              <a:lnSpc>
                <a:spcPct val="150000"/>
              </a:lnSpc>
              <a:buFont typeface="+mj-lt"/>
              <a:buAutoNum type="arabicPeriod"/>
            </a:pPr>
            <a:r>
              <a:rPr lang="en-US" sz="2000" dirty="0" smtClean="0"/>
              <a:t>Necessary equations and buffer capacity are taken into account. </a:t>
            </a:r>
            <a:endParaRPr lang="tr-TR" sz="2000" dirty="0" smtClean="0"/>
          </a:p>
          <a:p>
            <a:pPr marL="457200" lvl="0" indent="-457200" algn="just">
              <a:lnSpc>
                <a:spcPct val="150000"/>
              </a:lnSpc>
            </a:pPr>
            <a:endParaRPr lang="tr-TR" sz="2000" b="1" dirty="0" smtClean="0"/>
          </a:p>
          <a:p>
            <a:pPr>
              <a:lnSpc>
                <a:spcPct val="150000"/>
              </a:lnSpc>
            </a:pPr>
            <a:r>
              <a:rPr lang="en-US" sz="2000" b="1" dirty="0" smtClean="0"/>
              <a:t>Buffers in Human Body;</a:t>
            </a:r>
            <a:endParaRPr lang="tr-TR" sz="2000" b="1" dirty="0" smtClean="0"/>
          </a:p>
          <a:p>
            <a:pPr>
              <a:lnSpc>
                <a:spcPct val="150000"/>
              </a:lnSpc>
            </a:pPr>
            <a:r>
              <a:rPr lang="en-US" sz="2000" dirty="0" smtClean="0"/>
              <a:t>Greatly part of reactions occurred in human organism is related with </a:t>
            </a:r>
            <a:r>
              <a:rPr lang="en-US" sz="2000" dirty="0" err="1" smtClean="0"/>
              <a:t>pH.</a:t>
            </a:r>
            <a:r>
              <a:rPr lang="en-US" sz="2000" dirty="0" smtClean="0"/>
              <a:t> For this reason, different buffer systems are existed in body fluids. For working of enzymes in organisms, there are need to be buffers for providing of suitable pH and holding steady this </a:t>
            </a:r>
            <a:r>
              <a:rPr lang="en-US" sz="2000" dirty="0" err="1" smtClean="0"/>
              <a:t>pH.</a:t>
            </a:r>
            <a:r>
              <a:rPr lang="en-US" sz="2000" dirty="0" smtClean="0"/>
              <a:t> On the other hand, enzymes do not work and be denatured. These buffers are;</a:t>
            </a:r>
            <a:endParaRPr lang="tr-TR" sz="2000" b="1" dirty="0" smtClean="0"/>
          </a:p>
          <a:p>
            <a:pPr marL="457200" lvl="0" indent="-457200" algn="just">
              <a:lnSpc>
                <a:spcPct val="150000"/>
              </a:lnSpc>
            </a:pPr>
            <a:endParaRPr lang="tr-TR" sz="2000" b="1" dirty="0" smtClean="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51520" y="260648"/>
            <a:ext cx="8496944" cy="7248138"/>
          </a:xfrm>
          <a:prstGeom prst="rect">
            <a:avLst/>
          </a:prstGeom>
          <a:noFill/>
        </p:spPr>
        <p:txBody>
          <a:bodyPr wrap="square" rtlCol="0">
            <a:spAutoFit/>
          </a:bodyPr>
          <a:lstStyle/>
          <a:p>
            <a:pPr marL="457200" lvl="0" indent="-457200" algn="just">
              <a:lnSpc>
                <a:spcPct val="150000"/>
              </a:lnSpc>
              <a:buFont typeface="+mj-lt"/>
              <a:buAutoNum type="alphaLcParenR"/>
            </a:pPr>
            <a:r>
              <a:rPr lang="en-US" sz="2000" dirty="0" smtClean="0"/>
              <a:t>Carbonate Buffers:  These buffers are primer buffers in blood, inter and extra </a:t>
            </a:r>
            <a:r>
              <a:rPr lang="en-US" sz="2000" dirty="0" err="1" smtClean="0"/>
              <a:t>celluar</a:t>
            </a:r>
            <a:r>
              <a:rPr lang="en-US" sz="2000" dirty="0" smtClean="0"/>
              <a:t> fluids. H</a:t>
            </a:r>
            <a:r>
              <a:rPr lang="en-US" sz="2000" baseline="-25000" dirty="0" smtClean="0"/>
              <a:t>2</a:t>
            </a:r>
            <a:r>
              <a:rPr lang="en-US" sz="2000" dirty="0" smtClean="0"/>
              <a:t>CO</a:t>
            </a:r>
            <a:r>
              <a:rPr lang="en-US" sz="2000" baseline="-25000" dirty="0" smtClean="0"/>
              <a:t>3</a:t>
            </a:r>
            <a:r>
              <a:rPr lang="en-US" sz="2000" dirty="0" smtClean="0"/>
              <a:t> / HCO</a:t>
            </a:r>
            <a:r>
              <a:rPr lang="en-US" sz="2000" baseline="-25000" dirty="0" smtClean="0"/>
              <a:t>3</a:t>
            </a:r>
            <a:r>
              <a:rPr lang="en-US" sz="2000" baseline="30000" dirty="0" smtClean="0"/>
              <a:t>–</a:t>
            </a:r>
            <a:r>
              <a:rPr lang="en-US" sz="2000" dirty="0" smtClean="0"/>
              <a:t> system is established this buffer. In plasma, H</a:t>
            </a:r>
            <a:r>
              <a:rPr lang="en-US" sz="2000" baseline="-25000" dirty="0" smtClean="0"/>
              <a:t>2</a:t>
            </a:r>
            <a:r>
              <a:rPr lang="en-US" sz="2000" dirty="0" smtClean="0"/>
              <a:t>CO</a:t>
            </a:r>
            <a:r>
              <a:rPr lang="en-US" sz="2000" baseline="-25000" dirty="0" smtClean="0"/>
              <a:t>3</a:t>
            </a:r>
            <a:r>
              <a:rPr lang="en-US" sz="2000" dirty="0" smtClean="0"/>
              <a:t> / HCO</a:t>
            </a:r>
            <a:r>
              <a:rPr lang="en-US" sz="2000" baseline="-25000" dirty="0" smtClean="0"/>
              <a:t>3</a:t>
            </a:r>
            <a:r>
              <a:rPr lang="en-US" sz="2000" baseline="30000" dirty="0" smtClean="0"/>
              <a:t>–</a:t>
            </a:r>
            <a:r>
              <a:rPr lang="en-US" sz="2000" dirty="0" smtClean="0"/>
              <a:t>  buffer is used for holding steady the pH in range of 7.36 – 7.44. Normally, blood pH is 7.4. Below 6.8, Dead is occurred with acidosis when pH is lower than 6.8 and alkalosis when pH is higher than 7.8.  H</a:t>
            </a:r>
            <a:r>
              <a:rPr lang="en-US" sz="2000" baseline="-25000" dirty="0" smtClean="0"/>
              <a:t>2</a:t>
            </a:r>
            <a:r>
              <a:rPr lang="en-US" sz="2000" dirty="0" smtClean="0"/>
              <a:t>CO</a:t>
            </a:r>
            <a:r>
              <a:rPr lang="en-US" sz="2000" baseline="-25000" dirty="0" smtClean="0"/>
              <a:t>3</a:t>
            </a:r>
            <a:r>
              <a:rPr lang="en-US" sz="2000" dirty="0" smtClean="0"/>
              <a:t> is occurred when CO</a:t>
            </a:r>
            <a:r>
              <a:rPr lang="en-US" sz="2000" baseline="-25000" dirty="0" smtClean="0"/>
              <a:t>2</a:t>
            </a:r>
            <a:r>
              <a:rPr lang="en-US" sz="2000" dirty="0" smtClean="0"/>
              <a:t> is solved in metabolism.</a:t>
            </a:r>
            <a:endParaRPr lang="tr-TR" sz="2000" dirty="0" smtClean="0"/>
          </a:p>
          <a:p>
            <a:pPr marL="457200" indent="-457200">
              <a:lnSpc>
                <a:spcPct val="150000"/>
              </a:lnSpc>
              <a:buFont typeface="+mj-lt"/>
              <a:buAutoNum type="alphaLcParenR"/>
            </a:pPr>
            <a:r>
              <a:rPr lang="en-US" sz="2000" dirty="0" smtClean="0"/>
              <a:t>Plasma Proteins (H</a:t>
            </a:r>
            <a:r>
              <a:rPr lang="en-US" sz="2000" baseline="30000" dirty="0" smtClean="0"/>
              <a:t>+ </a:t>
            </a:r>
            <a:r>
              <a:rPr lang="en-US" sz="2000" dirty="0" smtClean="0"/>
              <a:t>– protein/protein</a:t>
            </a:r>
            <a:r>
              <a:rPr lang="en-US" sz="2000" baseline="30000" dirty="0" smtClean="0"/>
              <a:t>–</a:t>
            </a:r>
            <a:r>
              <a:rPr lang="en-US" sz="2000" dirty="0" smtClean="0"/>
              <a:t>): These are acted as buffer solutions in blood, inter and extra </a:t>
            </a:r>
            <a:r>
              <a:rPr lang="en-US" sz="2000" dirty="0" err="1" smtClean="0"/>
              <a:t>celluar</a:t>
            </a:r>
            <a:r>
              <a:rPr lang="en-US" sz="2000" dirty="0" smtClean="0"/>
              <a:t> fluids. Proteins are </a:t>
            </a:r>
            <a:r>
              <a:rPr lang="en-US" sz="2000" dirty="0" err="1" smtClean="0"/>
              <a:t>catched</a:t>
            </a:r>
            <a:r>
              <a:rPr lang="en-US" sz="2000" dirty="0" smtClean="0"/>
              <a:t> one H</a:t>
            </a:r>
            <a:r>
              <a:rPr lang="en-US" sz="2000" baseline="30000" dirty="0" smtClean="0"/>
              <a:t>+</a:t>
            </a:r>
            <a:r>
              <a:rPr lang="en-US" sz="2000" dirty="0" smtClean="0"/>
              <a:t> from their amino groups. This form and proton giving form are acted as a buffer solution together.</a:t>
            </a:r>
            <a:endParaRPr lang="tr-TR" sz="2000" b="1" dirty="0" smtClean="0"/>
          </a:p>
          <a:p>
            <a:pPr marL="457200" indent="-457200">
              <a:lnSpc>
                <a:spcPct val="150000"/>
              </a:lnSpc>
              <a:buFont typeface="+mj-lt"/>
              <a:buAutoNum type="alphaLcParenR"/>
            </a:pPr>
            <a:r>
              <a:rPr lang="en-US" sz="2000" dirty="0" smtClean="0"/>
              <a:t>Hemoglobin </a:t>
            </a:r>
            <a:r>
              <a:rPr lang="tr-TR" sz="2000" dirty="0" smtClean="0"/>
              <a:t>: </a:t>
            </a:r>
            <a:r>
              <a:rPr lang="en-US" sz="2000" dirty="0" smtClean="0"/>
              <a:t>It is acted as buffer in blood plasma.</a:t>
            </a:r>
            <a:endParaRPr lang="tr-TR" sz="2000" b="1" dirty="0" smtClean="0"/>
          </a:p>
          <a:p>
            <a:pPr marL="457200" indent="-457200">
              <a:lnSpc>
                <a:spcPct val="150000"/>
              </a:lnSpc>
              <a:buFont typeface="+mj-lt"/>
              <a:buAutoNum type="alphaLcParenR"/>
            </a:pPr>
            <a:r>
              <a:rPr lang="en-US" sz="2000" dirty="0" smtClean="0"/>
              <a:t>Phosphate buffers (H</a:t>
            </a:r>
            <a:r>
              <a:rPr lang="en-US" sz="2000" baseline="-25000" dirty="0" smtClean="0"/>
              <a:t>2</a:t>
            </a:r>
            <a:r>
              <a:rPr lang="en-US" sz="2000" dirty="0" smtClean="0"/>
              <a:t>PO</a:t>
            </a:r>
            <a:r>
              <a:rPr lang="en-US" sz="2000" baseline="-25000" dirty="0" smtClean="0"/>
              <a:t>4</a:t>
            </a:r>
            <a:r>
              <a:rPr lang="en-US" sz="2000" baseline="30000" dirty="0" smtClean="0"/>
              <a:t>–</a:t>
            </a:r>
            <a:r>
              <a:rPr lang="en-US" sz="2000" dirty="0" smtClean="0"/>
              <a:t> / HPO</a:t>
            </a:r>
            <a:r>
              <a:rPr lang="en-US" sz="2000" baseline="-25000" dirty="0" smtClean="0"/>
              <a:t>4</a:t>
            </a:r>
            <a:r>
              <a:rPr lang="en-US" sz="2000" baseline="30000" dirty="0" smtClean="0"/>
              <a:t>2-</a:t>
            </a:r>
            <a:r>
              <a:rPr lang="en-US" sz="2000" dirty="0" smtClean="0"/>
              <a:t>): It is acted as buffer in blood plasma and in extra </a:t>
            </a:r>
            <a:r>
              <a:rPr lang="en-US" sz="2000" dirty="0" err="1" smtClean="0"/>
              <a:t>celluar</a:t>
            </a:r>
            <a:r>
              <a:rPr lang="en-US" sz="2000" dirty="0" smtClean="0"/>
              <a:t> fluids. In </a:t>
            </a:r>
            <a:r>
              <a:rPr lang="en-US" sz="2000" dirty="0" err="1" smtClean="0"/>
              <a:t>uriner</a:t>
            </a:r>
            <a:r>
              <a:rPr lang="en-US" sz="2000" dirty="0" smtClean="0"/>
              <a:t> system, organic phosphates are acted as buffer. </a:t>
            </a:r>
            <a:endParaRPr lang="tr-TR" sz="2000" b="1" dirty="0" smtClean="0"/>
          </a:p>
          <a:p>
            <a:pPr lvl="0" algn="just">
              <a:lnSpc>
                <a:spcPct val="150000"/>
              </a:lnSpc>
            </a:pPr>
            <a:endParaRPr lang="tr-TR" b="1" dirty="0" smtClean="0"/>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1919</TotalTime>
  <Words>580</Words>
  <Application>Microsoft Office PowerPoint</Application>
  <PresentationFormat>Ekran Gösterisi (4:3)</PresentationFormat>
  <Paragraphs>41</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Slayt 1</vt:lpstr>
      <vt:lpstr>Slayt 2</vt:lpstr>
      <vt:lpstr>Slayt 3</vt:lpstr>
      <vt:lpstr>Slayt 4</vt:lpstr>
      <vt:lpstr>Slayt 5</vt:lpstr>
      <vt:lpstr>Slayt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mpalabiyik</dc:creator>
  <cp:lastModifiedBy>mpalabiyik</cp:lastModifiedBy>
  <cp:revision>174</cp:revision>
  <dcterms:created xsi:type="dcterms:W3CDTF">2016-09-29T18:35:02Z</dcterms:created>
  <dcterms:modified xsi:type="dcterms:W3CDTF">2017-12-27T10:09:01Z</dcterms:modified>
</cp:coreProperties>
</file>