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3" r:id="rId9"/>
    <p:sldId id="264" r:id="rId10"/>
  </p:sldIdLst>
  <p:sldSz cx="10691813" cy="7559675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11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7.10.2017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27854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7.10.2017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6839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7.10.2017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774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7.10.2017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0671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7.10.2017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225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7.10.2017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3849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7.10.2017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7972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7.10.2017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5883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7.10.2017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5787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7.10.2017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7792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7.10.2017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8831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4A3C1-CB02-47BA-87EA-34A1E8863A2F}" type="datetimeFigureOut">
              <a:rPr lang="tr-TR" smtClean="0"/>
              <a:t>7.10.2017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149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4TH GROUP OF </a:t>
            </a:r>
            <a:r>
              <a:rPr lang="tr-TR" b="1" dirty="0" smtClean="0"/>
              <a:t>CATIONS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Ba</a:t>
            </a:r>
            <a:r>
              <a:rPr lang="tr-TR" baseline="30000" dirty="0"/>
              <a:t>+2</a:t>
            </a:r>
            <a:r>
              <a:rPr lang="tr-TR" dirty="0"/>
              <a:t>, Ca</a:t>
            </a:r>
            <a:r>
              <a:rPr lang="tr-TR" baseline="30000" dirty="0"/>
              <a:t>+2</a:t>
            </a:r>
            <a:r>
              <a:rPr lang="tr-TR" dirty="0"/>
              <a:t>, Sr</a:t>
            </a:r>
            <a:r>
              <a:rPr lang="tr-TR" baseline="30000" dirty="0"/>
              <a:t>+2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6696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The common characteristics of 4th group cations making them belonged to the same group together is their precipitation as their own carbonates with the addition of </a:t>
            </a:r>
            <a:r>
              <a:rPr lang="en-US" dirty="0" err="1"/>
              <a:t>ammonunium</a:t>
            </a:r>
            <a:r>
              <a:rPr lang="en-US" dirty="0"/>
              <a:t> carbonate </a:t>
            </a:r>
            <a:r>
              <a:rPr lang="tr-TR" dirty="0"/>
              <a:t>((NH</a:t>
            </a:r>
            <a:r>
              <a:rPr lang="tr-TR" baseline="-25000" dirty="0"/>
              <a:t>4</a:t>
            </a:r>
            <a:r>
              <a:rPr lang="tr-TR" dirty="0"/>
              <a:t>)</a:t>
            </a:r>
            <a:r>
              <a:rPr lang="tr-TR" baseline="-25000" dirty="0"/>
              <a:t>2</a:t>
            </a:r>
            <a:r>
              <a:rPr lang="tr-TR" dirty="0"/>
              <a:t>CO</a:t>
            </a:r>
            <a:r>
              <a:rPr lang="tr-TR" baseline="-25000" dirty="0"/>
              <a:t>3</a:t>
            </a:r>
            <a:r>
              <a:rPr lang="en-US" dirty="0" smtClean="0"/>
              <a:t>) </a:t>
            </a:r>
            <a:r>
              <a:rPr lang="en-US" dirty="0"/>
              <a:t>at the </a:t>
            </a:r>
            <a:r>
              <a:rPr lang="en-US" dirty="0" err="1"/>
              <a:t>alcaline</a:t>
            </a:r>
            <a:r>
              <a:rPr lang="en-US" dirty="0"/>
              <a:t> media buffered with ammonium hydroxide </a:t>
            </a:r>
            <a:r>
              <a:rPr lang="en-US" dirty="0" smtClean="0"/>
              <a:t>(</a:t>
            </a:r>
            <a:r>
              <a:rPr lang="tr-TR" dirty="0"/>
              <a:t>NH</a:t>
            </a:r>
            <a:r>
              <a:rPr lang="tr-TR" baseline="-25000" dirty="0"/>
              <a:t>4</a:t>
            </a:r>
            <a:r>
              <a:rPr lang="tr-TR" dirty="0"/>
              <a:t>OH</a:t>
            </a:r>
            <a:r>
              <a:rPr lang="en-US" dirty="0" smtClean="0"/>
              <a:t>) </a:t>
            </a:r>
            <a:r>
              <a:rPr lang="en-US" dirty="0"/>
              <a:t>and ammonium chloride </a:t>
            </a:r>
            <a:r>
              <a:rPr lang="en-US" dirty="0" smtClean="0"/>
              <a:t>(</a:t>
            </a:r>
            <a:r>
              <a:rPr lang="tr-TR" dirty="0" smtClean="0"/>
              <a:t>NH</a:t>
            </a:r>
            <a:r>
              <a:rPr lang="tr-TR" baseline="-25000" dirty="0" smtClean="0"/>
              <a:t>4</a:t>
            </a:r>
            <a:r>
              <a:rPr lang="tr-TR" dirty="0" smtClean="0"/>
              <a:t>Cl</a:t>
            </a:r>
            <a:r>
              <a:rPr lang="en-US" dirty="0" smtClean="0"/>
              <a:t>).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8999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35062" y="1111348"/>
            <a:ext cx="9221689" cy="752324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Ba</a:t>
            </a:r>
            <a:r>
              <a:rPr lang="tr-TR" b="1" baseline="30000" dirty="0"/>
              <a:t>+2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/>
              <a:t>With </a:t>
            </a:r>
            <a:r>
              <a:rPr lang="tr-TR" b="1" i="1" u="sng" dirty="0"/>
              <a:t>K</a:t>
            </a:r>
            <a:r>
              <a:rPr lang="tr-TR" b="1" i="1" u="sng" baseline="-25000" dirty="0"/>
              <a:t>2</a:t>
            </a:r>
            <a:r>
              <a:rPr lang="tr-TR" b="1" i="1" u="sng" dirty="0"/>
              <a:t>CrO</a:t>
            </a:r>
            <a:r>
              <a:rPr lang="tr-TR" b="1" i="1" u="sng" baseline="-25000" dirty="0"/>
              <a:t>4</a:t>
            </a:r>
            <a:r>
              <a:rPr lang="en-US" dirty="0" smtClean="0"/>
              <a:t> </a:t>
            </a:r>
            <a:r>
              <a:rPr lang="en-US" dirty="0"/>
              <a:t>(Potassium chromate</a:t>
            </a:r>
            <a:r>
              <a:rPr lang="en-US" dirty="0" smtClean="0"/>
              <a:t>)</a:t>
            </a:r>
            <a:r>
              <a:rPr lang="tr-TR" dirty="0" smtClean="0"/>
              <a:t>: </a:t>
            </a:r>
            <a:r>
              <a:rPr lang="en-US" dirty="0"/>
              <a:t>A yellow-</a:t>
            </a:r>
            <a:r>
              <a:rPr lang="en-US" dirty="0" err="1"/>
              <a:t>coloured</a:t>
            </a:r>
            <a:r>
              <a:rPr lang="en-US" dirty="0"/>
              <a:t> (Barium chromate) precipitate occurred</a:t>
            </a:r>
            <a:r>
              <a:rPr lang="en-US" dirty="0" smtClean="0"/>
              <a:t>.</a:t>
            </a:r>
            <a:endParaRPr lang="tr-TR" dirty="0" smtClean="0"/>
          </a:p>
          <a:p>
            <a:pPr lvl="1" algn="just"/>
            <a:r>
              <a:rPr lang="tr-TR" dirty="0" smtClean="0"/>
              <a:t>Ba</a:t>
            </a:r>
            <a:r>
              <a:rPr lang="tr-TR" baseline="30000" dirty="0" smtClean="0"/>
              <a:t>+2</a:t>
            </a:r>
            <a:r>
              <a:rPr lang="en-US" dirty="0" smtClean="0"/>
              <a:t> </a:t>
            </a:r>
            <a:r>
              <a:rPr lang="en-US" dirty="0"/>
              <a:t>+ </a:t>
            </a:r>
            <a:r>
              <a:rPr lang="tr-TR" dirty="0" smtClean="0"/>
              <a:t>K</a:t>
            </a:r>
            <a:r>
              <a:rPr lang="tr-TR" baseline="-25000" dirty="0" smtClean="0"/>
              <a:t>2</a:t>
            </a:r>
            <a:r>
              <a:rPr lang="tr-TR" dirty="0" smtClean="0"/>
              <a:t>CrO</a:t>
            </a:r>
            <a:r>
              <a:rPr lang="tr-TR" baseline="-25000" dirty="0" smtClean="0"/>
              <a:t>4 </a:t>
            </a:r>
            <a:r>
              <a:rPr lang="tr-TR" baseline="-25000" dirty="0" smtClean="0">
                <a:sym typeface="Wingdings" panose="05000000000000000000" pitchFamily="2" charset="2"/>
              </a:rPr>
              <a:t></a:t>
            </a:r>
            <a:r>
              <a:rPr lang="tr-TR" dirty="0">
                <a:sym typeface="Wingdings" panose="05000000000000000000" pitchFamily="2" charset="2"/>
              </a:rPr>
              <a:t> </a:t>
            </a:r>
            <a:r>
              <a:rPr lang="tr-TR" dirty="0" smtClean="0">
                <a:sym typeface="Wingdings" panose="05000000000000000000" pitchFamily="2" charset="2"/>
              </a:rPr>
              <a:t>Ba</a:t>
            </a:r>
            <a:r>
              <a:rPr lang="tr-TR" dirty="0" smtClean="0"/>
              <a:t>CrO</a:t>
            </a:r>
            <a:r>
              <a:rPr lang="tr-TR" baseline="-25000" dirty="0" smtClean="0"/>
              <a:t>4 </a:t>
            </a:r>
            <a:r>
              <a:rPr lang="en-US" dirty="0" smtClean="0"/>
              <a:t>+ 2K</a:t>
            </a:r>
            <a:r>
              <a:rPr lang="tr-TR" baseline="30000" dirty="0" smtClean="0"/>
              <a:t>+</a:t>
            </a:r>
            <a:r>
              <a:rPr lang="en-US" dirty="0" smtClean="0"/>
              <a:t> </a:t>
            </a:r>
            <a:endParaRPr lang="tr-TR" dirty="0" smtClean="0"/>
          </a:p>
          <a:p>
            <a:pPr algn="just"/>
            <a:r>
              <a:rPr lang="en-US" dirty="0" smtClean="0"/>
              <a:t>Different </a:t>
            </a:r>
            <a:r>
              <a:rPr lang="en-US" dirty="0"/>
              <a:t>from other </a:t>
            </a:r>
            <a:r>
              <a:rPr lang="en-US" dirty="0" smtClean="0"/>
              <a:t>4th </a:t>
            </a:r>
            <a:r>
              <a:rPr lang="en-US" dirty="0"/>
              <a:t>group cations, this precipitate does not dissolve in water and acetic acid; however, it dissolves in mineral acids. </a:t>
            </a:r>
            <a:endParaRPr lang="tr-TR" dirty="0" smtClean="0"/>
          </a:p>
          <a:p>
            <a:pPr algn="just"/>
            <a:r>
              <a:rPr lang="en-US" dirty="0"/>
              <a:t>When an acid is added to barium chromate solution, the yellow </a:t>
            </a:r>
            <a:r>
              <a:rPr lang="en-US" dirty="0" err="1"/>
              <a:t>colour</a:t>
            </a:r>
            <a:r>
              <a:rPr lang="en-US" dirty="0"/>
              <a:t> transforms into reddish orange because of the emergence of </a:t>
            </a:r>
            <a:r>
              <a:rPr lang="tr-TR" dirty="0"/>
              <a:t>Cr</a:t>
            </a:r>
            <a:r>
              <a:rPr lang="tr-TR" baseline="-25000" dirty="0"/>
              <a:t>2</a:t>
            </a:r>
            <a:r>
              <a:rPr lang="tr-TR" dirty="0"/>
              <a:t>O</a:t>
            </a:r>
            <a:r>
              <a:rPr lang="tr-TR" baseline="-25000" dirty="0"/>
              <a:t>7</a:t>
            </a:r>
            <a:r>
              <a:rPr lang="tr-TR" baseline="30000" dirty="0"/>
              <a:t>-2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Bichromate</a:t>
            </a:r>
            <a:r>
              <a:rPr lang="en-US" dirty="0"/>
              <a:t>) anion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r>
              <a:rPr lang="en-US" dirty="0"/>
              <a:t>Therefore it can be inferred that for the precipitation of </a:t>
            </a:r>
            <a:r>
              <a:rPr lang="tr-TR" dirty="0">
                <a:sym typeface="Wingdings" panose="05000000000000000000" pitchFamily="2" charset="2"/>
              </a:rPr>
              <a:t>Ba</a:t>
            </a:r>
            <a:r>
              <a:rPr lang="tr-TR" dirty="0"/>
              <a:t>CrO</a:t>
            </a:r>
            <a:r>
              <a:rPr lang="tr-TR" baseline="-25000" dirty="0"/>
              <a:t>4</a:t>
            </a:r>
            <a:r>
              <a:rPr lang="en-US" dirty="0" smtClean="0"/>
              <a:t>, </a:t>
            </a:r>
            <a:r>
              <a:rPr lang="en-US" dirty="0"/>
              <a:t>there should be no hydrogen ions with high concentration at the medium. If high </a:t>
            </a:r>
            <a:r>
              <a:rPr lang="en-US" dirty="0" err="1"/>
              <a:t>concetration</a:t>
            </a:r>
            <a:r>
              <a:rPr lang="en-US" dirty="0"/>
              <a:t> hydrogen ions exists the solution should be neutralized with the addition of sodium acetate (</a:t>
            </a:r>
            <a:r>
              <a:rPr lang="en-US" dirty="0" smtClean="0"/>
              <a:t>CH</a:t>
            </a:r>
            <a:r>
              <a:rPr lang="tr-TR" baseline="-25000" dirty="0" smtClean="0"/>
              <a:t>3</a:t>
            </a:r>
            <a:r>
              <a:rPr lang="en-US" dirty="0" err="1" smtClean="0"/>
              <a:t>COONa</a:t>
            </a:r>
            <a:r>
              <a:rPr lang="en-US" dirty="0"/>
              <a:t>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5473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35062" y="1125414"/>
            <a:ext cx="9221689" cy="738257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Ba</a:t>
            </a:r>
            <a:r>
              <a:rPr lang="tr-TR" b="1" baseline="30000" dirty="0"/>
              <a:t>+2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i="1" u="sng" dirty="0"/>
              <a:t>Flame Experiment:</a:t>
            </a:r>
            <a:r>
              <a:rPr lang="en-US" dirty="0"/>
              <a:t> </a:t>
            </a:r>
            <a:r>
              <a:rPr lang="en-US" dirty="0" smtClean="0"/>
              <a:t>When </a:t>
            </a:r>
            <a:r>
              <a:rPr lang="en-US" dirty="0"/>
              <a:t>barium salts are burnt on a platinum wire at </a:t>
            </a:r>
            <a:r>
              <a:rPr lang="en-US" dirty="0" err="1"/>
              <a:t>bunsen</a:t>
            </a:r>
            <a:r>
              <a:rPr lang="en-US" dirty="0"/>
              <a:t> flame, the flame is </a:t>
            </a:r>
            <a:r>
              <a:rPr lang="en-US" dirty="0" err="1"/>
              <a:t>coloured</a:t>
            </a:r>
            <a:r>
              <a:rPr lang="en-US" dirty="0"/>
              <a:t> yellowish green.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000335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35062" y="1111348"/>
            <a:ext cx="9221689" cy="752324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Sr</a:t>
            </a:r>
            <a:r>
              <a:rPr lang="tr-TR" b="1" baseline="30000" dirty="0" smtClean="0"/>
              <a:t>+2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i="1" u="sng" dirty="0"/>
              <a:t>Flame Experiment:</a:t>
            </a:r>
            <a:r>
              <a:rPr lang="en-US" dirty="0"/>
              <a:t> </a:t>
            </a:r>
            <a:r>
              <a:rPr lang="en-US" dirty="0" smtClean="0"/>
              <a:t>When </a:t>
            </a:r>
            <a:r>
              <a:rPr lang="en-US" dirty="0"/>
              <a:t>strontium salts are burnt on platinum wire at </a:t>
            </a:r>
            <a:r>
              <a:rPr lang="en-US" dirty="0" err="1"/>
              <a:t>bunsen</a:t>
            </a:r>
            <a:r>
              <a:rPr lang="en-US" dirty="0"/>
              <a:t> flame, the flame is </a:t>
            </a:r>
            <a:r>
              <a:rPr lang="en-US" dirty="0" err="1"/>
              <a:t>coloured</a:t>
            </a:r>
            <a:r>
              <a:rPr lang="en-US" dirty="0"/>
              <a:t> with carmen red.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0616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35062" y="1181686"/>
            <a:ext cx="9221689" cy="681986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Ca</a:t>
            </a:r>
            <a:r>
              <a:rPr lang="tr-TR" b="1" baseline="30000" dirty="0" smtClean="0"/>
              <a:t>+2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b="1" i="1" u="sng" dirty="0"/>
              <a:t>Flame Experiment:</a:t>
            </a:r>
            <a:r>
              <a:rPr lang="en-US" dirty="0"/>
              <a:t> </a:t>
            </a:r>
            <a:r>
              <a:rPr lang="en-US" dirty="0" smtClean="0"/>
              <a:t>When </a:t>
            </a:r>
            <a:r>
              <a:rPr lang="en-US" dirty="0"/>
              <a:t>calcium salts are burnt on platinum wire at </a:t>
            </a:r>
            <a:r>
              <a:rPr lang="en-US" dirty="0" err="1"/>
              <a:t>bunsen</a:t>
            </a:r>
            <a:r>
              <a:rPr lang="en-US" dirty="0"/>
              <a:t> flame, the flame is </a:t>
            </a:r>
            <a:r>
              <a:rPr lang="en-US" dirty="0" err="1"/>
              <a:t>coloured</a:t>
            </a:r>
            <a:r>
              <a:rPr lang="en-US" dirty="0"/>
              <a:t> with tile red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r>
              <a:rPr lang="en-US" b="1" i="1" u="sng" dirty="0"/>
              <a:t>With </a:t>
            </a:r>
            <a:r>
              <a:rPr lang="tr-TR" b="1" i="1" u="sng" dirty="0" smtClean="0"/>
              <a:t>SO</a:t>
            </a:r>
            <a:r>
              <a:rPr lang="tr-TR" b="1" i="1" u="sng" baseline="-25000" dirty="0" smtClean="0"/>
              <a:t>4</a:t>
            </a:r>
            <a:r>
              <a:rPr lang="tr-TR" b="1" i="1" u="sng" baseline="30000" dirty="0" smtClean="0"/>
              <a:t>-2</a:t>
            </a:r>
            <a:r>
              <a:rPr lang="en-US" b="1" i="1" u="sng" dirty="0" smtClean="0"/>
              <a:t>:</a:t>
            </a:r>
            <a:r>
              <a:rPr lang="tr-TR" dirty="0" smtClean="0"/>
              <a:t> </a:t>
            </a:r>
            <a:r>
              <a:rPr lang="en-US" dirty="0" smtClean="0"/>
              <a:t>All </a:t>
            </a:r>
            <a:r>
              <a:rPr lang="en-US" dirty="0"/>
              <a:t>the 4th group cations precipitate as their white-</a:t>
            </a:r>
            <a:r>
              <a:rPr lang="en-US" dirty="0" err="1"/>
              <a:t>coloured</a:t>
            </a:r>
            <a:r>
              <a:rPr lang="en-US" dirty="0"/>
              <a:t> </a:t>
            </a:r>
            <a:r>
              <a:rPr lang="en-US" dirty="0" err="1"/>
              <a:t>sulphates</a:t>
            </a:r>
            <a:r>
              <a:rPr lang="en-US" dirty="0"/>
              <a:t> when they are added with a salt containing </a:t>
            </a:r>
            <a:r>
              <a:rPr lang="tr-TR" dirty="0"/>
              <a:t>H</a:t>
            </a:r>
            <a:r>
              <a:rPr lang="tr-TR" baseline="-25000" dirty="0"/>
              <a:t>2</a:t>
            </a:r>
            <a:r>
              <a:rPr lang="tr-TR" dirty="0"/>
              <a:t>SO</a:t>
            </a:r>
            <a:r>
              <a:rPr lang="tr-TR" baseline="-25000" dirty="0"/>
              <a:t>4 </a:t>
            </a:r>
            <a:r>
              <a:rPr lang="tr-TR" baseline="-25000" dirty="0" smtClean="0"/>
              <a:t> </a:t>
            </a:r>
            <a:r>
              <a:rPr lang="en-US" dirty="0" smtClean="0"/>
              <a:t>or </a:t>
            </a:r>
            <a:r>
              <a:rPr lang="tr-TR" dirty="0"/>
              <a:t>SO</a:t>
            </a:r>
            <a:r>
              <a:rPr lang="tr-TR" baseline="-25000" dirty="0"/>
              <a:t>4</a:t>
            </a:r>
            <a:r>
              <a:rPr lang="tr-TR" baseline="30000" dirty="0"/>
              <a:t>-2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r>
              <a:rPr lang="en-US" dirty="0" smtClean="0"/>
              <a:t>Only </a:t>
            </a:r>
            <a:r>
              <a:rPr lang="tr-TR" dirty="0" smtClean="0"/>
              <a:t>CaSO</a:t>
            </a:r>
            <a:r>
              <a:rPr lang="tr-TR" baseline="-25000" dirty="0" smtClean="0"/>
              <a:t>4</a:t>
            </a:r>
            <a:r>
              <a:rPr lang="en-US" dirty="0" smtClean="0"/>
              <a:t>, </a:t>
            </a:r>
            <a:r>
              <a:rPr lang="en-US" dirty="0"/>
              <a:t>different from other 4th group cations, dissolves by forming ammonium calcium </a:t>
            </a:r>
            <a:r>
              <a:rPr lang="en-US" dirty="0" err="1"/>
              <a:t>sulphate</a:t>
            </a:r>
            <a:r>
              <a:rPr lang="en-US" dirty="0"/>
              <a:t> salt </a:t>
            </a:r>
            <a:r>
              <a:rPr lang="tr-TR" dirty="0"/>
              <a:t>((NH</a:t>
            </a:r>
            <a:r>
              <a:rPr lang="tr-TR" baseline="-25000" dirty="0"/>
              <a:t>4</a:t>
            </a:r>
            <a:r>
              <a:rPr lang="tr-TR" dirty="0"/>
              <a:t>)</a:t>
            </a:r>
            <a:r>
              <a:rPr lang="tr-TR" baseline="-25000" dirty="0"/>
              <a:t>2</a:t>
            </a:r>
            <a:r>
              <a:rPr lang="tr-TR" dirty="0"/>
              <a:t>[</a:t>
            </a:r>
            <a:r>
              <a:rPr lang="tr-TR" dirty="0" err="1"/>
              <a:t>Ca</a:t>
            </a:r>
            <a:r>
              <a:rPr lang="tr-TR" dirty="0"/>
              <a:t>(SO</a:t>
            </a:r>
            <a:r>
              <a:rPr lang="tr-TR" baseline="-25000" dirty="0"/>
              <a:t>4</a:t>
            </a:r>
            <a:r>
              <a:rPr lang="tr-TR" dirty="0"/>
              <a:t>)]) </a:t>
            </a:r>
            <a:r>
              <a:rPr lang="en-US" dirty="0" smtClean="0"/>
              <a:t>when </a:t>
            </a:r>
            <a:r>
              <a:rPr lang="en-US" dirty="0"/>
              <a:t>boiled with ammonium </a:t>
            </a:r>
            <a:r>
              <a:rPr lang="en-US" dirty="0" err="1"/>
              <a:t>sulphate</a:t>
            </a:r>
            <a:r>
              <a:rPr lang="en-US" dirty="0"/>
              <a:t> </a:t>
            </a:r>
            <a:r>
              <a:rPr lang="en-US" dirty="0" smtClean="0"/>
              <a:t>solution</a:t>
            </a:r>
            <a:r>
              <a:rPr lang="en-US" dirty="0"/>
              <a:t>. </a:t>
            </a:r>
            <a:endParaRPr lang="tr-TR" dirty="0" smtClean="0"/>
          </a:p>
          <a:p>
            <a:pPr algn="just"/>
            <a:r>
              <a:rPr lang="tr-TR" dirty="0" smtClean="0"/>
              <a:t>BaSO</a:t>
            </a:r>
            <a:r>
              <a:rPr lang="tr-TR" baseline="-25000" dirty="0" smtClean="0"/>
              <a:t>4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tr-TR" dirty="0" smtClean="0"/>
              <a:t>SrSO</a:t>
            </a:r>
            <a:r>
              <a:rPr lang="tr-TR" baseline="-25000" dirty="0" smtClean="0"/>
              <a:t>4</a:t>
            </a:r>
            <a:r>
              <a:rPr lang="en-US" dirty="0" smtClean="0"/>
              <a:t> </a:t>
            </a:r>
            <a:r>
              <a:rPr lang="en-US" dirty="0"/>
              <a:t>do not dissolve under these conditions.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8035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35062" y="1167618"/>
            <a:ext cx="9221689" cy="696053"/>
          </a:xfrm>
        </p:spPr>
        <p:txBody>
          <a:bodyPr>
            <a:noAutofit/>
          </a:bodyPr>
          <a:lstStyle/>
          <a:p>
            <a:r>
              <a:rPr lang="en-GB" sz="3500" b="1" dirty="0" smtClean="0"/>
              <a:t>SEPARATION OF GROUP IV AND GROUP V CATIONS</a:t>
            </a:r>
            <a:endParaRPr lang="tr-TR" sz="35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GB" dirty="0"/>
              <a:t>Before separating group IV and group V cations, </a:t>
            </a:r>
            <a:r>
              <a:rPr lang="tr-TR" dirty="0"/>
              <a:t>NH</a:t>
            </a:r>
            <a:r>
              <a:rPr lang="tr-TR" baseline="-25000" dirty="0"/>
              <a:t>4</a:t>
            </a:r>
            <a:r>
              <a:rPr lang="tr-TR" baseline="30000" dirty="0"/>
              <a:t>+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be </a:t>
            </a:r>
            <a:r>
              <a:rPr lang="tr-TR" dirty="0" err="1"/>
              <a:t>searched</a:t>
            </a:r>
            <a:r>
              <a:rPr lang="tr-TR" dirty="0"/>
              <a:t>.</a:t>
            </a:r>
          </a:p>
          <a:p>
            <a:pPr algn="just"/>
            <a:r>
              <a:rPr lang="en-GB" dirty="0"/>
              <a:t>1 mL (</a:t>
            </a:r>
            <a:r>
              <a:rPr lang="tr-TR" dirty="0"/>
              <a:t>~20 </a:t>
            </a:r>
            <a:r>
              <a:rPr lang="tr-TR" dirty="0" err="1"/>
              <a:t>drops</a:t>
            </a:r>
            <a:r>
              <a:rPr lang="tr-TR" dirty="0"/>
              <a:t>) of </a:t>
            </a:r>
            <a:r>
              <a:rPr lang="tr-TR" dirty="0" err="1"/>
              <a:t>sample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include</a:t>
            </a:r>
            <a:r>
              <a:rPr lang="tr-TR" dirty="0"/>
              <a:t> </a:t>
            </a:r>
            <a:r>
              <a:rPr lang="tr-TR" dirty="0" err="1"/>
              <a:t>group</a:t>
            </a:r>
            <a:r>
              <a:rPr lang="tr-TR" dirty="0"/>
              <a:t> IV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group</a:t>
            </a:r>
            <a:r>
              <a:rPr lang="tr-TR" dirty="0"/>
              <a:t> V </a:t>
            </a:r>
            <a:r>
              <a:rPr lang="tr-TR" dirty="0" err="1"/>
              <a:t>cations</a:t>
            </a:r>
            <a:r>
              <a:rPr lang="tr-TR" dirty="0"/>
              <a:t> is put in a test </a:t>
            </a:r>
            <a:r>
              <a:rPr lang="tr-TR" dirty="0" err="1"/>
              <a:t>tube</a:t>
            </a:r>
            <a:r>
              <a:rPr lang="tr-TR" dirty="0"/>
              <a:t>.</a:t>
            </a:r>
          </a:p>
          <a:p>
            <a:pPr algn="just"/>
            <a:r>
              <a:rPr lang="tr-TR" dirty="0"/>
              <a:t>1 </a:t>
            </a:r>
            <a:r>
              <a:rPr lang="tr-TR" dirty="0" err="1"/>
              <a:t>pinch</a:t>
            </a:r>
            <a:r>
              <a:rPr lang="tr-TR" dirty="0"/>
              <a:t> of </a:t>
            </a:r>
            <a:r>
              <a:rPr lang="tr-TR" dirty="0" err="1"/>
              <a:t>spatula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smtClean="0"/>
              <a:t>10 </a:t>
            </a:r>
            <a:r>
              <a:rPr lang="tr-TR" dirty="0" err="1"/>
              <a:t>drops</a:t>
            </a:r>
            <a:r>
              <a:rPr lang="tr-TR" dirty="0"/>
              <a:t> (</a:t>
            </a:r>
            <a:r>
              <a:rPr lang="tr-TR" dirty="0" err="1"/>
              <a:t>if</a:t>
            </a:r>
            <a:r>
              <a:rPr lang="tr-TR" dirty="0"/>
              <a:t> it is </a:t>
            </a:r>
            <a:r>
              <a:rPr lang="tr-TR" dirty="0" err="1"/>
              <a:t>liquid</a:t>
            </a:r>
            <a:r>
              <a:rPr lang="tr-TR" dirty="0"/>
              <a:t>) 1M </a:t>
            </a:r>
            <a:r>
              <a:rPr lang="tr-TR" dirty="0" err="1"/>
              <a:t>ammonium</a:t>
            </a:r>
            <a:r>
              <a:rPr lang="tr-TR" dirty="0"/>
              <a:t> </a:t>
            </a:r>
            <a:r>
              <a:rPr lang="tr-TR" dirty="0" err="1"/>
              <a:t>chloride</a:t>
            </a:r>
            <a:r>
              <a:rPr lang="tr-TR" dirty="0"/>
              <a:t> (NH</a:t>
            </a:r>
            <a:r>
              <a:rPr lang="tr-TR" baseline="-25000" dirty="0"/>
              <a:t>4</a:t>
            </a:r>
            <a:r>
              <a:rPr lang="tr-TR" dirty="0"/>
              <a:t>Cl) is </a:t>
            </a:r>
            <a:r>
              <a:rPr lang="tr-TR" dirty="0" err="1"/>
              <a:t>added</a:t>
            </a:r>
            <a:r>
              <a:rPr lang="tr-TR" dirty="0"/>
              <a:t> </a:t>
            </a:r>
            <a:r>
              <a:rPr lang="tr-TR" dirty="0" err="1"/>
              <a:t>into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tube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mixed</a:t>
            </a:r>
            <a:r>
              <a:rPr lang="tr-TR" dirty="0"/>
              <a:t>.</a:t>
            </a:r>
          </a:p>
          <a:p>
            <a:pPr algn="just"/>
            <a:r>
              <a:rPr lang="tr-TR" dirty="0"/>
              <a:t>NH</a:t>
            </a:r>
            <a:r>
              <a:rPr lang="tr-TR" baseline="-25000" dirty="0"/>
              <a:t>4</a:t>
            </a:r>
            <a:r>
              <a:rPr lang="tr-TR" dirty="0"/>
              <a:t>OH </a:t>
            </a:r>
            <a:r>
              <a:rPr lang="en-GB" dirty="0"/>
              <a:t> is added until it is basic.</a:t>
            </a:r>
            <a:endParaRPr lang="tr-TR" dirty="0"/>
          </a:p>
          <a:p>
            <a:pPr algn="just"/>
            <a:r>
              <a:rPr lang="en-GB" dirty="0"/>
              <a:t>The basicity of medium is checked with litmus paper and </a:t>
            </a:r>
            <a:r>
              <a:rPr lang="tr-TR" dirty="0"/>
              <a:t>(NH</a:t>
            </a:r>
            <a:r>
              <a:rPr lang="tr-TR" baseline="-25000" dirty="0"/>
              <a:t>4</a:t>
            </a:r>
            <a:r>
              <a:rPr lang="tr-TR" dirty="0"/>
              <a:t>)</a:t>
            </a:r>
            <a:r>
              <a:rPr lang="tr-TR" baseline="-25000" dirty="0"/>
              <a:t>2</a:t>
            </a:r>
            <a:r>
              <a:rPr lang="tr-TR" dirty="0"/>
              <a:t>CO</a:t>
            </a:r>
            <a:r>
              <a:rPr lang="tr-TR" baseline="-25000" dirty="0"/>
              <a:t>3</a:t>
            </a:r>
            <a:r>
              <a:rPr lang="tr-TR" dirty="0"/>
              <a:t> is </a:t>
            </a:r>
            <a:r>
              <a:rPr lang="tr-TR" dirty="0" err="1"/>
              <a:t>added</a:t>
            </a:r>
            <a:r>
              <a:rPr lang="tr-TR" dirty="0"/>
              <a:t> </a:t>
            </a:r>
            <a:r>
              <a:rPr lang="tr-TR" dirty="0" err="1"/>
              <a:t>until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precipitate</a:t>
            </a:r>
            <a:r>
              <a:rPr lang="tr-TR" dirty="0"/>
              <a:t> </a:t>
            </a:r>
            <a:r>
              <a:rPr lang="tr-TR" dirty="0" err="1"/>
              <a:t>complited</a:t>
            </a:r>
            <a:r>
              <a:rPr lang="tr-TR" dirty="0"/>
              <a:t>.</a:t>
            </a:r>
          </a:p>
          <a:p>
            <a:pPr algn="just"/>
            <a:r>
              <a:rPr lang="tr-TR" dirty="0" err="1"/>
              <a:t>Then</a:t>
            </a:r>
            <a:r>
              <a:rPr lang="tr-TR" dirty="0"/>
              <a:t> </a:t>
            </a:r>
            <a:r>
              <a:rPr lang="tr-TR" dirty="0" err="1"/>
              <a:t>tube</a:t>
            </a:r>
            <a:r>
              <a:rPr lang="tr-TR" dirty="0"/>
              <a:t> is </a:t>
            </a:r>
            <a:r>
              <a:rPr lang="tr-TR" dirty="0" err="1"/>
              <a:t>heated</a:t>
            </a:r>
            <a:r>
              <a:rPr lang="tr-TR" dirty="0"/>
              <a:t> in a </a:t>
            </a:r>
            <a:r>
              <a:rPr lang="tr-TR" dirty="0" err="1"/>
              <a:t>water</a:t>
            </a:r>
            <a:r>
              <a:rPr lang="tr-TR" dirty="0"/>
              <a:t> </a:t>
            </a:r>
            <a:r>
              <a:rPr lang="tr-TR" dirty="0" err="1"/>
              <a:t>bath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centrifuged</a:t>
            </a:r>
            <a:r>
              <a:rPr lang="tr-TR" dirty="0"/>
              <a:t>.</a:t>
            </a:r>
          </a:p>
          <a:p>
            <a:pPr algn="just"/>
            <a:r>
              <a:rPr lang="tr-TR" dirty="0" err="1"/>
              <a:t>There</a:t>
            </a:r>
            <a:r>
              <a:rPr lang="tr-TR" dirty="0"/>
              <a:t> is </a:t>
            </a:r>
            <a:r>
              <a:rPr lang="tr-TR" dirty="0" err="1"/>
              <a:t>group</a:t>
            </a:r>
            <a:r>
              <a:rPr lang="tr-TR" dirty="0"/>
              <a:t> V </a:t>
            </a:r>
            <a:r>
              <a:rPr lang="tr-TR" dirty="0" err="1"/>
              <a:t>cations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supernatant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group</a:t>
            </a:r>
            <a:r>
              <a:rPr lang="tr-TR" dirty="0"/>
              <a:t> IV </a:t>
            </a:r>
            <a:r>
              <a:rPr lang="tr-TR" dirty="0" err="1"/>
              <a:t>cations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precipitate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9459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35062" y="1139482"/>
            <a:ext cx="9221689" cy="724189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Points to </a:t>
            </a:r>
            <a:r>
              <a:rPr lang="en-GB" b="1" dirty="0" smtClean="0"/>
              <a:t>note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GB" dirty="0"/>
              <a:t>Centrifuge will be done everywhere the </a:t>
            </a:r>
            <a:r>
              <a:rPr lang="tr-TR" dirty="0" err="1" smtClean="0"/>
              <a:t>precipitate</a:t>
            </a:r>
            <a:r>
              <a:rPr lang="tr-TR" dirty="0" smtClean="0"/>
              <a:t> </a:t>
            </a:r>
            <a:r>
              <a:rPr lang="en-GB" dirty="0" smtClean="0"/>
              <a:t>and </a:t>
            </a:r>
            <a:r>
              <a:rPr lang="tr-TR" dirty="0" err="1" smtClean="0"/>
              <a:t>supernatant</a:t>
            </a:r>
            <a:r>
              <a:rPr lang="tr-TR" dirty="0" smtClean="0"/>
              <a:t> </a:t>
            </a:r>
            <a:r>
              <a:rPr lang="en-GB" dirty="0" smtClean="0"/>
              <a:t>are </a:t>
            </a:r>
            <a:r>
              <a:rPr lang="en-GB" dirty="0"/>
              <a:t>written, It will not be centrifuged </a:t>
            </a:r>
            <a:r>
              <a:rPr lang="en-GB" dirty="0"/>
              <a:t>only in </a:t>
            </a:r>
            <a:r>
              <a:rPr lang="en-GB" dirty="0"/>
              <a:t>the section where it is </a:t>
            </a:r>
            <a:r>
              <a:rPr lang="en-GB" dirty="0" smtClean="0"/>
              <a:t>filtered </a:t>
            </a:r>
            <a:r>
              <a:rPr lang="en-GB" dirty="0"/>
              <a:t>while it is hot.</a:t>
            </a:r>
            <a:endParaRPr lang="tr-TR" dirty="0"/>
          </a:p>
          <a:p>
            <a:pPr algn="just"/>
            <a:r>
              <a:rPr lang="en-GB" dirty="0"/>
              <a:t>Whether it is basic or not, must be checked with litmus paper.</a:t>
            </a:r>
            <a:endParaRPr lang="tr-TR" dirty="0"/>
          </a:p>
          <a:p>
            <a:pPr algn="just"/>
            <a:r>
              <a:rPr lang="en-GB" dirty="0"/>
              <a:t>After centrifugation, several </a:t>
            </a:r>
            <a:r>
              <a:rPr lang="en-GB" dirty="0" err="1"/>
              <a:t>milliliters</a:t>
            </a:r>
            <a:r>
              <a:rPr lang="en-GB" dirty="0"/>
              <a:t> of purified water is added to the precipitate and the precipitate is washed by centrifugation </a:t>
            </a:r>
            <a:r>
              <a:rPr lang="en-GB" dirty="0" smtClean="0"/>
              <a:t>again.</a:t>
            </a:r>
            <a:endParaRPr lang="tr-TR" dirty="0"/>
          </a:p>
          <a:p>
            <a:pPr algn="just"/>
            <a:r>
              <a:rPr lang="en-US" dirty="0" smtClean="0"/>
              <a:t>The </a:t>
            </a:r>
            <a:r>
              <a:rPr lang="en-US" dirty="0"/>
              <a:t>order of reagent addition is important for the separation of group IV cations from the group </a:t>
            </a:r>
            <a:r>
              <a:rPr lang="en-US" dirty="0" smtClean="0"/>
              <a:t>V.</a:t>
            </a:r>
            <a:endParaRPr lang="tr-TR" dirty="0" smtClean="0"/>
          </a:p>
          <a:p>
            <a:pPr algn="just"/>
            <a:r>
              <a:rPr lang="en-US" dirty="0" smtClean="0"/>
              <a:t>In </a:t>
            </a:r>
            <a:r>
              <a:rPr lang="en-US" dirty="0"/>
              <a:t>order to form the media with the buffer of NH</a:t>
            </a:r>
            <a:r>
              <a:rPr lang="en-US" baseline="-25000" dirty="0"/>
              <a:t>4</a:t>
            </a:r>
            <a:r>
              <a:rPr lang="en-US" dirty="0"/>
              <a:t>OH - NH</a:t>
            </a:r>
            <a:r>
              <a:rPr lang="en-US" baseline="-25000" dirty="0"/>
              <a:t>4</a:t>
            </a:r>
            <a:r>
              <a:rPr lang="en-US" dirty="0"/>
              <a:t>Cl, first NH</a:t>
            </a:r>
            <a:r>
              <a:rPr lang="en-US" baseline="-25000" dirty="0"/>
              <a:t>4</a:t>
            </a:r>
            <a:r>
              <a:rPr lang="en-US" dirty="0"/>
              <a:t>Cl, and then NH</a:t>
            </a:r>
            <a:r>
              <a:rPr lang="en-US" baseline="-25000" dirty="0"/>
              <a:t>4</a:t>
            </a:r>
            <a:r>
              <a:rPr lang="en-US" dirty="0"/>
              <a:t>OH should be added. If NH</a:t>
            </a:r>
            <a:r>
              <a:rPr lang="en-US" baseline="-25000" dirty="0"/>
              <a:t>4</a:t>
            </a:r>
            <a:r>
              <a:rPr lang="en-US" dirty="0"/>
              <a:t>OH is added first, Mg</a:t>
            </a:r>
            <a:r>
              <a:rPr lang="en-US" baseline="30000" dirty="0"/>
              <a:t>2+</a:t>
            </a:r>
            <a:r>
              <a:rPr lang="en-US" dirty="0"/>
              <a:t> will precipitate as Mg(OH)</a:t>
            </a:r>
            <a:r>
              <a:rPr lang="en-US" baseline="-25000" dirty="0"/>
              <a:t>2</a:t>
            </a:r>
            <a:r>
              <a:rPr lang="en-US" dirty="0"/>
              <a:t> which exists in the group V and it will remain at the precipitate with the 4th group </a:t>
            </a:r>
            <a:r>
              <a:rPr lang="en-US" dirty="0" smtClean="0"/>
              <a:t>cations.</a:t>
            </a:r>
            <a:endParaRPr lang="tr-TR" dirty="0" smtClean="0"/>
          </a:p>
          <a:p>
            <a:pPr algn="just"/>
            <a:r>
              <a:rPr lang="en-US" dirty="0" smtClean="0"/>
              <a:t>When </a:t>
            </a:r>
            <a:r>
              <a:rPr lang="en-US" dirty="0"/>
              <a:t>NH</a:t>
            </a:r>
            <a:r>
              <a:rPr lang="en-US" baseline="-25000" dirty="0"/>
              <a:t>4</a:t>
            </a:r>
            <a:r>
              <a:rPr lang="en-US" dirty="0"/>
              <a:t>Cl, NH</a:t>
            </a:r>
            <a:r>
              <a:rPr lang="en-US" baseline="-25000" dirty="0"/>
              <a:t>4</a:t>
            </a:r>
            <a:r>
              <a:rPr lang="en-US" dirty="0"/>
              <a:t>OH and (NH</a:t>
            </a:r>
            <a:r>
              <a:rPr lang="en-US" baseline="-25000" dirty="0"/>
              <a:t>4</a:t>
            </a:r>
            <a:r>
              <a:rPr lang="en-US" dirty="0"/>
              <a:t>)</a:t>
            </a:r>
            <a:r>
              <a:rPr lang="en-US" baseline="-25000" dirty="0"/>
              <a:t>2</a:t>
            </a:r>
            <a:r>
              <a:rPr lang="en-US" dirty="0"/>
              <a:t>CO</a:t>
            </a:r>
            <a:r>
              <a:rPr lang="en-US" baseline="-25000" dirty="0"/>
              <a:t>3 </a:t>
            </a:r>
            <a:r>
              <a:rPr lang="en-US" dirty="0"/>
              <a:t>are added subsequently, all group IV cations will precipitate as their carbonates and Mg</a:t>
            </a:r>
            <a:r>
              <a:rPr lang="en-US" baseline="30000" dirty="0"/>
              <a:t>2+</a:t>
            </a:r>
            <a:r>
              <a:rPr lang="en-US" dirty="0"/>
              <a:t> will remain at the filtrate with the other group V cations.</a:t>
            </a:r>
            <a:endParaRPr lang="tr-TR" dirty="0"/>
          </a:p>
          <a:p>
            <a:pPr algn="just"/>
            <a:endParaRPr lang="tr-TR" dirty="0" smtClean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69625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35062" y="1139482"/>
            <a:ext cx="9221689" cy="724189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Experimental </a:t>
            </a:r>
            <a:r>
              <a:rPr lang="en-GB" b="1" dirty="0" smtClean="0"/>
              <a:t>Procedure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en-GB" dirty="0"/>
              <a:t>20 drops of sample is put in a test tube, 8 drops of 5 M CH</a:t>
            </a:r>
            <a:r>
              <a:rPr lang="en-GB" baseline="-25000" dirty="0"/>
              <a:t>3</a:t>
            </a:r>
            <a:r>
              <a:rPr lang="en-GB" dirty="0"/>
              <a:t>COOH and 12 drops of 0.25 M K</a:t>
            </a:r>
            <a:r>
              <a:rPr lang="en-GB" baseline="-25000" dirty="0"/>
              <a:t>2</a:t>
            </a:r>
            <a:r>
              <a:rPr lang="en-GB" dirty="0"/>
              <a:t>CrO</a:t>
            </a:r>
            <a:r>
              <a:rPr lang="en-GB" baseline="-25000" dirty="0"/>
              <a:t>4</a:t>
            </a:r>
            <a:r>
              <a:rPr lang="en-GB" dirty="0"/>
              <a:t> are added on and centrifuged. Sediment and filtrate are separated. (Weak acid is used because BaCrO</a:t>
            </a:r>
            <a:r>
              <a:rPr lang="en-GB" baseline="-25000" dirty="0"/>
              <a:t>4</a:t>
            </a:r>
            <a:r>
              <a:rPr lang="en-GB" dirty="0"/>
              <a:t> does not precipitate in strong acidic medium)</a:t>
            </a:r>
            <a:endParaRPr lang="tr-TR" dirty="0"/>
          </a:p>
          <a:p>
            <a:pPr algn="just"/>
            <a:r>
              <a:rPr lang="en-GB" dirty="0"/>
              <a:t>After the precipitate is washed, it is dissolved in concentrated </a:t>
            </a:r>
            <a:r>
              <a:rPr lang="en-GB" dirty="0" err="1"/>
              <a:t>HCl</a:t>
            </a:r>
            <a:r>
              <a:rPr lang="en-GB" dirty="0"/>
              <a:t> and if it is burned on Pt wire, a green flame is observed.</a:t>
            </a:r>
            <a:endParaRPr lang="tr-TR" dirty="0"/>
          </a:p>
          <a:p>
            <a:pPr algn="just"/>
            <a:r>
              <a:rPr lang="en-GB" dirty="0"/>
              <a:t>NH</a:t>
            </a:r>
            <a:r>
              <a:rPr lang="en-GB" baseline="-25000" dirty="0"/>
              <a:t>4</a:t>
            </a:r>
            <a:r>
              <a:rPr lang="en-GB" dirty="0"/>
              <a:t>OH is added to the filtrate until it become basic. Then 12 drops of 1.5 M NH</a:t>
            </a:r>
            <a:r>
              <a:rPr lang="en-GB" baseline="-25000" dirty="0"/>
              <a:t>4</a:t>
            </a:r>
            <a:r>
              <a:rPr lang="en-GB" dirty="0"/>
              <a:t>CO</a:t>
            </a:r>
            <a:r>
              <a:rPr lang="en-GB" baseline="-25000" dirty="0"/>
              <a:t>3</a:t>
            </a:r>
            <a:r>
              <a:rPr lang="en-GB" dirty="0"/>
              <a:t> is added and centrifuged and sediment is removed.</a:t>
            </a:r>
            <a:endParaRPr lang="tr-TR" dirty="0"/>
          </a:p>
          <a:p>
            <a:pPr algn="just"/>
            <a:r>
              <a:rPr lang="en-GB" dirty="0"/>
              <a:t>After the precipitate is washed, 25 drops of 5 M CH</a:t>
            </a:r>
            <a:r>
              <a:rPr lang="en-GB" baseline="-25000" dirty="0"/>
              <a:t>3</a:t>
            </a:r>
            <a:r>
              <a:rPr lang="en-GB" dirty="0"/>
              <a:t>COOH is added. It is heated until all CO</a:t>
            </a:r>
            <a:r>
              <a:rPr lang="en-GB" baseline="-25000" dirty="0"/>
              <a:t>2</a:t>
            </a:r>
            <a:r>
              <a:rPr lang="en-GB" dirty="0"/>
              <a:t> is removed. After heating, 20 drops of 1 M (NH</a:t>
            </a:r>
            <a:r>
              <a:rPr lang="en-GB" baseline="-25000" dirty="0"/>
              <a:t>4</a:t>
            </a:r>
            <a:r>
              <a:rPr lang="en-GB" dirty="0"/>
              <a:t>)</a:t>
            </a:r>
            <a:r>
              <a:rPr lang="en-GB" baseline="-25000" dirty="0"/>
              <a:t>2</a:t>
            </a:r>
            <a:r>
              <a:rPr lang="en-GB" dirty="0"/>
              <a:t>SO</a:t>
            </a:r>
            <a:r>
              <a:rPr lang="en-GB" baseline="-25000" dirty="0"/>
              <a:t>4</a:t>
            </a:r>
            <a:r>
              <a:rPr lang="en-GB" dirty="0"/>
              <a:t> and 1-2 crystal Na</a:t>
            </a:r>
            <a:r>
              <a:rPr lang="en-GB" baseline="-25000" dirty="0"/>
              <a:t>2</a:t>
            </a:r>
            <a:r>
              <a:rPr lang="en-GB" dirty="0"/>
              <a:t>S</a:t>
            </a:r>
            <a:r>
              <a:rPr lang="en-GB" baseline="-25000" dirty="0"/>
              <a:t>2</a:t>
            </a:r>
            <a:r>
              <a:rPr lang="en-GB" dirty="0"/>
              <a:t>O</a:t>
            </a:r>
            <a:r>
              <a:rPr lang="en-GB" baseline="-25000" dirty="0"/>
              <a:t>3</a:t>
            </a:r>
            <a:r>
              <a:rPr lang="en-GB" dirty="0"/>
              <a:t> are added, boiled and filtered when it is hot. </a:t>
            </a:r>
            <a:endParaRPr lang="tr-TR" dirty="0"/>
          </a:p>
          <a:p>
            <a:pPr algn="just"/>
            <a:r>
              <a:rPr lang="en-GB" dirty="0"/>
              <a:t>After the precipitate is washed, it is dissolved in concentrated </a:t>
            </a:r>
            <a:r>
              <a:rPr lang="en-GB" dirty="0" err="1"/>
              <a:t>HCl</a:t>
            </a:r>
            <a:r>
              <a:rPr lang="en-GB" dirty="0"/>
              <a:t>, and if it is burned on Pt wire, the reddish colour is observed.</a:t>
            </a:r>
            <a:endParaRPr lang="tr-TR" dirty="0"/>
          </a:p>
          <a:p>
            <a:pPr algn="just"/>
            <a:r>
              <a:rPr lang="en-GB" dirty="0"/>
              <a:t>20 drops of 5 M NH</a:t>
            </a:r>
            <a:r>
              <a:rPr lang="en-GB" baseline="-25000" dirty="0"/>
              <a:t>4</a:t>
            </a:r>
            <a:r>
              <a:rPr lang="en-GB" dirty="0"/>
              <a:t>OH and a spatula of (NH</a:t>
            </a:r>
            <a:r>
              <a:rPr lang="en-GB" baseline="-25000" dirty="0"/>
              <a:t>4</a:t>
            </a:r>
            <a:r>
              <a:rPr lang="en-GB" dirty="0"/>
              <a:t>)</a:t>
            </a:r>
            <a:r>
              <a:rPr lang="en-GB" baseline="-25000" dirty="0"/>
              <a:t>2</a:t>
            </a:r>
            <a:r>
              <a:rPr lang="en-GB" dirty="0"/>
              <a:t>C</a:t>
            </a:r>
            <a:r>
              <a:rPr lang="en-GB" baseline="-25000" dirty="0"/>
              <a:t>2</a:t>
            </a:r>
            <a:r>
              <a:rPr lang="en-GB" dirty="0"/>
              <a:t>O</a:t>
            </a:r>
            <a:r>
              <a:rPr lang="en-GB" baseline="-25000" dirty="0"/>
              <a:t>4</a:t>
            </a:r>
            <a:r>
              <a:rPr lang="en-GB" dirty="0"/>
              <a:t> are added on the filtrate, then centrifuged and sediment is removed.</a:t>
            </a:r>
            <a:endParaRPr lang="tr-TR" dirty="0"/>
          </a:p>
          <a:p>
            <a:pPr algn="just"/>
            <a:r>
              <a:rPr lang="en-GB" dirty="0"/>
              <a:t>After the precipitate is washed, it is dissolved in concentrated </a:t>
            </a:r>
            <a:r>
              <a:rPr lang="en-GB" dirty="0" err="1"/>
              <a:t>HCl</a:t>
            </a:r>
            <a:r>
              <a:rPr lang="en-GB" dirty="0"/>
              <a:t>, and if it is burnt on Pt wire, tile red colour is observed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2063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unu1" id="{676BB43F-806C-4246-A319-1CAA1D2FDB7F}" vid="{F2A7A42D-1360-46DA-9AC6-C63FA7CA2CB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analitik kimya sunum şablonu</Template>
  <TotalTime>187</TotalTime>
  <Words>859</Words>
  <Application>Microsoft Office PowerPoint</Application>
  <PresentationFormat>Özel</PresentationFormat>
  <Paragraphs>41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 Teması</vt:lpstr>
      <vt:lpstr>4TH GROUP OF CATIONS</vt:lpstr>
      <vt:lpstr>PowerPoint Sunusu</vt:lpstr>
      <vt:lpstr>Ba+2</vt:lpstr>
      <vt:lpstr>Ba+2</vt:lpstr>
      <vt:lpstr>Sr+2</vt:lpstr>
      <vt:lpstr>Ca+2</vt:lpstr>
      <vt:lpstr>SEPARATION OF GROUP IV AND GROUP V CATIONS</vt:lpstr>
      <vt:lpstr>Points to note</vt:lpstr>
      <vt:lpstr>Experimental Procedure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NOVALGIN DETERMINATION</dc:title>
  <dc:creator>ali kemal</dc:creator>
  <cp:lastModifiedBy>ali kemal</cp:lastModifiedBy>
  <cp:revision>25</cp:revision>
  <dcterms:created xsi:type="dcterms:W3CDTF">2017-06-29T11:24:15Z</dcterms:created>
  <dcterms:modified xsi:type="dcterms:W3CDTF">2017-10-07T18:32:30Z</dcterms:modified>
</cp:coreProperties>
</file>