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57" r:id="rId4"/>
    <p:sldId id="271" r:id="rId5"/>
    <p:sldId id="260" r:id="rId6"/>
    <p:sldId id="262" r:id="rId7"/>
    <p:sldId id="258" r:id="rId8"/>
    <p:sldId id="264" r:id="rId9"/>
    <p:sldId id="265" r:id="rId10"/>
    <p:sldId id="266" r:id="rId11"/>
    <p:sldId id="270" r:id="rId12"/>
    <p:sldId id="272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-666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559503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831856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86816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4954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34014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77917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15898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4626255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69585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78537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98978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3D574-375B-4385-8039-2855002BA3FE}" type="datetimeFigureOut">
              <a:rPr lang="tr-TR" smtClean="0"/>
              <a:pPr/>
              <a:t>24/04/2018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252BF9-DE54-4B56-B0CD-A0AF6B53E606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6499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614149" y="232012"/>
            <a:ext cx="10053851" cy="914400"/>
          </a:xfrm>
        </p:spPr>
        <p:txBody>
          <a:bodyPr>
            <a:normAutofit/>
          </a:bodyPr>
          <a:lstStyle/>
          <a:p>
            <a:r>
              <a:rPr lang="tr-TR" sz="5400" b="1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HEDGEHOG </a:t>
            </a:r>
            <a:r>
              <a:rPr lang="tr-TR" sz="5400" b="1" dirty="0" smtClean="0">
                <a:solidFill>
                  <a:schemeClr val="accent6">
                    <a:lumMod val="75000"/>
                  </a:schemeClr>
                </a:solidFill>
                <a:latin typeface="+mn-lt"/>
              </a:rPr>
              <a:t>YOLAĞI</a:t>
            </a:r>
            <a:endParaRPr lang="tr-TR" sz="5400" b="1" dirty="0">
              <a:solidFill>
                <a:schemeClr val="accent6">
                  <a:lumMod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0452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8364" y="204716"/>
            <a:ext cx="11696132" cy="6400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smtClean="0">
                <a:solidFill>
                  <a:srgbClr val="FF0000"/>
                </a:solidFill>
              </a:rPr>
              <a:t>Kanser kök hücreleri ve </a:t>
            </a:r>
            <a:r>
              <a:rPr lang="tr-TR" b="1" dirty="0" err="1" smtClean="0">
                <a:solidFill>
                  <a:srgbClr val="FF0000"/>
                </a:solidFill>
              </a:rPr>
              <a:t>Hedgehog</a:t>
            </a:r>
            <a:r>
              <a:rPr lang="tr-TR" b="1" dirty="0" smtClean="0">
                <a:solidFill>
                  <a:srgbClr val="FF0000"/>
                </a:solidFill>
              </a:rPr>
              <a:t> Sinyali</a:t>
            </a:r>
          </a:p>
          <a:p>
            <a:r>
              <a:rPr lang="tr-TR" sz="2400" dirty="0" smtClean="0"/>
              <a:t>Kök hücrelerin kendilerini yenilemelerinde ve çeşitli dokularda kök hücre </a:t>
            </a:r>
            <a:r>
              <a:rPr lang="tr-TR" sz="2400" dirty="0" err="1" smtClean="0"/>
              <a:t>proliferasyonunda</a:t>
            </a:r>
            <a:r>
              <a:rPr lang="tr-TR" sz="2400" dirty="0" smtClean="0"/>
              <a:t>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 düzenleyici olarak görev yapmaktadır.</a:t>
            </a:r>
          </a:p>
          <a:p>
            <a:r>
              <a:rPr lang="tr-TR" sz="2400" dirty="0" smtClean="0"/>
              <a:t>Tümör gelişimi ve yayılmasının, normal doku kök hücrelerine benzeyen ve aynı sinyallerden etkilenen küçük bir kanser kök hücre </a:t>
            </a:r>
            <a:r>
              <a:rPr lang="tr-TR" sz="2400" dirty="0" err="1" smtClean="0"/>
              <a:t>populasyonuna</a:t>
            </a:r>
            <a:r>
              <a:rPr lang="tr-TR" sz="2400" dirty="0" smtClean="0"/>
              <a:t> bağlı olduğu düşünülmektedir. </a:t>
            </a:r>
          </a:p>
          <a:p>
            <a:r>
              <a:rPr lang="tr-TR" sz="2400" dirty="0" smtClean="0"/>
              <a:t>Kanserin oluşumu ve yaygınlaşmasında kök hücrelerdeki </a:t>
            </a:r>
            <a:r>
              <a:rPr lang="tr-TR" sz="2400" dirty="0" err="1" smtClean="0"/>
              <a:t>Hh</a:t>
            </a:r>
            <a:r>
              <a:rPr lang="tr-TR" sz="2400" dirty="0" smtClean="0"/>
              <a:t>, </a:t>
            </a:r>
            <a:r>
              <a:rPr lang="tr-TR" sz="2400" dirty="0" err="1" smtClean="0"/>
              <a:t>Wnt</a:t>
            </a:r>
            <a:r>
              <a:rPr lang="tr-TR" sz="2400" dirty="0" smtClean="0"/>
              <a:t>, </a:t>
            </a:r>
            <a:r>
              <a:rPr lang="tr-TR" sz="2400" dirty="0" err="1" smtClean="0"/>
              <a:t>Notch</a:t>
            </a:r>
            <a:r>
              <a:rPr lang="tr-TR" sz="2400" dirty="0" smtClean="0"/>
              <a:t> ve BMP gibi çeşitli sinyal yolakların regülasyonunun bozulmasının rol oynadığına dair veriler mevcuttur.</a:t>
            </a:r>
          </a:p>
          <a:p>
            <a:r>
              <a:rPr lang="tr-TR" sz="2400" dirty="0" smtClean="0"/>
              <a:t>Meme kanseri, </a:t>
            </a:r>
            <a:r>
              <a:rPr lang="tr-TR" sz="2400" dirty="0" err="1" smtClean="0"/>
              <a:t>glioma</a:t>
            </a:r>
            <a:r>
              <a:rPr lang="tr-TR" sz="2400" dirty="0" smtClean="0"/>
              <a:t> ve </a:t>
            </a:r>
            <a:r>
              <a:rPr lang="tr-TR" sz="2400" dirty="0" err="1" smtClean="0"/>
              <a:t>multipl</a:t>
            </a:r>
            <a:r>
              <a:rPr lang="tr-TR" sz="2400" dirty="0" smtClean="0"/>
              <a:t> </a:t>
            </a:r>
            <a:r>
              <a:rPr lang="tr-TR" sz="2400" dirty="0" err="1" smtClean="0"/>
              <a:t>miyelomda</a:t>
            </a:r>
            <a:r>
              <a:rPr lang="tr-TR" sz="2400" dirty="0" smtClean="0"/>
              <a:t> kanser kök hücrelerinin kendini yenilemesini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sinyalinin düzenlediği, kronik </a:t>
            </a:r>
            <a:r>
              <a:rPr lang="tr-TR" sz="2400" dirty="0" err="1" smtClean="0"/>
              <a:t>miyeloid</a:t>
            </a:r>
            <a:r>
              <a:rPr lang="tr-TR" sz="2400" dirty="0" smtClean="0"/>
              <a:t> lösemide ise kanser kök hücrelerinin hayatiyetini sürdürmesini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sinyalinin sağladığı belirlenmiştir. </a:t>
            </a:r>
          </a:p>
          <a:p>
            <a:r>
              <a:rPr lang="tr-TR" sz="2400" dirty="0" smtClean="0"/>
              <a:t>Kanser kök hücrelerinin konvansiyonel kemoterapi ve radyoterapiye dirençli olduğu ve tümör dokusu bu tedavilerle yıkılsa bile </a:t>
            </a:r>
            <a:r>
              <a:rPr lang="tr-TR" sz="2400" dirty="0" err="1" smtClean="0"/>
              <a:t>relapslara</a:t>
            </a:r>
            <a:r>
              <a:rPr lang="tr-TR" sz="2400" dirty="0" smtClean="0"/>
              <a:t> bu hücrelerin neden olduğu sanılmaktadır.</a:t>
            </a:r>
          </a:p>
          <a:p>
            <a:r>
              <a:rPr lang="tr-TR" sz="2400" dirty="0" smtClean="0"/>
              <a:t>Bu hücrelerde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 aktif olup </a:t>
            </a:r>
            <a:r>
              <a:rPr lang="tr-TR" sz="2400" dirty="0" err="1" smtClean="0"/>
              <a:t>Hh</a:t>
            </a:r>
            <a:r>
              <a:rPr lang="tr-TR" sz="2400" dirty="0" smtClean="0"/>
              <a:t> </a:t>
            </a:r>
            <a:r>
              <a:rPr lang="tr-TR" sz="2400" dirty="0" err="1" smtClean="0"/>
              <a:t>inhibisyonu</a:t>
            </a:r>
            <a:r>
              <a:rPr lang="tr-TR" sz="2400" dirty="0" smtClean="0"/>
              <a:t> umut verici hedef tedavi olarak görünmektedir.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751403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Metin kutusu 5"/>
          <p:cNvSpPr txBox="1"/>
          <p:nvPr/>
        </p:nvSpPr>
        <p:spPr>
          <a:xfrm>
            <a:off x="122829" y="109183"/>
            <a:ext cx="6591869" cy="76790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b="1" dirty="0" err="1">
                <a:solidFill>
                  <a:srgbClr val="00B0F0"/>
                </a:solidFill>
              </a:rPr>
              <a:t>Siklopamin</a:t>
            </a:r>
            <a:r>
              <a:rPr lang="tr-TR" sz="1900" dirty="0">
                <a:solidFill>
                  <a:prstClr val="black"/>
                </a:solidFill>
              </a:rPr>
              <a:t>, </a:t>
            </a:r>
            <a:r>
              <a:rPr lang="tr-TR" sz="1900" dirty="0" err="1">
                <a:solidFill>
                  <a:prstClr val="black"/>
                </a:solidFill>
              </a:rPr>
              <a:t>Smo’nun</a:t>
            </a:r>
            <a:r>
              <a:rPr lang="tr-TR" sz="1900" dirty="0">
                <a:solidFill>
                  <a:prstClr val="black"/>
                </a:solidFill>
              </a:rPr>
              <a:t> </a:t>
            </a:r>
            <a:r>
              <a:rPr lang="tr-TR" sz="1900" dirty="0" err="1">
                <a:solidFill>
                  <a:prstClr val="black"/>
                </a:solidFill>
              </a:rPr>
              <a:t>transdermal</a:t>
            </a:r>
            <a:r>
              <a:rPr lang="tr-TR" sz="1900" dirty="0">
                <a:solidFill>
                  <a:prstClr val="black"/>
                </a:solidFill>
              </a:rPr>
              <a:t> </a:t>
            </a:r>
            <a:r>
              <a:rPr lang="tr-TR" sz="1900" dirty="0" err="1">
                <a:solidFill>
                  <a:prstClr val="black"/>
                </a:solidFill>
              </a:rPr>
              <a:t>heliksine</a:t>
            </a:r>
            <a:r>
              <a:rPr lang="tr-TR" sz="1900" dirty="0">
                <a:solidFill>
                  <a:prstClr val="black"/>
                </a:solidFill>
              </a:rPr>
              <a:t> bağlanarak </a:t>
            </a:r>
            <a:r>
              <a:rPr lang="tr-TR" sz="1900" dirty="0" err="1">
                <a:solidFill>
                  <a:prstClr val="black"/>
                </a:solidFill>
              </a:rPr>
              <a:t>Smo’yu</a:t>
            </a:r>
            <a:r>
              <a:rPr lang="tr-TR" sz="1900" dirty="0">
                <a:solidFill>
                  <a:prstClr val="black"/>
                </a:solidFill>
              </a:rPr>
              <a:t> </a:t>
            </a:r>
            <a:r>
              <a:rPr lang="tr-TR" sz="1900" dirty="0" err="1">
                <a:solidFill>
                  <a:prstClr val="black"/>
                </a:solidFill>
              </a:rPr>
              <a:t>inhibe</a:t>
            </a:r>
            <a:r>
              <a:rPr lang="tr-TR" sz="1900" dirty="0">
                <a:solidFill>
                  <a:prstClr val="black"/>
                </a:solidFill>
              </a:rPr>
              <a:t> etmektedir</a:t>
            </a:r>
            <a:r>
              <a:rPr lang="tr-TR" sz="1900" dirty="0" smtClean="0">
                <a:solidFill>
                  <a:prstClr val="black"/>
                </a:solidFill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 err="1"/>
              <a:t>Smo’nun</a:t>
            </a:r>
            <a:r>
              <a:rPr lang="tr-TR" sz="1900" dirty="0"/>
              <a:t> </a:t>
            </a:r>
            <a:r>
              <a:rPr lang="tr-TR" sz="1900" dirty="0" err="1"/>
              <a:t>siklopamin</a:t>
            </a:r>
            <a:r>
              <a:rPr lang="tr-TR" sz="1900" dirty="0"/>
              <a:t> ve başka sentetik küçük moleküllü </a:t>
            </a:r>
            <a:r>
              <a:rPr lang="tr-TR" sz="1900" dirty="0" smtClean="0"/>
              <a:t>antagonistlerini (</a:t>
            </a:r>
            <a:r>
              <a:rPr lang="tr-TR" sz="1900" b="1" dirty="0" smtClean="0">
                <a:solidFill>
                  <a:srgbClr val="00B0F0"/>
                </a:solidFill>
              </a:rPr>
              <a:t>Cur-61414</a:t>
            </a:r>
            <a:r>
              <a:rPr lang="tr-TR" sz="1900" b="1" dirty="0">
                <a:solidFill>
                  <a:srgbClr val="00B0F0"/>
                </a:solidFill>
              </a:rPr>
              <a:t>, GDC-0449, IPI-926 ve </a:t>
            </a:r>
            <a:r>
              <a:rPr lang="tr-TR" sz="1900" b="1" dirty="0" smtClean="0">
                <a:solidFill>
                  <a:srgbClr val="00B0F0"/>
                </a:solidFill>
              </a:rPr>
              <a:t>BMS-833923</a:t>
            </a:r>
            <a:r>
              <a:rPr lang="tr-TR" sz="1900" dirty="0"/>
              <a:t> </a:t>
            </a:r>
            <a:r>
              <a:rPr lang="tr-TR" sz="1900" dirty="0" smtClean="0"/>
              <a:t>gibi) geliştirilmesi </a:t>
            </a:r>
            <a:r>
              <a:rPr lang="tr-TR" sz="1900" dirty="0" err="1"/>
              <a:t>Hh</a:t>
            </a:r>
            <a:r>
              <a:rPr lang="tr-TR" sz="1900" dirty="0"/>
              <a:t> sinyalinin rol oynadığı kanserlerin tedavisinde yeni bir dönemin açılacağını göstermiştir</a:t>
            </a:r>
            <a:r>
              <a:rPr lang="tr-TR" sz="19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 err="1"/>
              <a:t>Hh’un</a:t>
            </a:r>
            <a:r>
              <a:rPr lang="tr-TR" sz="1900" dirty="0"/>
              <a:t> </a:t>
            </a:r>
            <a:r>
              <a:rPr lang="tr-TR" sz="1900" dirty="0" err="1"/>
              <a:t>Ptch’ye</a:t>
            </a:r>
            <a:r>
              <a:rPr lang="tr-TR" sz="1900" dirty="0"/>
              <a:t> bağlanmasını engelleyen </a:t>
            </a:r>
            <a:r>
              <a:rPr lang="tr-TR" sz="1900" b="1" dirty="0">
                <a:solidFill>
                  <a:srgbClr val="00B0F0"/>
                </a:solidFill>
              </a:rPr>
              <a:t>5E1</a:t>
            </a:r>
            <a:r>
              <a:rPr lang="tr-TR" sz="1900" dirty="0"/>
              <a:t> gibi </a:t>
            </a:r>
            <a:r>
              <a:rPr lang="tr-TR" sz="1900" dirty="0" err="1"/>
              <a:t>Hh</a:t>
            </a:r>
            <a:r>
              <a:rPr lang="tr-TR" sz="1900" dirty="0"/>
              <a:t> bloke edici antikorlar da iyi </a:t>
            </a:r>
            <a:r>
              <a:rPr lang="tr-TR" sz="1900" dirty="0" err="1"/>
              <a:t>preklinik</a:t>
            </a:r>
            <a:r>
              <a:rPr lang="tr-TR" sz="1900" dirty="0"/>
              <a:t> sonuçlar </a:t>
            </a:r>
            <a:r>
              <a:rPr lang="tr-TR" sz="1900" dirty="0" smtClean="0"/>
              <a:t>vermiştir.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/>
              <a:t>Son çalışmalar, </a:t>
            </a:r>
            <a:r>
              <a:rPr lang="tr-TR" sz="1900" dirty="0" err="1"/>
              <a:t>sekresyonu</a:t>
            </a:r>
            <a:r>
              <a:rPr lang="tr-TR" sz="1900" dirty="0"/>
              <a:t> Ptch1 tarafından uyarılan </a:t>
            </a:r>
            <a:r>
              <a:rPr lang="tr-TR" sz="1900" b="1" dirty="0">
                <a:solidFill>
                  <a:srgbClr val="00B0F0"/>
                </a:solidFill>
              </a:rPr>
              <a:t>D3 vitamini</a:t>
            </a:r>
            <a:r>
              <a:rPr lang="tr-TR" sz="1900" dirty="0"/>
              <a:t>nin </a:t>
            </a:r>
            <a:r>
              <a:rPr lang="tr-TR" sz="1900" dirty="0" err="1"/>
              <a:t>Smo’ya</a:t>
            </a:r>
            <a:r>
              <a:rPr lang="tr-TR" sz="1900" dirty="0"/>
              <a:t> bağlanarak sinyali baskılayabileceğini göstermiş, bazal hücreli </a:t>
            </a:r>
            <a:r>
              <a:rPr lang="tr-TR" sz="1900" dirty="0" err="1"/>
              <a:t>karsinomun</a:t>
            </a:r>
            <a:r>
              <a:rPr lang="tr-TR" sz="1900" dirty="0"/>
              <a:t> diyetsel destekle tedavi olasılığını ortaya çıkarmıştır.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/>
              <a:t>Doğal bileşikler olan </a:t>
            </a:r>
            <a:r>
              <a:rPr lang="tr-TR" sz="1900" b="1" dirty="0" err="1">
                <a:solidFill>
                  <a:srgbClr val="00B0F0"/>
                </a:solidFill>
              </a:rPr>
              <a:t>resveratrol</a:t>
            </a:r>
            <a:r>
              <a:rPr lang="tr-TR" sz="1900" dirty="0"/>
              <a:t> ve </a:t>
            </a:r>
            <a:r>
              <a:rPr lang="tr-TR" sz="1900" b="1" dirty="0">
                <a:solidFill>
                  <a:srgbClr val="00B0F0"/>
                </a:solidFill>
              </a:rPr>
              <a:t>zerdeçal (</a:t>
            </a:r>
            <a:r>
              <a:rPr lang="tr-TR" sz="1900" b="1" dirty="0" err="1">
                <a:solidFill>
                  <a:srgbClr val="00B0F0"/>
                </a:solidFill>
              </a:rPr>
              <a:t>curcumin</a:t>
            </a:r>
            <a:r>
              <a:rPr lang="tr-TR" sz="1900" b="1" dirty="0">
                <a:solidFill>
                  <a:srgbClr val="00B0F0"/>
                </a:solidFill>
              </a:rPr>
              <a:t>) </a:t>
            </a:r>
            <a:r>
              <a:rPr lang="tr-TR" sz="1900" dirty="0"/>
              <a:t>da </a:t>
            </a:r>
            <a:r>
              <a:rPr lang="tr-TR" sz="1900" dirty="0" err="1"/>
              <a:t>Hh</a:t>
            </a:r>
            <a:r>
              <a:rPr lang="tr-TR" sz="1900" dirty="0"/>
              <a:t> sinyalini </a:t>
            </a:r>
            <a:r>
              <a:rPr lang="tr-TR" sz="1900" dirty="0" smtClean="0"/>
              <a:t>baskılamaktadır.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 smtClean="0"/>
              <a:t>Sık </a:t>
            </a:r>
            <a:r>
              <a:rPr lang="tr-TR" sz="1900" dirty="0"/>
              <a:t>kullanılan </a:t>
            </a:r>
            <a:r>
              <a:rPr lang="tr-TR" sz="1900" dirty="0" err="1"/>
              <a:t>antifungal</a:t>
            </a:r>
            <a:r>
              <a:rPr lang="tr-TR" sz="1900" dirty="0"/>
              <a:t> olan </a:t>
            </a:r>
            <a:r>
              <a:rPr lang="tr-TR" sz="1900" b="1" dirty="0" err="1">
                <a:solidFill>
                  <a:srgbClr val="00B0F0"/>
                </a:solidFill>
              </a:rPr>
              <a:t>itrakonazol</a:t>
            </a:r>
            <a:r>
              <a:rPr lang="tr-TR" sz="1900" dirty="0"/>
              <a:t> da </a:t>
            </a:r>
            <a:r>
              <a:rPr lang="tr-TR" sz="1900" dirty="0" err="1"/>
              <a:t>Hh</a:t>
            </a:r>
            <a:r>
              <a:rPr lang="tr-TR" sz="1900" dirty="0"/>
              <a:t> sinyalini </a:t>
            </a:r>
            <a:r>
              <a:rPr lang="tr-TR" sz="1900" dirty="0" err="1"/>
              <a:t>inhibe</a:t>
            </a:r>
            <a:r>
              <a:rPr lang="tr-TR" sz="1900" dirty="0"/>
              <a:t> etmektedir</a:t>
            </a:r>
            <a:r>
              <a:rPr lang="tr-TR" sz="1900" dirty="0" smtClean="0"/>
              <a:t>.</a:t>
            </a:r>
            <a:endParaRPr lang="tr-TR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r-TR" sz="1900" dirty="0"/>
              <a:t>Küçük molekül mikro temelli taramalar sonucu, </a:t>
            </a:r>
            <a:r>
              <a:rPr lang="tr-TR" sz="1900" dirty="0" err="1"/>
              <a:t>ekstrasellüler</a:t>
            </a:r>
            <a:r>
              <a:rPr lang="tr-TR" sz="1900" dirty="0"/>
              <a:t> </a:t>
            </a:r>
            <a:r>
              <a:rPr lang="tr-TR" sz="1900" dirty="0" err="1"/>
              <a:t>Shh</a:t>
            </a:r>
            <a:r>
              <a:rPr lang="tr-TR" sz="1900" dirty="0"/>
              <a:t> proteinine bağlanan bir küçük molekül olan </a:t>
            </a:r>
            <a:r>
              <a:rPr lang="tr-TR" sz="1900" b="1" dirty="0" err="1">
                <a:solidFill>
                  <a:srgbClr val="00B0F0"/>
                </a:solidFill>
              </a:rPr>
              <a:t>robotnikin</a:t>
            </a:r>
            <a:r>
              <a:rPr lang="tr-TR" sz="1900" b="1" dirty="0">
                <a:solidFill>
                  <a:srgbClr val="00B0F0"/>
                </a:solidFill>
              </a:rPr>
              <a:t> </a:t>
            </a:r>
            <a:r>
              <a:rPr lang="tr-TR" sz="1900" dirty="0"/>
              <a:t>izole edilmiştir. Tümör orijinli </a:t>
            </a:r>
            <a:r>
              <a:rPr lang="tr-TR" sz="1900" dirty="0" err="1"/>
              <a:t>Shh</a:t>
            </a:r>
            <a:r>
              <a:rPr lang="tr-TR" sz="1900" dirty="0"/>
              <a:t> </a:t>
            </a:r>
            <a:r>
              <a:rPr lang="tr-TR" sz="1900" dirty="0" err="1"/>
              <a:t>ligandları</a:t>
            </a:r>
            <a:r>
              <a:rPr lang="tr-TR" sz="1900" dirty="0"/>
              <a:t> </a:t>
            </a:r>
            <a:r>
              <a:rPr lang="tr-TR" sz="1900" dirty="0" err="1"/>
              <a:t>stroma</a:t>
            </a:r>
            <a:r>
              <a:rPr lang="tr-TR" sz="1900" dirty="0"/>
              <a:t> hücrelerinde doğrudan sinyal aktivasyonuna neden olduğundan </a:t>
            </a:r>
            <a:r>
              <a:rPr lang="tr-TR" sz="1900" dirty="0" err="1"/>
              <a:t>Shh</a:t>
            </a:r>
            <a:r>
              <a:rPr lang="tr-TR" sz="1900" dirty="0"/>
              <a:t> </a:t>
            </a:r>
            <a:r>
              <a:rPr lang="tr-TR" sz="1900" dirty="0" err="1"/>
              <a:t>ligandlarını</a:t>
            </a:r>
            <a:r>
              <a:rPr lang="tr-TR" sz="1900" dirty="0"/>
              <a:t> hedef alan bu yaklaşımlar ilginç sonuçlar vermeye adaydır.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9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sz="1900" dirty="0" smtClean="0">
              <a:solidFill>
                <a:prstClr val="black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tr-TR" dirty="0"/>
          </a:p>
        </p:txBody>
      </p:sp>
      <p:sp>
        <p:nvSpPr>
          <p:cNvPr id="4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9578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2263" y="545910"/>
            <a:ext cx="10821537" cy="5631053"/>
          </a:xfrm>
        </p:spPr>
        <p:txBody>
          <a:bodyPr/>
          <a:lstStyle/>
          <a:p>
            <a:pPr marL="0" indent="0">
              <a:buNone/>
            </a:pPr>
            <a:r>
              <a:rPr lang="tr-TR" sz="3200" b="1" dirty="0" smtClean="0">
                <a:solidFill>
                  <a:srgbClr val="FF0000"/>
                </a:solidFill>
              </a:rPr>
              <a:t>Kaynaklar</a:t>
            </a:r>
          </a:p>
          <a:p>
            <a:r>
              <a:rPr lang="tr-TR" dirty="0" err="1" smtClean="0"/>
              <a:t>Hedgehog</a:t>
            </a:r>
            <a:r>
              <a:rPr lang="tr-TR" dirty="0" smtClean="0"/>
              <a:t> </a:t>
            </a:r>
            <a:r>
              <a:rPr lang="tr-TR" dirty="0"/>
              <a:t>Oktay Avcı </a:t>
            </a:r>
            <a:r>
              <a:rPr lang="tr-TR" dirty="0" err="1"/>
              <a:t>Turk</a:t>
            </a:r>
            <a:r>
              <a:rPr lang="tr-TR" dirty="0"/>
              <a:t> J </a:t>
            </a:r>
            <a:r>
              <a:rPr lang="tr-TR" dirty="0" err="1"/>
              <a:t>Dermatol</a:t>
            </a:r>
            <a:r>
              <a:rPr lang="tr-TR" dirty="0"/>
              <a:t> 2012; 6: 162-7 • DOI: </a:t>
            </a:r>
            <a:r>
              <a:rPr lang="tr-TR" dirty="0" smtClean="0"/>
              <a:t>10.5152/tdd.2012.35</a:t>
            </a:r>
          </a:p>
          <a:p>
            <a:r>
              <a:rPr lang="tr-TR" dirty="0"/>
              <a:t>Kanser </a:t>
            </a:r>
            <a:r>
              <a:rPr lang="tr-TR" dirty="0" smtClean="0"/>
              <a:t>Yolakları </a:t>
            </a:r>
            <a:r>
              <a:rPr lang="tr-TR" dirty="0" err="1" smtClean="0"/>
              <a:t>Doç.Dr</a:t>
            </a:r>
            <a:r>
              <a:rPr lang="tr-TR" dirty="0"/>
              <a:t>. Ayfer </a:t>
            </a:r>
            <a:r>
              <a:rPr lang="tr-TR" dirty="0" smtClean="0"/>
              <a:t>PAZARBAŞI* </a:t>
            </a:r>
            <a:r>
              <a:rPr lang="tr-TR" dirty="0" err="1" smtClean="0"/>
              <a:t>Prof.Dr</a:t>
            </a:r>
            <a:r>
              <a:rPr lang="tr-TR" dirty="0"/>
              <a:t>. Mülkiye </a:t>
            </a:r>
            <a:r>
              <a:rPr lang="tr-TR" dirty="0" smtClean="0"/>
              <a:t>KASAP* </a:t>
            </a:r>
            <a:r>
              <a:rPr lang="tr-TR" dirty="0" err="1" smtClean="0"/>
              <a:t>Prof.Dr</a:t>
            </a:r>
            <a:r>
              <a:rPr lang="tr-TR" dirty="0"/>
              <a:t>. Halil KASAP* *Çukurova Üniversitesi Tıp Fakültesi, Tıbbi Biyoloji ve Genetik Anabilim Dalı, ADANA ARŞİV 2011; 20: 187</a:t>
            </a:r>
          </a:p>
        </p:txBody>
      </p:sp>
    </p:spTree>
    <p:extLst>
      <p:ext uri="{BB962C8B-B14F-4D97-AF65-F5344CB8AC3E}">
        <p14:creationId xmlns:p14="http://schemas.microsoft.com/office/powerpoint/2010/main" xmlns="" val="349440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9433" y="368490"/>
            <a:ext cx="11641540" cy="6209731"/>
          </a:xfrm>
        </p:spPr>
        <p:txBody>
          <a:bodyPr/>
          <a:lstStyle/>
          <a:p>
            <a:pPr marL="0" indent="0">
              <a:buNone/>
            </a:pP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sz="3200" dirty="0" smtClean="0"/>
              <a:t>Sunum Planı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Hedgehog</a:t>
            </a:r>
            <a:r>
              <a:rPr lang="tr-TR" dirty="0" smtClean="0"/>
              <a:t> proteinin özellikleri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 smtClean="0"/>
              <a:t>Hedgehog</a:t>
            </a:r>
            <a:r>
              <a:rPr lang="tr-TR" dirty="0" smtClean="0"/>
              <a:t> sinyal yolağı mekanizması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err="1"/>
              <a:t>Hedgehog</a:t>
            </a:r>
            <a:r>
              <a:rPr lang="tr-TR" dirty="0"/>
              <a:t> sinyal </a:t>
            </a:r>
            <a:r>
              <a:rPr lang="tr-TR" dirty="0" smtClean="0"/>
              <a:t>yolağının kanserle ilişkisi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/>
              <a:t>Kanser kök hücreleri ve </a:t>
            </a:r>
            <a:r>
              <a:rPr lang="tr-TR" dirty="0" err="1"/>
              <a:t>Hedgehog</a:t>
            </a:r>
            <a:r>
              <a:rPr lang="tr-TR" dirty="0"/>
              <a:t> </a:t>
            </a:r>
            <a:r>
              <a:rPr lang="tr-TR" dirty="0" smtClean="0"/>
              <a:t>sinyali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Hedefe yönelik tedaviler</a:t>
            </a:r>
            <a:endParaRPr lang="tr-TR" dirty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 smtClean="0"/>
          </a:p>
          <a:p>
            <a:pPr marL="514350" indent="-514350">
              <a:buFont typeface="+mj-lt"/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49149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2012" y="163773"/>
            <a:ext cx="11573302" cy="5063321"/>
          </a:xfrm>
        </p:spPr>
        <p:txBody>
          <a:bodyPr>
            <a:normAutofit/>
          </a:bodyPr>
          <a:lstStyle/>
          <a:p>
            <a:r>
              <a:rPr lang="tr-TR" sz="2400" dirty="0" err="1" smtClean="0"/>
              <a:t>Hh</a:t>
            </a:r>
            <a:r>
              <a:rPr lang="tr-TR" sz="2400" dirty="0" smtClean="0"/>
              <a:t> proteinleri;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hücre </a:t>
            </a:r>
            <a:r>
              <a:rPr lang="tr-TR" sz="2400" dirty="0" err="1" smtClean="0"/>
              <a:t>proliferasyonunu</a:t>
            </a:r>
            <a:r>
              <a:rPr lang="tr-TR" sz="2400" dirty="0" smtClean="0"/>
              <a:t> ve </a:t>
            </a:r>
            <a:r>
              <a:rPr lang="tr-TR" sz="2400" dirty="0" err="1" smtClean="0"/>
              <a:t>diferansiasyonunu</a:t>
            </a:r>
            <a:r>
              <a:rPr lang="tr-TR" sz="2400" dirty="0" smtClean="0"/>
              <a:t>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doku </a:t>
            </a:r>
            <a:r>
              <a:rPr lang="tr-TR" sz="2400" dirty="0" err="1" smtClean="0"/>
              <a:t>paterninin</a:t>
            </a:r>
            <a:r>
              <a:rPr lang="tr-TR" sz="2400" dirty="0" smtClean="0"/>
              <a:t> oluşumunu yönetir,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smtClean="0"/>
              <a:t>sineklerde doğru </a:t>
            </a:r>
            <a:r>
              <a:rPr lang="tr-TR" sz="2400" dirty="0" err="1" smtClean="0"/>
              <a:t>segmentleşmeyi</a:t>
            </a:r>
            <a:r>
              <a:rPr lang="tr-TR" sz="2400" dirty="0" smtClean="0"/>
              <a:t> ve kanatların gelişimini kontrol eder,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400" dirty="0" err="1" smtClean="0"/>
              <a:t>vertebralılarda</a:t>
            </a:r>
            <a:r>
              <a:rPr lang="tr-TR" sz="2400" dirty="0" smtClean="0"/>
              <a:t> sol sağ asimetrisini, </a:t>
            </a:r>
            <a:r>
              <a:rPr lang="tr-TR" sz="2400" dirty="0" err="1" smtClean="0"/>
              <a:t>ekstremitelerin</a:t>
            </a:r>
            <a:r>
              <a:rPr lang="tr-TR" sz="2400" dirty="0" smtClean="0"/>
              <a:t>, iskelet sisteminin, </a:t>
            </a:r>
            <a:r>
              <a:rPr lang="tr-TR" sz="2400" dirty="0" err="1" smtClean="0"/>
              <a:t>adele</a:t>
            </a:r>
            <a:r>
              <a:rPr lang="tr-TR" sz="2400" dirty="0" smtClean="0"/>
              <a:t> yapılarının, gözlerin, akciğerlerin, dişlerin, sinir sisteminin ve bağırsakların doğru biçimde oluşumunu, sperm ve kıkırdak </a:t>
            </a:r>
            <a:r>
              <a:rPr lang="tr-TR" sz="2400" dirty="0" err="1" smtClean="0"/>
              <a:t>diferansiasyonunu</a:t>
            </a:r>
            <a:r>
              <a:rPr lang="tr-TR" sz="2400" dirty="0" smtClean="0"/>
              <a:t> indükler.</a:t>
            </a:r>
          </a:p>
          <a:p>
            <a:r>
              <a:rPr lang="tr-TR" sz="2400" dirty="0"/>
              <a:t>Günümüzde </a:t>
            </a:r>
            <a:r>
              <a:rPr lang="tr-TR" sz="2400" dirty="0" err="1"/>
              <a:t>hedgehog</a:t>
            </a:r>
            <a:r>
              <a:rPr lang="tr-TR" sz="2400" dirty="0"/>
              <a:t> genlerinin </a:t>
            </a:r>
            <a:r>
              <a:rPr lang="tr-TR" sz="2400" dirty="0" err="1"/>
              <a:t>embriyonik</a:t>
            </a:r>
            <a:r>
              <a:rPr lang="tr-TR" sz="2400" dirty="0"/>
              <a:t> gelişimin temel düzenleyicileri olduğu kabul edilmektedir.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57389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45660" y="368490"/>
            <a:ext cx="11655189" cy="6250674"/>
          </a:xfrm>
        </p:spPr>
        <p:txBody>
          <a:bodyPr>
            <a:normAutofit/>
          </a:bodyPr>
          <a:lstStyle/>
          <a:p>
            <a:r>
              <a:rPr lang="tr-TR" sz="2400" dirty="0"/>
              <a:t>İnsanda üç </a:t>
            </a:r>
            <a:r>
              <a:rPr lang="tr-TR" sz="2400" dirty="0" err="1"/>
              <a:t>Hedgehog</a:t>
            </a:r>
            <a:r>
              <a:rPr lang="tr-TR" sz="2400" dirty="0"/>
              <a:t> proteini bulunur: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 err="1">
                <a:solidFill>
                  <a:srgbClr val="0070C0"/>
                </a:solidFill>
              </a:rPr>
              <a:t>Sonik</a:t>
            </a:r>
            <a:r>
              <a:rPr lang="tr-TR" sz="2400" b="1" dirty="0">
                <a:solidFill>
                  <a:srgbClr val="0070C0"/>
                </a:solidFill>
              </a:rPr>
              <a:t> </a:t>
            </a:r>
            <a:r>
              <a:rPr lang="tr-TR" sz="2400" b="1" dirty="0" err="1">
                <a:solidFill>
                  <a:srgbClr val="0070C0"/>
                </a:solidFill>
              </a:rPr>
              <a:t>Hedgehog</a:t>
            </a:r>
            <a:r>
              <a:rPr lang="tr-TR" sz="2400" b="1" dirty="0">
                <a:solidFill>
                  <a:srgbClr val="0070C0"/>
                </a:solidFill>
              </a:rPr>
              <a:t> (</a:t>
            </a:r>
            <a:r>
              <a:rPr lang="tr-TR" sz="2400" b="1" dirty="0" err="1">
                <a:solidFill>
                  <a:srgbClr val="0070C0"/>
                </a:solidFill>
              </a:rPr>
              <a:t>Shh</a:t>
            </a:r>
            <a:r>
              <a:rPr lang="tr-TR" sz="2400" b="1" dirty="0">
                <a:solidFill>
                  <a:srgbClr val="0070C0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 err="1">
                <a:solidFill>
                  <a:srgbClr val="0070C0"/>
                </a:solidFill>
              </a:rPr>
              <a:t>Desert</a:t>
            </a:r>
            <a:r>
              <a:rPr lang="tr-TR" sz="2400" b="1" dirty="0">
                <a:solidFill>
                  <a:srgbClr val="0070C0"/>
                </a:solidFill>
              </a:rPr>
              <a:t> </a:t>
            </a:r>
            <a:r>
              <a:rPr lang="tr-TR" sz="2400" b="1" dirty="0" err="1">
                <a:solidFill>
                  <a:srgbClr val="0070C0"/>
                </a:solidFill>
              </a:rPr>
              <a:t>Hedgehog</a:t>
            </a:r>
            <a:r>
              <a:rPr lang="tr-TR" sz="2400" b="1" dirty="0">
                <a:solidFill>
                  <a:srgbClr val="0070C0"/>
                </a:solidFill>
              </a:rPr>
              <a:t> (</a:t>
            </a:r>
            <a:r>
              <a:rPr lang="tr-TR" sz="2400" b="1" dirty="0" err="1">
                <a:solidFill>
                  <a:srgbClr val="0070C0"/>
                </a:solidFill>
              </a:rPr>
              <a:t>Dhh</a:t>
            </a:r>
            <a:r>
              <a:rPr lang="tr-TR" sz="2400" b="1" dirty="0">
                <a:solidFill>
                  <a:srgbClr val="0070C0"/>
                </a:solidFill>
              </a:rPr>
              <a:t>)</a:t>
            </a:r>
          </a:p>
          <a:p>
            <a:pPr marL="457200" indent="-457200">
              <a:buFont typeface="+mj-lt"/>
              <a:buAutoNum type="arabicPeriod"/>
            </a:pPr>
            <a:r>
              <a:rPr lang="tr-TR" sz="2400" b="1" dirty="0" err="1">
                <a:solidFill>
                  <a:srgbClr val="0070C0"/>
                </a:solidFill>
              </a:rPr>
              <a:t>Indian</a:t>
            </a:r>
            <a:r>
              <a:rPr lang="tr-TR" sz="2400" b="1" dirty="0">
                <a:solidFill>
                  <a:srgbClr val="0070C0"/>
                </a:solidFill>
              </a:rPr>
              <a:t> </a:t>
            </a:r>
            <a:r>
              <a:rPr lang="tr-TR" sz="2400" b="1" dirty="0" err="1">
                <a:solidFill>
                  <a:srgbClr val="0070C0"/>
                </a:solidFill>
              </a:rPr>
              <a:t>Hedgehog</a:t>
            </a:r>
            <a:r>
              <a:rPr lang="tr-TR" sz="2400" b="1" dirty="0">
                <a:solidFill>
                  <a:srgbClr val="0070C0"/>
                </a:solidFill>
              </a:rPr>
              <a:t> (</a:t>
            </a:r>
            <a:r>
              <a:rPr lang="tr-TR" sz="2400" b="1" dirty="0" err="1">
                <a:solidFill>
                  <a:srgbClr val="0070C0"/>
                </a:solidFill>
              </a:rPr>
              <a:t>Ihh</a:t>
            </a:r>
            <a:r>
              <a:rPr lang="tr-TR" sz="2400" b="1" dirty="0">
                <a:solidFill>
                  <a:srgbClr val="0070C0"/>
                </a:solidFill>
              </a:rPr>
              <a:t>) </a:t>
            </a:r>
          </a:p>
          <a:p>
            <a:r>
              <a:rPr lang="tr-TR" sz="2400" dirty="0" err="1"/>
              <a:t>Shh</a:t>
            </a:r>
            <a:r>
              <a:rPr lang="tr-TR" sz="2400" dirty="0"/>
              <a:t> bunlar içinde en güçlü olan, embriyo ve erişkin dokularında en sık eksprese olandır.</a:t>
            </a:r>
          </a:p>
          <a:p>
            <a:r>
              <a:rPr lang="tr-TR" sz="2400" dirty="0"/>
              <a:t>Erişkin hayatta bu sinyal yolağı aktif kalıp olup </a:t>
            </a:r>
            <a:r>
              <a:rPr lang="tr-TR" sz="2400" dirty="0" smtClean="0"/>
              <a:t>kök hücre özelliğinin </a:t>
            </a:r>
            <a:r>
              <a:rPr lang="tr-TR" sz="2400" dirty="0"/>
              <a:t>sürmesinde, doku onarımı ve </a:t>
            </a:r>
            <a:r>
              <a:rPr lang="tr-TR" sz="2400" dirty="0" err="1"/>
              <a:t>regenerasyonunda</a:t>
            </a:r>
            <a:r>
              <a:rPr lang="tr-TR" sz="2400" dirty="0"/>
              <a:t> önemli işlevlere sahiptir. Dolayısıyla doku </a:t>
            </a:r>
            <a:r>
              <a:rPr lang="tr-TR" sz="2400" dirty="0" err="1"/>
              <a:t>homeostazının</a:t>
            </a:r>
            <a:r>
              <a:rPr lang="tr-TR" sz="2400" dirty="0"/>
              <a:t> sağlanmasında bu sinyaller kritik bir rol oynamaktadır</a:t>
            </a:r>
            <a:r>
              <a:rPr lang="tr-TR" sz="2400" dirty="0" smtClean="0"/>
              <a:t>.</a:t>
            </a:r>
          </a:p>
          <a:p>
            <a:r>
              <a:rPr lang="tr-TR" sz="2400" dirty="0" err="1"/>
              <a:t>Hh</a:t>
            </a:r>
            <a:r>
              <a:rPr lang="tr-TR" sz="2400" dirty="0"/>
              <a:t> sinyal yolağındaki </a:t>
            </a:r>
            <a:r>
              <a:rPr lang="tr-TR" sz="2400" dirty="0" err="1"/>
              <a:t>defektler</a:t>
            </a:r>
            <a:r>
              <a:rPr lang="tr-TR" sz="2400" dirty="0"/>
              <a:t> </a:t>
            </a:r>
            <a:r>
              <a:rPr lang="tr-TR" sz="2400" dirty="0" err="1"/>
              <a:t>fetusta</a:t>
            </a:r>
            <a:r>
              <a:rPr lang="tr-TR" sz="2400" dirty="0"/>
              <a:t> beyin, yüz ve diğer orta hat anomalileri ortaya çıkartmaktadır. </a:t>
            </a:r>
            <a:r>
              <a:rPr lang="tr-TR" sz="2400" dirty="0" err="1"/>
              <a:t>Önbeyin</a:t>
            </a:r>
            <a:r>
              <a:rPr lang="tr-TR" sz="2400" dirty="0"/>
              <a:t> gelişim bozukluğu sonucu oluşan </a:t>
            </a:r>
            <a:r>
              <a:rPr lang="tr-TR" sz="2400" b="1" dirty="0" err="1">
                <a:solidFill>
                  <a:srgbClr val="0070C0"/>
                </a:solidFill>
              </a:rPr>
              <a:t>holoprosensefali</a:t>
            </a:r>
            <a:r>
              <a:rPr lang="tr-TR" sz="2400" dirty="0"/>
              <a:t>, ayrıca </a:t>
            </a:r>
            <a:r>
              <a:rPr lang="tr-TR" sz="2400" b="1" dirty="0" err="1">
                <a:solidFill>
                  <a:srgbClr val="0070C0"/>
                </a:solidFill>
              </a:rPr>
              <a:t>mikroensefali</a:t>
            </a:r>
            <a:r>
              <a:rPr lang="tr-TR" sz="2400" dirty="0"/>
              <a:t>, </a:t>
            </a:r>
            <a:r>
              <a:rPr lang="tr-TR" sz="2400" b="1" dirty="0" err="1">
                <a:solidFill>
                  <a:srgbClr val="0070C0"/>
                </a:solidFill>
              </a:rPr>
              <a:t>siklopi</a:t>
            </a:r>
            <a:r>
              <a:rPr lang="tr-TR" sz="2400" dirty="0"/>
              <a:t>, burun gelişiminin olmaması ve yarık damak bunlar arasındadır</a:t>
            </a:r>
            <a:r>
              <a:rPr lang="tr-TR" sz="2400" dirty="0" smtClean="0"/>
              <a:t>.</a:t>
            </a:r>
            <a:endParaRPr lang="tr-TR" sz="2400" dirty="0"/>
          </a:p>
          <a:p>
            <a:r>
              <a:rPr lang="tr-TR" sz="2400" dirty="0" err="1"/>
              <a:t>H</a:t>
            </a:r>
            <a:r>
              <a:rPr lang="tr-TR" sz="2400" dirty="0" err="1" smtClean="0"/>
              <a:t>edgehog</a:t>
            </a:r>
            <a:r>
              <a:rPr lang="tr-TR" sz="2400" dirty="0" smtClean="0"/>
              <a:t> </a:t>
            </a:r>
            <a:r>
              <a:rPr lang="tr-TR" sz="2400" dirty="0"/>
              <a:t>sinyal yolağı; doku </a:t>
            </a:r>
            <a:r>
              <a:rPr lang="tr-TR" sz="2400" dirty="0" err="1"/>
              <a:t>morfogenezi</a:t>
            </a:r>
            <a:r>
              <a:rPr lang="tr-TR" sz="2400" dirty="0"/>
              <a:t> ve </a:t>
            </a:r>
            <a:r>
              <a:rPr lang="tr-TR" sz="2400" dirty="0" err="1"/>
              <a:t>homeostazı</a:t>
            </a:r>
            <a:r>
              <a:rPr lang="tr-TR" sz="2400" dirty="0"/>
              <a:t>, </a:t>
            </a:r>
            <a:r>
              <a:rPr lang="tr-TR" sz="2400" dirty="0" err="1"/>
              <a:t>organogenez</a:t>
            </a:r>
            <a:r>
              <a:rPr lang="tr-TR" sz="2400" dirty="0"/>
              <a:t> ve erişkinlerde kök hücre yenilenmesinde önemli rol oynayan </a:t>
            </a:r>
            <a:r>
              <a:rPr lang="tr-TR" sz="2400" dirty="0" err="1"/>
              <a:t>Wnt</a:t>
            </a:r>
            <a:r>
              <a:rPr lang="tr-TR" sz="2400" dirty="0"/>
              <a:t>/</a:t>
            </a:r>
            <a:r>
              <a:rPr lang="el-GR" sz="2400" dirty="0"/>
              <a:t>β-</a:t>
            </a:r>
            <a:r>
              <a:rPr lang="tr-TR" sz="2400" dirty="0" err="1"/>
              <a:t>catenin</a:t>
            </a:r>
            <a:r>
              <a:rPr lang="tr-TR" sz="2400" dirty="0"/>
              <a:t>, TGF-</a:t>
            </a:r>
            <a:r>
              <a:rPr lang="el-GR" sz="2400" dirty="0"/>
              <a:t>β/</a:t>
            </a:r>
            <a:r>
              <a:rPr lang="tr-TR" sz="2400" dirty="0"/>
              <a:t>BMP, </a:t>
            </a:r>
            <a:r>
              <a:rPr lang="tr-TR" sz="2400" dirty="0" err="1"/>
              <a:t>Notch</a:t>
            </a:r>
            <a:r>
              <a:rPr lang="tr-TR" sz="2400" dirty="0"/>
              <a:t> ve FGF yolakları gibi birçok sinyalle sıkı bir ilişki içerisindedir. </a:t>
            </a:r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9870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" y="136478"/>
            <a:ext cx="6168788" cy="672152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600" b="1" dirty="0" err="1" smtClean="0">
                <a:solidFill>
                  <a:srgbClr val="00B050"/>
                </a:solidFill>
              </a:rPr>
              <a:t>Hedhehog</a:t>
            </a:r>
            <a:r>
              <a:rPr lang="tr-TR" sz="2600" b="1" dirty="0" smtClean="0">
                <a:solidFill>
                  <a:srgbClr val="00B050"/>
                </a:solidFill>
              </a:rPr>
              <a:t> Sinyal Yolağı Mekanizması</a:t>
            </a:r>
          </a:p>
          <a:p>
            <a:r>
              <a:rPr lang="tr-TR" sz="2200" dirty="0" err="1" smtClean="0"/>
              <a:t>Hh</a:t>
            </a:r>
            <a:r>
              <a:rPr lang="tr-TR" sz="2200" dirty="0" smtClean="0"/>
              <a:t> </a:t>
            </a:r>
            <a:r>
              <a:rPr lang="tr-TR" sz="2200" dirty="0" err="1" smtClean="0"/>
              <a:t>proteinleri,hedef</a:t>
            </a:r>
            <a:r>
              <a:rPr lang="tr-TR" sz="2200" dirty="0" smtClean="0"/>
              <a:t> hücre </a:t>
            </a:r>
            <a:r>
              <a:rPr lang="tr-TR" sz="2200" dirty="0" err="1" smtClean="0"/>
              <a:t>membranına</a:t>
            </a:r>
            <a:r>
              <a:rPr lang="tr-TR" sz="2200" dirty="0" smtClean="0"/>
              <a:t> bağlı </a:t>
            </a:r>
            <a:r>
              <a:rPr lang="tr-TR" sz="2200" b="1" dirty="0" smtClean="0">
                <a:solidFill>
                  <a:srgbClr val="0070C0"/>
                </a:solidFill>
              </a:rPr>
              <a:t>Patched1 (</a:t>
            </a:r>
            <a:r>
              <a:rPr lang="tr-TR" sz="2200" b="1" dirty="0" err="1" smtClean="0">
                <a:solidFill>
                  <a:srgbClr val="0070C0"/>
                </a:solidFill>
              </a:rPr>
              <a:t>Ptch</a:t>
            </a:r>
            <a:r>
              <a:rPr lang="tr-TR" sz="2200" b="1" dirty="0" smtClean="0">
                <a:solidFill>
                  <a:srgbClr val="0070C0"/>
                </a:solidFill>
              </a:rPr>
              <a:t>) </a:t>
            </a:r>
            <a:r>
              <a:rPr lang="tr-TR" sz="2200" dirty="0" smtClean="0"/>
              <a:t>ve </a:t>
            </a:r>
            <a:r>
              <a:rPr lang="tr-TR" sz="2200" b="1" dirty="0" smtClean="0">
                <a:solidFill>
                  <a:srgbClr val="0070C0"/>
                </a:solidFill>
              </a:rPr>
              <a:t>Patched2</a:t>
            </a:r>
            <a:r>
              <a:rPr lang="tr-TR" sz="2200" dirty="0" smtClean="0"/>
              <a:t> reseptörlerinin </a:t>
            </a:r>
            <a:r>
              <a:rPr lang="tr-TR" sz="2200" dirty="0" err="1" smtClean="0"/>
              <a:t>ligandlarıdır</a:t>
            </a:r>
            <a:r>
              <a:rPr lang="tr-TR" sz="2200" dirty="0" smtClean="0"/>
              <a:t> ve bu reseptörlere bağlandıklarında </a:t>
            </a:r>
            <a:r>
              <a:rPr lang="tr-TR" sz="2200" dirty="0" err="1" smtClean="0"/>
              <a:t>Hh</a:t>
            </a:r>
            <a:r>
              <a:rPr lang="tr-TR" sz="2200" dirty="0" smtClean="0"/>
              <a:t> sinyal yolağı aktifleşmektedir. </a:t>
            </a:r>
          </a:p>
          <a:p>
            <a:r>
              <a:rPr lang="tr-TR" sz="2200" dirty="0" smtClean="0"/>
              <a:t>Ptch1 </a:t>
            </a:r>
            <a:r>
              <a:rPr lang="tr-TR" sz="2200" dirty="0" err="1" smtClean="0"/>
              <a:t>ligand</a:t>
            </a:r>
            <a:r>
              <a:rPr lang="tr-TR" sz="2200" dirty="0" smtClean="0"/>
              <a:t> yokken </a:t>
            </a:r>
            <a:r>
              <a:rPr lang="tr-TR" sz="2200" b="1" dirty="0" err="1" smtClean="0">
                <a:solidFill>
                  <a:srgbClr val="0070C0"/>
                </a:solidFill>
              </a:rPr>
              <a:t>silyum</a:t>
            </a:r>
            <a:r>
              <a:rPr lang="tr-TR" sz="2200" dirty="0" smtClean="0"/>
              <a:t> olarak isimlendirilen, hücre </a:t>
            </a:r>
            <a:r>
              <a:rPr lang="tr-TR" sz="2200" dirty="0" err="1" smtClean="0"/>
              <a:t>membranının</a:t>
            </a:r>
            <a:r>
              <a:rPr lang="tr-TR" sz="2200" dirty="0" smtClean="0"/>
              <a:t> kuyruk benzeri çıkıntılarının alt kısmında bulunmaktadır.</a:t>
            </a:r>
          </a:p>
          <a:p>
            <a:r>
              <a:rPr lang="tr-TR" sz="2200" dirty="0" err="1" smtClean="0"/>
              <a:t>Silyumlar</a:t>
            </a:r>
            <a:r>
              <a:rPr lang="tr-TR" sz="2200" dirty="0" smtClean="0"/>
              <a:t> hemen hemen tüm </a:t>
            </a:r>
            <a:r>
              <a:rPr lang="tr-TR" sz="2200" dirty="0" err="1" smtClean="0"/>
              <a:t>ökaryotik</a:t>
            </a:r>
            <a:r>
              <a:rPr lang="tr-TR" sz="2200" dirty="0" smtClean="0"/>
              <a:t> hücrelerde bulunmakta, mekanik ve kimyasal sinyalleri algılayarak hücre </a:t>
            </a:r>
            <a:r>
              <a:rPr lang="tr-TR" sz="2200" dirty="0" err="1" smtClean="0"/>
              <a:t>diferansiasyonu</a:t>
            </a:r>
            <a:r>
              <a:rPr lang="tr-TR" sz="2200" dirty="0" smtClean="0"/>
              <a:t> ve polaritesini kontrol eden sinyalleri taşıyan iletişim tüpü olarak işlev görmektedir.</a:t>
            </a:r>
          </a:p>
          <a:p>
            <a:r>
              <a:rPr lang="tr-TR" sz="2200" dirty="0" err="1" smtClean="0"/>
              <a:t>Hh</a:t>
            </a:r>
            <a:r>
              <a:rPr lang="tr-TR" sz="2200" dirty="0" smtClean="0"/>
              <a:t> </a:t>
            </a:r>
            <a:r>
              <a:rPr lang="tr-TR" sz="2200" dirty="0" err="1" smtClean="0"/>
              <a:t>ligandının</a:t>
            </a:r>
            <a:r>
              <a:rPr lang="tr-TR" sz="2200" dirty="0" smtClean="0"/>
              <a:t> yokluğunda </a:t>
            </a:r>
            <a:r>
              <a:rPr lang="tr-TR" sz="2200" dirty="0" err="1" smtClean="0"/>
              <a:t>Ptch</a:t>
            </a:r>
            <a:r>
              <a:rPr lang="tr-TR" sz="2200" dirty="0" smtClean="0"/>
              <a:t>, reseptör benzeri bir başka protein olan </a:t>
            </a:r>
            <a:r>
              <a:rPr lang="tr-TR" sz="2200" b="1" dirty="0" err="1" smtClean="0">
                <a:solidFill>
                  <a:srgbClr val="0070C0"/>
                </a:solidFill>
              </a:rPr>
              <a:t>Smoothened</a:t>
            </a:r>
            <a:r>
              <a:rPr lang="tr-TR" sz="2200" dirty="0" err="1" smtClean="0"/>
              <a:t>’i</a:t>
            </a:r>
            <a:r>
              <a:rPr lang="tr-TR" sz="2200" dirty="0" smtClean="0"/>
              <a:t> </a:t>
            </a:r>
            <a:r>
              <a:rPr lang="tr-TR" sz="2200" b="1" dirty="0" smtClean="0">
                <a:solidFill>
                  <a:srgbClr val="0070C0"/>
                </a:solidFill>
              </a:rPr>
              <a:t>(</a:t>
            </a:r>
            <a:r>
              <a:rPr lang="tr-TR" sz="2200" b="1" dirty="0" err="1" smtClean="0">
                <a:solidFill>
                  <a:srgbClr val="0070C0"/>
                </a:solidFill>
              </a:rPr>
              <a:t>Smo</a:t>
            </a:r>
            <a:r>
              <a:rPr lang="tr-TR" sz="2200" b="1" dirty="0" smtClean="0">
                <a:solidFill>
                  <a:srgbClr val="0070C0"/>
                </a:solidFill>
              </a:rPr>
              <a:t>) </a:t>
            </a:r>
            <a:r>
              <a:rPr lang="tr-TR" sz="2200" dirty="0" smtClean="0"/>
              <a:t>baskılamaktadır.</a:t>
            </a:r>
          </a:p>
          <a:p>
            <a:r>
              <a:rPr lang="tr-TR" sz="2200" dirty="0" err="1"/>
              <a:t>Ptch</a:t>
            </a:r>
            <a:r>
              <a:rPr lang="tr-TR" sz="2200" dirty="0"/>
              <a:t>, </a:t>
            </a:r>
            <a:r>
              <a:rPr lang="tr-TR" sz="2200" dirty="0" err="1"/>
              <a:t>Smo</a:t>
            </a:r>
            <a:r>
              <a:rPr lang="tr-TR" sz="2200" dirty="0"/>
              <a:t> </a:t>
            </a:r>
            <a:r>
              <a:rPr lang="tr-TR" sz="2200" dirty="0" err="1"/>
              <a:t>agonisti</a:t>
            </a:r>
            <a:r>
              <a:rPr lang="tr-TR" sz="2200" dirty="0"/>
              <a:t> olan </a:t>
            </a:r>
            <a:r>
              <a:rPr lang="tr-TR" sz="2200" dirty="0" err="1"/>
              <a:t>endojen</a:t>
            </a:r>
            <a:r>
              <a:rPr lang="tr-TR" sz="2200" dirty="0"/>
              <a:t> </a:t>
            </a:r>
            <a:r>
              <a:rPr lang="tr-TR" sz="2200" dirty="0" err="1"/>
              <a:t>intrasellüler</a:t>
            </a:r>
            <a:r>
              <a:rPr lang="tr-TR" sz="2200" dirty="0"/>
              <a:t> bir küçük molekülün </a:t>
            </a:r>
            <a:r>
              <a:rPr lang="tr-TR" sz="2200" dirty="0" err="1"/>
              <a:t>Smo’ya</a:t>
            </a:r>
            <a:r>
              <a:rPr lang="tr-TR" sz="2200" dirty="0"/>
              <a:t> bağlanmasını </a:t>
            </a:r>
            <a:r>
              <a:rPr lang="tr-TR" sz="2200" dirty="0" smtClean="0"/>
              <a:t>engelleyerek bu </a:t>
            </a:r>
            <a:r>
              <a:rPr lang="tr-TR" sz="2200" dirty="0"/>
              <a:t>molekülü hücre dışına </a:t>
            </a:r>
            <a:r>
              <a:rPr lang="tr-TR" sz="2200" dirty="0" smtClean="0"/>
              <a:t>taşır.</a:t>
            </a:r>
          </a:p>
          <a:p>
            <a:r>
              <a:rPr lang="tr-TR" sz="2200" dirty="0" err="1"/>
              <a:t>Smo</a:t>
            </a:r>
            <a:r>
              <a:rPr lang="tr-TR" sz="2200" dirty="0"/>
              <a:t> hücrede 3 farklı şekilde yer almaktadır: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 err="1"/>
              <a:t>İnaktif</a:t>
            </a:r>
            <a:r>
              <a:rPr lang="tr-TR" sz="2200" dirty="0"/>
              <a:t> form </a:t>
            </a:r>
            <a:r>
              <a:rPr lang="tr-TR" sz="2200" b="1" dirty="0">
                <a:solidFill>
                  <a:srgbClr val="0070C0"/>
                </a:solidFill>
              </a:rPr>
              <a:t>(</a:t>
            </a:r>
            <a:r>
              <a:rPr lang="tr-TR" sz="2200" b="1" dirty="0" err="1">
                <a:solidFill>
                  <a:srgbClr val="0070C0"/>
                </a:solidFill>
              </a:rPr>
              <a:t>SmoA</a:t>
            </a:r>
            <a:r>
              <a:rPr lang="tr-TR" sz="2200" b="1" dirty="0">
                <a:solidFill>
                  <a:srgbClr val="0070C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 err="1"/>
              <a:t>inaktif</a:t>
            </a:r>
            <a:r>
              <a:rPr lang="tr-TR" sz="2200" dirty="0"/>
              <a:t> ve </a:t>
            </a:r>
            <a:r>
              <a:rPr lang="tr-TR" sz="2200" dirty="0" err="1"/>
              <a:t>silyuma</a:t>
            </a:r>
            <a:r>
              <a:rPr lang="tr-TR" sz="2200" dirty="0"/>
              <a:t> bağlı form </a:t>
            </a:r>
            <a:r>
              <a:rPr lang="tr-TR" sz="2200" b="1" dirty="0">
                <a:solidFill>
                  <a:srgbClr val="0070C0"/>
                </a:solidFill>
              </a:rPr>
              <a:t>(</a:t>
            </a:r>
            <a:r>
              <a:rPr lang="tr-TR" sz="2200" b="1" dirty="0" err="1">
                <a:solidFill>
                  <a:srgbClr val="0070C0"/>
                </a:solidFill>
              </a:rPr>
              <a:t>SmoB</a:t>
            </a:r>
            <a:r>
              <a:rPr lang="tr-TR" sz="2200" b="1" dirty="0">
                <a:solidFill>
                  <a:srgbClr val="0070C0"/>
                </a:solidFill>
              </a:rPr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tr-TR" sz="2200" dirty="0" err="1"/>
              <a:t>SmoB’den</a:t>
            </a:r>
            <a:r>
              <a:rPr lang="tr-TR" sz="2200" dirty="0"/>
              <a:t> köken alan aktif form </a:t>
            </a:r>
            <a:r>
              <a:rPr lang="tr-TR" sz="2200" b="1" dirty="0">
                <a:solidFill>
                  <a:srgbClr val="0070C0"/>
                </a:solidFill>
              </a:rPr>
              <a:t>(</a:t>
            </a:r>
            <a:r>
              <a:rPr lang="tr-TR" sz="2200" b="1" dirty="0" err="1">
                <a:solidFill>
                  <a:srgbClr val="0070C0"/>
                </a:solidFill>
              </a:rPr>
              <a:t>SmoC</a:t>
            </a:r>
            <a:r>
              <a:rPr lang="tr-TR" sz="2200" b="1" dirty="0" smtClean="0">
                <a:solidFill>
                  <a:srgbClr val="0070C0"/>
                </a:solidFill>
              </a:rPr>
              <a:t>)</a:t>
            </a:r>
            <a:endParaRPr lang="tr-TR" sz="2200" dirty="0" smtClean="0"/>
          </a:p>
          <a:p>
            <a:endParaRPr lang="tr-TR" sz="2200" dirty="0"/>
          </a:p>
          <a:p>
            <a:endParaRPr lang="tr-TR" sz="22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9541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6478" y="122830"/>
            <a:ext cx="6155140" cy="673517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sz="2400" b="1" dirty="0" err="1" smtClean="0"/>
              <a:t>Hedgehog</a:t>
            </a:r>
            <a:r>
              <a:rPr lang="tr-TR" sz="2400" b="1" dirty="0" smtClean="0"/>
              <a:t> sinyali varlığında,</a:t>
            </a:r>
          </a:p>
          <a:p>
            <a:r>
              <a:rPr lang="tr-TR" sz="2400" dirty="0" err="1" smtClean="0"/>
              <a:t>Hh</a:t>
            </a:r>
            <a:r>
              <a:rPr lang="tr-TR" sz="2400" dirty="0" smtClean="0"/>
              <a:t> proteininin (</a:t>
            </a:r>
            <a:r>
              <a:rPr lang="tr-TR" sz="2400" dirty="0" err="1" smtClean="0"/>
              <a:t>ligandının</a:t>
            </a:r>
            <a:r>
              <a:rPr lang="tr-TR" sz="2400" dirty="0" smtClean="0"/>
              <a:t>) </a:t>
            </a:r>
            <a:r>
              <a:rPr lang="tr-TR" sz="2400" dirty="0" err="1" smtClean="0"/>
              <a:t>Patch’e</a:t>
            </a:r>
            <a:r>
              <a:rPr lang="tr-TR" sz="2400" dirty="0" smtClean="0"/>
              <a:t> bağlanması ise </a:t>
            </a:r>
            <a:r>
              <a:rPr lang="tr-TR" sz="2400" dirty="0" err="1" smtClean="0"/>
              <a:t>Ptch’nin</a:t>
            </a:r>
            <a:r>
              <a:rPr lang="tr-TR" sz="2400" dirty="0" smtClean="0"/>
              <a:t> </a:t>
            </a:r>
            <a:r>
              <a:rPr lang="tr-TR" sz="2400" dirty="0" err="1" smtClean="0"/>
              <a:t>Smo</a:t>
            </a:r>
            <a:r>
              <a:rPr lang="tr-TR" sz="2400" dirty="0" smtClean="0"/>
              <a:t> üzerindeki </a:t>
            </a:r>
            <a:r>
              <a:rPr lang="tr-TR" sz="2400" dirty="0" err="1" smtClean="0"/>
              <a:t>inhibisyonunu</a:t>
            </a:r>
            <a:r>
              <a:rPr lang="tr-TR" sz="2400" dirty="0" smtClean="0"/>
              <a:t> ortadan kaldırmaktadır.</a:t>
            </a:r>
          </a:p>
          <a:p>
            <a:r>
              <a:rPr lang="tr-TR" sz="2400" dirty="0" smtClean="0"/>
              <a:t>Aktifleşen </a:t>
            </a:r>
            <a:r>
              <a:rPr lang="tr-TR" sz="2400" dirty="0" err="1" smtClean="0"/>
              <a:t>SmoC</a:t>
            </a:r>
            <a:r>
              <a:rPr lang="tr-TR" sz="2400" dirty="0" smtClean="0"/>
              <a:t> </a:t>
            </a:r>
            <a:r>
              <a:rPr lang="tr-TR" sz="2400" dirty="0" err="1" smtClean="0"/>
              <a:t>silyum</a:t>
            </a:r>
            <a:r>
              <a:rPr lang="tr-TR" sz="2400" dirty="0" smtClean="0"/>
              <a:t> </a:t>
            </a:r>
            <a:r>
              <a:rPr lang="tr-TR" sz="2400" dirty="0" err="1" smtClean="0"/>
              <a:t>membranına</a:t>
            </a:r>
            <a:r>
              <a:rPr lang="tr-TR" sz="2400" dirty="0" smtClean="0"/>
              <a:t> bağlanır.</a:t>
            </a:r>
          </a:p>
          <a:p>
            <a:r>
              <a:rPr lang="tr-TR" sz="2400" dirty="0" err="1" smtClean="0"/>
              <a:t>SmoC</a:t>
            </a:r>
            <a:r>
              <a:rPr lang="tr-TR" sz="2400" dirty="0" smtClean="0"/>
              <a:t>, protein </a:t>
            </a:r>
            <a:r>
              <a:rPr lang="tr-TR" sz="2400" dirty="0" err="1" smtClean="0"/>
              <a:t>kinaz</a:t>
            </a:r>
            <a:r>
              <a:rPr lang="tr-TR" sz="2400" dirty="0" smtClean="0"/>
              <a:t> A (PKA)’</a:t>
            </a:r>
            <a:r>
              <a:rPr lang="tr-TR" sz="2400" dirty="0" err="1" smtClean="0"/>
              <a:t>yı</a:t>
            </a:r>
            <a:r>
              <a:rPr lang="tr-TR" sz="2400" dirty="0" smtClean="0"/>
              <a:t> baskılar, böylelikle GLI proteinleri yolak aktif değilken kompleks oluşturduğu </a:t>
            </a:r>
            <a:r>
              <a:rPr lang="tr-TR" sz="2400" dirty="0" err="1" smtClean="0"/>
              <a:t>supressör</a:t>
            </a:r>
            <a:r>
              <a:rPr lang="tr-TR" sz="2400" dirty="0" smtClean="0"/>
              <a:t> </a:t>
            </a:r>
            <a:r>
              <a:rPr lang="tr-TR" sz="2400" dirty="0" err="1" smtClean="0"/>
              <a:t>SuFu</a:t>
            </a:r>
            <a:r>
              <a:rPr lang="tr-TR" sz="2400" dirty="0" smtClean="0"/>
              <a:t> kompleksinden ayrılır ve aktifleşir.</a:t>
            </a:r>
          </a:p>
          <a:p>
            <a:r>
              <a:rPr lang="tr-TR" sz="2400" dirty="0" smtClean="0"/>
              <a:t>GLI aktivasyonu çeşitli düzeylerde </a:t>
            </a:r>
            <a:r>
              <a:rPr lang="tr-TR" sz="2400" b="1" dirty="0" err="1" smtClean="0">
                <a:solidFill>
                  <a:srgbClr val="0070C0"/>
                </a:solidFill>
              </a:rPr>
              <a:t>SuFu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0070C0"/>
                </a:solidFill>
              </a:rPr>
              <a:t>Ren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0070C0"/>
                </a:solidFill>
              </a:rPr>
              <a:t>protein </a:t>
            </a:r>
            <a:r>
              <a:rPr lang="tr-TR" sz="2400" b="1" dirty="0" err="1" smtClean="0">
                <a:solidFill>
                  <a:srgbClr val="0070C0"/>
                </a:solidFill>
              </a:rPr>
              <a:t>kinaz</a:t>
            </a:r>
            <a:r>
              <a:rPr lang="tr-TR" sz="2400" b="1" dirty="0" smtClean="0">
                <a:solidFill>
                  <a:srgbClr val="0070C0"/>
                </a:solidFill>
              </a:rPr>
              <a:t> A </a:t>
            </a:r>
            <a:r>
              <a:rPr lang="tr-TR" sz="2400" dirty="0" smtClean="0"/>
              <a:t>(PKA) glikojen </a:t>
            </a:r>
            <a:r>
              <a:rPr lang="tr-TR" sz="2400" dirty="0" err="1" smtClean="0"/>
              <a:t>sentaz</a:t>
            </a:r>
            <a:r>
              <a:rPr lang="tr-TR" sz="2400" dirty="0" smtClean="0"/>
              <a:t> </a:t>
            </a:r>
            <a:r>
              <a:rPr lang="tr-TR" sz="2400" dirty="0" err="1" smtClean="0"/>
              <a:t>kinaz</a:t>
            </a:r>
            <a:r>
              <a:rPr lang="tr-TR" sz="2400" dirty="0" smtClean="0"/>
              <a:t> 3</a:t>
            </a:r>
            <a:r>
              <a:rPr lang="el-GR" sz="2400" dirty="0" smtClean="0"/>
              <a:t>β (</a:t>
            </a:r>
            <a:r>
              <a:rPr lang="tr-TR" sz="2400" b="1" dirty="0" smtClean="0">
                <a:solidFill>
                  <a:srgbClr val="0070C0"/>
                </a:solidFill>
              </a:rPr>
              <a:t>GSK3</a:t>
            </a:r>
            <a:r>
              <a:rPr lang="el-GR" sz="2400" b="1" dirty="0" smtClean="0">
                <a:solidFill>
                  <a:srgbClr val="0070C0"/>
                </a:solidFill>
              </a:rPr>
              <a:t>β</a:t>
            </a:r>
            <a:r>
              <a:rPr lang="el-GR" sz="2400" dirty="0" smtClean="0"/>
              <a:t>) </a:t>
            </a:r>
            <a:r>
              <a:rPr lang="tr-TR" sz="2400" dirty="0" smtClean="0"/>
              <a:t>gibi inhibitörler ve </a:t>
            </a:r>
            <a:r>
              <a:rPr lang="tr-TR" sz="2400" b="1" dirty="0" smtClean="0">
                <a:solidFill>
                  <a:srgbClr val="0070C0"/>
                </a:solidFill>
              </a:rPr>
              <a:t>Dyrk1</a:t>
            </a:r>
            <a:r>
              <a:rPr lang="tr-TR" sz="2400" dirty="0" smtClean="0"/>
              <a:t>, </a:t>
            </a:r>
            <a:r>
              <a:rPr lang="tr-TR" sz="2400" b="1" dirty="0" err="1" smtClean="0">
                <a:solidFill>
                  <a:srgbClr val="0070C0"/>
                </a:solidFill>
              </a:rPr>
              <a:t>Ras</a:t>
            </a:r>
            <a:r>
              <a:rPr lang="tr-TR" sz="2400" dirty="0" smtClean="0">
                <a:solidFill>
                  <a:srgbClr val="0070C0"/>
                </a:solidFill>
              </a:rPr>
              <a:t> </a:t>
            </a:r>
            <a:r>
              <a:rPr lang="tr-TR" sz="2400" dirty="0" smtClean="0"/>
              <a:t>ve </a:t>
            </a:r>
            <a:r>
              <a:rPr lang="tr-TR" sz="2400" b="1" dirty="0" err="1" smtClean="0">
                <a:solidFill>
                  <a:srgbClr val="0070C0"/>
                </a:solidFill>
              </a:rPr>
              <a:t>Akt</a:t>
            </a:r>
            <a:r>
              <a:rPr lang="tr-TR" sz="2400" dirty="0" smtClean="0"/>
              <a:t> gibi </a:t>
            </a:r>
            <a:r>
              <a:rPr lang="tr-TR" sz="2400" dirty="0" err="1" smtClean="0"/>
              <a:t>aktivatörlerin</a:t>
            </a:r>
            <a:r>
              <a:rPr lang="tr-TR" sz="2400" dirty="0" smtClean="0"/>
              <a:t> oluşturduğu </a:t>
            </a:r>
            <a:r>
              <a:rPr lang="tr-TR" sz="2400" dirty="0" err="1" smtClean="0"/>
              <a:t>fosforilasyon</a:t>
            </a:r>
            <a:r>
              <a:rPr lang="tr-TR" sz="2400" dirty="0" smtClean="0"/>
              <a:t> aracılığıyla düzenlenmektedir.</a:t>
            </a:r>
          </a:p>
          <a:p>
            <a:r>
              <a:rPr lang="tr-TR" sz="2400" dirty="0" smtClean="0"/>
              <a:t>Aktif GLI transkripsiyon faktörleri hücre </a:t>
            </a:r>
            <a:r>
              <a:rPr lang="tr-TR" sz="2400" dirty="0" err="1" smtClean="0"/>
              <a:t>nukleusuna</a:t>
            </a:r>
            <a:r>
              <a:rPr lang="tr-TR" sz="2400" dirty="0" smtClean="0"/>
              <a:t> bağlanarak </a:t>
            </a:r>
            <a:r>
              <a:rPr lang="tr-TR" sz="2400" dirty="0" err="1" smtClean="0"/>
              <a:t>Hh’a</a:t>
            </a:r>
            <a:r>
              <a:rPr lang="tr-TR" sz="2400" dirty="0" smtClean="0"/>
              <a:t> yanıt verecek hedef genlerin transkripsiyonunu uyarır.</a:t>
            </a:r>
          </a:p>
          <a:p>
            <a:r>
              <a:rPr lang="tr-TR" sz="2400" dirty="0" smtClean="0"/>
              <a:t>Memelilerdeki </a:t>
            </a:r>
            <a:r>
              <a:rPr lang="tr-TR" sz="2400" dirty="0" err="1" smtClean="0"/>
              <a:t>Hh</a:t>
            </a:r>
            <a:r>
              <a:rPr lang="tr-TR" sz="2400" dirty="0" smtClean="0"/>
              <a:t> hedef genleri </a:t>
            </a:r>
            <a:r>
              <a:rPr lang="tr-TR" sz="2400" b="1" dirty="0" smtClean="0">
                <a:solidFill>
                  <a:srgbClr val="FF0000"/>
                </a:solidFill>
              </a:rPr>
              <a:t>GLI1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FF0000"/>
                </a:solidFill>
              </a:rPr>
              <a:t>Ptch1</a:t>
            </a:r>
            <a:r>
              <a:rPr lang="tr-TR" sz="2400" dirty="0" smtClean="0"/>
              <a:t>, </a:t>
            </a:r>
            <a:r>
              <a:rPr lang="tr-TR" sz="2400" dirty="0" err="1" smtClean="0"/>
              <a:t>Hedgehog</a:t>
            </a:r>
            <a:r>
              <a:rPr lang="tr-TR" sz="2400" dirty="0" smtClean="0"/>
              <a:t> </a:t>
            </a:r>
            <a:r>
              <a:rPr lang="tr-TR" sz="2400" dirty="0" err="1" smtClean="0"/>
              <a:t>interacting</a:t>
            </a:r>
            <a:r>
              <a:rPr lang="tr-TR" sz="2400" dirty="0" smtClean="0"/>
              <a:t> protein (</a:t>
            </a:r>
            <a:r>
              <a:rPr lang="tr-TR" sz="2400" b="1" dirty="0" err="1" smtClean="0">
                <a:solidFill>
                  <a:srgbClr val="FF0000"/>
                </a:solidFill>
              </a:rPr>
              <a:t>Hhip</a:t>
            </a:r>
            <a:r>
              <a:rPr lang="tr-TR" sz="2400" dirty="0" smtClean="0"/>
              <a:t>) ve diğer </a:t>
            </a:r>
            <a:r>
              <a:rPr lang="tr-TR" sz="2400" b="1" dirty="0" err="1" smtClean="0">
                <a:solidFill>
                  <a:srgbClr val="FF0000"/>
                </a:solidFill>
              </a:rPr>
              <a:t>Cyclin</a:t>
            </a:r>
            <a:r>
              <a:rPr lang="tr-TR" sz="2400" b="1" dirty="0" smtClean="0">
                <a:solidFill>
                  <a:srgbClr val="FF0000"/>
                </a:solidFill>
              </a:rPr>
              <a:t> D</a:t>
            </a:r>
            <a:r>
              <a:rPr lang="tr-TR" sz="2400" dirty="0" smtClean="0"/>
              <a:t>, </a:t>
            </a:r>
            <a:r>
              <a:rPr lang="tr-TR" sz="2400" b="1" dirty="0" err="1" smtClean="0">
                <a:solidFill>
                  <a:srgbClr val="FF0000"/>
                </a:solidFill>
              </a:rPr>
              <a:t>Myc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FF0000"/>
                </a:solidFill>
              </a:rPr>
              <a:t>BMI1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FF0000"/>
                </a:solidFill>
              </a:rPr>
              <a:t>Bcl-2</a:t>
            </a:r>
            <a:r>
              <a:rPr lang="tr-TR" sz="2400" dirty="0" smtClean="0"/>
              <a:t>, </a:t>
            </a:r>
            <a:r>
              <a:rPr lang="tr-TR" sz="2400" b="1" dirty="0" smtClean="0">
                <a:solidFill>
                  <a:srgbClr val="FF0000"/>
                </a:solidFill>
              </a:rPr>
              <a:t>VEGF</a:t>
            </a:r>
            <a:r>
              <a:rPr lang="tr-TR" sz="2400" dirty="0" smtClean="0"/>
              <a:t> ve </a:t>
            </a:r>
            <a:r>
              <a:rPr lang="tr-TR" sz="2400" b="1" dirty="0" err="1" smtClean="0">
                <a:solidFill>
                  <a:srgbClr val="FF0000"/>
                </a:solidFill>
              </a:rPr>
              <a:t>Snail</a:t>
            </a:r>
            <a:r>
              <a:rPr lang="tr-TR" sz="2400" dirty="0" smtClean="0"/>
              <a:t> gibi farklı hücrelere özgü genlerdir.</a:t>
            </a:r>
          </a:p>
        </p:txBody>
      </p:sp>
    </p:spTree>
    <p:extLst>
      <p:ext uri="{BB962C8B-B14F-4D97-AF65-F5344CB8AC3E}">
        <p14:creationId xmlns:p14="http://schemas.microsoft.com/office/powerpoint/2010/main" xmlns="" val="211488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91570" y="1050878"/>
            <a:ext cx="9867331" cy="556828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 err="1" smtClean="0">
                <a:solidFill>
                  <a:srgbClr val="FF0000"/>
                </a:solidFill>
              </a:rPr>
              <a:t>Hedgehog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Yolağı </a:t>
            </a:r>
            <a:r>
              <a:rPr lang="tr-TR" b="1" dirty="0" smtClean="0">
                <a:solidFill>
                  <a:srgbClr val="FF0000"/>
                </a:solidFill>
              </a:rPr>
              <a:t>ve Kanser</a:t>
            </a:r>
            <a:endParaRPr lang="tr-TR" b="1" dirty="0">
              <a:solidFill>
                <a:srgbClr val="FF0000"/>
              </a:solidFill>
            </a:endParaRPr>
          </a:p>
          <a:p>
            <a:r>
              <a:rPr lang="tr-TR" sz="2400" dirty="0" smtClean="0"/>
              <a:t>1996’da yapılan çalışmalarla, bu sinyal yolağındaki Patched1 geninin tümör </a:t>
            </a:r>
            <a:r>
              <a:rPr lang="tr-TR" sz="2400" dirty="0" err="1" smtClean="0"/>
              <a:t>supressör</a:t>
            </a:r>
            <a:r>
              <a:rPr lang="tr-TR" sz="2400" dirty="0" smtClean="0"/>
              <a:t> özelliğinin saptanması, 1998’de bu sinyal yolağındaki </a:t>
            </a:r>
            <a:r>
              <a:rPr lang="tr-TR" sz="2400" dirty="0" err="1" smtClean="0"/>
              <a:t>Smoothened</a:t>
            </a:r>
            <a:r>
              <a:rPr lang="tr-TR" sz="2400" dirty="0" smtClean="0"/>
              <a:t> (SMO) geninin </a:t>
            </a:r>
            <a:r>
              <a:rPr lang="tr-TR" sz="2400" dirty="0" err="1" smtClean="0"/>
              <a:t>onkogen</a:t>
            </a:r>
            <a:r>
              <a:rPr lang="tr-TR" sz="2400" dirty="0" smtClean="0"/>
              <a:t> özellikleri olduğunun açığa çıkması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sinyalinin “karanlık” bir yüzünün de olduğunu göstermiştir.</a:t>
            </a:r>
          </a:p>
          <a:p>
            <a:r>
              <a:rPr lang="tr-TR" sz="2400" dirty="0" smtClean="0"/>
              <a:t>Memelilerde </a:t>
            </a:r>
            <a:r>
              <a:rPr lang="tr-TR" sz="2400" b="1" dirty="0" smtClean="0"/>
              <a:t>bazal hücreli </a:t>
            </a:r>
            <a:r>
              <a:rPr lang="tr-TR" sz="2400" b="1" dirty="0" err="1" smtClean="0"/>
              <a:t>karsinoma</a:t>
            </a:r>
            <a:r>
              <a:rPr lang="tr-TR" sz="2400" dirty="0" smtClean="0"/>
              <a:t>, </a:t>
            </a:r>
            <a:r>
              <a:rPr lang="tr-TR" sz="2400" b="1" dirty="0" err="1" smtClean="0"/>
              <a:t>medulloblastoma</a:t>
            </a:r>
            <a:r>
              <a:rPr lang="tr-TR" sz="2400" dirty="0" smtClean="0"/>
              <a:t>, </a:t>
            </a:r>
            <a:r>
              <a:rPr lang="tr-TR" sz="2400" b="1" dirty="0" smtClean="0"/>
              <a:t>pankreas</a:t>
            </a:r>
            <a:r>
              <a:rPr lang="tr-TR" sz="2400" dirty="0" smtClean="0"/>
              <a:t>, </a:t>
            </a:r>
            <a:r>
              <a:rPr lang="tr-TR" sz="2400" b="1" dirty="0" smtClean="0"/>
              <a:t>meme</a:t>
            </a:r>
            <a:r>
              <a:rPr lang="tr-TR" sz="2400" dirty="0" smtClean="0"/>
              <a:t>, </a:t>
            </a:r>
            <a:r>
              <a:rPr lang="tr-TR" sz="2400" b="1" dirty="0" smtClean="0"/>
              <a:t>prostat</a:t>
            </a:r>
            <a:r>
              <a:rPr lang="tr-TR" sz="2400" dirty="0" smtClean="0"/>
              <a:t>, </a:t>
            </a:r>
            <a:r>
              <a:rPr lang="tr-TR" sz="2400" b="1" dirty="0" smtClean="0"/>
              <a:t>akciğer kanserler</a:t>
            </a:r>
            <a:r>
              <a:rPr lang="tr-TR" sz="2400" dirty="0" smtClean="0"/>
              <a:t>inin etiyolojisinde düzensiz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 aktivitesinin rolü belirlenmiştir. </a:t>
            </a:r>
          </a:p>
          <a:p>
            <a:r>
              <a:rPr lang="tr-TR" sz="2400" dirty="0" err="1" smtClean="0"/>
              <a:t>Aberran</a:t>
            </a:r>
            <a:r>
              <a:rPr lang="tr-TR" sz="2400" dirty="0" smtClean="0"/>
              <a:t> </a:t>
            </a:r>
            <a:r>
              <a:rPr lang="tr-TR" sz="2400" dirty="0" err="1"/>
              <a:t>Hh</a:t>
            </a:r>
            <a:r>
              <a:rPr lang="tr-TR" sz="2400" dirty="0"/>
              <a:t> sinyali tümör gelişimine ve </a:t>
            </a:r>
            <a:r>
              <a:rPr lang="tr-TR" sz="2400" dirty="0" err="1"/>
              <a:t>progresyonuna</a:t>
            </a:r>
            <a:r>
              <a:rPr lang="tr-TR" sz="2400" dirty="0"/>
              <a:t> neden olmakta, tümör agresifliği ve metastaz sıklığı artmaktadır. </a:t>
            </a:r>
          </a:p>
          <a:p>
            <a:pPr marL="0" indent="0">
              <a:buNone/>
            </a:pPr>
            <a:endParaRPr lang="tr-TR" sz="2400" dirty="0" smtClean="0"/>
          </a:p>
          <a:p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50736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070" y="136478"/>
            <a:ext cx="5786649" cy="644174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sz="2400" b="1" dirty="0" smtClean="0">
                <a:solidFill>
                  <a:srgbClr val="FF0000"/>
                </a:solidFill>
              </a:rPr>
              <a:t>2.  Tip II </a:t>
            </a:r>
            <a:r>
              <a:rPr lang="tr-TR" sz="2400" b="1" dirty="0" err="1" smtClean="0">
                <a:solidFill>
                  <a:srgbClr val="FF0000"/>
                </a:solidFill>
              </a:rPr>
              <a:t>Hh</a:t>
            </a:r>
            <a:r>
              <a:rPr lang="tr-TR" sz="2400" b="1" dirty="0" smtClean="0">
                <a:solidFill>
                  <a:srgbClr val="FF0000"/>
                </a:solidFill>
              </a:rPr>
              <a:t> Sinyali: </a:t>
            </a:r>
            <a:r>
              <a:rPr lang="tr-TR" sz="2400" b="1" dirty="0" err="1" smtClean="0">
                <a:solidFill>
                  <a:srgbClr val="FF0000"/>
                </a:solidFill>
              </a:rPr>
              <a:t>Otokrin</a:t>
            </a:r>
            <a:r>
              <a:rPr lang="tr-TR" sz="2400" b="1" dirty="0" smtClean="0">
                <a:solidFill>
                  <a:srgbClr val="FF0000"/>
                </a:solidFill>
              </a:rPr>
              <a:t>, Liganda Bağımlı</a:t>
            </a:r>
          </a:p>
          <a:p>
            <a:r>
              <a:rPr lang="tr-TR" sz="2400" dirty="0" err="1"/>
              <a:t>H</a:t>
            </a:r>
            <a:r>
              <a:rPr lang="tr-TR" sz="2400" dirty="0" err="1" smtClean="0"/>
              <a:t>edgehog</a:t>
            </a:r>
            <a:r>
              <a:rPr lang="tr-TR" sz="2400" dirty="0" smtClean="0"/>
              <a:t> yolağının sürekli aktivasyonu akciğer, mide, </a:t>
            </a:r>
            <a:r>
              <a:rPr lang="tr-TR" sz="2400" dirty="0" err="1" smtClean="0"/>
              <a:t>özofagus</a:t>
            </a:r>
            <a:r>
              <a:rPr lang="tr-TR" sz="2400" dirty="0" smtClean="0"/>
              <a:t>, pankreas, prostat, meme, karaciğer ve beyin gibi çok çeşitli kanserlerde belirlenmiştir.</a:t>
            </a:r>
          </a:p>
          <a:p>
            <a:r>
              <a:rPr lang="tr-TR" sz="2400" dirty="0" smtClean="0"/>
              <a:t>Bazal hücreli </a:t>
            </a:r>
            <a:r>
              <a:rPr lang="tr-TR" sz="2400" dirty="0" err="1" smtClean="0"/>
              <a:t>karsinom</a:t>
            </a:r>
            <a:r>
              <a:rPr lang="tr-TR" sz="2400" dirty="0" smtClean="0"/>
              <a:t> ve </a:t>
            </a:r>
            <a:r>
              <a:rPr lang="tr-TR" sz="2400" dirty="0" err="1" smtClean="0"/>
              <a:t>medulloblastomlardan</a:t>
            </a:r>
            <a:r>
              <a:rPr lang="tr-TR" sz="2400" dirty="0" smtClean="0"/>
              <a:t> farklı olarak bu tümörlerin çoğunda </a:t>
            </a:r>
            <a:r>
              <a:rPr lang="tr-TR" sz="2400" dirty="0" err="1" smtClean="0"/>
              <a:t>Hh</a:t>
            </a:r>
            <a:r>
              <a:rPr lang="tr-TR" sz="2400" dirty="0" smtClean="0"/>
              <a:t> yolağında somatik mutasyonlar bulunmamaktadır.</a:t>
            </a:r>
          </a:p>
          <a:p>
            <a:r>
              <a:rPr lang="tr-TR" sz="2400" dirty="0" smtClean="0"/>
              <a:t>Bu tümörler </a:t>
            </a:r>
            <a:r>
              <a:rPr lang="tr-TR" sz="2400" dirty="0" err="1" smtClean="0"/>
              <a:t>otokrin</a:t>
            </a:r>
            <a:r>
              <a:rPr lang="tr-TR" sz="2400" dirty="0" smtClean="0"/>
              <a:t>, liganda bağımlı anormal </a:t>
            </a:r>
            <a:r>
              <a:rPr lang="tr-TR" sz="2400" dirty="0" err="1" smtClean="0"/>
              <a:t>Hh</a:t>
            </a:r>
            <a:r>
              <a:rPr lang="tr-TR" sz="2400" dirty="0" smtClean="0"/>
              <a:t> yolak aktivasyonu göstermektedir.</a:t>
            </a:r>
          </a:p>
          <a:p>
            <a:r>
              <a:rPr lang="tr-TR" sz="2400" dirty="0" err="1" smtClean="0"/>
              <a:t>Epitelyal</a:t>
            </a:r>
            <a:r>
              <a:rPr lang="tr-TR" sz="2400" dirty="0" smtClean="0"/>
              <a:t> </a:t>
            </a:r>
            <a:r>
              <a:rPr lang="tr-TR" sz="2400" dirty="0" err="1" smtClean="0"/>
              <a:t>kompartmanda</a:t>
            </a:r>
            <a:r>
              <a:rPr lang="tr-TR" sz="2400" dirty="0" smtClean="0"/>
              <a:t> </a:t>
            </a:r>
            <a:r>
              <a:rPr lang="tr-TR" sz="2400" b="1" dirty="0" smtClean="0">
                <a:solidFill>
                  <a:srgbClr val="0070C0"/>
                </a:solidFill>
              </a:rPr>
              <a:t>artmış </a:t>
            </a:r>
            <a:r>
              <a:rPr lang="tr-TR" sz="2400" b="1" dirty="0" err="1" smtClean="0">
                <a:solidFill>
                  <a:srgbClr val="0070C0"/>
                </a:solidFill>
              </a:rPr>
              <a:t>Hh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ligand</a:t>
            </a:r>
            <a:r>
              <a:rPr lang="tr-TR" sz="2400" b="1" dirty="0" smtClean="0">
                <a:solidFill>
                  <a:srgbClr val="0070C0"/>
                </a:solidFill>
              </a:rPr>
              <a:t> (</a:t>
            </a:r>
            <a:r>
              <a:rPr lang="tr-TR" sz="2400" b="1" dirty="0" err="1" smtClean="0">
                <a:solidFill>
                  <a:srgbClr val="0070C0"/>
                </a:solidFill>
              </a:rPr>
              <a:t>Shh</a:t>
            </a:r>
            <a:r>
              <a:rPr lang="tr-TR" sz="2400" b="1" dirty="0" smtClean="0">
                <a:solidFill>
                  <a:srgbClr val="0070C0"/>
                </a:solidFill>
              </a:rPr>
              <a:t> veya </a:t>
            </a:r>
            <a:r>
              <a:rPr lang="tr-TR" sz="2400" b="1" dirty="0" err="1" smtClean="0">
                <a:solidFill>
                  <a:srgbClr val="0070C0"/>
                </a:solidFill>
              </a:rPr>
              <a:t>Ihh</a:t>
            </a:r>
            <a:r>
              <a:rPr lang="tr-TR" sz="2400" b="1" dirty="0" smtClean="0">
                <a:solidFill>
                  <a:srgbClr val="0070C0"/>
                </a:solidFill>
              </a:rPr>
              <a:t>) düzeyleri ve/veya </a:t>
            </a:r>
            <a:r>
              <a:rPr lang="tr-TR" sz="2400" b="1" dirty="0" err="1" smtClean="0">
                <a:solidFill>
                  <a:srgbClr val="0070C0"/>
                </a:solidFill>
              </a:rPr>
              <a:t>ektopik</a:t>
            </a:r>
            <a:r>
              <a:rPr lang="tr-TR" sz="2400" b="1" dirty="0" smtClean="0">
                <a:solidFill>
                  <a:srgbClr val="0070C0"/>
                </a:solidFill>
              </a:rPr>
              <a:t> </a:t>
            </a:r>
            <a:r>
              <a:rPr lang="tr-TR" sz="2400" b="1" dirty="0" err="1" smtClean="0">
                <a:solidFill>
                  <a:srgbClr val="0070C0"/>
                </a:solidFill>
              </a:rPr>
              <a:t>Ptch</a:t>
            </a:r>
            <a:r>
              <a:rPr lang="tr-TR" sz="2400" b="1" dirty="0" smtClean="0">
                <a:solidFill>
                  <a:srgbClr val="0070C0"/>
                </a:solidFill>
              </a:rPr>
              <a:t> ve GLI ekspresyonları</a:t>
            </a:r>
            <a:r>
              <a:rPr lang="tr-TR" sz="2400" dirty="0" smtClean="0"/>
              <a:t> söz konusudur.</a:t>
            </a:r>
          </a:p>
          <a:p>
            <a:r>
              <a:rPr lang="tr-TR" sz="2400" dirty="0" smtClean="0"/>
              <a:t>Bu </a:t>
            </a:r>
            <a:r>
              <a:rPr lang="tr-TR" sz="2400" dirty="0" err="1" smtClean="0"/>
              <a:t>otokrin</a:t>
            </a:r>
            <a:r>
              <a:rPr lang="tr-TR" sz="2400" dirty="0" smtClean="0"/>
              <a:t> tümör gelişimi </a:t>
            </a:r>
            <a:r>
              <a:rPr lang="tr-TR" sz="2400" dirty="0" err="1" smtClean="0"/>
              <a:t>Hh</a:t>
            </a:r>
            <a:r>
              <a:rPr lang="tr-TR" sz="2400" dirty="0" smtClean="0"/>
              <a:t> </a:t>
            </a:r>
            <a:r>
              <a:rPr lang="tr-TR" sz="2400" dirty="0" err="1" smtClean="0"/>
              <a:t>nötralizan</a:t>
            </a:r>
            <a:r>
              <a:rPr lang="tr-TR" sz="2400" dirty="0" smtClean="0"/>
              <a:t> antikorları veya </a:t>
            </a:r>
            <a:r>
              <a:rPr lang="tr-TR" sz="2400" dirty="0" err="1" smtClean="0"/>
              <a:t>Smo</a:t>
            </a:r>
            <a:r>
              <a:rPr lang="tr-TR" sz="2400" dirty="0" smtClean="0"/>
              <a:t> antagonistleri tarafından etkin şekilde baskılanabilmektedir.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4783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4842" y="354842"/>
            <a:ext cx="11491415" cy="65031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600" b="1" dirty="0" smtClean="0">
                <a:solidFill>
                  <a:srgbClr val="FF0000"/>
                </a:solidFill>
              </a:rPr>
              <a:t>3.  Tip III </a:t>
            </a:r>
            <a:r>
              <a:rPr lang="tr-TR" sz="2600" b="1" dirty="0" err="1" smtClean="0">
                <a:solidFill>
                  <a:srgbClr val="FF0000"/>
                </a:solidFill>
              </a:rPr>
              <a:t>Hh</a:t>
            </a:r>
            <a:r>
              <a:rPr lang="tr-TR" sz="2600" b="1" dirty="0" smtClean="0">
                <a:solidFill>
                  <a:srgbClr val="FF0000"/>
                </a:solidFill>
              </a:rPr>
              <a:t> Sinyali: </a:t>
            </a:r>
            <a:r>
              <a:rPr lang="tr-TR" sz="2600" b="1" dirty="0" err="1" smtClean="0">
                <a:solidFill>
                  <a:srgbClr val="FF0000"/>
                </a:solidFill>
              </a:rPr>
              <a:t>Parakrin</a:t>
            </a:r>
            <a:r>
              <a:rPr lang="tr-TR" sz="2600" b="1" dirty="0" smtClean="0">
                <a:solidFill>
                  <a:srgbClr val="FF0000"/>
                </a:solidFill>
              </a:rPr>
              <a:t>, Liganda Bağımlı</a:t>
            </a:r>
          </a:p>
          <a:p>
            <a:r>
              <a:rPr lang="tr-TR" sz="2400" dirty="0" err="1" smtClean="0"/>
              <a:t>Parakrin</a:t>
            </a:r>
            <a:r>
              <a:rPr lang="tr-TR" sz="2400" dirty="0" smtClean="0"/>
              <a:t> </a:t>
            </a:r>
            <a:r>
              <a:rPr lang="tr-TR" sz="2400" dirty="0" err="1" smtClean="0"/>
              <a:t>Hh</a:t>
            </a:r>
            <a:r>
              <a:rPr lang="tr-TR" sz="2400" dirty="0" smtClean="0"/>
              <a:t> sinyali </a:t>
            </a:r>
            <a:r>
              <a:rPr lang="tr-TR" sz="2400" dirty="0" err="1" smtClean="0"/>
              <a:t>embriyogenez</a:t>
            </a:r>
            <a:r>
              <a:rPr lang="tr-TR" sz="2400" dirty="0" smtClean="0"/>
              <a:t> sırasında ince barsak gibi çeşitli </a:t>
            </a:r>
            <a:r>
              <a:rPr lang="tr-TR" sz="2400" dirty="0" err="1" smtClean="0"/>
              <a:t>epitelyal</a:t>
            </a:r>
            <a:r>
              <a:rPr lang="tr-TR" sz="2400" dirty="0" smtClean="0"/>
              <a:t> yapıların gelişiminde ve korunmasında kritik rol oynar.</a:t>
            </a:r>
          </a:p>
          <a:p>
            <a:r>
              <a:rPr lang="tr-TR" sz="2400" dirty="0" smtClean="0"/>
              <a:t>Epitelyum tarafından salgılanan </a:t>
            </a:r>
            <a:r>
              <a:rPr lang="tr-TR" sz="2400" dirty="0" err="1" smtClean="0"/>
              <a:t>Hh</a:t>
            </a:r>
            <a:r>
              <a:rPr lang="tr-TR" sz="2400" dirty="0" smtClean="0"/>
              <a:t> ligandı </a:t>
            </a:r>
            <a:r>
              <a:rPr lang="tr-TR" sz="2400" dirty="0" err="1" smtClean="0"/>
              <a:t>mezenkimal</a:t>
            </a:r>
            <a:r>
              <a:rPr lang="tr-TR" sz="2400" dirty="0" smtClean="0"/>
              <a:t> </a:t>
            </a:r>
            <a:r>
              <a:rPr lang="tr-TR" sz="2400" dirty="0" err="1" smtClean="0"/>
              <a:t>stroma</a:t>
            </a:r>
            <a:r>
              <a:rPr lang="tr-TR" sz="2400" dirty="0" smtClean="0"/>
              <a:t> tarafından alınır ve </a:t>
            </a:r>
            <a:r>
              <a:rPr lang="tr-TR" sz="2400" dirty="0" err="1" smtClean="0"/>
              <a:t>mezenkimdeki</a:t>
            </a:r>
            <a:r>
              <a:rPr lang="tr-TR" sz="2400" dirty="0" smtClean="0"/>
              <a:t> </a:t>
            </a:r>
            <a:r>
              <a:rPr lang="tr-TR" sz="2400" dirty="0" err="1" smtClean="0"/>
              <a:t>proliferasyonu</a:t>
            </a:r>
            <a:r>
              <a:rPr lang="tr-TR" sz="2400" dirty="0" smtClean="0"/>
              <a:t> doğrudan uyarır.</a:t>
            </a:r>
          </a:p>
          <a:p>
            <a:r>
              <a:rPr lang="tr-TR" sz="2400" dirty="0" err="1" smtClean="0"/>
              <a:t>Hh</a:t>
            </a:r>
            <a:r>
              <a:rPr lang="tr-TR" sz="2400" dirty="0" smtClean="0"/>
              <a:t> hedef geni aktivasyonu ile de </a:t>
            </a:r>
            <a:r>
              <a:rPr lang="tr-TR" sz="2400" dirty="0" err="1" smtClean="0"/>
              <a:t>mezenkim</a:t>
            </a:r>
            <a:r>
              <a:rPr lang="tr-TR" sz="2400" dirty="0" smtClean="0"/>
              <a:t> </a:t>
            </a:r>
            <a:r>
              <a:rPr lang="tr-TR" sz="2400" dirty="0" err="1" smtClean="0"/>
              <a:t>epitele</a:t>
            </a:r>
            <a:r>
              <a:rPr lang="tr-TR" sz="2400" dirty="0" smtClean="0"/>
              <a:t> geribildirim sağlayan ek moleküller oluşturur.</a:t>
            </a:r>
          </a:p>
          <a:p>
            <a:r>
              <a:rPr lang="tr-TR" sz="2400" dirty="0" smtClean="0"/>
              <a:t>Çeşitli çalışmalarda </a:t>
            </a:r>
            <a:r>
              <a:rPr lang="tr-TR" sz="2400" dirty="0" err="1" smtClean="0"/>
              <a:t>Hh</a:t>
            </a:r>
            <a:r>
              <a:rPr lang="tr-TR" sz="2400" dirty="0" smtClean="0"/>
              <a:t> </a:t>
            </a:r>
            <a:r>
              <a:rPr lang="tr-TR" sz="2400" dirty="0" err="1" smtClean="0"/>
              <a:t>ligand</a:t>
            </a:r>
            <a:r>
              <a:rPr lang="tr-TR" sz="2400" dirty="0" smtClean="0"/>
              <a:t> eksprese eden kanserlerin kendisinin liganda </a:t>
            </a:r>
            <a:r>
              <a:rPr lang="tr-TR" sz="2400" dirty="0" err="1" smtClean="0"/>
              <a:t>refrakter</a:t>
            </a:r>
            <a:r>
              <a:rPr lang="tr-TR" sz="2400" dirty="0" smtClean="0"/>
              <a:t> olduğu, ancak, kendilerini çevreleyen </a:t>
            </a:r>
            <a:r>
              <a:rPr lang="tr-TR" sz="2400" dirty="0" err="1" smtClean="0"/>
              <a:t>stromadaki</a:t>
            </a:r>
            <a:r>
              <a:rPr lang="tr-TR" sz="2400" dirty="0" smtClean="0"/>
              <a:t> </a:t>
            </a:r>
            <a:r>
              <a:rPr lang="tr-TR" sz="2400" dirty="0" err="1" smtClean="0"/>
              <a:t>endotel</a:t>
            </a:r>
            <a:r>
              <a:rPr lang="tr-TR" sz="2400" dirty="0" smtClean="0"/>
              <a:t> hücrelerinin, </a:t>
            </a:r>
            <a:r>
              <a:rPr lang="tr-TR" sz="2400" dirty="0" err="1" smtClean="0"/>
              <a:t>epitelyal</a:t>
            </a:r>
            <a:r>
              <a:rPr lang="tr-TR" sz="2400" dirty="0" smtClean="0"/>
              <a:t> hücrelerin, </a:t>
            </a:r>
            <a:r>
              <a:rPr lang="tr-TR" sz="2400" dirty="0" err="1" smtClean="0"/>
              <a:t>fibroblastların</a:t>
            </a:r>
            <a:r>
              <a:rPr lang="tr-TR" sz="2400" dirty="0" smtClean="0"/>
              <a:t> ve </a:t>
            </a:r>
            <a:r>
              <a:rPr lang="tr-TR" sz="2400" dirty="0" err="1" smtClean="0"/>
              <a:t>immun</a:t>
            </a:r>
            <a:r>
              <a:rPr lang="tr-TR" sz="2400" dirty="0" smtClean="0"/>
              <a:t> hücrelerin </a:t>
            </a:r>
            <a:r>
              <a:rPr lang="tr-TR" sz="2400" dirty="0" err="1" smtClean="0"/>
              <a:t>parakrin</a:t>
            </a:r>
            <a:r>
              <a:rPr lang="tr-TR" sz="2400" dirty="0" smtClean="0"/>
              <a:t> biçimde liganda yanıt oluşturduğu, </a:t>
            </a:r>
            <a:r>
              <a:rPr lang="tr-TR" sz="2400" dirty="0" err="1" smtClean="0"/>
              <a:t>stroma</a:t>
            </a:r>
            <a:r>
              <a:rPr lang="tr-TR" sz="2400" dirty="0" smtClean="0"/>
              <a:t> hücrelerinden kaynaklanan mekanizmalarla tümör gelişimine dolaylı katkı sağlandığı belirlenmiştir.</a:t>
            </a:r>
          </a:p>
          <a:p>
            <a:r>
              <a:rPr lang="tr-TR" sz="2400" dirty="0" smtClean="0"/>
              <a:t>Ters </a:t>
            </a:r>
            <a:r>
              <a:rPr lang="tr-TR" sz="2400" dirty="0" err="1" smtClean="0"/>
              <a:t>parakrin</a:t>
            </a:r>
            <a:r>
              <a:rPr lang="tr-TR" sz="2400" dirty="0" smtClean="0"/>
              <a:t> sinyal tipinde (Tip </a:t>
            </a:r>
            <a:r>
              <a:rPr lang="tr-TR" sz="2400" dirty="0" err="1" smtClean="0"/>
              <a:t>IIIb</a:t>
            </a:r>
            <a:r>
              <a:rPr lang="tr-TR" sz="2400" dirty="0" smtClean="0"/>
              <a:t>) ise </a:t>
            </a:r>
            <a:r>
              <a:rPr lang="tr-TR" sz="2400" dirty="0" err="1" smtClean="0"/>
              <a:t>stromal</a:t>
            </a:r>
            <a:r>
              <a:rPr lang="tr-TR" sz="2400" dirty="0" smtClean="0"/>
              <a:t> hücrelerin tümöre gelişme ve canlılık sinyalleri gönderdiği tümörler ifade edilmektedir.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231293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290</TotalTime>
  <Words>1153</Words>
  <Application>Microsoft Office PowerPoint</Application>
  <PresentationFormat>Özel</PresentationFormat>
  <Paragraphs>76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HEDGEHOG YOLAĞI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HEDHEHOG YOLAĞI</dc:title>
  <dc:creator>AcerNB</dc:creator>
  <cp:lastModifiedBy>user</cp:lastModifiedBy>
  <cp:revision>27</cp:revision>
  <dcterms:created xsi:type="dcterms:W3CDTF">2015-12-09T19:03:24Z</dcterms:created>
  <dcterms:modified xsi:type="dcterms:W3CDTF">2018-04-24T09:15:36Z</dcterms:modified>
</cp:coreProperties>
</file>