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450" r:id="rId2"/>
    <p:sldId id="438" r:id="rId3"/>
    <p:sldId id="463" r:id="rId4"/>
    <p:sldId id="468" r:id="rId5"/>
    <p:sldId id="469" r:id="rId6"/>
    <p:sldId id="470" r:id="rId7"/>
    <p:sldId id="471" r:id="rId8"/>
    <p:sldId id="472" r:id="rId9"/>
    <p:sldId id="473" r:id="rId10"/>
    <p:sldId id="474" r:id="rId11"/>
    <p:sldId id="475" r:id="rId12"/>
    <p:sldId id="476"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p:cViewPr varScale="1">
        <p:scale>
          <a:sx n="83" d="100"/>
          <a:sy n="83" d="100"/>
        </p:scale>
        <p:origin x="1608"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4F2C25-9F31-4DE7-92C6-2E46CDB39899}" type="datetimeFigureOut">
              <a:rPr lang="en-US" smtClean="0"/>
              <a:t>5/10/2020</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0AD6E1-4F3E-408A-861C-892B694F90D3}" type="slidenum">
              <a:rPr lang="en-US" smtClean="0"/>
              <a:t>‹#›</a:t>
            </a:fld>
            <a:endParaRPr lang="en-US"/>
          </a:p>
        </p:txBody>
      </p:sp>
    </p:spTree>
    <p:extLst>
      <p:ext uri="{BB962C8B-B14F-4D97-AF65-F5344CB8AC3E}">
        <p14:creationId xmlns:p14="http://schemas.microsoft.com/office/powerpoint/2010/main" val="3294980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5/10/2020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19645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5/10/2020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211136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5/10/2020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324866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5/10/2020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76334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8CB4FA2-8726-4D26-89D2-19EF43D893F1}" type="datetimeFigureOut">
              <a:rPr lang="en-US" smtClean="0"/>
              <a:t>5/10/2020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2481578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78CB4FA2-8726-4D26-89D2-19EF43D893F1}" type="datetimeFigureOut">
              <a:rPr lang="en-US" smtClean="0"/>
              <a:t>5/10/2020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37848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en-US"/>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78CB4FA2-8726-4D26-89D2-19EF43D893F1}" type="datetimeFigureOut">
              <a:rPr lang="en-US" smtClean="0"/>
              <a:t>5/10/2020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011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78CB4FA2-8726-4D26-89D2-19EF43D893F1}" type="datetimeFigureOut">
              <a:rPr lang="en-US" smtClean="0"/>
              <a:t>5/10/2020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819071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CB4FA2-8726-4D26-89D2-19EF43D893F1}" type="datetimeFigureOut">
              <a:rPr lang="en-US" smtClean="0"/>
              <a:t>5/10/2020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46880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CB4FA2-8726-4D26-89D2-19EF43D893F1}" type="datetimeFigureOut">
              <a:rPr lang="en-US" smtClean="0"/>
              <a:t>5/10/2020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608889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CB4FA2-8726-4D26-89D2-19EF43D893F1}" type="datetimeFigureOut">
              <a:rPr lang="en-US" smtClean="0"/>
              <a:t>5/10/2020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57769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CB4FA2-8726-4D26-89D2-19EF43D893F1}" type="datetimeFigureOut">
              <a:rPr lang="en-US" smtClean="0"/>
              <a:t>5/10/2020</a:t>
            </a:fld>
            <a:endParaRPr lang="en-US"/>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A9A7FF-4BD6-41FF-92B7-8C668263C7A0}" type="slidenum">
              <a:rPr lang="en-US" smtClean="0"/>
              <a:t>‹#›</a:t>
            </a:fld>
            <a:endParaRPr lang="en-US"/>
          </a:p>
        </p:txBody>
      </p:sp>
      <p:pic>
        <p:nvPicPr>
          <p:cNvPr id="7" name="Picture 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47669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67544" y="2132856"/>
            <a:ext cx="7772400" cy="1470025"/>
          </a:xfrm>
        </p:spPr>
        <p:txBody>
          <a:bodyPr/>
          <a:lstStyle/>
          <a:p>
            <a:r>
              <a:rPr lang="tr-TR" b="1" dirty="0" err="1" smtClean="0">
                <a:solidFill>
                  <a:srgbClr val="FF0000"/>
                </a:solidFill>
              </a:rPr>
              <a:t>Advertising</a:t>
            </a:r>
            <a:r>
              <a:rPr lang="tr-TR" b="1" dirty="0" smtClean="0">
                <a:solidFill>
                  <a:srgbClr val="FF0000"/>
                </a:solidFill>
              </a:rPr>
              <a:t> II</a:t>
            </a:r>
            <a:endParaRPr lang="en-US" b="1" dirty="0">
              <a:solidFill>
                <a:srgbClr val="FF0000"/>
              </a:solidFill>
            </a:endParaRPr>
          </a:p>
        </p:txBody>
      </p:sp>
    </p:spTree>
    <p:extLst>
      <p:ext uri="{BB962C8B-B14F-4D97-AF65-F5344CB8AC3E}">
        <p14:creationId xmlns:p14="http://schemas.microsoft.com/office/powerpoint/2010/main" val="3702250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Dikdörtgen 5"/>
          <p:cNvSpPr/>
          <p:nvPr/>
        </p:nvSpPr>
        <p:spPr>
          <a:xfrm>
            <a:off x="460375" y="432872"/>
            <a:ext cx="3085973" cy="369332"/>
          </a:xfrm>
          <a:prstGeom prst="rect">
            <a:avLst/>
          </a:prstGeom>
        </p:spPr>
        <p:txBody>
          <a:bodyPr wrap="none">
            <a:spAutoFit/>
          </a:bodyPr>
          <a:lstStyle/>
          <a:p>
            <a:r>
              <a:rPr lang="tr-TR" b="1" dirty="0" err="1"/>
              <a:t>Serials</a:t>
            </a:r>
            <a:r>
              <a:rPr lang="tr-TR" b="1" dirty="0"/>
              <a:t> </a:t>
            </a:r>
            <a:r>
              <a:rPr lang="tr-TR" b="1" dirty="0" err="1"/>
              <a:t>and</a:t>
            </a:r>
            <a:r>
              <a:rPr lang="tr-TR" b="1" dirty="0"/>
              <a:t> Product </a:t>
            </a:r>
            <a:r>
              <a:rPr lang="tr-TR" b="1" dirty="0" err="1"/>
              <a:t>Placement</a:t>
            </a:r>
            <a:endParaRPr lang="en-US" b="1" dirty="0"/>
          </a:p>
        </p:txBody>
      </p:sp>
      <p:sp>
        <p:nvSpPr>
          <p:cNvPr id="2" name="Dikdörtgen 1"/>
          <p:cNvSpPr/>
          <p:nvPr/>
        </p:nvSpPr>
        <p:spPr>
          <a:xfrm>
            <a:off x="612775" y="1268760"/>
            <a:ext cx="7542584" cy="3970318"/>
          </a:xfrm>
          <a:prstGeom prst="rect">
            <a:avLst/>
          </a:prstGeom>
        </p:spPr>
        <p:txBody>
          <a:bodyPr wrap="square">
            <a:spAutoFit/>
          </a:bodyPr>
          <a:lstStyle/>
          <a:p>
            <a:r>
              <a:rPr lang="en-US" dirty="0"/>
              <a:t>According to Williams and et. al. because of the media fragmentation, media proliferation and declining advertising efficacy, product placement is becoming an effective way to reach consumers. It is estimated that two thirds of television viewers cut the sound during commercials, channel-surf or skip them because they find commercials </a:t>
            </a:r>
            <a:r>
              <a:rPr lang="en-US" dirty="0" smtClean="0"/>
              <a:t>annoying. </a:t>
            </a:r>
            <a:r>
              <a:rPr lang="en-US" dirty="0"/>
              <a:t>In Turkey, due RTÜK’s (Radio and Television Supreme Board) public opinion research in 2012, approximately %55 of people said, ‘I change the channel when I saw the ads immediately’ and about %30 said ‘When I see the ads, I watch a small part of it then change the channel.’18 Therefore, one can say that most of the audience is not watching the entire commercials. Besides, with a shift in consumption patterns, companies attempt to promote a status and lifestyle with advertisements. It can be said that this will be more efficient with product placement because in product placement companies have the opportunity to show their product in a </a:t>
            </a:r>
            <a:r>
              <a:rPr lang="en-US" dirty="0" smtClean="0"/>
              <a:t>story</a:t>
            </a:r>
            <a:r>
              <a:rPr lang="tr-TR" dirty="0" smtClean="0"/>
              <a:t>.</a:t>
            </a:r>
            <a:endParaRPr lang="en-US" dirty="0"/>
          </a:p>
        </p:txBody>
      </p:sp>
    </p:spTree>
    <p:extLst>
      <p:ext uri="{BB962C8B-B14F-4D97-AF65-F5344CB8AC3E}">
        <p14:creationId xmlns:p14="http://schemas.microsoft.com/office/powerpoint/2010/main" val="18363504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Dikdörtgen 5"/>
          <p:cNvSpPr/>
          <p:nvPr/>
        </p:nvSpPr>
        <p:spPr>
          <a:xfrm>
            <a:off x="460375" y="432872"/>
            <a:ext cx="3085973" cy="369332"/>
          </a:xfrm>
          <a:prstGeom prst="rect">
            <a:avLst/>
          </a:prstGeom>
        </p:spPr>
        <p:txBody>
          <a:bodyPr wrap="none">
            <a:spAutoFit/>
          </a:bodyPr>
          <a:lstStyle/>
          <a:p>
            <a:r>
              <a:rPr lang="tr-TR" b="1" dirty="0" err="1"/>
              <a:t>Serials</a:t>
            </a:r>
            <a:r>
              <a:rPr lang="tr-TR" b="1" dirty="0"/>
              <a:t> </a:t>
            </a:r>
            <a:r>
              <a:rPr lang="tr-TR" b="1" dirty="0" err="1"/>
              <a:t>and</a:t>
            </a:r>
            <a:r>
              <a:rPr lang="tr-TR" b="1" dirty="0"/>
              <a:t> Product </a:t>
            </a:r>
            <a:r>
              <a:rPr lang="tr-TR" b="1" dirty="0" err="1"/>
              <a:t>Placement</a:t>
            </a:r>
            <a:endParaRPr lang="en-US" b="1" dirty="0"/>
          </a:p>
        </p:txBody>
      </p:sp>
      <p:sp>
        <p:nvSpPr>
          <p:cNvPr id="2" name="Dikdörtgen 1"/>
          <p:cNvSpPr/>
          <p:nvPr/>
        </p:nvSpPr>
        <p:spPr>
          <a:xfrm>
            <a:off x="751181" y="1916832"/>
            <a:ext cx="7848872" cy="2031325"/>
          </a:xfrm>
          <a:prstGeom prst="rect">
            <a:avLst/>
          </a:prstGeom>
        </p:spPr>
        <p:txBody>
          <a:bodyPr wrap="square">
            <a:spAutoFit/>
          </a:bodyPr>
          <a:lstStyle/>
          <a:p>
            <a:r>
              <a:rPr lang="en-US" dirty="0"/>
              <a:t>Product placement was legalized in 2011 in Turkey. With the Radio and Television Foundation and Broadcasting Service's law no. 6112 published in the official gazette; arrangements were made about product placement. In this code the product placement was defined as ‘commercial communication in which a product or service was included in the program by paying its provision and </a:t>
            </a:r>
            <a:r>
              <a:rPr lang="en-US" dirty="0" smtClean="0"/>
              <a:t>referring</a:t>
            </a:r>
            <a:r>
              <a:rPr lang="tr-TR" dirty="0" smtClean="0"/>
              <a:t> </a:t>
            </a:r>
            <a:r>
              <a:rPr lang="en-US" dirty="0"/>
              <a:t>them</a:t>
            </a:r>
            <a:r>
              <a:rPr lang="en-US" dirty="0" smtClean="0"/>
              <a:t>.’ </a:t>
            </a:r>
            <a:r>
              <a:rPr lang="en-US" dirty="0"/>
              <a:t>So with this law, it is forbidden to use product placement in the main news bulletin, children's programs and religion programs.  </a:t>
            </a:r>
          </a:p>
        </p:txBody>
      </p:sp>
    </p:spTree>
    <p:extLst>
      <p:ext uri="{BB962C8B-B14F-4D97-AF65-F5344CB8AC3E}">
        <p14:creationId xmlns:p14="http://schemas.microsoft.com/office/powerpoint/2010/main" val="12910751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Dikdörtgen 5"/>
          <p:cNvSpPr/>
          <p:nvPr/>
        </p:nvSpPr>
        <p:spPr>
          <a:xfrm>
            <a:off x="460375" y="617538"/>
            <a:ext cx="3085973" cy="369332"/>
          </a:xfrm>
          <a:prstGeom prst="rect">
            <a:avLst/>
          </a:prstGeom>
        </p:spPr>
        <p:txBody>
          <a:bodyPr wrap="none">
            <a:spAutoFit/>
          </a:bodyPr>
          <a:lstStyle/>
          <a:p>
            <a:r>
              <a:rPr lang="tr-TR" b="1" dirty="0" err="1"/>
              <a:t>Serials</a:t>
            </a:r>
            <a:r>
              <a:rPr lang="tr-TR" b="1" dirty="0"/>
              <a:t> </a:t>
            </a:r>
            <a:r>
              <a:rPr lang="tr-TR" b="1" dirty="0" err="1"/>
              <a:t>and</a:t>
            </a:r>
            <a:r>
              <a:rPr lang="tr-TR" b="1" dirty="0"/>
              <a:t> Product </a:t>
            </a:r>
            <a:r>
              <a:rPr lang="tr-TR" b="1" dirty="0" err="1"/>
              <a:t>Placement</a:t>
            </a:r>
            <a:endParaRPr lang="en-US" b="1" dirty="0"/>
          </a:p>
        </p:txBody>
      </p:sp>
      <p:sp>
        <p:nvSpPr>
          <p:cNvPr id="2" name="Dikdörtgen 1"/>
          <p:cNvSpPr/>
          <p:nvPr/>
        </p:nvSpPr>
        <p:spPr>
          <a:xfrm>
            <a:off x="772885" y="1988840"/>
            <a:ext cx="7632848" cy="1754326"/>
          </a:xfrm>
          <a:prstGeom prst="rect">
            <a:avLst/>
          </a:prstGeom>
        </p:spPr>
        <p:txBody>
          <a:bodyPr wrap="square">
            <a:spAutoFit/>
          </a:bodyPr>
          <a:lstStyle/>
          <a:p>
            <a:r>
              <a:rPr lang="en-US" dirty="0"/>
              <a:t>Serials are a very efficient platform for product placement. Companies prefer serials because the products that actors use in serials become fashionable and people identify these products with actors they like. In Turkey, products appear quite a lot in serials featured once a week and replay more than one time with trailers shown multiple times during the week. Therefore, serials are a useful place of product placement often preferred in </a:t>
            </a:r>
            <a:r>
              <a:rPr lang="en-US" dirty="0" smtClean="0"/>
              <a:t>Turkey</a:t>
            </a:r>
            <a:r>
              <a:rPr lang="tr-TR" dirty="0" smtClean="0"/>
              <a:t>.</a:t>
            </a:r>
            <a:endParaRPr lang="en-US" dirty="0"/>
          </a:p>
        </p:txBody>
      </p:sp>
    </p:spTree>
    <p:extLst>
      <p:ext uri="{BB962C8B-B14F-4D97-AF65-F5344CB8AC3E}">
        <p14:creationId xmlns:p14="http://schemas.microsoft.com/office/powerpoint/2010/main" val="1032040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60375" y="345768"/>
            <a:ext cx="7772400" cy="1470025"/>
          </a:xfrm>
        </p:spPr>
        <p:txBody>
          <a:bodyPr>
            <a:normAutofit/>
          </a:bodyPr>
          <a:lstStyle/>
          <a:p>
            <a:pPr algn="l"/>
            <a:r>
              <a:rPr lang="tr-TR" sz="3200" dirty="0" smtClean="0">
                <a:solidFill>
                  <a:srgbClr val="FF0000"/>
                </a:solidFill>
              </a:rPr>
              <a:t>Reading: </a:t>
            </a:r>
            <a:r>
              <a:rPr lang="tr-TR" sz="3200" dirty="0" err="1" smtClean="0">
                <a:solidFill>
                  <a:srgbClr val="FF0000"/>
                </a:solidFill>
              </a:rPr>
              <a:t>Advertising</a:t>
            </a:r>
            <a:r>
              <a:rPr lang="tr-TR" sz="3200" dirty="0" smtClean="0">
                <a:solidFill>
                  <a:srgbClr val="FF0000"/>
                </a:solidFill>
              </a:rPr>
              <a:t> II</a:t>
            </a:r>
            <a:endParaRPr lang="en-US" sz="3200" dirty="0">
              <a:solidFill>
                <a:srgbClr val="FF0000"/>
              </a:solidFill>
            </a:endParaRPr>
          </a:p>
        </p:txBody>
      </p:sp>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Dikdörtgen 5"/>
          <p:cNvSpPr/>
          <p:nvPr/>
        </p:nvSpPr>
        <p:spPr>
          <a:xfrm>
            <a:off x="470859" y="2001224"/>
            <a:ext cx="7772400" cy="685059"/>
          </a:xfrm>
          <a:prstGeom prst="rect">
            <a:avLst/>
          </a:prstGeom>
        </p:spPr>
        <p:txBody>
          <a:bodyPr wrap="square">
            <a:spAutoFit/>
          </a:bodyPr>
          <a:lstStyle/>
          <a:p>
            <a:pPr>
              <a:lnSpc>
                <a:spcPct val="107000"/>
              </a:lnSpc>
              <a:spcAft>
                <a:spcPts val="800"/>
              </a:spcAft>
            </a:pPr>
            <a:r>
              <a:rPr lang="tr-TR" dirty="0" smtClean="0">
                <a:effectLst/>
                <a:ea typeface="Calibri" panose="020F0502020204030204" pitchFamily="34" charset="0"/>
                <a:cs typeface="Times New Roman" panose="02020603050405020304" pitchFamily="18" charset="0"/>
              </a:rPr>
              <a:t>Source: </a:t>
            </a:r>
            <a:r>
              <a:rPr lang="tr-TR" dirty="0" smtClean="0">
                <a:ea typeface="Calibri" panose="020F0502020204030204" pitchFamily="34" charset="0"/>
                <a:cs typeface="Times New Roman" panose="02020603050405020304" pitchFamily="18" charset="0"/>
              </a:rPr>
              <a:t>Artan </a:t>
            </a:r>
            <a:r>
              <a:rPr lang="tr-TR" dirty="0" err="1" smtClean="0">
                <a:ea typeface="Calibri" panose="020F0502020204030204" pitchFamily="34" charset="0"/>
                <a:cs typeface="Times New Roman" panose="02020603050405020304" pitchFamily="18" charset="0"/>
              </a:rPr>
              <a:t>Özoran</a:t>
            </a:r>
            <a:r>
              <a:rPr lang="tr-TR" dirty="0" smtClean="0">
                <a:ea typeface="Calibri" panose="020F0502020204030204" pitchFamily="34" charset="0"/>
                <a:cs typeface="Times New Roman" panose="02020603050405020304" pitchFamily="18" charset="0"/>
              </a:rPr>
              <a:t>, B. (2015). «</a:t>
            </a:r>
            <a:r>
              <a:rPr lang="tr-TR" dirty="0" err="1" smtClean="0">
                <a:ea typeface="Calibri" panose="020F0502020204030204" pitchFamily="34" charset="0"/>
                <a:cs typeface="Times New Roman" panose="02020603050405020304" pitchFamily="18" charset="0"/>
              </a:rPr>
              <a:t>Teens</a:t>
            </a:r>
            <a:r>
              <a:rPr lang="tr-TR" dirty="0" smtClean="0">
                <a:ea typeface="Calibri" panose="020F0502020204030204" pitchFamily="34" charset="0"/>
                <a:cs typeface="Times New Roman" panose="02020603050405020304" pitchFamily="18" charset="0"/>
              </a:rPr>
              <a:t> as </a:t>
            </a:r>
            <a:r>
              <a:rPr lang="tr-TR" dirty="0" err="1" smtClean="0">
                <a:ea typeface="Calibri" panose="020F0502020204030204" pitchFamily="34" charset="0"/>
                <a:cs typeface="Times New Roman" panose="02020603050405020304" pitchFamily="18" charset="0"/>
              </a:rPr>
              <a:t>Consumers</a:t>
            </a:r>
            <a:r>
              <a:rPr lang="tr-TR" dirty="0" smtClean="0">
                <a:ea typeface="Calibri" panose="020F0502020204030204" pitchFamily="34" charset="0"/>
                <a:cs typeface="Times New Roman" panose="02020603050405020304" pitchFamily="18" charset="0"/>
              </a:rPr>
              <a:t>: A Product </a:t>
            </a:r>
            <a:r>
              <a:rPr lang="tr-TR" dirty="0" err="1" smtClean="0">
                <a:ea typeface="Calibri" panose="020F0502020204030204" pitchFamily="34" charset="0"/>
                <a:cs typeface="Times New Roman" panose="02020603050405020304" pitchFamily="18" charset="0"/>
              </a:rPr>
              <a:t>Placement</a:t>
            </a:r>
            <a:r>
              <a:rPr lang="tr-TR" dirty="0" smtClean="0">
                <a:ea typeface="Calibri" panose="020F0502020204030204" pitchFamily="34" charset="0"/>
                <a:cs typeface="Times New Roman" panose="02020603050405020304" pitchFamily="18" charset="0"/>
              </a:rPr>
              <a:t> </a:t>
            </a:r>
            <a:r>
              <a:rPr lang="tr-TR" dirty="0" err="1" smtClean="0">
                <a:ea typeface="Calibri" panose="020F0502020204030204" pitchFamily="34" charset="0"/>
                <a:cs typeface="Times New Roman" panose="02020603050405020304" pitchFamily="18" charset="0"/>
              </a:rPr>
              <a:t>Example</a:t>
            </a:r>
            <a:r>
              <a:rPr lang="tr-TR" dirty="0" smtClean="0">
                <a:ea typeface="Calibri" panose="020F0502020204030204" pitchFamily="34" charset="0"/>
                <a:cs typeface="Times New Roman" panose="02020603050405020304" pitchFamily="18" charset="0"/>
              </a:rPr>
              <a:t>», in </a:t>
            </a:r>
            <a:r>
              <a:rPr lang="tr-TR" dirty="0" err="1" smtClean="0">
                <a:ea typeface="Calibri" panose="020F0502020204030204" pitchFamily="34" charset="0"/>
                <a:cs typeface="Times New Roman" panose="02020603050405020304" pitchFamily="18" charset="0"/>
              </a:rPr>
              <a:t>Storying</a:t>
            </a:r>
            <a:r>
              <a:rPr lang="tr-TR" dirty="0" smtClean="0">
                <a:ea typeface="Calibri" panose="020F0502020204030204" pitchFamily="34" charset="0"/>
                <a:cs typeface="Times New Roman" panose="02020603050405020304" pitchFamily="18" charset="0"/>
              </a:rPr>
              <a:t> </a:t>
            </a:r>
            <a:r>
              <a:rPr lang="tr-TR" dirty="0" err="1" smtClean="0">
                <a:ea typeface="Calibri" panose="020F0502020204030204" pitchFamily="34" charset="0"/>
                <a:cs typeface="Times New Roman" panose="02020603050405020304" pitchFamily="18" charset="0"/>
              </a:rPr>
              <a:t>Humanity</a:t>
            </a:r>
            <a:r>
              <a:rPr lang="tr-TR" dirty="0" smtClean="0">
                <a:ea typeface="Calibri" panose="020F0502020204030204" pitchFamily="34" charset="0"/>
                <a:cs typeface="Times New Roman" panose="02020603050405020304" pitchFamily="18" charset="0"/>
              </a:rPr>
              <a:t>.  </a:t>
            </a:r>
            <a:endParaRPr lang="tr-TR" dirty="0">
              <a:effectLst/>
              <a:ea typeface="Calibri" panose="020F0502020204030204" pitchFamily="34" charset="0"/>
              <a:cs typeface="Times New Roman" panose="02020603050405020304" pitchFamily="18" charset="0"/>
            </a:endParaRPr>
          </a:p>
        </p:txBody>
      </p:sp>
      <p:sp>
        <p:nvSpPr>
          <p:cNvPr id="10" name="Dikdörtgen 9"/>
          <p:cNvSpPr/>
          <p:nvPr/>
        </p:nvSpPr>
        <p:spPr>
          <a:xfrm>
            <a:off x="477500" y="3068960"/>
            <a:ext cx="7772400" cy="375552"/>
          </a:xfrm>
          <a:prstGeom prst="rect">
            <a:avLst/>
          </a:prstGeom>
        </p:spPr>
        <p:txBody>
          <a:bodyPr wrap="square">
            <a:spAutoFit/>
          </a:bodyPr>
          <a:lstStyle/>
          <a:p>
            <a:pPr>
              <a:lnSpc>
                <a:spcPct val="107000"/>
              </a:lnSpc>
              <a:spcAft>
                <a:spcPts val="800"/>
              </a:spcAft>
            </a:pPr>
            <a:r>
              <a:rPr lang="tr-TR" dirty="0" err="1" smtClean="0">
                <a:effectLst/>
                <a:ea typeface="Calibri" panose="020F0502020204030204" pitchFamily="34" charset="0"/>
                <a:cs typeface="Times New Roman" panose="02020603050405020304" pitchFamily="18" charset="0"/>
              </a:rPr>
              <a:t>Discussion</a:t>
            </a:r>
            <a:r>
              <a:rPr lang="tr-TR" dirty="0" smtClean="0">
                <a:effectLst/>
                <a:ea typeface="Calibri" panose="020F0502020204030204" pitchFamily="34" charset="0"/>
                <a:cs typeface="Times New Roman" panose="02020603050405020304" pitchFamily="18" charset="0"/>
              </a:rPr>
              <a:t> </a:t>
            </a:r>
            <a:r>
              <a:rPr lang="tr-TR" dirty="0" err="1" smtClean="0">
                <a:effectLst/>
                <a:ea typeface="Calibri" panose="020F0502020204030204" pitchFamily="34" charset="0"/>
                <a:cs typeface="Times New Roman" panose="02020603050405020304" pitchFamily="18" charset="0"/>
              </a:rPr>
              <a:t>questions</a:t>
            </a:r>
            <a:r>
              <a:rPr lang="tr-TR" dirty="0" smtClean="0">
                <a:effectLst/>
                <a:ea typeface="Calibri" panose="020F0502020204030204" pitchFamily="34" charset="0"/>
                <a:cs typeface="Times New Roman" panose="02020603050405020304" pitchFamily="18" charset="0"/>
              </a:rPr>
              <a:t> </a:t>
            </a:r>
            <a:r>
              <a:rPr lang="tr-TR" dirty="0" err="1" smtClean="0">
                <a:effectLst/>
                <a:ea typeface="Calibri" panose="020F0502020204030204" pitchFamily="34" charset="0"/>
                <a:cs typeface="Times New Roman" panose="02020603050405020304" pitchFamily="18" charset="0"/>
              </a:rPr>
              <a:t>before</a:t>
            </a:r>
            <a:r>
              <a:rPr lang="tr-TR" dirty="0" smtClean="0">
                <a:effectLst/>
                <a:ea typeface="Calibri" panose="020F0502020204030204" pitchFamily="34" charset="0"/>
                <a:cs typeface="Times New Roman" panose="02020603050405020304" pitchFamily="18" charset="0"/>
              </a:rPr>
              <a:t> </a:t>
            </a:r>
            <a:r>
              <a:rPr lang="tr-TR" dirty="0" err="1" smtClean="0">
                <a:effectLst/>
                <a:ea typeface="Calibri" panose="020F0502020204030204" pitchFamily="34" charset="0"/>
                <a:cs typeface="Times New Roman" panose="02020603050405020304" pitchFamily="18" charset="0"/>
              </a:rPr>
              <a:t>reading</a:t>
            </a:r>
            <a:r>
              <a:rPr lang="tr-TR" dirty="0" smtClean="0">
                <a:effectLst/>
                <a:ea typeface="Calibri" panose="020F0502020204030204" pitchFamily="34" charset="0"/>
                <a:cs typeface="Times New Roman" panose="02020603050405020304" pitchFamily="18" charset="0"/>
              </a:rPr>
              <a:t>:</a:t>
            </a:r>
            <a:endParaRPr lang="tr-TR" dirty="0">
              <a:effectLst/>
              <a:ea typeface="Calibri" panose="020F0502020204030204" pitchFamily="34" charset="0"/>
              <a:cs typeface="Times New Roman" panose="02020603050405020304" pitchFamily="18" charset="0"/>
            </a:endParaRPr>
          </a:p>
        </p:txBody>
      </p:sp>
      <p:sp>
        <p:nvSpPr>
          <p:cNvPr id="11" name="Dikdörtgen 10"/>
          <p:cNvSpPr/>
          <p:nvPr/>
        </p:nvSpPr>
        <p:spPr>
          <a:xfrm>
            <a:off x="477500" y="3639413"/>
            <a:ext cx="7772400" cy="375552"/>
          </a:xfrm>
          <a:prstGeom prst="rect">
            <a:avLst/>
          </a:prstGeom>
        </p:spPr>
        <p:txBody>
          <a:bodyPr wrap="square">
            <a:spAutoFit/>
          </a:bodyPr>
          <a:lstStyle/>
          <a:p>
            <a:pPr>
              <a:lnSpc>
                <a:spcPct val="107000"/>
              </a:lnSpc>
              <a:spcAft>
                <a:spcPts val="800"/>
              </a:spcAft>
            </a:pPr>
            <a:r>
              <a:rPr lang="tr-TR" dirty="0" err="1" smtClean="0">
                <a:effectLst/>
                <a:ea typeface="Calibri" panose="020F0502020204030204" pitchFamily="34" charset="0"/>
                <a:cs typeface="Times New Roman" panose="02020603050405020304" pitchFamily="18" charset="0"/>
              </a:rPr>
              <a:t>What</a:t>
            </a:r>
            <a:r>
              <a:rPr lang="tr-TR" dirty="0" smtClean="0">
                <a:effectLst/>
                <a:ea typeface="Calibri" panose="020F0502020204030204" pitchFamily="34" charset="0"/>
                <a:cs typeface="Times New Roman" panose="02020603050405020304" pitchFamily="18" charset="0"/>
              </a:rPr>
              <a:t> is </a:t>
            </a:r>
            <a:r>
              <a:rPr lang="tr-TR" dirty="0" err="1" smtClean="0">
                <a:effectLst/>
                <a:ea typeface="Calibri" panose="020F0502020204030204" pitchFamily="34" charset="0"/>
                <a:cs typeface="Times New Roman" panose="02020603050405020304" pitchFamily="18" charset="0"/>
              </a:rPr>
              <a:t>product</a:t>
            </a:r>
            <a:r>
              <a:rPr lang="tr-TR" dirty="0" smtClean="0">
                <a:effectLst/>
                <a:ea typeface="Calibri" panose="020F0502020204030204" pitchFamily="34" charset="0"/>
                <a:cs typeface="Times New Roman" panose="02020603050405020304" pitchFamily="18" charset="0"/>
              </a:rPr>
              <a:t> </a:t>
            </a:r>
            <a:r>
              <a:rPr lang="tr-TR" dirty="0" err="1" smtClean="0">
                <a:effectLst/>
                <a:ea typeface="Calibri" panose="020F0502020204030204" pitchFamily="34" charset="0"/>
                <a:cs typeface="Times New Roman" panose="02020603050405020304" pitchFamily="18" charset="0"/>
              </a:rPr>
              <a:t>placement</a:t>
            </a:r>
            <a:r>
              <a:rPr lang="tr-TR" dirty="0" smtClean="0">
                <a:effectLst/>
                <a:ea typeface="Calibri" panose="020F0502020204030204" pitchFamily="34" charset="0"/>
                <a:cs typeface="Times New Roman" panose="02020603050405020304" pitchFamily="18" charset="0"/>
              </a:rPr>
              <a:t> ?</a:t>
            </a:r>
            <a:endParaRPr lang="tr-TR" dirty="0">
              <a:effectLst/>
              <a:ea typeface="Calibri" panose="020F0502020204030204" pitchFamily="34" charset="0"/>
              <a:cs typeface="Times New Roman" panose="02020603050405020304" pitchFamily="18" charset="0"/>
            </a:endParaRPr>
          </a:p>
        </p:txBody>
      </p:sp>
      <p:sp>
        <p:nvSpPr>
          <p:cNvPr id="13" name="Dikdörtgen 12"/>
          <p:cNvSpPr/>
          <p:nvPr/>
        </p:nvSpPr>
        <p:spPr>
          <a:xfrm>
            <a:off x="477500" y="4149080"/>
            <a:ext cx="7772400" cy="375552"/>
          </a:xfrm>
          <a:prstGeom prst="rect">
            <a:avLst/>
          </a:prstGeom>
        </p:spPr>
        <p:txBody>
          <a:bodyPr wrap="square">
            <a:spAutoFit/>
          </a:bodyPr>
          <a:lstStyle/>
          <a:p>
            <a:pPr>
              <a:lnSpc>
                <a:spcPct val="107000"/>
              </a:lnSpc>
              <a:spcAft>
                <a:spcPts val="800"/>
              </a:spcAft>
            </a:pPr>
            <a:r>
              <a:rPr lang="tr-TR" dirty="0" err="1" smtClean="0">
                <a:effectLst/>
                <a:ea typeface="Calibri" panose="020F0502020204030204" pitchFamily="34" charset="0"/>
                <a:cs typeface="Times New Roman" panose="02020603050405020304" pitchFamily="18" charset="0"/>
              </a:rPr>
              <a:t>Discuss</a:t>
            </a:r>
            <a:r>
              <a:rPr lang="tr-TR" dirty="0" smtClean="0">
                <a:effectLst/>
                <a:ea typeface="Calibri" panose="020F0502020204030204" pitchFamily="34" charset="0"/>
                <a:cs typeface="Times New Roman" panose="02020603050405020304" pitchFamily="18" charset="0"/>
              </a:rPr>
              <a:t> </a:t>
            </a:r>
            <a:r>
              <a:rPr lang="tr-TR" dirty="0" err="1" smtClean="0">
                <a:effectLst/>
                <a:ea typeface="Calibri" panose="020F0502020204030204" pitchFamily="34" charset="0"/>
                <a:cs typeface="Times New Roman" panose="02020603050405020304" pitchFamily="18" charset="0"/>
              </a:rPr>
              <a:t>ethics</a:t>
            </a:r>
            <a:r>
              <a:rPr lang="tr-TR" dirty="0" smtClean="0">
                <a:effectLst/>
                <a:ea typeface="Calibri" panose="020F0502020204030204" pitchFamily="34" charset="0"/>
                <a:cs typeface="Times New Roman" panose="02020603050405020304" pitchFamily="18" charset="0"/>
              </a:rPr>
              <a:t> </a:t>
            </a:r>
            <a:r>
              <a:rPr lang="tr-TR" dirty="0" err="1" smtClean="0">
                <a:effectLst/>
                <a:ea typeface="Calibri" panose="020F0502020204030204" pitchFamily="34" charset="0"/>
                <a:cs typeface="Times New Roman" panose="02020603050405020304" pitchFamily="18" charset="0"/>
              </a:rPr>
              <a:t>and</a:t>
            </a:r>
            <a:r>
              <a:rPr lang="tr-TR" dirty="0" smtClean="0">
                <a:effectLst/>
                <a:ea typeface="Calibri" panose="020F0502020204030204" pitchFamily="34" charset="0"/>
                <a:cs typeface="Times New Roman" panose="02020603050405020304" pitchFamily="18" charset="0"/>
              </a:rPr>
              <a:t> </a:t>
            </a:r>
            <a:r>
              <a:rPr lang="tr-TR" dirty="0" err="1" smtClean="0">
                <a:effectLst/>
                <a:ea typeface="Calibri" panose="020F0502020204030204" pitchFamily="34" charset="0"/>
                <a:cs typeface="Times New Roman" panose="02020603050405020304" pitchFamily="18" charset="0"/>
              </a:rPr>
              <a:t>product</a:t>
            </a:r>
            <a:r>
              <a:rPr lang="tr-TR" dirty="0" smtClean="0">
                <a:effectLst/>
                <a:ea typeface="Calibri" panose="020F0502020204030204" pitchFamily="34" charset="0"/>
                <a:cs typeface="Times New Roman" panose="02020603050405020304" pitchFamily="18" charset="0"/>
              </a:rPr>
              <a:t> </a:t>
            </a:r>
            <a:r>
              <a:rPr lang="tr-TR" dirty="0" err="1" smtClean="0">
                <a:effectLst/>
                <a:ea typeface="Calibri" panose="020F0502020204030204" pitchFamily="34" charset="0"/>
                <a:cs typeface="Times New Roman" panose="02020603050405020304" pitchFamily="18" charset="0"/>
              </a:rPr>
              <a:t>placement</a:t>
            </a:r>
            <a:r>
              <a:rPr lang="tr-TR" dirty="0" smtClean="0">
                <a:effectLst/>
                <a:ea typeface="Calibri" panose="020F0502020204030204" pitchFamily="34" charset="0"/>
                <a:cs typeface="Times New Roman" panose="02020603050405020304" pitchFamily="18" charset="0"/>
              </a:rPr>
              <a:t>. </a:t>
            </a:r>
            <a:endParaRPr lang="tr-TR"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5680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Dikdörtgen 10"/>
          <p:cNvSpPr/>
          <p:nvPr/>
        </p:nvSpPr>
        <p:spPr>
          <a:xfrm>
            <a:off x="544399" y="420028"/>
            <a:ext cx="4230966" cy="369332"/>
          </a:xfrm>
          <a:prstGeom prst="rect">
            <a:avLst/>
          </a:prstGeom>
        </p:spPr>
        <p:txBody>
          <a:bodyPr wrap="none">
            <a:spAutoFit/>
          </a:bodyPr>
          <a:lstStyle/>
          <a:p>
            <a:r>
              <a:rPr lang="tr-TR" b="1" dirty="0" err="1"/>
              <a:t>Postmodern</a:t>
            </a:r>
            <a:r>
              <a:rPr lang="tr-TR" b="1" dirty="0"/>
              <a:t> </a:t>
            </a:r>
            <a:r>
              <a:rPr lang="tr-TR" b="1" dirty="0" err="1"/>
              <a:t>Consumption</a:t>
            </a:r>
            <a:r>
              <a:rPr lang="tr-TR" b="1" dirty="0"/>
              <a:t> </a:t>
            </a:r>
            <a:r>
              <a:rPr lang="tr-TR" b="1" dirty="0" err="1"/>
              <a:t>and</a:t>
            </a:r>
            <a:r>
              <a:rPr lang="tr-TR" b="1" dirty="0"/>
              <a:t> </a:t>
            </a:r>
            <a:r>
              <a:rPr lang="tr-TR" b="1" dirty="0" err="1"/>
              <a:t>Advertising</a:t>
            </a:r>
            <a:endParaRPr lang="en-US" b="1" dirty="0"/>
          </a:p>
        </p:txBody>
      </p:sp>
      <p:sp>
        <p:nvSpPr>
          <p:cNvPr id="13" name="Dikdörtgen 12"/>
          <p:cNvSpPr/>
          <p:nvPr/>
        </p:nvSpPr>
        <p:spPr>
          <a:xfrm>
            <a:off x="544399" y="803126"/>
            <a:ext cx="7899805" cy="1477328"/>
          </a:xfrm>
          <a:prstGeom prst="rect">
            <a:avLst/>
          </a:prstGeom>
        </p:spPr>
        <p:txBody>
          <a:bodyPr wrap="square">
            <a:spAutoFit/>
          </a:bodyPr>
          <a:lstStyle/>
          <a:p>
            <a:r>
              <a:rPr lang="en-US" dirty="0"/>
              <a:t>With the transition from modernity to postmodernity, consumption practices were changed. Consumption became more important than production, and it became a lifestyle. In modernity, products were purchased on the need basis. Nevertheless, in postmodern times they were bought because they bore an additional meaning and reflected a significant lifestyle, status or prestige. </a:t>
            </a:r>
          </a:p>
        </p:txBody>
      </p:sp>
      <p:sp>
        <p:nvSpPr>
          <p:cNvPr id="14" name="Dikdörtgen 13"/>
          <p:cNvSpPr/>
          <p:nvPr/>
        </p:nvSpPr>
        <p:spPr>
          <a:xfrm>
            <a:off x="506985" y="2422895"/>
            <a:ext cx="7974632" cy="3139321"/>
          </a:xfrm>
          <a:prstGeom prst="rect">
            <a:avLst/>
          </a:prstGeom>
        </p:spPr>
        <p:txBody>
          <a:bodyPr wrap="square">
            <a:spAutoFit/>
          </a:bodyPr>
          <a:lstStyle/>
          <a:p>
            <a:r>
              <a:rPr lang="en-US" dirty="0"/>
              <a:t>According to </a:t>
            </a:r>
            <a:r>
              <a:rPr lang="en-US" dirty="0" err="1"/>
              <a:t>Baudrillard</a:t>
            </a:r>
            <a:r>
              <a:rPr lang="en-US" dirty="0"/>
              <a:t>, there is a shift from a new social order in which simulations and models increasingly constitute the world and the distinction between the reality and appearance become </a:t>
            </a:r>
            <a:r>
              <a:rPr lang="en-US" dirty="0" err="1" smtClean="0"/>
              <a:t>erased.This</a:t>
            </a:r>
            <a:r>
              <a:rPr lang="en-US" dirty="0" smtClean="0"/>
              <a:t> </a:t>
            </a:r>
            <a:r>
              <a:rPr lang="en-US" dirty="0"/>
              <a:t>is an information and simulation era. In this era image, simulation and reality are intertwined. According to him, these changes created a new society: consumer society. Consumption becomes an efficient communication system and a systematic activity which our cultural system depends on. In this society, consumption does not only mean satisfaction of needs, but also it becomes a phenomenon that is acquired, learned, and trained to desire. Consumption in the postmodern era is a system of signs arranged by codes and </a:t>
            </a:r>
            <a:r>
              <a:rPr lang="en-US" dirty="0" smtClean="0"/>
              <a:t>rules.</a:t>
            </a:r>
            <a:r>
              <a:rPr lang="tr-TR" dirty="0" smtClean="0"/>
              <a:t> </a:t>
            </a:r>
            <a:r>
              <a:rPr lang="en-US" dirty="0" smtClean="0"/>
              <a:t>In </a:t>
            </a:r>
            <a:r>
              <a:rPr lang="en-US" dirty="0"/>
              <a:t>other words, consumption is the consuming of symbols and </a:t>
            </a:r>
            <a:r>
              <a:rPr lang="en-US" dirty="0" smtClean="0"/>
              <a:t>signs</a:t>
            </a:r>
            <a:r>
              <a:rPr lang="tr-TR" dirty="0" smtClean="0"/>
              <a:t>.</a:t>
            </a:r>
            <a:endParaRPr lang="en-US" dirty="0"/>
          </a:p>
        </p:txBody>
      </p:sp>
    </p:spTree>
    <p:extLst>
      <p:ext uri="{BB962C8B-B14F-4D97-AF65-F5344CB8AC3E}">
        <p14:creationId xmlns:p14="http://schemas.microsoft.com/office/powerpoint/2010/main" val="1800719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Dikdörtgen 5"/>
          <p:cNvSpPr/>
          <p:nvPr/>
        </p:nvSpPr>
        <p:spPr>
          <a:xfrm>
            <a:off x="544399" y="420028"/>
            <a:ext cx="4230966" cy="369332"/>
          </a:xfrm>
          <a:prstGeom prst="rect">
            <a:avLst/>
          </a:prstGeom>
        </p:spPr>
        <p:txBody>
          <a:bodyPr wrap="none">
            <a:spAutoFit/>
          </a:bodyPr>
          <a:lstStyle/>
          <a:p>
            <a:r>
              <a:rPr lang="tr-TR" b="1" dirty="0" err="1"/>
              <a:t>Postmodern</a:t>
            </a:r>
            <a:r>
              <a:rPr lang="tr-TR" b="1" dirty="0"/>
              <a:t> </a:t>
            </a:r>
            <a:r>
              <a:rPr lang="tr-TR" b="1" dirty="0" err="1"/>
              <a:t>Consumption</a:t>
            </a:r>
            <a:r>
              <a:rPr lang="tr-TR" b="1" dirty="0"/>
              <a:t> </a:t>
            </a:r>
            <a:r>
              <a:rPr lang="tr-TR" b="1" dirty="0" err="1"/>
              <a:t>and</a:t>
            </a:r>
            <a:r>
              <a:rPr lang="tr-TR" b="1" dirty="0"/>
              <a:t> </a:t>
            </a:r>
            <a:r>
              <a:rPr lang="tr-TR" b="1" dirty="0" err="1"/>
              <a:t>Advertising</a:t>
            </a:r>
            <a:endParaRPr lang="en-US" b="1" dirty="0"/>
          </a:p>
        </p:txBody>
      </p:sp>
      <p:sp>
        <p:nvSpPr>
          <p:cNvPr id="2" name="Dikdörtgen 1"/>
          <p:cNvSpPr/>
          <p:nvPr/>
        </p:nvSpPr>
        <p:spPr>
          <a:xfrm>
            <a:off x="460375" y="1340768"/>
            <a:ext cx="8118648" cy="3139321"/>
          </a:xfrm>
          <a:prstGeom prst="rect">
            <a:avLst/>
          </a:prstGeom>
        </p:spPr>
        <p:txBody>
          <a:bodyPr wrap="square">
            <a:spAutoFit/>
          </a:bodyPr>
          <a:lstStyle/>
          <a:p>
            <a:r>
              <a:rPr lang="en-US" dirty="0" smtClean="0"/>
              <a:t>In </a:t>
            </a:r>
            <a:r>
              <a:rPr lang="en-US" dirty="0"/>
              <a:t>addition to consumption practices, product was also transformed. </a:t>
            </a:r>
            <a:r>
              <a:rPr lang="en-US" dirty="0" err="1"/>
              <a:t>Yıldız</a:t>
            </a:r>
            <a:r>
              <a:rPr lang="en-US" dirty="0"/>
              <a:t> said that the new product is a combination of need and meaning</a:t>
            </a:r>
            <a:r>
              <a:rPr lang="en-US" dirty="0" smtClean="0"/>
              <a:t>. </a:t>
            </a:r>
            <a:r>
              <a:rPr lang="en-US" dirty="0"/>
              <a:t>According to </a:t>
            </a:r>
            <a:r>
              <a:rPr lang="en-US" dirty="0" err="1"/>
              <a:t>Baudrillard</a:t>
            </a:r>
            <a:r>
              <a:rPr lang="en-US" dirty="0"/>
              <a:t>, objects with connotations gained could be replaced by limitless objects. This is because products can gain extra meanings together with their functions. For example, the washing machine is used as household appliance but it also has another role. The other role is the role of comfort and prestige. Now, objects and needs have become interchangeable</a:t>
            </a:r>
            <a:r>
              <a:rPr lang="en-US" dirty="0" smtClean="0"/>
              <a:t>. </a:t>
            </a:r>
            <a:r>
              <a:rPr lang="en-US" dirty="0"/>
              <a:t>The distinction between real needs and false needs have disappeared. Attaining products became a way of earning privilege and prestige. Goods owned by individuals have taken the task of setting a status rather than satisfying their physical </a:t>
            </a:r>
            <a:r>
              <a:rPr lang="en-US" dirty="0" smtClean="0"/>
              <a:t>needs.</a:t>
            </a:r>
            <a:r>
              <a:rPr lang="tr-TR" dirty="0" smtClean="0"/>
              <a:t> </a:t>
            </a:r>
            <a:r>
              <a:rPr lang="en-US" dirty="0" smtClean="0"/>
              <a:t>In </a:t>
            </a:r>
            <a:r>
              <a:rPr lang="en-US" dirty="0"/>
              <a:t>other words, ‘objects became status indicators and signs with the connotations they gained</a:t>
            </a:r>
            <a:r>
              <a:rPr lang="en-US" dirty="0" smtClean="0"/>
              <a:t>.’</a:t>
            </a:r>
            <a:endParaRPr lang="en-US" dirty="0"/>
          </a:p>
        </p:txBody>
      </p:sp>
    </p:spTree>
    <p:extLst>
      <p:ext uri="{BB962C8B-B14F-4D97-AF65-F5344CB8AC3E}">
        <p14:creationId xmlns:p14="http://schemas.microsoft.com/office/powerpoint/2010/main" val="4186036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Dikdörtgen 5"/>
          <p:cNvSpPr/>
          <p:nvPr/>
        </p:nvSpPr>
        <p:spPr>
          <a:xfrm>
            <a:off x="544399" y="420028"/>
            <a:ext cx="4230966" cy="369332"/>
          </a:xfrm>
          <a:prstGeom prst="rect">
            <a:avLst/>
          </a:prstGeom>
        </p:spPr>
        <p:txBody>
          <a:bodyPr wrap="none">
            <a:spAutoFit/>
          </a:bodyPr>
          <a:lstStyle/>
          <a:p>
            <a:r>
              <a:rPr lang="tr-TR" b="1" dirty="0" err="1"/>
              <a:t>Postmodern</a:t>
            </a:r>
            <a:r>
              <a:rPr lang="tr-TR" b="1" dirty="0"/>
              <a:t> </a:t>
            </a:r>
            <a:r>
              <a:rPr lang="tr-TR" b="1" dirty="0" err="1"/>
              <a:t>Consumption</a:t>
            </a:r>
            <a:r>
              <a:rPr lang="tr-TR" b="1" dirty="0"/>
              <a:t> </a:t>
            </a:r>
            <a:r>
              <a:rPr lang="tr-TR" b="1" dirty="0" err="1"/>
              <a:t>and</a:t>
            </a:r>
            <a:r>
              <a:rPr lang="tr-TR" b="1" dirty="0"/>
              <a:t> </a:t>
            </a:r>
            <a:r>
              <a:rPr lang="tr-TR" b="1" dirty="0" err="1"/>
              <a:t>Advertising</a:t>
            </a:r>
            <a:endParaRPr lang="en-US" b="1" dirty="0"/>
          </a:p>
        </p:txBody>
      </p:sp>
      <p:sp>
        <p:nvSpPr>
          <p:cNvPr id="2" name="Dikdörtgen 1"/>
          <p:cNvSpPr/>
          <p:nvPr/>
        </p:nvSpPr>
        <p:spPr>
          <a:xfrm>
            <a:off x="735405" y="1196752"/>
            <a:ext cx="7614592" cy="3693319"/>
          </a:xfrm>
          <a:prstGeom prst="rect">
            <a:avLst/>
          </a:prstGeom>
        </p:spPr>
        <p:txBody>
          <a:bodyPr wrap="square">
            <a:spAutoFit/>
          </a:bodyPr>
          <a:lstStyle/>
          <a:p>
            <a:r>
              <a:rPr lang="en-US" dirty="0"/>
              <a:t>Bauman, identity is established by social position, and then it gives a sense of a cage that people dream to escape from. People, leave the </a:t>
            </a:r>
            <a:r>
              <a:rPr lang="en-US" dirty="0" err="1"/>
              <a:t>out-dated</a:t>
            </a:r>
            <a:r>
              <a:rPr lang="en-US" dirty="0"/>
              <a:t> identities and take the form of a new identity that is recommended at that time. Identity cannot be eternally formed and because of that, people suffer all of their </a:t>
            </a:r>
            <a:r>
              <a:rPr lang="en-US" dirty="0" smtClean="0"/>
              <a:t>lives. </a:t>
            </a:r>
            <a:r>
              <a:rPr lang="en-US" dirty="0"/>
              <a:t>People, who escape from </a:t>
            </a:r>
            <a:r>
              <a:rPr lang="en-US" dirty="0" err="1"/>
              <a:t>out-dated</a:t>
            </a:r>
            <a:r>
              <a:rPr lang="en-US" dirty="0"/>
              <a:t> identities and head towards new ones, need products of the system to build their new identities. In this age, people desperately seek for the smallest marginal difference that forms them. The product now in demand is neither a staple nor a machine; it is a </a:t>
            </a:r>
            <a:r>
              <a:rPr lang="en-US" dirty="0" smtClean="0"/>
              <a:t>personality. </a:t>
            </a:r>
            <a:r>
              <a:rPr lang="en-US" dirty="0"/>
              <a:t>The way of creating these new identities is by consuming products that symbolize significant identities. It indicates that consumption has transformed from consuming objects to consuming meanings. The only thing that distinguishes products in the market which have the same qualities and the same price is their meanings</a:t>
            </a:r>
          </a:p>
        </p:txBody>
      </p:sp>
    </p:spTree>
    <p:extLst>
      <p:ext uri="{BB962C8B-B14F-4D97-AF65-F5344CB8AC3E}">
        <p14:creationId xmlns:p14="http://schemas.microsoft.com/office/powerpoint/2010/main" val="3422882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 name="Dikdörtgen 1"/>
          <p:cNvSpPr/>
          <p:nvPr/>
        </p:nvSpPr>
        <p:spPr>
          <a:xfrm>
            <a:off x="770467" y="1340768"/>
            <a:ext cx="7614592" cy="3416320"/>
          </a:xfrm>
          <a:prstGeom prst="rect">
            <a:avLst/>
          </a:prstGeom>
        </p:spPr>
        <p:txBody>
          <a:bodyPr wrap="square">
            <a:spAutoFit/>
          </a:bodyPr>
          <a:lstStyle/>
          <a:p>
            <a:r>
              <a:rPr lang="en-US" dirty="0"/>
              <a:t>Mass media attributes greatly in the process of these meanings. Especially with advertisements, products gain new meanings; therefore, consumers think they become more beautiful, desirable and acceptable when they buy these products. With the development of communication technologies, advertisements can be seen everywhere in our lives. In addition to tools like wireless and television, we see ads on the way going home on a billboard, every website we visit, almost every film or serial we watch. However, these ads are quite different from old ones. With the rise of the concept of differentiation and the position of products as status determiner, advertisements are transformed. In the modern era, advertisements were intended to give information about products’ features, prices and where can we buy it. However, in the postmodern era, advertisements appeal the emotions. </a:t>
            </a:r>
          </a:p>
        </p:txBody>
      </p:sp>
      <p:sp>
        <p:nvSpPr>
          <p:cNvPr id="6" name="Dikdörtgen 5"/>
          <p:cNvSpPr/>
          <p:nvPr/>
        </p:nvSpPr>
        <p:spPr>
          <a:xfrm>
            <a:off x="544399" y="420028"/>
            <a:ext cx="4230966" cy="369332"/>
          </a:xfrm>
          <a:prstGeom prst="rect">
            <a:avLst/>
          </a:prstGeom>
        </p:spPr>
        <p:txBody>
          <a:bodyPr wrap="none">
            <a:spAutoFit/>
          </a:bodyPr>
          <a:lstStyle/>
          <a:p>
            <a:r>
              <a:rPr lang="tr-TR" b="1" dirty="0" err="1"/>
              <a:t>Postmodern</a:t>
            </a:r>
            <a:r>
              <a:rPr lang="tr-TR" b="1" dirty="0"/>
              <a:t> </a:t>
            </a:r>
            <a:r>
              <a:rPr lang="tr-TR" b="1" dirty="0" err="1"/>
              <a:t>Consumption</a:t>
            </a:r>
            <a:r>
              <a:rPr lang="tr-TR" b="1" dirty="0"/>
              <a:t> </a:t>
            </a:r>
            <a:r>
              <a:rPr lang="tr-TR" b="1" dirty="0" err="1"/>
              <a:t>and</a:t>
            </a:r>
            <a:r>
              <a:rPr lang="tr-TR" b="1" dirty="0"/>
              <a:t> </a:t>
            </a:r>
            <a:r>
              <a:rPr lang="tr-TR" b="1" dirty="0" err="1"/>
              <a:t>Advertising</a:t>
            </a:r>
            <a:endParaRPr lang="en-US" b="1" dirty="0"/>
          </a:p>
        </p:txBody>
      </p:sp>
    </p:spTree>
    <p:extLst>
      <p:ext uri="{BB962C8B-B14F-4D97-AF65-F5344CB8AC3E}">
        <p14:creationId xmlns:p14="http://schemas.microsoft.com/office/powerpoint/2010/main" val="15575918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Dikdörtgen 5"/>
          <p:cNvSpPr/>
          <p:nvPr/>
        </p:nvSpPr>
        <p:spPr>
          <a:xfrm>
            <a:off x="544399" y="420028"/>
            <a:ext cx="4230966" cy="369332"/>
          </a:xfrm>
          <a:prstGeom prst="rect">
            <a:avLst/>
          </a:prstGeom>
        </p:spPr>
        <p:txBody>
          <a:bodyPr wrap="none">
            <a:spAutoFit/>
          </a:bodyPr>
          <a:lstStyle/>
          <a:p>
            <a:r>
              <a:rPr lang="tr-TR" b="1" dirty="0" err="1"/>
              <a:t>Postmodern</a:t>
            </a:r>
            <a:r>
              <a:rPr lang="tr-TR" b="1" dirty="0"/>
              <a:t> </a:t>
            </a:r>
            <a:r>
              <a:rPr lang="tr-TR" b="1" dirty="0" err="1"/>
              <a:t>Consumption</a:t>
            </a:r>
            <a:r>
              <a:rPr lang="tr-TR" b="1" dirty="0"/>
              <a:t> </a:t>
            </a:r>
            <a:r>
              <a:rPr lang="tr-TR" b="1" dirty="0" err="1"/>
              <a:t>and</a:t>
            </a:r>
            <a:r>
              <a:rPr lang="tr-TR" b="1" dirty="0"/>
              <a:t> </a:t>
            </a:r>
            <a:r>
              <a:rPr lang="tr-TR" b="1" dirty="0" err="1"/>
              <a:t>Advertising</a:t>
            </a:r>
            <a:endParaRPr lang="en-US" b="1" dirty="0"/>
          </a:p>
        </p:txBody>
      </p:sp>
      <p:sp>
        <p:nvSpPr>
          <p:cNvPr id="2" name="Dikdörtgen 1"/>
          <p:cNvSpPr/>
          <p:nvPr/>
        </p:nvSpPr>
        <p:spPr>
          <a:xfrm>
            <a:off x="519286" y="1628800"/>
            <a:ext cx="8421304" cy="2031325"/>
          </a:xfrm>
          <a:prstGeom prst="rect">
            <a:avLst/>
          </a:prstGeom>
        </p:spPr>
        <p:txBody>
          <a:bodyPr wrap="square">
            <a:spAutoFit/>
          </a:bodyPr>
          <a:lstStyle/>
          <a:p>
            <a:r>
              <a:rPr lang="en-US" dirty="0"/>
              <a:t>Ads have an important role to transmit messages from products that become status symbols. Thus, individuals try to learn, adopt and identify with the status symbols by observing what these symbols are and how it is used. For arousing </a:t>
            </a:r>
            <a:r>
              <a:rPr lang="en-US" dirty="0" smtClean="0"/>
              <a:t>the</a:t>
            </a:r>
            <a:r>
              <a:rPr lang="tr-TR" dirty="0" smtClean="0"/>
              <a:t> </a:t>
            </a:r>
            <a:r>
              <a:rPr lang="en-US" dirty="0"/>
              <a:t>attention of customers, instead of giving information about products, creating images that appeal cultural and emotional needs were more efficient. For this reason, ads explained how products realized people, not how products realized itself. It is stated that in those days, ads tried to sell the sizzle of the steak, not the steak </a:t>
            </a:r>
            <a:r>
              <a:rPr lang="en-US" dirty="0" smtClean="0"/>
              <a:t>itself</a:t>
            </a:r>
            <a:r>
              <a:rPr lang="tr-TR" dirty="0" smtClean="0"/>
              <a:t>.</a:t>
            </a:r>
            <a:endParaRPr lang="en-US" dirty="0"/>
          </a:p>
        </p:txBody>
      </p:sp>
    </p:spTree>
    <p:extLst>
      <p:ext uri="{BB962C8B-B14F-4D97-AF65-F5344CB8AC3E}">
        <p14:creationId xmlns:p14="http://schemas.microsoft.com/office/powerpoint/2010/main" val="15916662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 name="Dikdörtgen 1"/>
          <p:cNvSpPr/>
          <p:nvPr/>
        </p:nvSpPr>
        <p:spPr>
          <a:xfrm>
            <a:off x="460375" y="432872"/>
            <a:ext cx="3085973" cy="369332"/>
          </a:xfrm>
          <a:prstGeom prst="rect">
            <a:avLst/>
          </a:prstGeom>
        </p:spPr>
        <p:txBody>
          <a:bodyPr wrap="none">
            <a:spAutoFit/>
          </a:bodyPr>
          <a:lstStyle/>
          <a:p>
            <a:r>
              <a:rPr lang="tr-TR" b="1" dirty="0" err="1"/>
              <a:t>Serials</a:t>
            </a:r>
            <a:r>
              <a:rPr lang="tr-TR" b="1" dirty="0"/>
              <a:t> </a:t>
            </a:r>
            <a:r>
              <a:rPr lang="tr-TR" b="1" dirty="0" err="1"/>
              <a:t>and</a:t>
            </a:r>
            <a:r>
              <a:rPr lang="tr-TR" b="1" dirty="0"/>
              <a:t> Product </a:t>
            </a:r>
            <a:r>
              <a:rPr lang="tr-TR" b="1" dirty="0" err="1"/>
              <a:t>Placement</a:t>
            </a:r>
            <a:endParaRPr lang="en-US" b="1" dirty="0"/>
          </a:p>
        </p:txBody>
      </p:sp>
      <p:sp>
        <p:nvSpPr>
          <p:cNvPr id="6" name="Dikdörtgen 5"/>
          <p:cNvSpPr/>
          <p:nvPr/>
        </p:nvSpPr>
        <p:spPr>
          <a:xfrm>
            <a:off x="971600" y="1556792"/>
            <a:ext cx="7398568" cy="2862322"/>
          </a:xfrm>
          <a:prstGeom prst="rect">
            <a:avLst/>
          </a:prstGeom>
        </p:spPr>
        <p:txBody>
          <a:bodyPr wrap="square">
            <a:spAutoFit/>
          </a:bodyPr>
          <a:lstStyle/>
          <a:p>
            <a:r>
              <a:rPr lang="en-US" dirty="0"/>
              <a:t>The concept of product placement has been given lots of different definitions. According to </a:t>
            </a:r>
            <a:r>
              <a:rPr lang="en-US" dirty="0" err="1"/>
              <a:t>Ginosar</a:t>
            </a:r>
            <a:r>
              <a:rPr lang="en-US" dirty="0"/>
              <a:t> and Levi-</a:t>
            </a:r>
            <a:r>
              <a:rPr lang="en-US" dirty="0" err="1"/>
              <a:t>Faur</a:t>
            </a:r>
            <a:r>
              <a:rPr lang="en-US" dirty="0"/>
              <a:t>, it is ‘the purposeful incorporation of commercial content into non-commercial settings, that is, a product plug generated via the fusion of advertising and </a:t>
            </a:r>
            <a:r>
              <a:rPr lang="en-US" dirty="0" err="1"/>
              <a:t>entertainment.</a:t>
            </a:r>
            <a:r>
              <a:rPr lang="en-US" dirty="0" err="1" smtClean="0"/>
              <a:t>’For</a:t>
            </a:r>
            <a:r>
              <a:rPr lang="en-US" dirty="0" smtClean="0"/>
              <a:t> </a:t>
            </a:r>
            <a:r>
              <a:rPr lang="en-US" dirty="0" err="1"/>
              <a:t>Karrh</a:t>
            </a:r>
            <a:r>
              <a:rPr lang="en-US" dirty="0"/>
              <a:t>, it is the paid inclusion of branded products or brand identifiers, through audio or visual means within mass media </a:t>
            </a:r>
            <a:r>
              <a:rPr lang="en-US" dirty="0" smtClean="0"/>
              <a:t>programming. </a:t>
            </a:r>
            <a:r>
              <a:rPr lang="en-US" dirty="0"/>
              <a:t>In addition to these definitions </a:t>
            </a:r>
            <a:r>
              <a:rPr lang="en-US" dirty="0" err="1"/>
              <a:t>Lehu</a:t>
            </a:r>
            <a:r>
              <a:rPr lang="en-US" dirty="0"/>
              <a:t> said product placement and brand placement are interchangeable concepts and ‘it essentially describes the location or, the integration of a product or brand into a film or televised series</a:t>
            </a:r>
            <a:r>
              <a:rPr lang="en-US" dirty="0" smtClean="0"/>
              <a:t>.’ </a:t>
            </a:r>
            <a:r>
              <a:rPr lang="en-US" dirty="0"/>
              <a:t>Also, it can be used in novels, songs, music videos or internet.</a:t>
            </a:r>
          </a:p>
        </p:txBody>
      </p:sp>
    </p:spTree>
    <p:extLst>
      <p:ext uri="{BB962C8B-B14F-4D97-AF65-F5344CB8AC3E}">
        <p14:creationId xmlns:p14="http://schemas.microsoft.com/office/powerpoint/2010/main" val="6527219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Dikdörtgen 5"/>
          <p:cNvSpPr/>
          <p:nvPr/>
        </p:nvSpPr>
        <p:spPr>
          <a:xfrm>
            <a:off x="460375" y="432872"/>
            <a:ext cx="3085973" cy="369332"/>
          </a:xfrm>
          <a:prstGeom prst="rect">
            <a:avLst/>
          </a:prstGeom>
        </p:spPr>
        <p:txBody>
          <a:bodyPr wrap="none">
            <a:spAutoFit/>
          </a:bodyPr>
          <a:lstStyle/>
          <a:p>
            <a:r>
              <a:rPr lang="tr-TR" b="1" dirty="0" err="1"/>
              <a:t>Serials</a:t>
            </a:r>
            <a:r>
              <a:rPr lang="tr-TR" b="1" dirty="0"/>
              <a:t> </a:t>
            </a:r>
            <a:r>
              <a:rPr lang="tr-TR" b="1" dirty="0" err="1"/>
              <a:t>and</a:t>
            </a:r>
            <a:r>
              <a:rPr lang="tr-TR" b="1" dirty="0"/>
              <a:t> Product </a:t>
            </a:r>
            <a:r>
              <a:rPr lang="tr-TR" b="1" dirty="0" err="1"/>
              <a:t>Placement</a:t>
            </a:r>
            <a:endParaRPr lang="en-US" b="1" dirty="0"/>
          </a:p>
        </p:txBody>
      </p:sp>
      <p:sp>
        <p:nvSpPr>
          <p:cNvPr id="2" name="Dikdörtgen 1"/>
          <p:cNvSpPr/>
          <p:nvPr/>
        </p:nvSpPr>
        <p:spPr>
          <a:xfrm>
            <a:off x="460375" y="1916832"/>
            <a:ext cx="8046640" cy="1754326"/>
          </a:xfrm>
          <a:prstGeom prst="rect">
            <a:avLst/>
          </a:prstGeom>
        </p:spPr>
        <p:txBody>
          <a:bodyPr wrap="square">
            <a:spAutoFit/>
          </a:bodyPr>
          <a:lstStyle/>
          <a:p>
            <a:r>
              <a:rPr lang="en-US" dirty="0"/>
              <a:t>According to Gupta, </a:t>
            </a:r>
            <a:r>
              <a:rPr lang="en-US" dirty="0" err="1"/>
              <a:t>Balasubramanian</a:t>
            </a:r>
            <a:r>
              <a:rPr lang="en-US" dirty="0"/>
              <a:t> and </a:t>
            </a:r>
            <a:r>
              <a:rPr lang="en-US" dirty="0" err="1"/>
              <a:t>Klassen</a:t>
            </a:r>
            <a:r>
              <a:rPr lang="en-US" dirty="0"/>
              <a:t>, there are two main ways to use product placement in films and serials. The first one is real placement; the ads are created as an integral part of any movie production, often requiring the participation of actors. The second one is virtual placement, where the ads are inserted via digital technology using a process independent from the production of the audio-visual </a:t>
            </a:r>
            <a:r>
              <a:rPr lang="en-US" dirty="0" smtClean="0"/>
              <a:t>segment</a:t>
            </a:r>
            <a:r>
              <a:rPr lang="tr-TR" dirty="0" smtClean="0"/>
              <a:t>.</a:t>
            </a:r>
            <a:endParaRPr lang="en-US" dirty="0"/>
          </a:p>
        </p:txBody>
      </p:sp>
    </p:spTree>
    <p:extLst>
      <p:ext uri="{BB962C8B-B14F-4D97-AF65-F5344CB8AC3E}">
        <p14:creationId xmlns:p14="http://schemas.microsoft.com/office/powerpoint/2010/main" val="4876356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4836</TotalTime>
  <Words>1424</Words>
  <Application>Microsoft Office PowerPoint</Application>
  <PresentationFormat>Ekran Gösterisi (4:3)</PresentationFormat>
  <Paragraphs>27</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Times New Roman</vt:lpstr>
      <vt:lpstr>Ofis Teması</vt:lpstr>
      <vt:lpstr>Advertising II</vt:lpstr>
      <vt:lpstr>Reading: Advertising II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SINIF</dc:creator>
  <cp:lastModifiedBy>ilaum</cp:lastModifiedBy>
  <cp:revision>221</cp:revision>
  <dcterms:created xsi:type="dcterms:W3CDTF">2020-02-06T11:34:11Z</dcterms:created>
  <dcterms:modified xsi:type="dcterms:W3CDTF">2020-05-10T14:59:53Z</dcterms:modified>
</cp:coreProperties>
</file>