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6" r:id="rId3"/>
    <p:sldId id="257" r:id="rId4"/>
    <p:sldId id="258" r:id="rId5"/>
    <p:sldId id="259" r:id="rId6"/>
    <p:sldId id="260" r:id="rId7"/>
    <p:sldId id="261"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4AB63B-49A6-4105-AB4A-F981307AD92B}" type="datetimeFigureOut">
              <a:rPr lang="tr-TR" smtClean="0"/>
              <a:t>28.07.2021</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A9C4C8-8F14-4CBB-B1DA-9E340167E7F9}" type="slidenum">
              <a:rPr lang="tr-TR" smtClean="0"/>
              <a:t>‹#›</a:t>
            </a:fld>
            <a:endParaRPr lang="tr-TR"/>
          </a:p>
        </p:txBody>
      </p:sp>
    </p:spTree>
    <p:extLst>
      <p:ext uri="{BB962C8B-B14F-4D97-AF65-F5344CB8AC3E}">
        <p14:creationId xmlns:p14="http://schemas.microsoft.com/office/powerpoint/2010/main" val="898966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CA2D21D1-52E2-420B-B491-CFF6D7BB79FB}" type="slidenum">
              <a:rPr lang="en-US" smtClean="0"/>
              <a:pPr/>
              <a:t>2</a:t>
            </a:fld>
            <a:endParaRPr lang="en-US"/>
          </a:p>
        </p:txBody>
      </p:sp>
    </p:spTree>
    <p:extLst>
      <p:ext uri="{BB962C8B-B14F-4D97-AF65-F5344CB8AC3E}">
        <p14:creationId xmlns:p14="http://schemas.microsoft.com/office/powerpoint/2010/main" val="1290101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dirty="0"/>
          </a:p>
        </p:txBody>
      </p:sp>
      <p:sp>
        <p:nvSpPr>
          <p:cNvPr id="4" name="Slayt Numarası Yer Tutucusu 3"/>
          <p:cNvSpPr>
            <a:spLocks noGrp="1"/>
          </p:cNvSpPr>
          <p:nvPr>
            <p:ph type="sldNum" sz="quarter" idx="5"/>
          </p:nvPr>
        </p:nvSpPr>
        <p:spPr/>
        <p:txBody>
          <a:bodyPr/>
          <a:lstStyle/>
          <a:p>
            <a:fld id="{CA2D21D1-52E2-420B-B491-CFF6D7BB79FB}" type="slidenum">
              <a:rPr lang="en-US" smtClean="0"/>
              <a:pPr/>
              <a:t>3</a:t>
            </a:fld>
            <a:endParaRPr lang="en-US"/>
          </a:p>
        </p:txBody>
      </p:sp>
    </p:spTree>
    <p:extLst>
      <p:ext uri="{BB962C8B-B14F-4D97-AF65-F5344CB8AC3E}">
        <p14:creationId xmlns:p14="http://schemas.microsoft.com/office/powerpoint/2010/main" val="417083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CA2D21D1-52E2-420B-B491-CFF6D7BB79FB}" type="slidenum">
              <a:rPr lang="en-US" smtClean="0"/>
              <a:pPr/>
              <a:t>5</a:t>
            </a:fld>
            <a:endParaRPr lang="en-US"/>
          </a:p>
        </p:txBody>
      </p:sp>
    </p:spTree>
    <p:extLst>
      <p:ext uri="{BB962C8B-B14F-4D97-AF65-F5344CB8AC3E}">
        <p14:creationId xmlns:p14="http://schemas.microsoft.com/office/powerpoint/2010/main" val="520329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CA2D21D1-52E2-420B-B491-CFF6D7BB79FB}" type="slidenum">
              <a:rPr lang="en-US" smtClean="0"/>
              <a:pPr/>
              <a:t>6</a:t>
            </a:fld>
            <a:endParaRPr lang="en-US"/>
          </a:p>
        </p:txBody>
      </p:sp>
    </p:spTree>
    <p:extLst>
      <p:ext uri="{BB962C8B-B14F-4D97-AF65-F5344CB8AC3E}">
        <p14:creationId xmlns:p14="http://schemas.microsoft.com/office/powerpoint/2010/main" val="3244067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D3680133-E6F4-4E0D-86A1-D7A27675BCD5}" type="slidenum">
              <a:rPr lang="tr-TR" smtClean="0"/>
              <a:t>7</a:t>
            </a:fld>
            <a:endParaRPr lang="tr-TR"/>
          </a:p>
        </p:txBody>
      </p:sp>
    </p:spTree>
    <p:extLst>
      <p:ext uri="{BB962C8B-B14F-4D97-AF65-F5344CB8AC3E}">
        <p14:creationId xmlns:p14="http://schemas.microsoft.com/office/powerpoint/2010/main" val="2424493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FAB4223-04C8-4DBE-917C-FE0C4223AC85}"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1125262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AB4223-04C8-4DBE-917C-FE0C4223AC85}"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3667204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AB4223-04C8-4DBE-917C-FE0C4223AC85}"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1252448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FAB4223-04C8-4DBE-917C-FE0C4223AC85}"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3279777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FAB4223-04C8-4DBE-917C-FE0C4223AC85}" type="datetimeFigureOut">
              <a:rPr lang="tr-TR" smtClean="0"/>
              <a:t>28.07.2021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1213334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FAB4223-04C8-4DBE-917C-FE0C4223AC85}"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1240592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FAB4223-04C8-4DBE-917C-FE0C4223AC85}" type="datetimeFigureOut">
              <a:rPr lang="tr-TR" smtClean="0"/>
              <a:t>28.07.2021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2471901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FAB4223-04C8-4DBE-917C-FE0C4223AC85}" type="datetimeFigureOut">
              <a:rPr lang="tr-TR" smtClean="0"/>
              <a:t>28.07.2021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3074064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FAB4223-04C8-4DBE-917C-FE0C4223AC85}" type="datetimeFigureOut">
              <a:rPr lang="tr-TR" smtClean="0"/>
              <a:t>28.07.2021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1585039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FAB4223-04C8-4DBE-917C-FE0C4223AC85}"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821756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FAB4223-04C8-4DBE-917C-FE0C4223AC85}" type="datetimeFigureOut">
              <a:rPr lang="tr-TR" smtClean="0"/>
              <a:t>28.07.2021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7AC3AC-F53A-458E-A4F3-F02689F097D0}" type="slidenum">
              <a:rPr lang="tr-TR" smtClean="0"/>
              <a:t>‹#›</a:t>
            </a:fld>
            <a:endParaRPr lang="tr-TR"/>
          </a:p>
        </p:txBody>
      </p:sp>
    </p:spTree>
    <p:extLst>
      <p:ext uri="{BB962C8B-B14F-4D97-AF65-F5344CB8AC3E}">
        <p14:creationId xmlns:p14="http://schemas.microsoft.com/office/powerpoint/2010/main" val="2076253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AB4223-04C8-4DBE-917C-FE0C4223AC85}" type="datetimeFigureOut">
              <a:rPr lang="tr-TR" smtClean="0"/>
              <a:t>28.07.2021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7AC3AC-F53A-458E-A4F3-F02689F097D0}" type="slidenum">
              <a:rPr lang="tr-TR" smtClean="0"/>
              <a:t>‹#›</a:t>
            </a:fld>
            <a:endParaRPr lang="tr-TR"/>
          </a:p>
        </p:txBody>
      </p:sp>
    </p:spTree>
    <p:extLst>
      <p:ext uri="{BB962C8B-B14F-4D97-AF65-F5344CB8AC3E}">
        <p14:creationId xmlns:p14="http://schemas.microsoft.com/office/powerpoint/2010/main" val="710233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solidFill>
                  <a:srgbClr val="C00000"/>
                </a:solidFill>
                <a:effectLst>
                  <a:outerShdw blurRad="38100" dist="38100" dir="2700000" algn="tl">
                    <a:srgbClr val="000000">
                      <a:alpha val="43137"/>
                    </a:srgbClr>
                  </a:outerShdw>
                </a:effectLst>
                <a:latin typeface="+mn-lt"/>
              </a:rPr>
              <a:t>Beden Eğitiminde Yaratıcı Drama İle İlgili Çalışmalar </a:t>
            </a:r>
            <a:endParaRPr lang="tr-TR" dirty="0">
              <a:solidFill>
                <a:srgbClr val="C00000"/>
              </a:solidFill>
              <a:latin typeface="+mn-lt"/>
            </a:endParaRPr>
          </a:p>
        </p:txBody>
      </p:sp>
    </p:spTree>
    <p:extLst>
      <p:ext uri="{BB962C8B-B14F-4D97-AF65-F5344CB8AC3E}">
        <p14:creationId xmlns:p14="http://schemas.microsoft.com/office/powerpoint/2010/main" val="262822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a:extLst>
              <a:ext uri="{FF2B5EF4-FFF2-40B4-BE49-F238E27FC236}">
                <a16:creationId xmlns:a16="http://schemas.microsoft.com/office/drawing/2014/main" id="{1B916BB7-5C78-42C6-B68B-602E155D068D}"/>
              </a:ext>
            </a:extLst>
          </p:cNvPr>
          <p:cNvSpPr txBox="1">
            <a:spLocks noGrp="1"/>
          </p:cNvSpPr>
          <p:nvPr>
            <p:ph type="title"/>
          </p:nvPr>
        </p:nvSpPr>
        <p:spPr>
          <a:xfrm>
            <a:off x="1530432" y="6533"/>
            <a:ext cx="9137569" cy="514484"/>
          </a:xfrm>
          <a:prstGeom prst="rect">
            <a:avLst/>
          </a:prstGeom>
          <a:solidFill>
            <a:schemeClr val="accent4">
              <a:lumMod val="60000"/>
              <a:lumOff val="40000"/>
            </a:schemeClr>
          </a:solidFill>
        </p:spPr>
        <p:style>
          <a:lnRef idx="1">
            <a:schemeClr val="accent3"/>
          </a:lnRef>
          <a:fillRef idx="3">
            <a:schemeClr val="accent3"/>
          </a:fillRef>
          <a:effectRef idx="2">
            <a:schemeClr val="accent3"/>
          </a:effectRef>
          <a:fontRef idx="minor">
            <a:schemeClr val="lt1"/>
          </a:fontRef>
        </p:style>
        <p:txBody>
          <a:bodyPr vert="horz" lIns="68598" tIns="34299" rIns="68598" bIns="34299"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defRPr/>
            </a:pPr>
            <a:r>
              <a:rPr lang="tr-TR" sz="2800" b="1" dirty="0">
                <a:effectLst>
                  <a:outerShdw blurRad="38100" dist="38100" dir="2700000" algn="tl">
                    <a:srgbClr val="000000">
                      <a:alpha val="43137"/>
                    </a:srgbClr>
                  </a:outerShdw>
                </a:effectLst>
              </a:rPr>
              <a:t>Beden Eğitiminde Yaratıcı Drama İle </a:t>
            </a:r>
            <a:r>
              <a:rPr lang="tr-TR" sz="2800" b="1" dirty="0">
                <a:solidFill>
                  <a:schemeClr val="bg1"/>
                </a:solidFill>
                <a:effectLst>
                  <a:outerShdw blurRad="38100" dist="38100" dir="2700000" algn="tl">
                    <a:srgbClr val="000000">
                      <a:alpha val="43137"/>
                    </a:srgbClr>
                  </a:outerShdw>
                </a:effectLst>
              </a:rPr>
              <a:t>İlgili Çalışmalar </a:t>
            </a:r>
          </a:p>
        </p:txBody>
      </p:sp>
      <p:pic>
        <p:nvPicPr>
          <p:cNvPr id="7" name="Resim 6">
            <a:extLst>
              <a:ext uri="{FF2B5EF4-FFF2-40B4-BE49-F238E27FC236}">
                <a16:creationId xmlns:a16="http://schemas.microsoft.com/office/drawing/2014/main" id="{8E3EA5BA-2A1A-49E6-930F-477DFEF6F1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479933"/>
            <a:ext cx="9136378" cy="1507648"/>
          </a:xfrm>
          <a:prstGeom prst="rect">
            <a:avLst/>
          </a:prstGeom>
        </p:spPr>
      </p:pic>
      <p:sp>
        <p:nvSpPr>
          <p:cNvPr id="8" name="Dikdörtgen 7">
            <a:extLst>
              <a:ext uri="{FF2B5EF4-FFF2-40B4-BE49-F238E27FC236}">
                <a16:creationId xmlns:a16="http://schemas.microsoft.com/office/drawing/2014/main" id="{8D4EDCFE-7837-42FE-A120-DDBAD5A9269B}"/>
              </a:ext>
            </a:extLst>
          </p:cNvPr>
          <p:cNvSpPr/>
          <p:nvPr/>
        </p:nvSpPr>
        <p:spPr>
          <a:xfrm>
            <a:off x="2186470" y="2848822"/>
            <a:ext cx="2088232" cy="469359"/>
          </a:xfrm>
          <a:prstGeom prst="rect">
            <a:avLst/>
          </a:prstGeom>
        </p:spPr>
        <p:txBody>
          <a:bodyPr wrap="square">
            <a:spAutoFit/>
          </a:bodyPr>
          <a:lstStyle/>
          <a:p>
            <a:endParaRPr lang="tr-TR" sz="1100" dirty="0">
              <a:latin typeface="Calibri" panose="020F0502020204030204" pitchFamily="34" charset="0"/>
              <a:cs typeface="Times New Roman" panose="02020603050405020304" pitchFamily="18" charset="0"/>
            </a:endParaRPr>
          </a:p>
          <a:p>
            <a:endParaRPr lang="tr-TR" sz="1350" dirty="0"/>
          </a:p>
        </p:txBody>
      </p:sp>
      <p:sp>
        <p:nvSpPr>
          <p:cNvPr id="4" name="Dikdörtgen 3">
            <a:extLst>
              <a:ext uri="{FF2B5EF4-FFF2-40B4-BE49-F238E27FC236}">
                <a16:creationId xmlns:a16="http://schemas.microsoft.com/office/drawing/2014/main" id="{82FF3670-1B34-444E-8772-0E9AA8F3AEB4}"/>
              </a:ext>
            </a:extLst>
          </p:cNvPr>
          <p:cNvSpPr/>
          <p:nvPr/>
        </p:nvSpPr>
        <p:spPr>
          <a:xfrm>
            <a:off x="7645827" y="2658332"/>
            <a:ext cx="2396676" cy="1692771"/>
          </a:xfrm>
          <a:prstGeom prst="rect">
            <a:avLst/>
          </a:prstGeom>
        </p:spPr>
        <p:txBody>
          <a:bodyPr wrap="square">
            <a:spAutoFit/>
          </a:bodyPr>
          <a:lstStyle/>
          <a:p>
            <a:pPr algn="ctr"/>
            <a:r>
              <a:rPr lang="tr-TR" sz="1300" b="1" dirty="0"/>
              <a:t>Sonuç:</a:t>
            </a:r>
          </a:p>
          <a:p>
            <a:r>
              <a:rPr lang="tr-TR" sz="1300" dirty="0"/>
              <a:t>Deney grubunda temel hareket becerilerinin </a:t>
            </a:r>
            <a:r>
              <a:rPr lang="tr-TR" sz="1300" dirty="0" err="1"/>
              <a:t>örüntüleşmesi</a:t>
            </a:r>
            <a:r>
              <a:rPr lang="tr-TR" sz="1300" dirty="0"/>
              <a:t> puanlarının ve hatırlama düzeylerinin kontrol grubuna göre daha yüksek olduğu bulunmuştur.</a:t>
            </a:r>
          </a:p>
          <a:p>
            <a:r>
              <a:rPr lang="tr-TR" sz="1300" dirty="0"/>
              <a:t> </a:t>
            </a:r>
          </a:p>
        </p:txBody>
      </p:sp>
      <p:sp>
        <p:nvSpPr>
          <p:cNvPr id="5" name="Dikdörtgen 4">
            <a:extLst>
              <a:ext uri="{FF2B5EF4-FFF2-40B4-BE49-F238E27FC236}">
                <a16:creationId xmlns:a16="http://schemas.microsoft.com/office/drawing/2014/main" id="{5AD5B3A8-BA88-4D4C-B346-35BEA7498624}"/>
              </a:ext>
            </a:extLst>
          </p:cNvPr>
          <p:cNvSpPr/>
          <p:nvPr/>
        </p:nvSpPr>
        <p:spPr>
          <a:xfrm>
            <a:off x="1854660" y="2635248"/>
            <a:ext cx="2417682" cy="1738938"/>
          </a:xfrm>
          <a:prstGeom prst="rect">
            <a:avLst/>
          </a:prstGeom>
        </p:spPr>
        <p:txBody>
          <a:bodyPr wrap="square">
            <a:spAutoFit/>
          </a:bodyPr>
          <a:lstStyle/>
          <a:p>
            <a:pPr algn="ctr"/>
            <a:r>
              <a:rPr lang="tr-TR" sz="1300" b="1" dirty="0">
                <a:latin typeface="Calibri" panose="020F0502020204030204" pitchFamily="34" charset="0"/>
                <a:ea typeface="Calibri" panose="020F0502020204030204" pitchFamily="34" charset="0"/>
                <a:cs typeface="Times New Roman" panose="02020603050405020304" pitchFamily="18" charset="0"/>
              </a:rPr>
              <a:t>Amaç: </a:t>
            </a:r>
          </a:p>
          <a:p>
            <a:r>
              <a:rPr lang="tr-TR" sz="1300" dirty="0"/>
              <a:t>Soytürk ve Ark.(2012)yaptıkları çalışmada  </a:t>
            </a:r>
            <a:r>
              <a:rPr lang="tr-TR" sz="1300" dirty="0">
                <a:latin typeface="Calibri" panose="020F0502020204030204" pitchFamily="34" charset="0"/>
                <a:ea typeface="Calibri" panose="020F0502020204030204" pitchFamily="34" charset="0"/>
                <a:cs typeface="Times New Roman" panose="02020603050405020304" pitchFamily="18" charset="0"/>
              </a:rPr>
              <a:t>9-11 yaş grubu çocuklarda uygulanan yaratıcı drama tekniğinin temel hareket becerilerinin </a:t>
            </a:r>
            <a:r>
              <a:rPr lang="tr-TR" sz="1400" dirty="0" err="1">
                <a:latin typeface="Calibri" panose="020F0502020204030204" pitchFamily="34" charset="0"/>
                <a:ea typeface="Calibri" panose="020F0502020204030204" pitchFamily="34" charset="0"/>
                <a:cs typeface="Times New Roman" panose="02020603050405020304" pitchFamily="18" charset="0"/>
              </a:rPr>
              <a:t>örüntüleşmesi</a:t>
            </a:r>
            <a:r>
              <a:rPr lang="tr-TR" sz="1400" dirty="0">
                <a:latin typeface="Calibri" panose="020F0502020204030204" pitchFamily="34" charset="0"/>
                <a:ea typeface="Calibri" panose="020F0502020204030204" pitchFamily="34" charset="0"/>
                <a:cs typeface="Times New Roman" panose="02020603050405020304" pitchFamily="18" charset="0"/>
              </a:rPr>
              <a:t>  ve hatırlama düzeyleri üzerindeki etkilerini </a:t>
            </a:r>
            <a:r>
              <a:rPr lang="tr-TR" sz="1300" dirty="0">
                <a:latin typeface="Calibri" panose="020F0502020204030204" pitchFamily="34" charset="0"/>
                <a:ea typeface="Calibri" panose="020F0502020204030204" pitchFamily="34" charset="0"/>
                <a:cs typeface="Times New Roman" panose="02020603050405020304" pitchFamily="18" charset="0"/>
              </a:rPr>
              <a:t>araştırmışlardır.</a:t>
            </a:r>
          </a:p>
        </p:txBody>
      </p:sp>
      <p:sp>
        <p:nvSpPr>
          <p:cNvPr id="11" name="Dikdörtgen 10">
            <a:extLst>
              <a:ext uri="{FF2B5EF4-FFF2-40B4-BE49-F238E27FC236}">
                <a16:creationId xmlns:a16="http://schemas.microsoft.com/office/drawing/2014/main" id="{8055A60B-A813-43F4-9E23-AE785182D50D}"/>
              </a:ext>
            </a:extLst>
          </p:cNvPr>
          <p:cNvSpPr/>
          <p:nvPr/>
        </p:nvSpPr>
        <p:spPr>
          <a:xfrm>
            <a:off x="5001531" y="2460981"/>
            <a:ext cx="1955925" cy="3077766"/>
          </a:xfrm>
          <a:prstGeom prst="rect">
            <a:avLst/>
          </a:prstGeom>
        </p:spPr>
        <p:txBody>
          <a:bodyPr wrap="square">
            <a:spAutoFit/>
          </a:bodyPr>
          <a:lstStyle/>
          <a:p>
            <a:pPr algn="ctr"/>
            <a:r>
              <a:rPr lang="tr-TR" sz="1200" b="1" dirty="0"/>
              <a:t>Yöntem</a:t>
            </a:r>
            <a:r>
              <a:rPr lang="tr-TR" sz="1200" dirty="0"/>
              <a:t>: </a:t>
            </a:r>
          </a:p>
          <a:p>
            <a:r>
              <a:rPr lang="tr-TR" sz="1200" dirty="0"/>
              <a:t>Çalışma bir ilköğretim okulunda üçüncü sınıf öğrencilerinden 15 deney, 15 kontrol olmak üzere toplam 30 denek ile yürütülmüştür. 4 haftalık uygulama çalışması süresince deney grubuna temel hareket becerilerinin bir kısmı yaratıcı drama yöntemi ile öğretilirken kontrol grubuna ise aynı temel hareket becerileri komut yöntemi ile öğretilmiştir</a:t>
            </a:r>
            <a:r>
              <a:rPr lang="tr-TR" sz="1400" dirty="0"/>
              <a:t>. </a:t>
            </a:r>
          </a:p>
        </p:txBody>
      </p:sp>
      <p:sp>
        <p:nvSpPr>
          <p:cNvPr id="12" name="Oval 11">
            <a:extLst>
              <a:ext uri="{FF2B5EF4-FFF2-40B4-BE49-F238E27FC236}">
                <a16:creationId xmlns:a16="http://schemas.microsoft.com/office/drawing/2014/main" id="{59F7E5DF-959E-4277-B3B0-E43491A50C2B}"/>
              </a:ext>
            </a:extLst>
          </p:cNvPr>
          <p:cNvSpPr/>
          <p:nvPr/>
        </p:nvSpPr>
        <p:spPr>
          <a:xfrm>
            <a:off x="4370433" y="2067382"/>
            <a:ext cx="2964795" cy="3737882"/>
          </a:xfrm>
          <a:prstGeom prst="ellipse">
            <a:avLst/>
          </a:prstGeom>
          <a:noFill/>
          <a:ln w="762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E5C1010B-EE23-4A72-87EF-A28ACD165182}"/>
              </a:ext>
            </a:extLst>
          </p:cNvPr>
          <p:cNvSpPr/>
          <p:nvPr/>
        </p:nvSpPr>
        <p:spPr>
          <a:xfrm>
            <a:off x="7335227" y="2051358"/>
            <a:ext cx="2707276" cy="3212602"/>
          </a:xfrm>
          <a:prstGeom prst="ellipse">
            <a:avLst/>
          </a:prstGeom>
          <a:noFill/>
          <a:ln w="762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377CF88-1225-4D58-A3E2-60B96A0B4E6D}"/>
              </a:ext>
            </a:extLst>
          </p:cNvPr>
          <p:cNvSpPr/>
          <p:nvPr/>
        </p:nvSpPr>
        <p:spPr>
          <a:xfrm>
            <a:off x="1663156" y="2090776"/>
            <a:ext cx="2707276" cy="3212602"/>
          </a:xfrm>
          <a:prstGeom prst="ellipse">
            <a:avLst/>
          </a:prstGeom>
          <a:noFill/>
          <a:ln w="762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7097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a:extLst>
              <a:ext uri="{FF2B5EF4-FFF2-40B4-BE49-F238E27FC236}">
                <a16:creationId xmlns:a16="http://schemas.microsoft.com/office/drawing/2014/main" id="{E2F1AA30-BC07-493C-9F23-2D48A486545D}"/>
              </a:ext>
            </a:extLst>
          </p:cNvPr>
          <p:cNvSpPr txBox="1">
            <a:spLocks/>
          </p:cNvSpPr>
          <p:nvPr/>
        </p:nvSpPr>
        <p:spPr>
          <a:xfrm>
            <a:off x="1528944" y="-5862"/>
            <a:ext cx="9168201" cy="482533"/>
          </a:xfrm>
          <a:prstGeom prst="rect">
            <a:avLst/>
          </a:prstGeom>
          <a:solidFill>
            <a:srgbClr val="92D050"/>
          </a:solidFill>
        </p:spPr>
        <p:style>
          <a:lnRef idx="1">
            <a:schemeClr val="accent3"/>
          </a:lnRef>
          <a:fillRef idx="3">
            <a:schemeClr val="accent3"/>
          </a:fillRef>
          <a:effectRef idx="2">
            <a:schemeClr val="accent3"/>
          </a:effectRef>
          <a:fontRef idx="minor">
            <a:schemeClr val="lt1"/>
          </a:fontRef>
        </p:style>
        <p:txBody>
          <a:bodyPr vert="horz" lIns="68598" tIns="34299" rIns="68598" bIns="34299"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defRPr/>
            </a:pPr>
            <a:r>
              <a:rPr lang="tr-TR" sz="2800" b="1" dirty="0">
                <a:effectLst>
                  <a:outerShdw blurRad="38100" dist="38100" dir="2700000" algn="tl">
                    <a:srgbClr val="000000">
                      <a:alpha val="43137"/>
                    </a:srgbClr>
                  </a:outerShdw>
                </a:effectLst>
              </a:rPr>
              <a:t>Beden Eğitiminde Yaratıcı Drama İle </a:t>
            </a:r>
            <a:r>
              <a:rPr lang="tr-TR" sz="2800" b="1" dirty="0">
                <a:solidFill>
                  <a:schemeClr val="bg1"/>
                </a:solidFill>
                <a:effectLst>
                  <a:outerShdw blurRad="38100" dist="38100" dir="2700000" algn="tl">
                    <a:srgbClr val="000000">
                      <a:alpha val="43137"/>
                    </a:srgbClr>
                  </a:outerShdw>
                </a:effectLst>
              </a:rPr>
              <a:t>İlgili Çalışmalar</a:t>
            </a:r>
          </a:p>
        </p:txBody>
      </p:sp>
      <p:pic>
        <p:nvPicPr>
          <p:cNvPr id="7" name="Resim 6">
            <a:extLst>
              <a:ext uri="{FF2B5EF4-FFF2-40B4-BE49-F238E27FC236}">
                <a16:creationId xmlns:a16="http://schemas.microsoft.com/office/drawing/2014/main" id="{44F14F66-D7E1-4E7E-9298-7B49DA129A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8530" y="500657"/>
            <a:ext cx="9168201" cy="1526720"/>
          </a:xfrm>
          <a:prstGeom prst="rect">
            <a:avLst/>
          </a:prstGeom>
        </p:spPr>
      </p:pic>
      <p:sp>
        <p:nvSpPr>
          <p:cNvPr id="6" name="Dikdörtgen 5">
            <a:extLst>
              <a:ext uri="{FF2B5EF4-FFF2-40B4-BE49-F238E27FC236}">
                <a16:creationId xmlns:a16="http://schemas.microsoft.com/office/drawing/2014/main" id="{EB6FE763-1161-4592-8328-1C0DCB40F449}"/>
              </a:ext>
            </a:extLst>
          </p:cNvPr>
          <p:cNvSpPr/>
          <p:nvPr/>
        </p:nvSpPr>
        <p:spPr>
          <a:xfrm>
            <a:off x="2007951" y="2819468"/>
            <a:ext cx="2418389" cy="322845"/>
          </a:xfrm>
          <a:prstGeom prst="rect">
            <a:avLst/>
          </a:prstGeom>
        </p:spPr>
        <p:txBody>
          <a:bodyPr wrap="square">
            <a:spAutoFit/>
          </a:bodyPr>
          <a:lstStyle/>
          <a:p>
            <a:pPr>
              <a:lnSpc>
                <a:spcPct val="107000"/>
              </a:lnSpc>
              <a:spcAft>
                <a:spcPts val="600"/>
              </a:spcAft>
            </a:pPr>
            <a:r>
              <a:rPr lang="tr-TR" sz="14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2" name="Dikdörtgen 11">
            <a:extLst>
              <a:ext uri="{FF2B5EF4-FFF2-40B4-BE49-F238E27FC236}">
                <a16:creationId xmlns:a16="http://schemas.microsoft.com/office/drawing/2014/main" id="{E0D7E087-BF98-4E19-B3CF-3BD279DFB09A}"/>
              </a:ext>
            </a:extLst>
          </p:cNvPr>
          <p:cNvSpPr/>
          <p:nvPr/>
        </p:nvSpPr>
        <p:spPr>
          <a:xfrm>
            <a:off x="4679603" y="2701201"/>
            <a:ext cx="2722307" cy="1772665"/>
          </a:xfrm>
          <a:prstGeom prst="rect">
            <a:avLst/>
          </a:prstGeom>
        </p:spPr>
        <p:txBody>
          <a:bodyPr wrap="square">
            <a:spAutoFit/>
          </a:bodyPr>
          <a:lstStyle/>
          <a:p>
            <a:pPr algn="ctr">
              <a:lnSpc>
                <a:spcPct val="107000"/>
              </a:lnSpc>
              <a:spcAft>
                <a:spcPts val="600"/>
              </a:spcAft>
            </a:pPr>
            <a:r>
              <a:rPr lang="tr-TR" sz="1400" b="1" dirty="0">
                <a:latin typeface="Calibri" panose="020F0502020204030204" pitchFamily="34" charset="0"/>
                <a:ea typeface="Calibri" panose="020F0502020204030204" pitchFamily="34" charset="0"/>
                <a:cs typeface="Times New Roman" panose="02020603050405020304" pitchFamily="18" charset="0"/>
              </a:rPr>
              <a:t>Yöntem: </a:t>
            </a:r>
          </a:p>
          <a:p>
            <a:pPr>
              <a:lnSpc>
                <a:spcPct val="107000"/>
              </a:lnSpc>
              <a:spcAft>
                <a:spcPts val="600"/>
              </a:spcAft>
            </a:pPr>
            <a:r>
              <a:rPr lang="tr-TR" sz="1400" b="1" dirty="0">
                <a:latin typeface="Calibri" panose="020F0502020204030204" pitchFamily="34" charset="0"/>
                <a:ea typeface="Calibri" panose="020F0502020204030204" pitchFamily="34" charset="0"/>
                <a:cs typeface="Times New Roman" panose="02020603050405020304" pitchFamily="18" charset="0"/>
              </a:rPr>
              <a:t> </a:t>
            </a:r>
            <a:r>
              <a:rPr lang="tr-TR" sz="1400" dirty="0">
                <a:latin typeface="Calibri" panose="020F0502020204030204" pitchFamily="34" charset="0"/>
                <a:ea typeface="Calibri" panose="020F0502020204030204" pitchFamily="34" charset="0"/>
                <a:cs typeface="Times New Roman" panose="02020603050405020304" pitchFamily="18" charset="0"/>
              </a:rPr>
              <a:t>Nitel veri toplama tekniklerinden odak grup görüşmesinin kullanıldığı çalışmada ilk ve son görüşmenin olduğu haftalar arasında 12 haftalık atölye uygulaması gerçekleştirilmiştir.</a:t>
            </a:r>
          </a:p>
        </p:txBody>
      </p:sp>
      <p:sp>
        <p:nvSpPr>
          <p:cNvPr id="13" name="Dikdörtgen 12">
            <a:extLst>
              <a:ext uri="{FF2B5EF4-FFF2-40B4-BE49-F238E27FC236}">
                <a16:creationId xmlns:a16="http://schemas.microsoft.com/office/drawing/2014/main" id="{757ABC34-3B83-4FEF-897F-7BB922808AA6}"/>
              </a:ext>
            </a:extLst>
          </p:cNvPr>
          <p:cNvSpPr/>
          <p:nvPr/>
        </p:nvSpPr>
        <p:spPr>
          <a:xfrm>
            <a:off x="7764048" y="2623574"/>
            <a:ext cx="2420003" cy="2003177"/>
          </a:xfrm>
          <a:prstGeom prst="rect">
            <a:avLst/>
          </a:prstGeom>
        </p:spPr>
        <p:txBody>
          <a:bodyPr wrap="square">
            <a:spAutoFit/>
          </a:bodyPr>
          <a:lstStyle/>
          <a:p>
            <a:pPr algn="ctr">
              <a:lnSpc>
                <a:spcPct val="107000"/>
              </a:lnSpc>
              <a:spcAft>
                <a:spcPts val="600"/>
              </a:spcAft>
            </a:pPr>
            <a:r>
              <a:rPr lang="tr-TR" sz="1400" b="1" dirty="0">
                <a:latin typeface="Calibri" panose="020F0502020204030204" pitchFamily="34" charset="0"/>
                <a:ea typeface="Calibri" panose="020F0502020204030204" pitchFamily="34" charset="0"/>
                <a:cs typeface="Times New Roman" panose="02020603050405020304" pitchFamily="18" charset="0"/>
              </a:rPr>
              <a:t>Sonuç: </a:t>
            </a:r>
          </a:p>
          <a:p>
            <a:pPr>
              <a:lnSpc>
                <a:spcPct val="107000"/>
              </a:lnSpc>
              <a:spcAft>
                <a:spcPts val="600"/>
              </a:spcAft>
            </a:pPr>
            <a:r>
              <a:rPr lang="tr-TR" sz="1400" dirty="0">
                <a:latin typeface="Calibri" panose="020F0502020204030204" pitchFamily="34" charset="0"/>
                <a:ea typeface="Calibri" panose="020F0502020204030204" pitchFamily="34" charset="0"/>
                <a:cs typeface="Times New Roman" panose="02020603050405020304" pitchFamily="18" charset="0"/>
              </a:rPr>
              <a:t>Çalışma sonucunda Drama dersinin sadece bir yöntem ve teknik dersi değil, aynı zamanda kişisel gelişim ve farkındalık sürecine yönelik bir katkı niteliği taşıdığı sonucuna ulaşılmıştır.</a:t>
            </a:r>
          </a:p>
        </p:txBody>
      </p:sp>
      <p:sp>
        <p:nvSpPr>
          <p:cNvPr id="15" name="Oval 14">
            <a:extLst>
              <a:ext uri="{FF2B5EF4-FFF2-40B4-BE49-F238E27FC236}">
                <a16:creationId xmlns:a16="http://schemas.microsoft.com/office/drawing/2014/main" id="{82D3A897-7AC7-4927-87FE-69CF7C4E80AB}"/>
              </a:ext>
            </a:extLst>
          </p:cNvPr>
          <p:cNvSpPr/>
          <p:nvPr/>
        </p:nvSpPr>
        <p:spPr>
          <a:xfrm>
            <a:off x="1639191" y="2027377"/>
            <a:ext cx="2707276" cy="3212602"/>
          </a:xfrm>
          <a:prstGeom prst="ellipse">
            <a:avLst/>
          </a:prstGeom>
          <a:noFill/>
          <a:ln w="762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ikdörtgen 18">
            <a:extLst>
              <a:ext uri="{FF2B5EF4-FFF2-40B4-BE49-F238E27FC236}">
                <a16:creationId xmlns:a16="http://schemas.microsoft.com/office/drawing/2014/main" id="{16F4CDDD-8CBA-4472-8389-3CF2C662EE22}"/>
              </a:ext>
            </a:extLst>
          </p:cNvPr>
          <p:cNvSpPr/>
          <p:nvPr/>
        </p:nvSpPr>
        <p:spPr>
          <a:xfrm>
            <a:off x="1724157" y="2713629"/>
            <a:ext cx="2593308" cy="1600438"/>
          </a:xfrm>
          <a:prstGeom prst="rect">
            <a:avLst/>
          </a:prstGeom>
        </p:spPr>
        <p:txBody>
          <a:bodyPr wrap="square">
            <a:spAutoFit/>
          </a:bodyPr>
          <a:lstStyle/>
          <a:p>
            <a:pPr algn="ctr"/>
            <a:r>
              <a:rPr lang="tr-TR" sz="1400" b="1" dirty="0">
                <a:latin typeface="Calibri" panose="020F0502020204030204" pitchFamily="34" charset="0"/>
                <a:ea typeface="Calibri" panose="020F0502020204030204" pitchFamily="34" charset="0"/>
                <a:cs typeface="Times New Roman" panose="02020603050405020304" pitchFamily="18" charset="0"/>
              </a:rPr>
              <a:t>Amaç:</a:t>
            </a:r>
          </a:p>
          <a:p>
            <a:r>
              <a:rPr lang="tr-TR" sz="1400" b="1" dirty="0">
                <a:latin typeface="Calibri" panose="020F0502020204030204" pitchFamily="34" charset="0"/>
                <a:ea typeface="Calibri" panose="020F0502020204030204" pitchFamily="34" charset="0"/>
                <a:cs typeface="Times New Roman" panose="02020603050405020304" pitchFamily="18" charset="0"/>
              </a:rPr>
              <a:t> </a:t>
            </a:r>
            <a:r>
              <a:rPr lang="tr-TR" sz="1400" dirty="0">
                <a:latin typeface="Calibri" panose="020F0502020204030204" pitchFamily="34" charset="0"/>
                <a:ea typeface="Calibri" panose="020F0502020204030204" pitchFamily="34" charset="0"/>
                <a:cs typeface="Times New Roman" panose="02020603050405020304" pitchFamily="18" charset="0"/>
              </a:rPr>
              <a:t>Başak U(2016) yaptığı çalışmada Beden eğitimi öğretmenlerinin eğitiminde drama kullanılmasının aday öğretmenler tarafından algılanış biçimini ortaya koymayı amaçlamıştır.</a:t>
            </a:r>
            <a:endParaRPr lang="tr-TR" sz="1400" dirty="0"/>
          </a:p>
        </p:txBody>
      </p:sp>
      <p:sp>
        <p:nvSpPr>
          <p:cNvPr id="20" name="Oval 19">
            <a:extLst>
              <a:ext uri="{FF2B5EF4-FFF2-40B4-BE49-F238E27FC236}">
                <a16:creationId xmlns:a16="http://schemas.microsoft.com/office/drawing/2014/main" id="{7DFD843D-AD9E-47E6-AF21-4F27DE63B667}"/>
              </a:ext>
            </a:extLst>
          </p:cNvPr>
          <p:cNvSpPr/>
          <p:nvPr/>
        </p:nvSpPr>
        <p:spPr>
          <a:xfrm>
            <a:off x="4317466" y="2094225"/>
            <a:ext cx="3162787" cy="3118100"/>
          </a:xfrm>
          <a:prstGeom prst="ellipse">
            <a:avLst/>
          </a:prstGeom>
          <a:noFill/>
          <a:ln w="762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F975A894-180F-4929-BDBB-69EF9AEE2CE4}"/>
              </a:ext>
            </a:extLst>
          </p:cNvPr>
          <p:cNvSpPr/>
          <p:nvPr/>
        </p:nvSpPr>
        <p:spPr>
          <a:xfrm>
            <a:off x="7379260" y="2156029"/>
            <a:ext cx="3088584" cy="3083950"/>
          </a:xfrm>
          <a:prstGeom prst="ellipse">
            <a:avLst/>
          </a:prstGeom>
          <a:noFill/>
          <a:ln w="762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7055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54751" y="2609193"/>
            <a:ext cx="7745505" cy="2553146"/>
          </a:xfrm>
        </p:spPr>
        <p:txBody>
          <a:bodyPr>
            <a:normAutofit/>
          </a:bodyPr>
          <a:lstStyle/>
          <a:p>
            <a:pPr algn="just"/>
            <a:r>
              <a:rPr lang="tr-TR" sz="2200" dirty="0"/>
              <a:t>Saçlı F(2013) Hacettepe Üniversitesi, Beden Eğitimi ve Spor Öğretmenliği Programında öğrenim gören 64 aday beden eğitimi öğretmeni ile 10 hafta boyunca yürüttüğü çalışmasında yaratıcı drama eğitimi alan grupta eleştirel düşünmeye yönelik olumlu değişimler olduğunu tespit etmiştir.</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4750" y="695083"/>
            <a:ext cx="8064896" cy="1706585"/>
          </a:xfrm>
          <a:prstGeom prst="rect">
            <a:avLst/>
          </a:prstGeom>
          <a:noFill/>
          <a:ln w="76200">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8" name="Metin kutusu 7"/>
          <p:cNvSpPr txBox="1"/>
          <p:nvPr/>
        </p:nvSpPr>
        <p:spPr>
          <a:xfrm>
            <a:off x="3393199" y="5748418"/>
            <a:ext cx="5400600" cy="369332"/>
          </a:xfrm>
          <a:prstGeom prst="rect">
            <a:avLst/>
          </a:prstGeom>
          <a:noFill/>
        </p:spPr>
        <p:txBody>
          <a:bodyPr wrap="square" rtlCol="0">
            <a:spAutoFit/>
          </a:bodyPr>
          <a:lstStyle/>
          <a:p>
            <a:pPr lvl="0" algn="just"/>
            <a:r>
              <a:rPr lang="tr-TR" sz="900" dirty="0"/>
              <a:t>Saçlı F (2013). Yaratıcı Drama Eğitiminin Aday Beden Eğitimi Öğretmenlerinin Eleştirel Düşünme Becerileri Ve Eğilimleri Üzerine Etkisi, Hacettepe Üniversitesi Sağlık Bilimleri Enstitüsü    Doktora Tezi.</a:t>
            </a:r>
          </a:p>
        </p:txBody>
      </p:sp>
      <p:sp>
        <p:nvSpPr>
          <p:cNvPr id="7" name="Unvan 1">
            <a:extLst>
              <a:ext uri="{FF2B5EF4-FFF2-40B4-BE49-F238E27FC236}">
                <a16:creationId xmlns:a16="http://schemas.microsoft.com/office/drawing/2014/main" id="{19B90741-E3C7-42F3-812D-4E7570B708FF}"/>
              </a:ext>
            </a:extLst>
          </p:cNvPr>
          <p:cNvSpPr txBox="1">
            <a:spLocks noGrp="1"/>
          </p:cNvSpPr>
          <p:nvPr>
            <p:ph type="title"/>
          </p:nvPr>
        </p:nvSpPr>
        <p:spPr>
          <a:xfrm>
            <a:off x="1518998" y="1903"/>
            <a:ext cx="9149002" cy="537112"/>
          </a:xfrm>
          <a:prstGeom prst="rect">
            <a:avLst/>
          </a:prstGeom>
          <a:solidFill>
            <a:schemeClr val="accent6">
              <a:lumMod val="20000"/>
              <a:lumOff val="80000"/>
            </a:schemeClr>
          </a:solidFill>
        </p:spPr>
        <p:style>
          <a:lnRef idx="1">
            <a:schemeClr val="accent3"/>
          </a:lnRef>
          <a:fillRef idx="3">
            <a:schemeClr val="accent3"/>
          </a:fillRef>
          <a:effectRef idx="2">
            <a:schemeClr val="accent3"/>
          </a:effectRef>
          <a:fontRef idx="minor">
            <a:schemeClr val="lt1"/>
          </a:fontRef>
        </p:style>
        <p:txBody>
          <a:bodyPr vert="horz" lIns="68598" tIns="34299" rIns="68598" bIns="34299"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defRPr/>
            </a:pPr>
            <a:r>
              <a:rPr lang="tr-TR" sz="2800" b="1" dirty="0">
                <a:effectLst>
                  <a:outerShdw blurRad="38100" dist="38100" dir="2700000" algn="tl">
                    <a:srgbClr val="000000">
                      <a:alpha val="43137"/>
                    </a:srgbClr>
                  </a:outerShdw>
                </a:effectLst>
              </a:rPr>
              <a:t>Beden Eğitiminde Yaratıcı Drama İle </a:t>
            </a:r>
            <a:r>
              <a:rPr lang="tr-TR" sz="2800" b="1" dirty="0">
                <a:solidFill>
                  <a:schemeClr val="bg1"/>
                </a:solidFill>
                <a:effectLst>
                  <a:outerShdw blurRad="38100" dist="38100" dir="2700000" algn="tl">
                    <a:srgbClr val="000000">
                      <a:alpha val="43137"/>
                    </a:srgbClr>
                  </a:outerShdw>
                </a:effectLst>
              </a:rPr>
              <a:t>İlgili Çalışmalar</a:t>
            </a:r>
          </a:p>
        </p:txBody>
      </p:sp>
    </p:spTree>
    <p:extLst>
      <p:ext uri="{BB962C8B-B14F-4D97-AF65-F5344CB8AC3E}">
        <p14:creationId xmlns:p14="http://schemas.microsoft.com/office/powerpoint/2010/main" val="2270008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a:extLst>
              <a:ext uri="{FF2B5EF4-FFF2-40B4-BE49-F238E27FC236}">
                <a16:creationId xmlns:a16="http://schemas.microsoft.com/office/drawing/2014/main" id="{A3C36268-8E9C-4154-98FD-A4FC08878C9D}"/>
              </a:ext>
            </a:extLst>
          </p:cNvPr>
          <p:cNvSpPr txBox="1">
            <a:spLocks noGrp="1"/>
          </p:cNvSpPr>
          <p:nvPr>
            <p:ph type="title"/>
          </p:nvPr>
        </p:nvSpPr>
        <p:spPr>
          <a:xfrm>
            <a:off x="1538053" y="0"/>
            <a:ext cx="9149002" cy="537112"/>
          </a:xfrm>
          <a:prstGeom prst="rect">
            <a:avLst/>
          </a:prstGeom>
          <a:solidFill>
            <a:schemeClr val="accent6">
              <a:lumMod val="75000"/>
            </a:schemeClr>
          </a:solidFill>
        </p:spPr>
        <p:style>
          <a:lnRef idx="1">
            <a:schemeClr val="accent3"/>
          </a:lnRef>
          <a:fillRef idx="3">
            <a:schemeClr val="accent3"/>
          </a:fillRef>
          <a:effectRef idx="2">
            <a:schemeClr val="accent3"/>
          </a:effectRef>
          <a:fontRef idx="minor">
            <a:schemeClr val="lt1"/>
          </a:fontRef>
        </p:style>
        <p:txBody>
          <a:bodyPr vert="horz" lIns="68598" tIns="34299" rIns="68598" bIns="34299"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defRPr/>
            </a:pPr>
            <a:r>
              <a:rPr lang="tr-TR" sz="2800" b="1" dirty="0">
                <a:effectLst>
                  <a:outerShdw blurRad="38100" dist="38100" dir="2700000" algn="tl">
                    <a:srgbClr val="000000">
                      <a:alpha val="43137"/>
                    </a:srgbClr>
                  </a:outerShdw>
                </a:effectLst>
              </a:rPr>
              <a:t>Beden Eğitiminde Yaratıcı Drama İle </a:t>
            </a:r>
            <a:r>
              <a:rPr lang="tr-TR" sz="2800" b="1" dirty="0">
                <a:solidFill>
                  <a:schemeClr val="bg1"/>
                </a:solidFill>
                <a:effectLst>
                  <a:outerShdw blurRad="38100" dist="38100" dir="2700000" algn="tl">
                    <a:srgbClr val="000000">
                      <a:alpha val="43137"/>
                    </a:srgbClr>
                  </a:outerShdw>
                </a:effectLst>
              </a:rPr>
              <a:t>İlgili Çalışmalar</a:t>
            </a:r>
          </a:p>
        </p:txBody>
      </p:sp>
      <p:sp>
        <p:nvSpPr>
          <p:cNvPr id="8" name="Dikdörtgen 7">
            <a:extLst>
              <a:ext uri="{FF2B5EF4-FFF2-40B4-BE49-F238E27FC236}">
                <a16:creationId xmlns:a16="http://schemas.microsoft.com/office/drawing/2014/main" id="{494FDEBB-CB83-401D-B2FA-8F1CABB0B10A}"/>
              </a:ext>
            </a:extLst>
          </p:cNvPr>
          <p:cNvSpPr/>
          <p:nvPr/>
        </p:nvSpPr>
        <p:spPr>
          <a:xfrm>
            <a:off x="1991545" y="692696"/>
            <a:ext cx="8959643" cy="228204"/>
          </a:xfrm>
          <a:prstGeom prst="rect">
            <a:avLst/>
          </a:prstGeom>
        </p:spPr>
        <p:txBody>
          <a:bodyPr wrap="square">
            <a:spAutoFit/>
          </a:bodyPr>
          <a:lstStyle/>
          <a:p>
            <a:pPr>
              <a:lnSpc>
                <a:spcPct val="107000"/>
              </a:lnSpc>
              <a:spcAft>
                <a:spcPts val="600"/>
              </a:spcAft>
            </a:pPr>
            <a:endParaRPr lang="tr-TR" sz="825"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Resim 2">
            <a:extLst>
              <a:ext uri="{FF2B5EF4-FFF2-40B4-BE49-F238E27FC236}">
                <a16:creationId xmlns:a16="http://schemas.microsoft.com/office/drawing/2014/main" id="{5AB1D0B2-5178-4940-94F8-66CDE96846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8053" y="519052"/>
            <a:ext cx="9115894" cy="1973844"/>
          </a:xfrm>
          <a:prstGeom prst="rect">
            <a:avLst/>
          </a:prstGeom>
        </p:spPr>
      </p:pic>
      <p:sp>
        <p:nvSpPr>
          <p:cNvPr id="4" name="Dikdörtgen 3">
            <a:extLst>
              <a:ext uri="{FF2B5EF4-FFF2-40B4-BE49-F238E27FC236}">
                <a16:creationId xmlns:a16="http://schemas.microsoft.com/office/drawing/2014/main" id="{AB770FBB-18FC-410E-B9CF-30758BF0A6EE}"/>
              </a:ext>
            </a:extLst>
          </p:cNvPr>
          <p:cNvSpPr/>
          <p:nvPr/>
        </p:nvSpPr>
        <p:spPr>
          <a:xfrm>
            <a:off x="1991545" y="2994636"/>
            <a:ext cx="8462125" cy="1486561"/>
          </a:xfrm>
          <a:prstGeom prst="rect">
            <a:avLst/>
          </a:prstGeom>
        </p:spPr>
        <p:txBody>
          <a:bodyPr wrap="square">
            <a:spAutoFit/>
          </a:bodyPr>
          <a:lstStyle/>
          <a:p>
            <a:pPr>
              <a:lnSpc>
                <a:spcPct val="107000"/>
              </a:lnSpc>
              <a:spcAft>
                <a:spcPts val="600"/>
              </a:spcAft>
            </a:pPr>
            <a:r>
              <a:rPr lang="tr-TR" sz="2000" b="1" dirty="0">
                <a:latin typeface="Calibri" panose="020F0502020204030204" pitchFamily="34" charset="0"/>
                <a:ea typeface="Calibri" panose="020F0502020204030204" pitchFamily="34" charset="0"/>
                <a:cs typeface="Times New Roman" panose="02020603050405020304" pitchFamily="18" charset="0"/>
              </a:rPr>
              <a:t>Araştırmanın Amacı:</a:t>
            </a:r>
          </a:p>
          <a:p>
            <a:pPr>
              <a:lnSpc>
                <a:spcPct val="107000"/>
              </a:lnSpc>
              <a:spcAft>
                <a:spcPts val="600"/>
              </a:spcAft>
            </a:pPr>
            <a:r>
              <a:rPr lang="tr-TR" sz="2000" dirty="0"/>
              <a:t>Bu çalışmanın amacı,  drama tekniği kullanarak ciddi öğrenme güçlüğü çeken öğrencilerin, beden eğitimi, spor ve serbest zaman deneyimlerini tekrar yapılandırmaları ve deneyimleri hakkındaki görüşlerini ortaya çıkarmaktır.</a:t>
            </a:r>
          </a:p>
        </p:txBody>
      </p:sp>
      <p:sp>
        <p:nvSpPr>
          <p:cNvPr id="2" name="Dikdörtgen 1">
            <a:extLst>
              <a:ext uri="{FF2B5EF4-FFF2-40B4-BE49-F238E27FC236}">
                <a16:creationId xmlns:a16="http://schemas.microsoft.com/office/drawing/2014/main" id="{5104A9A8-05B3-4E38-BCCD-A4B1734497C5}"/>
              </a:ext>
            </a:extLst>
          </p:cNvPr>
          <p:cNvSpPr/>
          <p:nvPr/>
        </p:nvSpPr>
        <p:spPr>
          <a:xfrm>
            <a:off x="3359696" y="5795972"/>
            <a:ext cx="5976664" cy="369332"/>
          </a:xfrm>
          <a:prstGeom prst="rect">
            <a:avLst/>
          </a:prstGeom>
        </p:spPr>
        <p:txBody>
          <a:bodyPr wrap="square">
            <a:spAutoFit/>
          </a:bodyPr>
          <a:lstStyle/>
          <a:p>
            <a:r>
              <a:rPr lang="en-US" sz="900" dirty="0"/>
              <a:t>Fitzgerald, H. (2007). </a:t>
            </a:r>
            <a:r>
              <a:rPr lang="tr-TR" sz="900" dirty="0" err="1"/>
              <a:t>Dramatizing</a:t>
            </a:r>
            <a:r>
              <a:rPr lang="tr-TR" sz="900" dirty="0"/>
              <a:t> </a:t>
            </a:r>
            <a:r>
              <a:rPr lang="tr-TR" sz="900" dirty="0" err="1"/>
              <a:t>physical</a:t>
            </a:r>
            <a:r>
              <a:rPr lang="tr-TR" sz="900" dirty="0"/>
              <a:t> </a:t>
            </a:r>
            <a:r>
              <a:rPr lang="tr-TR" sz="900" dirty="0" err="1"/>
              <a:t>education</a:t>
            </a:r>
            <a:r>
              <a:rPr lang="tr-TR" sz="900" dirty="0"/>
              <a:t>: </a:t>
            </a:r>
            <a:r>
              <a:rPr lang="tr-TR" sz="900" dirty="0" err="1"/>
              <a:t>using</a:t>
            </a:r>
            <a:r>
              <a:rPr lang="tr-TR" sz="900" dirty="0"/>
              <a:t> drama in </a:t>
            </a:r>
            <a:r>
              <a:rPr lang="tr-TR" sz="900" dirty="0" err="1"/>
              <a:t>research</a:t>
            </a:r>
            <a:r>
              <a:rPr lang="tr-TR" sz="900" dirty="0"/>
              <a:t>.</a:t>
            </a:r>
            <a:r>
              <a:rPr lang="en-US" sz="900" dirty="0"/>
              <a:t> British Journal of learning disabilities, 35(4), 253-260</a:t>
            </a:r>
            <a:endParaRPr lang="tr-TR" sz="900" dirty="0"/>
          </a:p>
        </p:txBody>
      </p:sp>
    </p:spTree>
    <p:extLst>
      <p:ext uri="{BB962C8B-B14F-4D97-AF65-F5344CB8AC3E}">
        <p14:creationId xmlns:p14="http://schemas.microsoft.com/office/powerpoint/2010/main" val="2017787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a:extLst>
              <a:ext uri="{FF2B5EF4-FFF2-40B4-BE49-F238E27FC236}">
                <a16:creationId xmlns:a16="http://schemas.microsoft.com/office/drawing/2014/main" id="{A3C36268-8E9C-4154-98FD-A4FC08878C9D}"/>
              </a:ext>
            </a:extLst>
          </p:cNvPr>
          <p:cNvSpPr txBox="1">
            <a:spLocks noGrp="1"/>
          </p:cNvSpPr>
          <p:nvPr>
            <p:ph type="title"/>
          </p:nvPr>
        </p:nvSpPr>
        <p:spPr>
          <a:xfrm>
            <a:off x="1538053" y="0"/>
            <a:ext cx="9149002" cy="537112"/>
          </a:xfrm>
          <a:prstGeom prst="rect">
            <a:avLst/>
          </a:prstGeom>
          <a:solidFill>
            <a:schemeClr val="accent6">
              <a:lumMod val="75000"/>
            </a:schemeClr>
          </a:solidFill>
        </p:spPr>
        <p:style>
          <a:lnRef idx="1">
            <a:schemeClr val="accent3"/>
          </a:lnRef>
          <a:fillRef idx="3">
            <a:schemeClr val="accent3"/>
          </a:fillRef>
          <a:effectRef idx="2">
            <a:schemeClr val="accent3"/>
          </a:effectRef>
          <a:fontRef idx="minor">
            <a:schemeClr val="lt1"/>
          </a:fontRef>
        </p:style>
        <p:txBody>
          <a:bodyPr vert="horz" lIns="68598" tIns="34299" rIns="68598" bIns="34299" rtlCol="0" anchor="ctr">
            <a:norm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defRPr/>
            </a:pPr>
            <a:r>
              <a:rPr lang="tr-TR" sz="2800" b="1" dirty="0">
                <a:effectLst>
                  <a:outerShdw blurRad="38100" dist="38100" dir="2700000" algn="tl">
                    <a:srgbClr val="000000">
                      <a:alpha val="43137"/>
                    </a:srgbClr>
                  </a:outerShdw>
                </a:effectLst>
              </a:rPr>
              <a:t>Beden Eğitiminde Yaratıcı Drama İle </a:t>
            </a:r>
            <a:r>
              <a:rPr lang="tr-TR" sz="2800" b="1" dirty="0">
                <a:solidFill>
                  <a:schemeClr val="bg1"/>
                </a:solidFill>
                <a:effectLst>
                  <a:outerShdw blurRad="38100" dist="38100" dir="2700000" algn="tl">
                    <a:srgbClr val="000000">
                      <a:alpha val="43137"/>
                    </a:srgbClr>
                  </a:outerShdw>
                </a:effectLst>
              </a:rPr>
              <a:t>İlgili Çalışmalar</a:t>
            </a:r>
          </a:p>
        </p:txBody>
      </p:sp>
      <p:sp>
        <p:nvSpPr>
          <p:cNvPr id="8" name="Dikdörtgen 7">
            <a:extLst>
              <a:ext uri="{FF2B5EF4-FFF2-40B4-BE49-F238E27FC236}">
                <a16:creationId xmlns:a16="http://schemas.microsoft.com/office/drawing/2014/main" id="{494FDEBB-CB83-401D-B2FA-8F1CABB0B10A}"/>
              </a:ext>
            </a:extLst>
          </p:cNvPr>
          <p:cNvSpPr/>
          <p:nvPr/>
        </p:nvSpPr>
        <p:spPr>
          <a:xfrm>
            <a:off x="1991545" y="692696"/>
            <a:ext cx="8959643" cy="228204"/>
          </a:xfrm>
          <a:prstGeom prst="rect">
            <a:avLst/>
          </a:prstGeom>
        </p:spPr>
        <p:txBody>
          <a:bodyPr wrap="square">
            <a:spAutoFit/>
          </a:bodyPr>
          <a:lstStyle/>
          <a:p>
            <a:pPr>
              <a:lnSpc>
                <a:spcPct val="107000"/>
              </a:lnSpc>
              <a:spcAft>
                <a:spcPts val="600"/>
              </a:spcAft>
            </a:pPr>
            <a:endParaRPr lang="tr-TR" sz="825" dirty="0">
              <a:latin typeface="Calibri" panose="020F0502020204030204" pitchFamily="34" charset="0"/>
              <a:ea typeface="Calibri" panose="020F0502020204030204" pitchFamily="34" charset="0"/>
              <a:cs typeface="Times New Roman" panose="02020603050405020304" pitchFamily="18" charset="0"/>
            </a:endParaRPr>
          </a:p>
        </p:txBody>
      </p:sp>
      <p:sp>
        <p:nvSpPr>
          <p:cNvPr id="11" name="Dikdörtgen 10">
            <a:extLst>
              <a:ext uri="{FF2B5EF4-FFF2-40B4-BE49-F238E27FC236}">
                <a16:creationId xmlns:a16="http://schemas.microsoft.com/office/drawing/2014/main" id="{E3A9C5A3-E95E-4CF0-B101-7A7507827570}"/>
              </a:ext>
            </a:extLst>
          </p:cNvPr>
          <p:cNvSpPr/>
          <p:nvPr/>
        </p:nvSpPr>
        <p:spPr>
          <a:xfrm>
            <a:off x="1775521" y="703639"/>
            <a:ext cx="2704843" cy="454612"/>
          </a:xfrm>
          <a:prstGeom prst="rect">
            <a:avLst/>
          </a:prstGeom>
        </p:spPr>
        <p:txBody>
          <a:bodyPr wrap="none">
            <a:spAutoFit/>
          </a:bodyPr>
          <a:lstStyle/>
          <a:p>
            <a:pPr>
              <a:lnSpc>
                <a:spcPct val="107000"/>
              </a:lnSpc>
              <a:spcAft>
                <a:spcPts val="600"/>
              </a:spcAft>
            </a:pPr>
            <a:r>
              <a:rPr lang="tr-TR" sz="2200" b="1" dirty="0">
                <a:latin typeface="Calibri" panose="020F0502020204030204" pitchFamily="34" charset="0"/>
                <a:ea typeface="Calibri" panose="020F0502020204030204" pitchFamily="34" charset="0"/>
                <a:cs typeface="Times New Roman" panose="02020603050405020304" pitchFamily="18" charset="0"/>
              </a:rPr>
              <a:t>Araştırmanın Sonucu:</a:t>
            </a:r>
            <a:endParaRPr lang="tr-TR" sz="2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a:extLst>
              <a:ext uri="{FF2B5EF4-FFF2-40B4-BE49-F238E27FC236}">
                <a16:creationId xmlns:a16="http://schemas.microsoft.com/office/drawing/2014/main" id="{A8C056D7-D277-4718-9F80-3A03BD2BF8FB}"/>
              </a:ext>
            </a:extLst>
          </p:cNvPr>
          <p:cNvSpPr/>
          <p:nvPr/>
        </p:nvSpPr>
        <p:spPr>
          <a:xfrm>
            <a:off x="1718838" y="1193131"/>
            <a:ext cx="8697643" cy="3781292"/>
          </a:xfrm>
          <a:prstGeom prst="rect">
            <a:avLst/>
          </a:prstGeom>
        </p:spPr>
        <p:txBody>
          <a:bodyPr wrap="square">
            <a:spAutoFit/>
          </a:bodyPr>
          <a:lstStyle/>
          <a:p>
            <a:pPr>
              <a:lnSpc>
                <a:spcPct val="107000"/>
              </a:lnSpc>
              <a:spcAft>
                <a:spcPts val="800"/>
              </a:spcAft>
            </a:pPr>
            <a:r>
              <a:rPr lang="tr-TR" sz="2000" dirty="0" err="1">
                <a:ea typeface="Calibri" panose="020F0502020204030204" pitchFamily="34" charset="0"/>
                <a:cs typeface="Times New Roman" panose="02020603050405020304" pitchFamily="18" charset="0"/>
              </a:rPr>
              <a:t>Dramayı</a:t>
            </a:r>
            <a:r>
              <a:rPr lang="tr-TR" sz="2000" dirty="0">
                <a:ea typeface="Calibri" panose="020F0502020204030204" pitchFamily="34" charset="0"/>
                <a:cs typeface="Times New Roman" panose="02020603050405020304" pitchFamily="18" charset="0"/>
              </a:rPr>
              <a:t> teknik olarak kullanmanın, çalışmaya katılan öğrencilerin beden eğitimi, spor ve serbest zaman deneyimleri hakkında yeni bilgiler edinmesini sağladığı ortaya konulmuştur.</a:t>
            </a:r>
          </a:p>
          <a:p>
            <a:pPr>
              <a:lnSpc>
                <a:spcPct val="107000"/>
              </a:lnSpc>
              <a:spcAft>
                <a:spcPts val="800"/>
              </a:spcAft>
            </a:pPr>
            <a:r>
              <a:rPr lang="tr-TR" sz="2000" dirty="0">
                <a:ea typeface="Calibri" panose="020F0502020204030204" pitchFamily="34" charset="0"/>
                <a:cs typeface="Times New Roman" panose="02020603050405020304" pitchFamily="18" charset="0"/>
              </a:rPr>
              <a:t>Öğrenciler,</a:t>
            </a:r>
          </a:p>
          <a:p>
            <a:pPr marL="342900" indent="-342900">
              <a:lnSpc>
                <a:spcPct val="107000"/>
              </a:lnSpc>
              <a:spcAft>
                <a:spcPts val="800"/>
              </a:spcAft>
              <a:buFont typeface="Arial" panose="020B0604020202020204" pitchFamily="34" charset="0"/>
              <a:buChar char="•"/>
            </a:pPr>
            <a:r>
              <a:rPr lang="tr-TR" sz="2000" dirty="0">
                <a:ea typeface="Calibri" panose="020F0502020204030204" pitchFamily="34" charset="0"/>
                <a:cs typeface="Times New Roman" panose="02020603050405020304" pitchFamily="18" charset="0"/>
              </a:rPr>
              <a:t>Beden eğitimi etkinliklerini okul müfredatının bir parçası olarak kabul etmişlerdir.</a:t>
            </a:r>
          </a:p>
          <a:p>
            <a:pPr marL="342900" indent="-342900">
              <a:lnSpc>
                <a:spcPct val="107000"/>
              </a:lnSpc>
              <a:spcAft>
                <a:spcPts val="800"/>
              </a:spcAft>
              <a:buFont typeface="Arial" panose="020B0604020202020204" pitchFamily="34" charset="0"/>
              <a:buChar char="•"/>
            </a:pPr>
            <a:r>
              <a:rPr lang="tr-TR" sz="2000" dirty="0">
                <a:ea typeface="Calibri" panose="020F0502020204030204" pitchFamily="34" charset="0"/>
                <a:cs typeface="Times New Roman" panose="02020603050405020304" pitchFamily="18" charset="0"/>
              </a:rPr>
              <a:t>Aile üyelerini serbest zaman deneyimlerinin önemli kolaylaştırıcıları olarak belirlemişlerdir.</a:t>
            </a:r>
          </a:p>
          <a:p>
            <a:pPr marL="342900" indent="-342900">
              <a:lnSpc>
                <a:spcPct val="107000"/>
              </a:lnSpc>
              <a:spcAft>
                <a:spcPts val="800"/>
              </a:spcAft>
              <a:buFont typeface="Arial" panose="020B0604020202020204" pitchFamily="34" charset="0"/>
              <a:buChar char="•"/>
            </a:pPr>
            <a:r>
              <a:rPr lang="tr-TR" sz="2000" dirty="0">
                <a:ea typeface="Calibri" panose="020F0502020204030204" pitchFamily="34" charset="0"/>
                <a:cs typeface="Times New Roman" panose="02020603050405020304" pitchFamily="18" charset="0"/>
              </a:rPr>
              <a:t> Serbest zaman etkinliklerine ulaşmak için öğretmenler ve destek personeli de dahil olmak üzere  başkalarından destek almaları gerektiğini kabul etmişlerdir.</a:t>
            </a:r>
          </a:p>
        </p:txBody>
      </p:sp>
      <p:sp>
        <p:nvSpPr>
          <p:cNvPr id="3" name="Dikdörtgen 2">
            <a:extLst>
              <a:ext uri="{FF2B5EF4-FFF2-40B4-BE49-F238E27FC236}">
                <a16:creationId xmlns:a16="http://schemas.microsoft.com/office/drawing/2014/main" id="{CED4F78B-CF7A-4E91-A56F-2692ED20CB57}"/>
              </a:ext>
            </a:extLst>
          </p:cNvPr>
          <p:cNvSpPr/>
          <p:nvPr/>
        </p:nvSpPr>
        <p:spPr>
          <a:xfrm>
            <a:off x="3503713" y="5795972"/>
            <a:ext cx="5808229" cy="369332"/>
          </a:xfrm>
          <a:prstGeom prst="rect">
            <a:avLst/>
          </a:prstGeom>
        </p:spPr>
        <p:txBody>
          <a:bodyPr wrap="square">
            <a:spAutoFit/>
          </a:bodyPr>
          <a:lstStyle/>
          <a:p>
            <a:r>
              <a:rPr lang="en-US" sz="900" dirty="0"/>
              <a:t>Fitzgerald, H. (2007). </a:t>
            </a:r>
            <a:r>
              <a:rPr lang="tr-TR" sz="900" dirty="0" err="1"/>
              <a:t>Dramatizing</a:t>
            </a:r>
            <a:r>
              <a:rPr lang="tr-TR" sz="900" dirty="0"/>
              <a:t> </a:t>
            </a:r>
            <a:r>
              <a:rPr lang="tr-TR" sz="900" dirty="0" err="1"/>
              <a:t>physical</a:t>
            </a:r>
            <a:r>
              <a:rPr lang="tr-TR" sz="900" dirty="0"/>
              <a:t> </a:t>
            </a:r>
            <a:r>
              <a:rPr lang="tr-TR" sz="900" dirty="0" err="1"/>
              <a:t>education</a:t>
            </a:r>
            <a:r>
              <a:rPr lang="tr-TR" sz="900" dirty="0"/>
              <a:t>: </a:t>
            </a:r>
            <a:r>
              <a:rPr lang="tr-TR" sz="900" dirty="0" err="1"/>
              <a:t>using</a:t>
            </a:r>
            <a:r>
              <a:rPr lang="tr-TR" sz="900" dirty="0"/>
              <a:t> drama in </a:t>
            </a:r>
            <a:r>
              <a:rPr lang="tr-TR" sz="900" dirty="0" err="1"/>
              <a:t>research</a:t>
            </a:r>
            <a:r>
              <a:rPr lang="tr-TR" sz="900" dirty="0"/>
              <a:t>.</a:t>
            </a:r>
            <a:r>
              <a:rPr lang="en-US" sz="900" dirty="0"/>
              <a:t> British Journal of learning disabilities, 35(4), 253-260</a:t>
            </a:r>
            <a:endParaRPr lang="tr-TR" sz="900" dirty="0"/>
          </a:p>
        </p:txBody>
      </p:sp>
    </p:spTree>
    <p:extLst>
      <p:ext uri="{BB962C8B-B14F-4D97-AF65-F5344CB8AC3E}">
        <p14:creationId xmlns:p14="http://schemas.microsoft.com/office/powerpoint/2010/main" val="1331003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1E5B00-CA98-48D3-B61E-FF5C38BE8E0A}"/>
              </a:ext>
            </a:extLst>
          </p:cNvPr>
          <p:cNvSpPr>
            <a:spLocks noGrp="1"/>
          </p:cNvSpPr>
          <p:nvPr>
            <p:ph type="title"/>
          </p:nvPr>
        </p:nvSpPr>
        <p:spPr>
          <a:xfrm>
            <a:off x="1981200" y="239394"/>
            <a:ext cx="8229600" cy="1143000"/>
          </a:xfrm>
        </p:spPr>
        <p:txBody>
          <a:bodyPr>
            <a:normAutofit/>
          </a:bodyPr>
          <a:lstStyle/>
          <a:p>
            <a:r>
              <a:rPr lang="tr-TR" sz="3600" b="1" dirty="0">
                <a:solidFill>
                  <a:schemeClr val="bg1">
                    <a:lumMod val="50000"/>
                  </a:schemeClr>
                </a:solidFill>
                <a:effectLst>
                  <a:outerShdw blurRad="38100" dist="38100" dir="2700000" algn="tl">
                    <a:srgbClr val="000000">
                      <a:alpha val="43137"/>
                    </a:srgbClr>
                  </a:outerShdw>
                </a:effectLst>
              </a:rPr>
              <a:t>SONUÇ</a:t>
            </a:r>
            <a:endParaRPr lang="tr-TR" sz="3600" dirty="0"/>
          </a:p>
        </p:txBody>
      </p:sp>
      <p:sp>
        <p:nvSpPr>
          <p:cNvPr id="3" name="Dikdörtgen 2">
            <a:extLst>
              <a:ext uri="{FF2B5EF4-FFF2-40B4-BE49-F238E27FC236}">
                <a16:creationId xmlns:a16="http://schemas.microsoft.com/office/drawing/2014/main" id="{E2B42A28-CA8E-4312-9A8A-1C80B0F887CC}"/>
              </a:ext>
            </a:extLst>
          </p:cNvPr>
          <p:cNvSpPr/>
          <p:nvPr/>
        </p:nvSpPr>
        <p:spPr>
          <a:xfrm>
            <a:off x="1732952" y="1155411"/>
            <a:ext cx="8229600" cy="677108"/>
          </a:xfrm>
          <a:prstGeom prst="rect">
            <a:avLst/>
          </a:prstGeom>
        </p:spPr>
        <p:txBody>
          <a:bodyPr wrap="square">
            <a:spAutoFit/>
          </a:bodyPr>
          <a:lstStyle/>
          <a:p>
            <a:r>
              <a:rPr lang="tr-TR" sz="2000" b="1" dirty="0"/>
              <a:t>Alanda yapılan çalışmaların gösterdiği iki önemli nokta bulunmaktadır. </a:t>
            </a:r>
            <a:endParaRPr lang="tr-TR" sz="2000" dirty="0"/>
          </a:p>
          <a:p>
            <a:endParaRPr lang="tr-TR" dirty="0"/>
          </a:p>
        </p:txBody>
      </p:sp>
      <p:sp>
        <p:nvSpPr>
          <p:cNvPr id="4" name="Dikdörtgen 3">
            <a:extLst>
              <a:ext uri="{FF2B5EF4-FFF2-40B4-BE49-F238E27FC236}">
                <a16:creationId xmlns:a16="http://schemas.microsoft.com/office/drawing/2014/main" id="{7237CAA4-8B8B-4512-AE49-828D7941E249}"/>
              </a:ext>
            </a:extLst>
          </p:cNvPr>
          <p:cNvSpPr/>
          <p:nvPr/>
        </p:nvSpPr>
        <p:spPr>
          <a:xfrm>
            <a:off x="3035660" y="5665295"/>
            <a:ext cx="6120680" cy="553998"/>
          </a:xfrm>
          <a:prstGeom prst="rect">
            <a:avLst/>
          </a:prstGeom>
        </p:spPr>
        <p:txBody>
          <a:bodyPr wrap="square">
            <a:spAutoFit/>
          </a:bodyPr>
          <a:lstStyle/>
          <a:p>
            <a:r>
              <a:rPr lang="tr-TR" sz="1000" dirty="0">
                <a:solidFill>
                  <a:srgbClr val="222222"/>
                </a:solidFill>
              </a:rPr>
              <a:t>Uysal, B. (2016). Beden Eğitimi Öğretmenliği Öğrencilerinin Drama Algılarına Yönelik Bir Değerlendirme/Evaluation of </a:t>
            </a:r>
            <a:r>
              <a:rPr lang="tr-TR" sz="1000" dirty="0" err="1">
                <a:solidFill>
                  <a:srgbClr val="222222"/>
                </a:solidFill>
              </a:rPr>
              <a:t>Physical</a:t>
            </a:r>
            <a:r>
              <a:rPr lang="tr-TR" sz="1000" dirty="0">
                <a:solidFill>
                  <a:srgbClr val="222222"/>
                </a:solidFill>
              </a:rPr>
              <a:t> </a:t>
            </a:r>
            <a:r>
              <a:rPr lang="tr-TR" sz="1000" dirty="0" err="1">
                <a:solidFill>
                  <a:srgbClr val="222222"/>
                </a:solidFill>
              </a:rPr>
              <a:t>Education</a:t>
            </a:r>
            <a:r>
              <a:rPr lang="tr-TR" sz="1000" dirty="0">
                <a:solidFill>
                  <a:srgbClr val="222222"/>
                </a:solidFill>
              </a:rPr>
              <a:t> </a:t>
            </a:r>
            <a:r>
              <a:rPr lang="tr-TR" sz="1000" dirty="0" err="1">
                <a:solidFill>
                  <a:srgbClr val="222222"/>
                </a:solidFill>
              </a:rPr>
              <a:t>Teaching</a:t>
            </a:r>
            <a:r>
              <a:rPr lang="tr-TR" sz="1000" dirty="0">
                <a:solidFill>
                  <a:srgbClr val="222222"/>
                </a:solidFill>
              </a:rPr>
              <a:t> </a:t>
            </a:r>
            <a:r>
              <a:rPr lang="tr-TR" sz="1000" dirty="0" err="1">
                <a:solidFill>
                  <a:srgbClr val="222222"/>
                </a:solidFill>
              </a:rPr>
              <a:t>Students</a:t>
            </a:r>
            <a:r>
              <a:rPr lang="tr-TR" sz="1000" dirty="0">
                <a:solidFill>
                  <a:srgbClr val="222222"/>
                </a:solidFill>
              </a:rPr>
              <a:t>’ </a:t>
            </a:r>
            <a:r>
              <a:rPr lang="tr-TR" sz="1000" dirty="0" err="1">
                <a:solidFill>
                  <a:srgbClr val="222222"/>
                </a:solidFill>
              </a:rPr>
              <a:t>for</a:t>
            </a:r>
            <a:r>
              <a:rPr lang="tr-TR" sz="1000" dirty="0">
                <a:solidFill>
                  <a:srgbClr val="222222"/>
                </a:solidFill>
              </a:rPr>
              <a:t> Drama </a:t>
            </a:r>
            <a:r>
              <a:rPr lang="tr-TR" sz="1000" dirty="0" err="1">
                <a:solidFill>
                  <a:srgbClr val="222222"/>
                </a:solidFill>
              </a:rPr>
              <a:t>Perception</a:t>
            </a:r>
            <a:r>
              <a:rPr lang="tr-TR" sz="1000" dirty="0">
                <a:solidFill>
                  <a:srgbClr val="222222"/>
                </a:solidFill>
              </a:rPr>
              <a:t>. </a:t>
            </a:r>
            <a:r>
              <a:rPr lang="tr-TR" sz="1000" i="1" dirty="0">
                <a:solidFill>
                  <a:srgbClr val="222222"/>
                </a:solidFill>
              </a:rPr>
              <a:t>Mustafa Kemal Üniversitesi Sosyal Bilimler Enstitüsü Dergisi</a:t>
            </a:r>
            <a:r>
              <a:rPr lang="tr-TR" sz="1000" dirty="0">
                <a:solidFill>
                  <a:srgbClr val="222222"/>
                </a:solidFill>
              </a:rPr>
              <a:t>, </a:t>
            </a:r>
            <a:r>
              <a:rPr lang="tr-TR" sz="1000" i="1" dirty="0">
                <a:solidFill>
                  <a:srgbClr val="222222"/>
                </a:solidFill>
              </a:rPr>
              <a:t>13</a:t>
            </a:r>
            <a:r>
              <a:rPr lang="tr-TR" sz="1000" dirty="0">
                <a:solidFill>
                  <a:srgbClr val="222222"/>
                </a:solidFill>
              </a:rPr>
              <a:t>(35).</a:t>
            </a:r>
            <a:endParaRPr lang="tr-TR" sz="1000" dirty="0"/>
          </a:p>
        </p:txBody>
      </p:sp>
      <p:grpSp>
        <p:nvGrpSpPr>
          <p:cNvPr id="5" name="Group 37">
            <a:extLst>
              <a:ext uri="{FF2B5EF4-FFF2-40B4-BE49-F238E27FC236}">
                <a16:creationId xmlns:a16="http://schemas.microsoft.com/office/drawing/2014/main" id="{10CDDBF3-8826-472C-A387-6B258DED70D0}"/>
              </a:ext>
            </a:extLst>
          </p:cNvPr>
          <p:cNvGrpSpPr/>
          <p:nvPr/>
        </p:nvGrpSpPr>
        <p:grpSpPr>
          <a:xfrm>
            <a:off x="3145657" y="1825909"/>
            <a:ext cx="4870884" cy="2102001"/>
            <a:chOff x="1207675" y="1387446"/>
            <a:chExt cx="4785149" cy="2434294"/>
          </a:xfrm>
        </p:grpSpPr>
        <p:sp>
          <p:nvSpPr>
            <p:cNvPr id="6" name="Rectangle 2">
              <a:extLst>
                <a:ext uri="{FF2B5EF4-FFF2-40B4-BE49-F238E27FC236}">
                  <a16:creationId xmlns:a16="http://schemas.microsoft.com/office/drawing/2014/main" id="{F3249BB8-4D86-4C5E-96F4-2F827C8A5E97}"/>
                </a:ext>
              </a:extLst>
            </p:cNvPr>
            <p:cNvSpPr/>
            <p:nvPr/>
          </p:nvSpPr>
          <p:spPr>
            <a:xfrm>
              <a:off x="2833926" y="2793456"/>
              <a:ext cx="1028283" cy="102828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Rectangle 60">
              <a:extLst>
                <a:ext uri="{FF2B5EF4-FFF2-40B4-BE49-F238E27FC236}">
                  <a16:creationId xmlns:a16="http://schemas.microsoft.com/office/drawing/2014/main" id="{B6D17DF8-FAA8-4948-8B33-16B592EF20B1}"/>
                </a:ext>
              </a:extLst>
            </p:cNvPr>
            <p:cNvSpPr/>
            <p:nvPr/>
          </p:nvSpPr>
          <p:spPr>
            <a:xfrm>
              <a:off x="3852549" y="2793456"/>
              <a:ext cx="1028283" cy="1028284"/>
            </a:xfrm>
            <a:prstGeom prst="rect">
              <a:avLst/>
            </a:prstGeom>
            <a:solidFill>
              <a:schemeClr val="accent3">
                <a:lumMod val="7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Freeform 7">
              <a:extLst>
                <a:ext uri="{FF2B5EF4-FFF2-40B4-BE49-F238E27FC236}">
                  <a16:creationId xmlns:a16="http://schemas.microsoft.com/office/drawing/2014/main" id="{C909172C-E4F3-4F61-9A7A-BCC620486132}"/>
                </a:ext>
              </a:extLst>
            </p:cNvPr>
            <p:cNvSpPr>
              <a:spLocks/>
            </p:cNvSpPr>
            <p:nvPr/>
          </p:nvSpPr>
          <p:spPr bwMode="auto">
            <a:xfrm>
              <a:off x="1207675" y="1387446"/>
              <a:ext cx="1758482" cy="1694207"/>
            </a:xfrm>
            <a:custGeom>
              <a:avLst/>
              <a:gdLst>
                <a:gd name="T0" fmla="*/ 2134 w 2134"/>
                <a:gd name="T1" fmla="*/ 0 h 2056"/>
                <a:gd name="T2" fmla="*/ 2081 w 2134"/>
                <a:gd name="T3" fmla="*/ 2056 h 2056"/>
                <a:gd name="T4" fmla="*/ 0 w 2134"/>
                <a:gd name="T5" fmla="*/ 2056 h 2056"/>
                <a:gd name="T6" fmla="*/ 141 w 2134"/>
                <a:gd name="T7" fmla="*/ 217 h 2056"/>
                <a:gd name="T8" fmla="*/ 2134 w 2134"/>
                <a:gd name="T9" fmla="*/ 0 h 2056"/>
              </a:gdLst>
              <a:ahLst/>
              <a:cxnLst>
                <a:cxn ang="0">
                  <a:pos x="T0" y="T1"/>
                </a:cxn>
                <a:cxn ang="0">
                  <a:pos x="T2" y="T3"/>
                </a:cxn>
                <a:cxn ang="0">
                  <a:pos x="T4" y="T5"/>
                </a:cxn>
                <a:cxn ang="0">
                  <a:pos x="T6" y="T7"/>
                </a:cxn>
                <a:cxn ang="0">
                  <a:pos x="T8" y="T9"/>
                </a:cxn>
              </a:cxnLst>
              <a:rect l="0" t="0" r="r" b="b"/>
              <a:pathLst>
                <a:path w="2134" h="2056">
                  <a:moveTo>
                    <a:pt x="2134" y="0"/>
                  </a:moveTo>
                  <a:lnTo>
                    <a:pt x="2081" y="2056"/>
                  </a:lnTo>
                  <a:lnTo>
                    <a:pt x="0" y="2056"/>
                  </a:lnTo>
                  <a:lnTo>
                    <a:pt x="141" y="217"/>
                  </a:lnTo>
                  <a:lnTo>
                    <a:pt x="2134" y="0"/>
                  </a:lnTo>
                  <a:close/>
                </a:path>
              </a:pathLst>
            </a:custGeom>
            <a:solidFill>
              <a:schemeClr val="accent1"/>
            </a:solidFill>
            <a:ln w="0">
              <a:noFill/>
              <a:prstDash val="solid"/>
              <a:round/>
              <a:headEnd/>
              <a:tailEnd/>
            </a:ln>
          </p:spPr>
          <p:txBody>
            <a:bodyPr vert="horz" wrap="square" lIns="91440" tIns="45720" rIns="91440" bIns="45720" numCol="1" anchor="ctr" anchorCtr="0" compatLnSpc="1">
              <a:prstTxWarp prst="textNoShape">
                <a:avLst/>
              </a:prstTxWarp>
            </a:bodyPr>
            <a:lstStyle/>
            <a:p>
              <a:pPr algn="ctr"/>
              <a:r>
                <a:rPr lang="en-IN" sz="6600" b="1" dirty="0">
                  <a:solidFill>
                    <a:schemeClr val="bg1"/>
                  </a:solidFill>
                  <a:latin typeface="Arial" pitchFamily="34" charset="0"/>
                  <a:cs typeface="Arial" pitchFamily="34" charset="0"/>
                </a:rPr>
                <a:t>1</a:t>
              </a:r>
            </a:p>
          </p:txBody>
        </p:sp>
        <p:sp>
          <p:nvSpPr>
            <p:cNvPr id="9" name="Freeform 8">
              <a:extLst>
                <a:ext uri="{FF2B5EF4-FFF2-40B4-BE49-F238E27FC236}">
                  <a16:creationId xmlns:a16="http://schemas.microsoft.com/office/drawing/2014/main" id="{39E92E8B-B0C9-438E-A4D4-D0E0A6FF0F2A}"/>
                </a:ext>
              </a:extLst>
            </p:cNvPr>
            <p:cNvSpPr>
              <a:spLocks/>
            </p:cNvSpPr>
            <p:nvPr/>
          </p:nvSpPr>
          <p:spPr bwMode="auto">
            <a:xfrm>
              <a:off x="2922484" y="1387446"/>
              <a:ext cx="580942" cy="2113639"/>
            </a:xfrm>
            <a:custGeom>
              <a:avLst/>
              <a:gdLst>
                <a:gd name="T0" fmla="*/ 53 w 705"/>
                <a:gd name="T1" fmla="*/ 0 h 2565"/>
                <a:gd name="T2" fmla="*/ 705 w 705"/>
                <a:gd name="T3" fmla="*/ 2099 h 2565"/>
                <a:gd name="T4" fmla="*/ 705 w 705"/>
                <a:gd name="T5" fmla="*/ 2565 h 2565"/>
                <a:gd name="T6" fmla="*/ 0 w 705"/>
                <a:gd name="T7" fmla="*/ 2056 h 2565"/>
                <a:gd name="T8" fmla="*/ 53 w 705"/>
                <a:gd name="T9" fmla="*/ 0 h 2565"/>
              </a:gdLst>
              <a:ahLst/>
              <a:cxnLst>
                <a:cxn ang="0">
                  <a:pos x="T0" y="T1"/>
                </a:cxn>
                <a:cxn ang="0">
                  <a:pos x="T2" y="T3"/>
                </a:cxn>
                <a:cxn ang="0">
                  <a:pos x="T4" y="T5"/>
                </a:cxn>
                <a:cxn ang="0">
                  <a:pos x="T6" y="T7"/>
                </a:cxn>
                <a:cxn ang="0">
                  <a:pos x="T8" y="T9"/>
                </a:cxn>
              </a:cxnLst>
              <a:rect l="0" t="0" r="r" b="b"/>
              <a:pathLst>
                <a:path w="705" h="2565">
                  <a:moveTo>
                    <a:pt x="53" y="0"/>
                  </a:moveTo>
                  <a:lnTo>
                    <a:pt x="705" y="2099"/>
                  </a:lnTo>
                  <a:lnTo>
                    <a:pt x="705" y="2565"/>
                  </a:lnTo>
                  <a:lnTo>
                    <a:pt x="0" y="2056"/>
                  </a:lnTo>
                  <a:lnTo>
                    <a:pt x="53" y="0"/>
                  </a:lnTo>
                  <a:close/>
                </a:path>
              </a:pathLst>
            </a:custGeom>
            <a:solidFill>
              <a:schemeClr val="accent1">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10" name="Freeform 9">
              <a:extLst>
                <a:ext uri="{FF2B5EF4-FFF2-40B4-BE49-F238E27FC236}">
                  <a16:creationId xmlns:a16="http://schemas.microsoft.com/office/drawing/2014/main" id="{B453B9EE-5A74-4541-960A-38BC38DE98DC}"/>
                </a:ext>
              </a:extLst>
            </p:cNvPr>
            <p:cNvSpPr>
              <a:spLocks/>
            </p:cNvSpPr>
            <p:nvPr/>
          </p:nvSpPr>
          <p:spPr bwMode="auto">
            <a:xfrm>
              <a:off x="1207675" y="3081653"/>
              <a:ext cx="2295751" cy="419432"/>
            </a:xfrm>
            <a:custGeom>
              <a:avLst/>
              <a:gdLst>
                <a:gd name="T0" fmla="*/ 0 w 2786"/>
                <a:gd name="T1" fmla="*/ 0 h 509"/>
                <a:gd name="T2" fmla="*/ 2081 w 2786"/>
                <a:gd name="T3" fmla="*/ 0 h 509"/>
                <a:gd name="T4" fmla="*/ 2786 w 2786"/>
                <a:gd name="T5" fmla="*/ 509 h 509"/>
                <a:gd name="T6" fmla="*/ 2433 w 2786"/>
                <a:gd name="T7" fmla="*/ 509 h 509"/>
                <a:gd name="T8" fmla="*/ 0 w 2786"/>
                <a:gd name="T9" fmla="*/ 0 h 509"/>
              </a:gdLst>
              <a:ahLst/>
              <a:cxnLst>
                <a:cxn ang="0">
                  <a:pos x="T0" y="T1"/>
                </a:cxn>
                <a:cxn ang="0">
                  <a:pos x="T2" y="T3"/>
                </a:cxn>
                <a:cxn ang="0">
                  <a:pos x="T4" y="T5"/>
                </a:cxn>
                <a:cxn ang="0">
                  <a:pos x="T6" y="T7"/>
                </a:cxn>
                <a:cxn ang="0">
                  <a:pos x="T8" y="T9"/>
                </a:cxn>
              </a:cxnLst>
              <a:rect l="0" t="0" r="r" b="b"/>
              <a:pathLst>
                <a:path w="2786" h="509">
                  <a:moveTo>
                    <a:pt x="0" y="0"/>
                  </a:moveTo>
                  <a:lnTo>
                    <a:pt x="2081" y="0"/>
                  </a:lnTo>
                  <a:lnTo>
                    <a:pt x="2786" y="509"/>
                  </a:lnTo>
                  <a:lnTo>
                    <a:pt x="2433" y="509"/>
                  </a:lnTo>
                  <a:lnTo>
                    <a:pt x="0" y="0"/>
                  </a:lnTo>
                  <a:close/>
                </a:path>
              </a:pathLst>
            </a:custGeom>
            <a:solidFill>
              <a:schemeClr val="accent1">
                <a:lumMod val="7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11" name="Freeform 10">
              <a:extLst>
                <a:ext uri="{FF2B5EF4-FFF2-40B4-BE49-F238E27FC236}">
                  <a16:creationId xmlns:a16="http://schemas.microsoft.com/office/drawing/2014/main" id="{B4E2400C-72AD-4DC1-981D-C572E73DA127}"/>
                </a:ext>
              </a:extLst>
            </p:cNvPr>
            <p:cNvSpPr>
              <a:spLocks/>
            </p:cNvSpPr>
            <p:nvPr/>
          </p:nvSpPr>
          <p:spPr bwMode="auto">
            <a:xfrm>
              <a:off x="4850717" y="1851375"/>
              <a:ext cx="1142107" cy="1105849"/>
            </a:xfrm>
            <a:custGeom>
              <a:avLst/>
              <a:gdLst>
                <a:gd name="T0" fmla="*/ 0 w 1386"/>
                <a:gd name="T1" fmla="*/ 0 h 1342"/>
                <a:gd name="T2" fmla="*/ 1311 w 1386"/>
                <a:gd name="T3" fmla="*/ 109 h 1342"/>
                <a:gd name="T4" fmla="*/ 1386 w 1386"/>
                <a:gd name="T5" fmla="*/ 1342 h 1342"/>
                <a:gd name="T6" fmla="*/ 0 w 1386"/>
                <a:gd name="T7" fmla="*/ 1342 h 1342"/>
                <a:gd name="T8" fmla="*/ 0 w 1386"/>
                <a:gd name="T9" fmla="*/ 0 h 1342"/>
              </a:gdLst>
              <a:ahLst/>
              <a:cxnLst>
                <a:cxn ang="0">
                  <a:pos x="T0" y="T1"/>
                </a:cxn>
                <a:cxn ang="0">
                  <a:pos x="T2" y="T3"/>
                </a:cxn>
                <a:cxn ang="0">
                  <a:pos x="T4" y="T5"/>
                </a:cxn>
                <a:cxn ang="0">
                  <a:pos x="T6" y="T7"/>
                </a:cxn>
                <a:cxn ang="0">
                  <a:pos x="T8" y="T9"/>
                </a:cxn>
              </a:cxnLst>
              <a:rect l="0" t="0" r="r" b="b"/>
              <a:pathLst>
                <a:path w="1386" h="1342">
                  <a:moveTo>
                    <a:pt x="0" y="0"/>
                  </a:moveTo>
                  <a:lnTo>
                    <a:pt x="1311" y="109"/>
                  </a:lnTo>
                  <a:lnTo>
                    <a:pt x="1386" y="1342"/>
                  </a:lnTo>
                  <a:lnTo>
                    <a:pt x="0" y="1342"/>
                  </a:lnTo>
                  <a:lnTo>
                    <a:pt x="0" y="0"/>
                  </a:lnTo>
                  <a:close/>
                </a:path>
              </a:pathLst>
            </a:custGeom>
            <a:solidFill>
              <a:schemeClr val="accent3">
                <a:lumMod val="75000"/>
              </a:schemeClr>
            </a:solidFill>
            <a:ln w="0">
              <a:noFill/>
              <a:prstDash val="solid"/>
              <a:round/>
              <a:headEnd/>
              <a:tailEnd/>
            </a:ln>
          </p:spPr>
          <p:txBody>
            <a:bodyPr vert="horz" wrap="square" lIns="91440" tIns="45720" rIns="91440" bIns="45720" numCol="1" anchor="ctr" anchorCtr="0" compatLnSpc="1">
              <a:prstTxWarp prst="textNoShape">
                <a:avLst/>
              </a:prstTxWarp>
            </a:bodyPr>
            <a:lstStyle/>
            <a:p>
              <a:pPr algn="ctr"/>
              <a:r>
                <a:rPr lang="en-IN" sz="4800" b="1" dirty="0">
                  <a:solidFill>
                    <a:schemeClr val="bg1"/>
                  </a:solidFill>
                  <a:latin typeface="Arial" pitchFamily="34" charset="0"/>
                  <a:cs typeface="Arial" pitchFamily="34" charset="0"/>
                </a:rPr>
                <a:t>2</a:t>
              </a:r>
            </a:p>
          </p:txBody>
        </p:sp>
        <p:sp>
          <p:nvSpPr>
            <p:cNvPr id="12" name="Freeform 11">
              <a:extLst>
                <a:ext uri="{FF2B5EF4-FFF2-40B4-BE49-F238E27FC236}">
                  <a16:creationId xmlns:a16="http://schemas.microsoft.com/office/drawing/2014/main" id="{EEACCAD5-2801-431F-AB71-5650B505B9A2}"/>
                </a:ext>
              </a:extLst>
            </p:cNvPr>
            <p:cNvSpPr>
              <a:spLocks/>
            </p:cNvSpPr>
            <p:nvPr/>
          </p:nvSpPr>
          <p:spPr bwMode="auto">
            <a:xfrm>
              <a:off x="4189844" y="1851375"/>
              <a:ext cx="660873" cy="1649709"/>
            </a:xfrm>
            <a:custGeom>
              <a:avLst/>
              <a:gdLst>
                <a:gd name="T0" fmla="*/ 802 w 802"/>
                <a:gd name="T1" fmla="*/ 0 h 2002"/>
                <a:gd name="T2" fmla="*/ 802 w 802"/>
                <a:gd name="T3" fmla="*/ 1342 h 2002"/>
                <a:gd name="T4" fmla="*/ 0 w 802"/>
                <a:gd name="T5" fmla="*/ 2002 h 2002"/>
                <a:gd name="T6" fmla="*/ 0 w 802"/>
                <a:gd name="T7" fmla="*/ 1634 h 2002"/>
                <a:gd name="T8" fmla="*/ 802 w 802"/>
                <a:gd name="T9" fmla="*/ 0 h 2002"/>
              </a:gdLst>
              <a:ahLst/>
              <a:cxnLst>
                <a:cxn ang="0">
                  <a:pos x="T0" y="T1"/>
                </a:cxn>
                <a:cxn ang="0">
                  <a:pos x="T2" y="T3"/>
                </a:cxn>
                <a:cxn ang="0">
                  <a:pos x="T4" y="T5"/>
                </a:cxn>
                <a:cxn ang="0">
                  <a:pos x="T6" y="T7"/>
                </a:cxn>
                <a:cxn ang="0">
                  <a:pos x="T8" y="T9"/>
                </a:cxn>
              </a:cxnLst>
              <a:rect l="0" t="0" r="r" b="b"/>
              <a:pathLst>
                <a:path w="802" h="2002">
                  <a:moveTo>
                    <a:pt x="802" y="0"/>
                  </a:moveTo>
                  <a:lnTo>
                    <a:pt x="802" y="1342"/>
                  </a:lnTo>
                  <a:lnTo>
                    <a:pt x="0" y="2002"/>
                  </a:lnTo>
                  <a:lnTo>
                    <a:pt x="0" y="1634"/>
                  </a:lnTo>
                  <a:lnTo>
                    <a:pt x="802" y="0"/>
                  </a:lnTo>
                  <a:close/>
                </a:path>
              </a:pathLst>
            </a:custGeom>
            <a:solidFill>
              <a:schemeClr val="accent3">
                <a:lumMod val="60000"/>
                <a:lumOff val="4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sp>
          <p:nvSpPr>
            <p:cNvPr id="13" name="Freeform 12">
              <a:extLst>
                <a:ext uri="{FF2B5EF4-FFF2-40B4-BE49-F238E27FC236}">
                  <a16:creationId xmlns:a16="http://schemas.microsoft.com/office/drawing/2014/main" id="{737CB42D-B67F-4894-8D9C-DA00366B3290}"/>
                </a:ext>
              </a:extLst>
            </p:cNvPr>
            <p:cNvSpPr>
              <a:spLocks/>
            </p:cNvSpPr>
            <p:nvPr/>
          </p:nvSpPr>
          <p:spPr bwMode="auto">
            <a:xfrm>
              <a:off x="4189844" y="2957224"/>
              <a:ext cx="1802980" cy="543860"/>
            </a:xfrm>
            <a:custGeom>
              <a:avLst/>
              <a:gdLst>
                <a:gd name="T0" fmla="*/ 802 w 2188"/>
                <a:gd name="T1" fmla="*/ 0 h 660"/>
                <a:gd name="T2" fmla="*/ 2188 w 2188"/>
                <a:gd name="T3" fmla="*/ 0 h 660"/>
                <a:gd name="T4" fmla="*/ 358 w 2188"/>
                <a:gd name="T5" fmla="*/ 660 h 660"/>
                <a:gd name="T6" fmla="*/ 0 w 2188"/>
                <a:gd name="T7" fmla="*/ 660 h 660"/>
                <a:gd name="T8" fmla="*/ 802 w 2188"/>
                <a:gd name="T9" fmla="*/ 0 h 660"/>
              </a:gdLst>
              <a:ahLst/>
              <a:cxnLst>
                <a:cxn ang="0">
                  <a:pos x="T0" y="T1"/>
                </a:cxn>
                <a:cxn ang="0">
                  <a:pos x="T2" y="T3"/>
                </a:cxn>
                <a:cxn ang="0">
                  <a:pos x="T4" y="T5"/>
                </a:cxn>
                <a:cxn ang="0">
                  <a:pos x="T6" y="T7"/>
                </a:cxn>
                <a:cxn ang="0">
                  <a:pos x="T8" y="T9"/>
                </a:cxn>
              </a:cxnLst>
              <a:rect l="0" t="0" r="r" b="b"/>
              <a:pathLst>
                <a:path w="2188" h="660">
                  <a:moveTo>
                    <a:pt x="802" y="0"/>
                  </a:moveTo>
                  <a:lnTo>
                    <a:pt x="2188" y="0"/>
                  </a:lnTo>
                  <a:lnTo>
                    <a:pt x="358" y="660"/>
                  </a:lnTo>
                  <a:lnTo>
                    <a:pt x="0" y="660"/>
                  </a:lnTo>
                  <a:lnTo>
                    <a:pt x="802" y="0"/>
                  </a:lnTo>
                  <a:close/>
                </a:path>
              </a:pathLst>
            </a:custGeom>
            <a:solidFill>
              <a:schemeClr val="accent3">
                <a:lumMod val="7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sp>
        <p:nvSpPr>
          <p:cNvPr id="23" name="Dikdörtgen 22">
            <a:extLst>
              <a:ext uri="{FF2B5EF4-FFF2-40B4-BE49-F238E27FC236}">
                <a16:creationId xmlns:a16="http://schemas.microsoft.com/office/drawing/2014/main" id="{820A7A57-D1C1-4925-9715-425BFB9EF08A}"/>
              </a:ext>
            </a:extLst>
          </p:cNvPr>
          <p:cNvSpPr/>
          <p:nvPr/>
        </p:nvSpPr>
        <p:spPr>
          <a:xfrm>
            <a:off x="2207568" y="4169324"/>
            <a:ext cx="3557980" cy="1323439"/>
          </a:xfrm>
          <a:prstGeom prst="rect">
            <a:avLst/>
          </a:prstGeom>
        </p:spPr>
        <p:txBody>
          <a:bodyPr wrap="square">
            <a:spAutoFit/>
          </a:bodyPr>
          <a:lstStyle/>
          <a:p>
            <a:r>
              <a:rPr lang="tr-TR" sz="2000" dirty="0"/>
              <a:t>Yaratıcı </a:t>
            </a:r>
            <a:r>
              <a:rPr lang="tr-TR" sz="2000" dirty="0" err="1"/>
              <a:t>dramanın</a:t>
            </a:r>
            <a:r>
              <a:rPr lang="tr-TR" sz="2000" dirty="0"/>
              <a:t> nasıl daha etkili olacağını tespit etmek amacıyla uygulamalı çalışmalara yönelmiş olmasıdır.</a:t>
            </a:r>
          </a:p>
        </p:txBody>
      </p:sp>
      <p:grpSp>
        <p:nvGrpSpPr>
          <p:cNvPr id="24" name="Group 125">
            <a:extLst>
              <a:ext uri="{FF2B5EF4-FFF2-40B4-BE49-F238E27FC236}">
                <a16:creationId xmlns:a16="http://schemas.microsoft.com/office/drawing/2014/main" id="{4A0CE7A5-190F-4FA8-B7BD-A88C8F62D4C4}"/>
              </a:ext>
            </a:extLst>
          </p:cNvPr>
          <p:cNvGrpSpPr/>
          <p:nvPr/>
        </p:nvGrpSpPr>
        <p:grpSpPr>
          <a:xfrm>
            <a:off x="1895642" y="4221733"/>
            <a:ext cx="311926" cy="1346955"/>
            <a:chOff x="7527782" y="-2076797"/>
            <a:chExt cx="853441" cy="7764270"/>
          </a:xfrm>
        </p:grpSpPr>
        <p:sp>
          <p:nvSpPr>
            <p:cNvPr id="25" name="Oval 24">
              <a:extLst>
                <a:ext uri="{FF2B5EF4-FFF2-40B4-BE49-F238E27FC236}">
                  <a16:creationId xmlns:a16="http://schemas.microsoft.com/office/drawing/2014/main" id="{357CDDF7-FF12-4F1E-9ED4-91B020FA219E}"/>
                </a:ext>
              </a:extLst>
            </p:cNvPr>
            <p:cNvSpPr/>
            <p:nvPr/>
          </p:nvSpPr>
          <p:spPr>
            <a:xfrm>
              <a:off x="7527782" y="-2076797"/>
              <a:ext cx="853441" cy="191274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6" name="Freeform 23">
              <a:extLst>
                <a:ext uri="{FF2B5EF4-FFF2-40B4-BE49-F238E27FC236}">
                  <a16:creationId xmlns:a16="http://schemas.microsoft.com/office/drawing/2014/main" id="{800A2B45-E654-4EDA-ACAE-DA1164D57AFF}"/>
                </a:ext>
              </a:extLst>
            </p:cNvPr>
            <p:cNvSpPr>
              <a:spLocks/>
            </p:cNvSpPr>
            <p:nvPr/>
          </p:nvSpPr>
          <p:spPr bwMode="auto">
            <a:xfrm>
              <a:off x="7593400" y="5239457"/>
              <a:ext cx="389110" cy="448016"/>
            </a:xfrm>
            <a:custGeom>
              <a:avLst/>
              <a:gdLst>
                <a:gd name="T0" fmla="*/ 2407 w 5694"/>
                <a:gd name="T1" fmla="*/ 26 h 6556"/>
                <a:gd name="T2" fmla="*/ 2639 w 5694"/>
                <a:gd name="T3" fmla="*/ 144 h 6556"/>
                <a:gd name="T4" fmla="*/ 2982 w 5694"/>
                <a:gd name="T5" fmla="*/ 389 h 6556"/>
                <a:gd name="T6" fmla="*/ 3383 w 5694"/>
                <a:gd name="T7" fmla="*/ 793 h 6556"/>
                <a:gd name="T8" fmla="*/ 3781 w 5694"/>
                <a:gd name="T9" fmla="*/ 1391 h 6556"/>
                <a:gd name="T10" fmla="*/ 4118 w 5694"/>
                <a:gd name="T11" fmla="*/ 2215 h 6556"/>
                <a:gd name="T12" fmla="*/ 4346 w 5694"/>
                <a:gd name="T13" fmla="*/ 2155 h 6556"/>
                <a:gd name="T14" fmla="*/ 4414 w 5694"/>
                <a:gd name="T15" fmla="*/ 1756 h 6556"/>
                <a:gd name="T16" fmla="*/ 4354 w 5694"/>
                <a:gd name="T17" fmla="*/ 1361 h 6556"/>
                <a:gd name="T18" fmla="*/ 4402 w 5694"/>
                <a:gd name="T19" fmla="*/ 1308 h 6556"/>
                <a:gd name="T20" fmla="*/ 4641 w 5694"/>
                <a:gd name="T21" fmla="*/ 1555 h 6556"/>
                <a:gd name="T22" fmla="*/ 4930 w 5694"/>
                <a:gd name="T23" fmla="*/ 1918 h 6556"/>
                <a:gd name="T24" fmla="*/ 5223 w 5694"/>
                <a:gd name="T25" fmla="*/ 2378 h 6556"/>
                <a:gd name="T26" fmla="*/ 5479 w 5694"/>
                <a:gd name="T27" fmla="*/ 2914 h 6556"/>
                <a:gd name="T28" fmla="*/ 5648 w 5694"/>
                <a:gd name="T29" fmla="*/ 3510 h 6556"/>
                <a:gd name="T30" fmla="*/ 5690 w 5694"/>
                <a:gd name="T31" fmla="*/ 4144 h 6556"/>
                <a:gd name="T32" fmla="*/ 5558 w 5694"/>
                <a:gd name="T33" fmla="*/ 4796 h 6556"/>
                <a:gd name="T34" fmla="*/ 5207 w 5694"/>
                <a:gd name="T35" fmla="*/ 5448 h 6556"/>
                <a:gd name="T36" fmla="*/ 4595 w 5694"/>
                <a:gd name="T37" fmla="*/ 6078 h 6556"/>
                <a:gd name="T38" fmla="*/ 3959 w 5694"/>
                <a:gd name="T39" fmla="*/ 6399 h 6556"/>
                <a:gd name="T40" fmla="*/ 4170 w 5694"/>
                <a:gd name="T41" fmla="*/ 5565 h 6556"/>
                <a:gd name="T42" fmla="*/ 4132 w 5694"/>
                <a:gd name="T43" fmla="*/ 4702 h 6556"/>
                <a:gd name="T44" fmla="*/ 3867 w 5694"/>
                <a:gd name="T45" fmla="*/ 3879 h 6556"/>
                <a:gd name="T46" fmla="*/ 3402 w 5694"/>
                <a:gd name="T47" fmla="*/ 3161 h 6556"/>
                <a:gd name="T48" fmla="*/ 2912 w 5694"/>
                <a:gd name="T49" fmla="*/ 2775 h 6556"/>
                <a:gd name="T50" fmla="*/ 2908 w 5694"/>
                <a:gd name="T51" fmla="*/ 3245 h 6556"/>
                <a:gd name="T52" fmla="*/ 2768 w 5694"/>
                <a:gd name="T53" fmla="*/ 3841 h 6556"/>
                <a:gd name="T54" fmla="*/ 2457 w 5694"/>
                <a:gd name="T55" fmla="*/ 4425 h 6556"/>
                <a:gd name="T56" fmla="*/ 2393 w 5694"/>
                <a:gd name="T57" fmla="*/ 4130 h 6556"/>
                <a:gd name="T58" fmla="*/ 2306 w 5694"/>
                <a:gd name="T59" fmla="*/ 3767 h 6556"/>
                <a:gd name="T60" fmla="*/ 2210 w 5694"/>
                <a:gd name="T61" fmla="*/ 3582 h 6556"/>
                <a:gd name="T62" fmla="*/ 2186 w 5694"/>
                <a:gd name="T63" fmla="*/ 3618 h 6556"/>
                <a:gd name="T64" fmla="*/ 2104 w 5694"/>
                <a:gd name="T65" fmla="*/ 3899 h 6556"/>
                <a:gd name="T66" fmla="*/ 1915 w 5694"/>
                <a:gd name="T67" fmla="*/ 4337 h 6556"/>
                <a:gd name="T68" fmla="*/ 1637 w 5694"/>
                <a:gd name="T69" fmla="*/ 4784 h 6556"/>
                <a:gd name="T70" fmla="*/ 1444 w 5694"/>
                <a:gd name="T71" fmla="*/ 5177 h 6556"/>
                <a:gd name="T72" fmla="*/ 1364 w 5694"/>
                <a:gd name="T73" fmla="*/ 5629 h 6556"/>
                <a:gd name="T74" fmla="*/ 1450 w 5694"/>
                <a:gd name="T75" fmla="*/ 6171 h 6556"/>
                <a:gd name="T76" fmla="*/ 1233 w 5694"/>
                <a:gd name="T77" fmla="*/ 6333 h 6556"/>
                <a:gd name="T78" fmla="*/ 536 w 5694"/>
                <a:gd name="T79" fmla="*/ 5775 h 6556"/>
                <a:gd name="T80" fmla="*/ 138 w 5694"/>
                <a:gd name="T81" fmla="*/ 5195 h 6556"/>
                <a:gd name="T82" fmla="*/ 0 w 5694"/>
                <a:gd name="T83" fmla="*/ 4569 h 6556"/>
                <a:gd name="T84" fmla="*/ 88 w 5694"/>
                <a:gd name="T85" fmla="*/ 3879 h 6556"/>
                <a:gd name="T86" fmla="*/ 355 w 5694"/>
                <a:gd name="T87" fmla="*/ 3219 h 6556"/>
                <a:gd name="T88" fmla="*/ 658 w 5694"/>
                <a:gd name="T89" fmla="*/ 2581 h 6556"/>
                <a:gd name="T90" fmla="*/ 828 w 5694"/>
                <a:gd name="T91" fmla="*/ 1914 h 6556"/>
                <a:gd name="T92" fmla="*/ 1023 w 5694"/>
                <a:gd name="T93" fmla="*/ 2404 h 6556"/>
                <a:gd name="T94" fmla="*/ 1087 w 5694"/>
                <a:gd name="T95" fmla="*/ 2892 h 6556"/>
                <a:gd name="T96" fmla="*/ 1504 w 5694"/>
                <a:gd name="T97" fmla="*/ 2464 h 6556"/>
                <a:gd name="T98" fmla="*/ 1959 w 5694"/>
                <a:gd name="T99" fmla="*/ 1726 h 6556"/>
                <a:gd name="T100" fmla="*/ 2270 w 5694"/>
                <a:gd name="T101" fmla="*/ 945 h 6556"/>
                <a:gd name="T102" fmla="*/ 2359 w 5694"/>
                <a:gd name="T103" fmla="*/ 155 h 6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694" h="6556">
                  <a:moveTo>
                    <a:pt x="2341" y="0"/>
                  </a:moveTo>
                  <a:lnTo>
                    <a:pt x="2345" y="2"/>
                  </a:lnTo>
                  <a:lnTo>
                    <a:pt x="2359" y="6"/>
                  </a:lnTo>
                  <a:lnTo>
                    <a:pt x="2379" y="14"/>
                  </a:lnTo>
                  <a:lnTo>
                    <a:pt x="2407" y="26"/>
                  </a:lnTo>
                  <a:lnTo>
                    <a:pt x="2441" y="40"/>
                  </a:lnTo>
                  <a:lnTo>
                    <a:pt x="2481" y="60"/>
                  </a:lnTo>
                  <a:lnTo>
                    <a:pt x="2529" y="82"/>
                  </a:lnTo>
                  <a:lnTo>
                    <a:pt x="2581" y="110"/>
                  </a:lnTo>
                  <a:lnTo>
                    <a:pt x="2639" y="144"/>
                  </a:lnTo>
                  <a:lnTo>
                    <a:pt x="2700" y="181"/>
                  </a:lnTo>
                  <a:lnTo>
                    <a:pt x="2766" y="223"/>
                  </a:lnTo>
                  <a:lnTo>
                    <a:pt x="2834" y="273"/>
                  </a:lnTo>
                  <a:lnTo>
                    <a:pt x="2908" y="327"/>
                  </a:lnTo>
                  <a:lnTo>
                    <a:pt x="2982" y="389"/>
                  </a:lnTo>
                  <a:lnTo>
                    <a:pt x="3059" y="454"/>
                  </a:lnTo>
                  <a:lnTo>
                    <a:pt x="3139" y="528"/>
                  </a:lnTo>
                  <a:lnTo>
                    <a:pt x="3219" y="610"/>
                  </a:lnTo>
                  <a:lnTo>
                    <a:pt x="3301" y="698"/>
                  </a:lnTo>
                  <a:lnTo>
                    <a:pt x="3383" y="793"/>
                  </a:lnTo>
                  <a:lnTo>
                    <a:pt x="3464" y="897"/>
                  </a:lnTo>
                  <a:lnTo>
                    <a:pt x="3546" y="1007"/>
                  </a:lnTo>
                  <a:lnTo>
                    <a:pt x="3626" y="1126"/>
                  </a:lnTo>
                  <a:lnTo>
                    <a:pt x="3704" y="1254"/>
                  </a:lnTo>
                  <a:lnTo>
                    <a:pt x="3781" y="1391"/>
                  </a:lnTo>
                  <a:lnTo>
                    <a:pt x="3855" y="1537"/>
                  </a:lnTo>
                  <a:lnTo>
                    <a:pt x="3927" y="1692"/>
                  </a:lnTo>
                  <a:lnTo>
                    <a:pt x="3995" y="1856"/>
                  </a:lnTo>
                  <a:lnTo>
                    <a:pt x="4059" y="2031"/>
                  </a:lnTo>
                  <a:lnTo>
                    <a:pt x="4118" y="2215"/>
                  </a:lnTo>
                  <a:lnTo>
                    <a:pt x="4174" y="2410"/>
                  </a:lnTo>
                  <a:lnTo>
                    <a:pt x="4228" y="2354"/>
                  </a:lnTo>
                  <a:lnTo>
                    <a:pt x="4274" y="2292"/>
                  </a:lnTo>
                  <a:lnTo>
                    <a:pt x="4314" y="2227"/>
                  </a:lnTo>
                  <a:lnTo>
                    <a:pt x="4346" y="2155"/>
                  </a:lnTo>
                  <a:lnTo>
                    <a:pt x="4372" y="2079"/>
                  </a:lnTo>
                  <a:lnTo>
                    <a:pt x="4392" y="2001"/>
                  </a:lnTo>
                  <a:lnTo>
                    <a:pt x="4406" y="1922"/>
                  </a:lnTo>
                  <a:lnTo>
                    <a:pt x="4412" y="1840"/>
                  </a:lnTo>
                  <a:lnTo>
                    <a:pt x="4414" y="1756"/>
                  </a:lnTo>
                  <a:lnTo>
                    <a:pt x="4412" y="1674"/>
                  </a:lnTo>
                  <a:lnTo>
                    <a:pt x="4404" y="1593"/>
                  </a:lnTo>
                  <a:lnTo>
                    <a:pt x="4390" y="1513"/>
                  </a:lnTo>
                  <a:lnTo>
                    <a:pt x="4374" y="1435"/>
                  </a:lnTo>
                  <a:lnTo>
                    <a:pt x="4354" y="1361"/>
                  </a:lnTo>
                  <a:lnTo>
                    <a:pt x="4330" y="1290"/>
                  </a:lnTo>
                  <a:lnTo>
                    <a:pt x="4302" y="1224"/>
                  </a:lnTo>
                  <a:lnTo>
                    <a:pt x="4330" y="1246"/>
                  </a:lnTo>
                  <a:lnTo>
                    <a:pt x="4364" y="1274"/>
                  </a:lnTo>
                  <a:lnTo>
                    <a:pt x="4402" y="1308"/>
                  </a:lnTo>
                  <a:lnTo>
                    <a:pt x="4444" y="1347"/>
                  </a:lnTo>
                  <a:lnTo>
                    <a:pt x="4489" y="1391"/>
                  </a:lnTo>
                  <a:lnTo>
                    <a:pt x="4537" y="1441"/>
                  </a:lnTo>
                  <a:lnTo>
                    <a:pt x="4587" y="1495"/>
                  </a:lnTo>
                  <a:lnTo>
                    <a:pt x="4641" y="1555"/>
                  </a:lnTo>
                  <a:lnTo>
                    <a:pt x="4695" y="1619"/>
                  </a:lnTo>
                  <a:lnTo>
                    <a:pt x="4753" y="1688"/>
                  </a:lnTo>
                  <a:lnTo>
                    <a:pt x="4810" y="1760"/>
                  </a:lnTo>
                  <a:lnTo>
                    <a:pt x="4870" y="1838"/>
                  </a:lnTo>
                  <a:lnTo>
                    <a:pt x="4930" y="1918"/>
                  </a:lnTo>
                  <a:lnTo>
                    <a:pt x="4990" y="2003"/>
                  </a:lnTo>
                  <a:lnTo>
                    <a:pt x="5048" y="2091"/>
                  </a:lnTo>
                  <a:lnTo>
                    <a:pt x="5108" y="2183"/>
                  </a:lnTo>
                  <a:lnTo>
                    <a:pt x="5166" y="2278"/>
                  </a:lnTo>
                  <a:lnTo>
                    <a:pt x="5223" y="2378"/>
                  </a:lnTo>
                  <a:lnTo>
                    <a:pt x="5279" y="2480"/>
                  </a:lnTo>
                  <a:lnTo>
                    <a:pt x="5333" y="2585"/>
                  </a:lnTo>
                  <a:lnTo>
                    <a:pt x="5383" y="2693"/>
                  </a:lnTo>
                  <a:lnTo>
                    <a:pt x="5433" y="2803"/>
                  </a:lnTo>
                  <a:lnTo>
                    <a:pt x="5479" y="2914"/>
                  </a:lnTo>
                  <a:lnTo>
                    <a:pt x="5521" y="3030"/>
                  </a:lnTo>
                  <a:lnTo>
                    <a:pt x="5558" y="3147"/>
                  </a:lnTo>
                  <a:lnTo>
                    <a:pt x="5594" y="3267"/>
                  </a:lnTo>
                  <a:lnTo>
                    <a:pt x="5624" y="3387"/>
                  </a:lnTo>
                  <a:lnTo>
                    <a:pt x="5648" y="3510"/>
                  </a:lnTo>
                  <a:lnTo>
                    <a:pt x="5668" y="3634"/>
                  </a:lnTo>
                  <a:lnTo>
                    <a:pt x="5684" y="3759"/>
                  </a:lnTo>
                  <a:lnTo>
                    <a:pt x="5692" y="3887"/>
                  </a:lnTo>
                  <a:lnTo>
                    <a:pt x="5694" y="4015"/>
                  </a:lnTo>
                  <a:lnTo>
                    <a:pt x="5690" y="4144"/>
                  </a:lnTo>
                  <a:lnTo>
                    <a:pt x="5680" y="4272"/>
                  </a:lnTo>
                  <a:lnTo>
                    <a:pt x="5660" y="4403"/>
                  </a:lnTo>
                  <a:lnTo>
                    <a:pt x="5634" y="4533"/>
                  </a:lnTo>
                  <a:lnTo>
                    <a:pt x="5600" y="4664"/>
                  </a:lnTo>
                  <a:lnTo>
                    <a:pt x="5558" y="4796"/>
                  </a:lnTo>
                  <a:lnTo>
                    <a:pt x="5507" y="4926"/>
                  </a:lnTo>
                  <a:lnTo>
                    <a:pt x="5447" y="5057"/>
                  </a:lnTo>
                  <a:lnTo>
                    <a:pt x="5377" y="5187"/>
                  </a:lnTo>
                  <a:lnTo>
                    <a:pt x="5297" y="5318"/>
                  </a:lnTo>
                  <a:lnTo>
                    <a:pt x="5207" y="5448"/>
                  </a:lnTo>
                  <a:lnTo>
                    <a:pt x="5108" y="5575"/>
                  </a:lnTo>
                  <a:lnTo>
                    <a:pt x="4996" y="5703"/>
                  </a:lnTo>
                  <a:lnTo>
                    <a:pt x="4874" y="5828"/>
                  </a:lnTo>
                  <a:lnTo>
                    <a:pt x="4741" y="5954"/>
                  </a:lnTo>
                  <a:lnTo>
                    <a:pt x="4595" y="6078"/>
                  </a:lnTo>
                  <a:lnTo>
                    <a:pt x="4436" y="6201"/>
                  </a:lnTo>
                  <a:lnTo>
                    <a:pt x="4266" y="6321"/>
                  </a:lnTo>
                  <a:lnTo>
                    <a:pt x="4083" y="6440"/>
                  </a:lnTo>
                  <a:lnTo>
                    <a:pt x="3885" y="6556"/>
                  </a:lnTo>
                  <a:lnTo>
                    <a:pt x="3959" y="6399"/>
                  </a:lnTo>
                  <a:lnTo>
                    <a:pt x="4023" y="6237"/>
                  </a:lnTo>
                  <a:lnTo>
                    <a:pt x="4075" y="6074"/>
                  </a:lnTo>
                  <a:lnTo>
                    <a:pt x="4116" y="5906"/>
                  </a:lnTo>
                  <a:lnTo>
                    <a:pt x="4148" y="5737"/>
                  </a:lnTo>
                  <a:lnTo>
                    <a:pt x="4170" y="5565"/>
                  </a:lnTo>
                  <a:lnTo>
                    <a:pt x="4182" y="5392"/>
                  </a:lnTo>
                  <a:lnTo>
                    <a:pt x="4182" y="5221"/>
                  </a:lnTo>
                  <a:lnTo>
                    <a:pt x="4176" y="5047"/>
                  </a:lnTo>
                  <a:lnTo>
                    <a:pt x="4158" y="4874"/>
                  </a:lnTo>
                  <a:lnTo>
                    <a:pt x="4132" y="4702"/>
                  </a:lnTo>
                  <a:lnTo>
                    <a:pt x="4097" y="4533"/>
                  </a:lnTo>
                  <a:lnTo>
                    <a:pt x="4053" y="4365"/>
                  </a:lnTo>
                  <a:lnTo>
                    <a:pt x="3999" y="4200"/>
                  </a:lnTo>
                  <a:lnTo>
                    <a:pt x="3937" y="4038"/>
                  </a:lnTo>
                  <a:lnTo>
                    <a:pt x="3867" y="3879"/>
                  </a:lnTo>
                  <a:lnTo>
                    <a:pt x="3789" y="3726"/>
                  </a:lnTo>
                  <a:lnTo>
                    <a:pt x="3706" y="3576"/>
                  </a:lnTo>
                  <a:lnTo>
                    <a:pt x="3612" y="3433"/>
                  </a:lnTo>
                  <a:lnTo>
                    <a:pt x="3510" y="3293"/>
                  </a:lnTo>
                  <a:lnTo>
                    <a:pt x="3402" y="3161"/>
                  </a:lnTo>
                  <a:lnTo>
                    <a:pt x="3287" y="3036"/>
                  </a:lnTo>
                  <a:lnTo>
                    <a:pt x="3165" y="2918"/>
                  </a:lnTo>
                  <a:lnTo>
                    <a:pt x="3035" y="2809"/>
                  </a:lnTo>
                  <a:lnTo>
                    <a:pt x="2902" y="2709"/>
                  </a:lnTo>
                  <a:lnTo>
                    <a:pt x="2912" y="2775"/>
                  </a:lnTo>
                  <a:lnTo>
                    <a:pt x="2920" y="2852"/>
                  </a:lnTo>
                  <a:lnTo>
                    <a:pt x="2924" y="2938"/>
                  </a:lnTo>
                  <a:lnTo>
                    <a:pt x="2924" y="3034"/>
                  </a:lnTo>
                  <a:lnTo>
                    <a:pt x="2918" y="3135"/>
                  </a:lnTo>
                  <a:lnTo>
                    <a:pt x="2908" y="3245"/>
                  </a:lnTo>
                  <a:lnTo>
                    <a:pt x="2892" y="3359"/>
                  </a:lnTo>
                  <a:lnTo>
                    <a:pt x="2870" y="3476"/>
                  </a:lnTo>
                  <a:lnTo>
                    <a:pt x="2842" y="3596"/>
                  </a:lnTo>
                  <a:lnTo>
                    <a:pt x="2808" y="3718"/>
                  </a:lnTo>
                  <a:lnTo>
                    <a:pt x="2768" y="3841"/>
                  </a:lnTo>
                  <a:lnTo>
                    <a:pt x="2720" y="3963"/>
                  </a:lnTo>
                  <a:lnTo>
                    <a:pt x="2667" y="4084"/>
                  </a:lnTo>
                  <a:lnTo>
                    <a:pt x="2605" y="4202"/>
                  </a:lnTo>
                  <a:lnTo>
                    <a:pt x="2535" y="4316"/>
                  </a:lnTo>
                  <a:lnTo>
                    <a:pt x="2457" y="4425"/>
                  </a:lnTo>
                  <a:lnTo>
                    <a:pt x="2371" y="4529"/>
                  </a:lnTo>
                  <a:lnTo>
                    <a:pt x="2387" y="4421"/>
                  </a:lnTo>
                  <a:lnTo>
                    <a:pt x="2397" y="4320"/>
                  </a:lnTo>
                  <a:lnTo>
                    <a:pt x="2397" y="4222"/>
                  </a:lnTo>
                  <a:lnTo>
                    <a:pt x="2393" y="4130"/>
                  </a:lnTo>
                  <a:lnTo>
                    <a:pt x="2381" y="4044"/>
                  </a:lnTo>
                  <a:lnTo>
                    <a:pt x="2367" y="3967"/>
                  </a:lnTo>
                  <a:lnTo>
                    <a:pt x="2347" y="3893"/>
                  </a:lnTo>
                  <a:lnTo>
                    <a:pt x="2327" y="3827"/>
                  </a:lnTo>
                  <a:lnTo>
                    <a:pt x="2306" y="3767"/>
                  </a:lnTo>
                  <a:lnTo>
                    <a:pt x="2284" y="3716"/>
                  </a:lnTo>
                  <a:lnTo>
                    <a:pt x="2262" y="3672"/>
                  </a:lnTo>
                  <a:lnTo>
                    <a:pt x="2240" y="3634"/>
                  </a:lnTo>
                  <a:lnTo>
                    <a:pt x="2224" y="3604"/>
                  </a:lnTo>
                  <a:lnTo>
                    <a:pt x="2210" y="3582"/>
                  </a:lnTo>
                  <a:lnTo>
                    <a:pt x="2200" y="3570"/>
                  </a:lnTo>
                  <a:lnTo>
                    <a:pt x="2198" y="3566"/>
                  </a:lnTo>
                  <a:lnTo>
                    <a:pt x="2196" y="3572"/>
                  </a:lnTo>
                  <a:lnTo>
                    <a:pt x="2192" y="3590"/>
                  </a:lnTo>
                  <a:lnTo>
                    <a:pt x="2186" y="3618"/>
                  </a:lnTo>
                  <a:lnTo>
                    <a:pt x="2176" y="3658"/>
                  </a:lnTo>
                  <a:lnTo>
                    <a:pt x="2164" y="3706"/>
                  </a:lnTo>
                  <a:lnTo>
                    <a:pt x="2148" y="3761"/>
                  </a:lnTo>
                  <a:lnTo>
                    <a:pt x="2128" y="3827"/>
                  </a:lnTo>
                  <a:lnTo>
                    <a:pt x="2104" y="3899"/>
                  </a:lnTo>
                  <a:lnTo>
                    <a:pt x="2076" y="3977"/>
                  </a:lnTo>
                  <a:lnTo>
                    <a:pt x="2042" y="4060"/>
                  </a:lnTo>
                  <a:lnTo>
                    <a:pt x="2004" y="4148"/>
                  </a:lnTo>
                  <a:lnTo>
                    <a:pt x="1962" y="4242"/>
                  </a:lnTo>
                  <a:lnTo>
                    <a:pt x="1915" y="4337"/>
                  </a:lnTo>
                  <a:lnTo>
                    <a:pt x="1861" y="4435"/>
                  </a:lnTo>
                  <a:lnTo>
                    <a:pt x="1801" y="4535"/>
                  </a:lnTo>
                  <a:lnTo>
                    <a:pt x="1735" y="4634"/>
                  </a:lnTo>
                  <a:lnTo>
                    <a:pt x="1685" y="4708"/>
                  </a:lnTo>
                  <a:lnTo>
                    <a:pt x="1637" y="4784"/>
                  </a:lnTo>
                  <a:lnTo>
                    <a:pt x="1592" y="4860"/>
                  </a:lnTo>
                  <a:lnTo>
                    <a:pt x="1550" y="4935"/>
                  </a:lnTo>
                  <a:lnTo>
                    <a:pt x="1510" y="5015"/>
                  </a:lnTo>
                  <a:lnTo>
                    <a:pt x="1476" y="5095"/>
                  </a:lnTo>
                  <a:lnTo>
                    <a:pt x="1444" y="5177"/>
                  </a:lnTo>
                  <a:lnTo>
                    <a:pt x="1418" y="5262"/>
                  </a:lnTo>
                  <a:lnTo>
                    <a:pt x="1396" y="5348"/>
                  </a:lnTo>
                  <a:lnTo>
                    <a:pt x="1378" y="5438"/>
                  </a:lnTo>
                  <a:lnTo>
                    <a:pt x="1368" y="5531"/>
                  </a:lnTo>
                  <a:lnTo>
                    <a:pt x="1364" y="5629"/>
                  </a:lnTo>
                  <a:lnTo>
                    <a:pt x="1366" y="5729"/>
                  </a:lnTo>
                  <a:lnTo>
                    <a:pt x="1374" y="5832"/>
                  </a:lnTo>
                  <a:lnTo>
                    <a:pt x="1392" y="5942"/>
                  </a:lnTo>
                  <a:lnTo>
                    <a:pt x="1416" y="6054"/>
                  </a:lnTo>
                  <a:lnTo>
                    <a:pt x="1450" y="6171"/>
                  </a:lnTo>
                  <a:lnTo>
                    <a:pt x="1492" y="6295"/>
                  </a:lnTo>
                  <a:lnTo>
                    <a:pt x="1542" y="6423"/>
                  </a:lnTo>
                  <a:lnTo>
                    <a:pt x="1603" y="6556"/>
                  </a:lnTo>
                  <a:lnTo>
                    <a:pt x="1410" y="6444"/>
                  </a:lnTo>
                  <a:lnTo>
                    <a:pt x="1233" y="6333"/>
                  </a:lnTo>
                  <a:lnTo>
                    <a:pt x="1067" y="6221"/>
                  </a:lnTo>
                  <a:lnTo>
                    <a:pt x="915" y="6110"/>
                  </a:lnTo>
                  <a:lnTo>
                    <a:pt x="778" y="6000"/>
                  </a:lnTo>
                  <a:lnTo>
                    <a:pt x="650" y="5886"/>
                  </a:lnTo>
                  <a:lnTo>
                    <a:pt x="536" y="5775"/>
                  </a:lnTo>
                  <a:lnTo>
                    <a:pt x="435" y="5661"/>
                  </a:lnTo>
                  <a:lnTo>
                    <a:pt x="343" y="5547"/>
                  </a:lnTo>
                  <a:lnTo>
                    <a:pt x="263" y="5432"/>
                  </a:lnTo>
                  <a:lnTo>
                    <a:pt x="195" y="5314"/>
                  </a:lnTo>
                  <a:lnTo>
                    <a:pt x="138" y="5195"/>
                  </a:lnTo>
                  <a:lnTo>
                    <a:pt x="90" y="5075"/>
                  </a:lnTo>
                  <a:lnTo>
                    <a:pt x="54" y="4951"/>
                  </a:lnTo>
                  <a:lnTo>
                    <a:pt x="26" y="4826"/>
                  </a:lnTo>
                  <a:lnTo>
                    <a:pt x="8" y="4698"/>
                  </a:lnTo>
                  <a:lnTo>
                    <a:pt x="0" y="4569"/>
                  </a:lnTo>
                  <a:lnTo>
                    <a:pt x="2" y="4435"/>
                  </a:lnTo>
                  <a:lnTo>
                    <a:pt x="10" y="4300"/>
                  </a:lnTo>
                  <a:lnTo>
                    <a:pt x="28" y="4160"/>
                  </a:lnTo>
                  <a:lnTo>
                    <a:pt x="54" y="4017"/>
                  </a:lnTo>
                  <a:lnTo>
                    <a:pt x="88" y="3879"/>
                  </a:lnTo>
                  <a:lnTo>
                    <a:pt x="130" y="3741"/>
                  </a:lnTo>
                  <a:lnTo>
                    <a:pt x="179" y="3608"/>
                  </a:lnTo>
                  <a:lnTo>
                    <a:pt x="233" y="3478"/>
                  </a:lnTo>
                  <a:lnTo>
                    <a:pt x="293" y="3347"/>
                  </a:lnTo>
                  <a:lnTo>
                    <a:pt x="355" y="3219"/>
                  </a:lnTo>
                  <a:lnTo>
                    <a:pt x="417" y="3092"/>
                  </a:lnTo>
                  <a:lnTo>
                    <a:pt x="481" y="2964"/>
                  </a:lnTo>
                  <a:lnTo>
                    <a:pt x="542" y="2836"/>
                  </a:lnTo>
                  <a:lnTo>
                    <a:pt x="602" y="2709"/>
                  </a:lnTo>
                  <a:lnTo>
                    <a:pt x="658" y="2581"/>
                  </a:lnTo>
                  <a:lnTo>
                    <a:pt x="708" y="2452"/>
                  </a:lnTo>
                  <a:lnTo>
                    <a:pt x="752" y="2320"/>
                  </a:lnTo>
                  <a:lnTo>
                    <a:pt x="788" y="2187"/>
                  </a:lnTo>
                  <a:lnTo>
                    <a:pt x="814" y="2051"/>
                  </a:lnTo>
                  <a:lnTo>
                    <a:pt x="828" y="1914"/>
                  </a:lnTo>
                  <a:lnTo>
                    <a:pt x="884" y="2017"/>
                  </a:lnTo>
                  <a:lnTo>
                    <a:pt x="929" y="2119"/>
                  </a:lnTo>
                  <a:lnTo>
                    <a:pt x="967" y="2215"/>
                  </a:lnTo>
                  <a:lnTo>
                    <a:pt x="997" y="2310"/>
                  </a:lnTo>
                  <a:lnTo>
                    <a:pt x="1023" y="2404"/>
                  </a:lnTo>
                  <a:lnTo>
                    <a:pt x="1043" y="2498"/>
                  </a:lnTo>
                  <a:lnTo>
                    <a:pt x="1059" y="2591"/>
                  </a:lnTo>
                  <a:lnTo>
                    <a:pt x="1071" y="2689"/>
                  </a:lnTo>
                  <a:lnTo>
                    <a:pt x="1081" y="2789"/>
                  </a:lnTo>
                  <a:lnTo>
                    <a:pt x="1087" y="2892"/>
                  </a:lnTo>
                  <a:lnTo>
                    <a:pt x="1095" y="3002"/>
                  </a:lnTo>
                  <a:lnTo>
                    <a:pt x="1199" y="2872"/>
                  </a:lnTo>
                  <a:lnTo>
                    <a:pt x="1300" y="2741"/>
                  </a:lnTo>
                  <a:lnTo>
                    <a:pt x="1402" y="2603"/>
                  </a:lnTo>
                  <a:lnTo>
                    <a:pt x="1504" y="2464"/>
                  </a:lnTo>
                  <a:lnTo>
                    <a:pt x="1602" y="2322"/>
                  </a:lnTo>
                  <a:lnTo>
                    <a:pt x="1697" y="2177"/>
                  </a:lnTo>
                  <a:lnTo>
                    <a:pt x="1789" y="2029"/>
                  </a:lnTo>
                  <a:lnTo>
                    <a:pt x="1875" y="1878"/>
                  </a:lnTo>
                  <a:lnTo>
                    <a:pt x="1959" y="1726"/>
                  </a:lnTo>
                  <a:lnTo>
                    <a:pt x="2034" y="1571"/>
                  </a:lnTo>
                  <a:lnTo>
                    <a:pt x="2104" y="1415"/>
                  </a:lnTo>
                  <a:lnTo>
                    <a:pt x="2168" y="1260"/>
                  </a:lnTo>
                  <a:lnTo>
                    <a:pt x="2224" y="1102"/>
                  </a:lnTo>
                  <a:lnTo>
                    <a:pt x="2270" y="945"/>
                  </a:lnTo>
                  <a:lnTo>
                    <a:pt x="2310" y="785"/>
                  </a:lnTo>
                  <a:lnTo>
                    <a:pt x="2337" y="628"/>
                  </a:lnTo>
                  <a:lnTo>
                    <a:pt x="2355" y="470"/>
                  </a:lnTo>
                  <a:lnTo>
                    <a:pt x="2363" y="313"/>
                  </a:lnTo>
                  <a:lnTo>
                    <a:pt x="2359" y="155"/>
                  </a:lnTo>
                  <a:lnTo>
                    <a:pt x="2341"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IN"/>
            </a:p>
          </p:txBody>
        </p:sp>
      </p:grpSp>
      <p:sp>
        <p:nvSpPr>
          <p:cNvPr id="29" name="Oval 28">
            <a:extLst>
              <a:ext uri="{FF2B5EF4-FFF2-40B4-BE49-F238E27FC236}">
                <a16:creationId xmlns:a16="http://schemas.microsoft.com/office/drawing/2014/main" id="{AA88E3E4-8C95-4BFB-9954-ABC87962EB55}"/>
              </a:ext>
            </a:extLst>
          </p:cNvPr>
          <p:cNvSpPr/>
          <p:nvPr/>
        </p:nvSpPr>
        <p:spPr>
          <a:xfrm>
            <a:off x="6561108" y="4221732"/>
            <a:ext cx="323518" cy="320678"/>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1" name="Dikdörtgen 30">
            <a:extLst>
              <a:ext uri="{FF2B5EF4-FFF2-40B4-BE49-F238E27FC236}">
                <a16:creationId xmlns:a16="http://schemas.microsoft.com/office/drawing/2014/main" id="{02BA5EFE-EFB1-4D70-B4BB-8BAD29098495}"/>
              </a:ext>
            </a:extLst>
          </p:cNvPr>
          <p:cNvSpPr/>
          <p:nvPr/>
        </p:nvSpPr>
        <p:spPr>
          <a:xfrm>
            <a:off x="6858871" y="4146881"/>
            <a:ext cx="3718416" cy="1323439"/>
          </a:xfrm>
          <a:prstGeom prst="rect">
            <a:avLst/>
          </a:prstGeom>
        </p:spPr>
        <p:txBody>
          <a:bodyPr wrap="square">
            <a:spAutoFit/>
          </a:bodyPr>
          <a:lstStyle/>
          <a:p>
            <a:r>
              <a:rPr lang="tr-TR" sz="2000" dirty="0"/>
              <a:t>Beden eğitimi öğretmenliği, programında yaratıcı drama yönteminin yeterince araştırılmamış olmasıdır.</a:t>
            </a:r>
          </a:p>
        </p:txBody>
      </p:sp>
    </p:spTree>
    <p:extLst>
      <p:ext uri="{BB962C8B-B14F-4D97-AF65-F5344CB8AC3E}">
        <p14:creationId xmlns:p14="http://schemas.microsoft.com/office/powerpoint/2010/main" val="6895344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491</Words>
  <Application>Microsoft Office PowerPoint</Application>
  <PresentationFormat>Geniş ekran</PresentationFormat>
  <Paragraphs>44</Paragraphs>
  <Slides>7</Slides>
  <Notes>5</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Beden Eğitiminde Yaratıcı Drama İle İlgili Çalışmalar </vt:lpstr>
      <vt:lpstr>Beden Eğitiminde Yaratıcı Drama İle İlgili Çalışmalar </vt:lpstr>
      <vt:lpstr>PowerPoint Sunusu</vt:lpstr>
      <vt:lpstr>Beden Eğitiminde Yaratıcı Drama İle İlgili Çalışmalar</vt:lpstr>
      <vt:lpstr>Beden Eğitiminde Yaratıcı Drama İle İlgili Çalışmalar</vt:lpstr>
      <vt:lpstr>Beden Eğitiminde Yaratıcı Drama İle İlgili Çalışmalar</vt:lpstr>
      <vt:lpstr>SONUÇ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Yaratıcı Drama İle İlgili Çalışmalar </dc:title>
  <dc:creator>User</dc:creator>
  <cp:lastModifiedBy>User</cp:lastModifiedBy>
  <cp:revision>1</cp:revision>
  <dcterms:created xsi:type="dcterms:W3CDTF">2021-07-28T08:43:11Z</dcterms:created>
  <dcterms:modified xsi:type="dcterms:W3CDTF">2021-07-28T08:44:42Z</dcterms:modified>
</cp:coreProperties>
</file>