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22"/>
  </p:notesMasterIdLst>
  <p:sldIdLst>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DC9CF-0273-48CC-A24F-DEF491A4B5E5}" type="datetimeFigureOut">
              <a:rPr lang="tr-TR" smtClean="0"/>
              <a:t>7.11.2017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405E7-75B2-454D-A48B-223877E2B19C}" type="slidenum">
              <a:rPr lang="tr-TR" smtClean="0"/>
              <a:t>‹#›</a:t>
            </a:fld>
            <a:endParaRPr lang="tr-TR"/>
          </a:p>
        </p:txBody>
      </p:sp>
    </p:spTree>
    <p:extLst>
      <p:ext uri="{BB962C8B-B14F-4D97-AF65-F5344CB8AC3E}">
        <p14:creationId xmlns:p14="http://schemas.microsoft.com/office/powerpoint/2010/main" val="359079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E0E3124-8C7E-4287-AAE0-8E1ABCEEA467}"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87756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F334611-0E65-4D26-8F47-125D4D8143B7}"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212198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E0E3124-8C7E-4287-AAE0-8E1ABCEEA467}"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362768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49616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7868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256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074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485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55328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304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071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471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2285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723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60581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67539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2960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2367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7695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222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98134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1406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48482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8711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873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7118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03405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9822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55653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537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88257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21935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43045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09319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8173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7117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60007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70403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6724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3599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60084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9766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4691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7536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48239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0519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94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60208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3307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54214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447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0955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02281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08653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696889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42157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2446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454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250492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70900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38326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910310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34727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88234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157321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84064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7164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50625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820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510308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854818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81196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94085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95816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2545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014868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17978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31762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189797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9920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84222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21920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57880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577181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00336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84605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50456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52376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054475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0210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0436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8995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073402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45802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66318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21177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976660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51012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309768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81626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30028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8566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2566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12328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576669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43115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28516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452262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60672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80347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C151-4D43-4D3F-986A-F914DF817B0B}" type="datetimeFigureOut">
              <a:rPr lang="tr-TR" smtClean="0">
                <a:solidFill>
                  <a:prstClr val="black">
                    <a:tint val="75000"/>
                  </a:prstClr>
                </a:solidFill>
              </a:rPr>
              <a:pPr/>
              <a:t>7.11.2017</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86DE0-62B7-44C1-B016-E5FB8BD3DB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7979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63237" y="1223740"/>
            <a:ext cx="11720944" cy="25853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buFont typeface="Wingdings" pitchFamily="2" charset="2"/>
              <a:buChar char="Ø"/>
            </a:pPr>
            <a:r>
              <a:rPr lang="tr-TR" dirty="0">
                <a:solidFill>
                  <a:prstClr val="black"/>
                </a:solidFill>
              </a:rPr>
              <a:t>Proteinler </a:t>
            </a:r>
            <a:r>
              <a:rPr lang="tr-TR" dirty="0">
                <a:solidFill>
                  <a:prstClr val="black"/>
                </a:solidFill>
              </a:rPr>
              <a:t>DNA tarafından şifrelenen 20 amino asidin </a:t>
            </a:r>
            <a:r>
              <a:rPr lang="tr-TR" dirty="0" err="1">
                <a:solidFill>
                  <a:prstClr val="black"/>
                </a:solidFill>
              </a:rPr>
              <a:t>peptid</a:t>
            </a:r>
            <a:r>
              <a:rPr lang="tr-TR" dirty="0">
                <a:solidFill>
                  <a:prstClr val="black"/>
                </a:solidFill>
              </a:rPr>
              <a:t> bağları ile bağlanmasıyla oluşurlar</a:t>
            </a:r>
            <a:r>
              <a:rPr lang="tr-TR" dirty="0">
                <a:solidFill>
                  <a:prstClr val="black"/>
                </a:solidFill>
              </a:rPr>
              <a:t>.</a:t>
            </a:r>
          </a:p>
          <a:p>
            <a:pPr algn="just">
              <a:lnSpc>
                <a:spcPct val="150000"/>
              </a:lnSpc>
              <a:buFont typeface="Wingdings" pitchFamily="2" charset="2"/>
              <a:buChar char="Ø"/>
            </a:pPr>
            <a:r>
              <a:rPr lang="tr-TR" dirty="0">
                <a:solidFill>
                  <a:prstClr val="black"/>
                </a:solidFill>
              </a:rPr>
              <a:t>Vücuttaki toplam proteinin %45’i kaslarda </a:t>
            </a:r>
            <a:r>
              <a:rPr lang="tr-TR" dirty="0">
                <a:solidFill>
                  <a:prstClr val="black"/>
                </a:solidFill>
              </a:rPr>
              <a:t>geri kalanı </a:t>
            </a:r>
            <a:r>
              <a:rPr lang="tr-TR" dirty="0">
                <a:solidFill>
                  <a:prstClr val="black"/>
                </a:solidFill>
              </a:rPr>
              <a:t>ise diğer dokulardadır. </a:t>
            </a:r>
          </a:p>
          <a:p>
            <a:pPr algn="just">
              <a:lnSpc>
                <a:spcPct val="150000"/>
              </a:lnSpc>
              <a:buFont typeface="Wingdings" pitchFamily="2" charset="2"/>
              <a:buChar char="Ø"/>
            </a:pPr>
            <a:r>
              <a:rPr lang="tr-TR" dirty="0">
                <a:solidFill>
                  <a:prstClr val="black"/>
                </a:solidFill>
              </a:rPr>
              <a:t>Yetişkin bir insanın vücut ağırlığının %</a:t>
            </a:r>
            <a:r>
              <a:rPr lang="tr-TR" dirty="0">
                <a:solidFill>
                  <a:prstClr val="black"/>
                </a:solidFill>
              </a:rPr>
              <a:t>16-18 kadarı </a:t>
            </a:r>
            <a:r>
              <a:rPr lang="tr-TR" dirty="0">
                <a:solidFill>
                  <a:prstClr val="black"/>
                </a:solidFill>
              </a:rPr>
              <a:t>proteindir. </a:t>
            </a:r>
          </a:p>
          <a:p>
            <a:pPr algn="just">
              <a:lnSpc>
                <a:spcPct val="150000"/>
              </a:lnSpc>
              <a:buFont typeface="Wingdings" pitchFamily="2" charset="2"/>
              <a:buChar char="Ø"/>
            </a:pPr>
            <a:r>
              <a:rPr lang="tr-TR" dirty="0">
                <a:solidFill>
                  <a:prstClr val="black"/>
                </a:solidFill>
              </a:rPr>
              <a:t>İki </a:t>
            </a:r>
            <a:r>
              <a:rPr lang="tr-TR" dirty="0">
                <a:solidFill>
                  <a:prstClr val="black"/>
                </a:solidFill>
              </a:rPr>
              <a:t>amino asit molekülü bir amit bağı ile </a:t>
            </a:r>
            <a:r>
              <a:rPr lang="tr-TR" dirty="0" err="1">
                <a:solidFill>
                  <a:prstClr val="black"/>
                </a:solidFill>
              </a:rPr>
              <a:t>kovalent</a:t>
            </a:r>
            <a:r>
              <a:rPr lang="tr-TR" dirty="0">
                <a:solidFill>
                  <a:prstClr val="black"/>
                </a:solidFill>
              </a:rPr>
              <a:t> olarak birbirine bağlandıklarında bir </a:t>
            </a:r>
            <a:r>
              <a:rPr lang="tr-TR" dirty="0" err="1">
                <a:solidFill>
                  <a:prstClr val="black"/>
                </a:solidFill>
              </a:rPr>
              <a:t>dipeptit</a:t>
            </a:r>
            <a:r>
              <a:rPr lang="tr-TR" dirty="0">
                <a:solidFill>
                  <a:prstClr val="black"/>
                </a:solidFill>
              </a:rPr>
              <a:t> oluşur. </a:t>
            </a:r>
          </a:p>
          <a:p>
            <a:pPr algn="just">
              <a:lnSpc>
                <a:spcPct val="150000"/>
              </a:lnSpc>
              <a:buFont typeface="Wingdings" pitchFamily="2" charset="2"/>
              <a:buChar char="Ø"/>
            </a:pPr>
            <a:r>
              <a:rPr lang="tr-TR" dirty="0">
                <a:solidFill>
                  <a:prstClr val="black"/>
                </a:solidFill>
              </a:rPr>
              <a:t>Bu bağın oluşumu için bir amino asidin </a:t>
            </a:r>
            <a:r>
              <a:rPr lang="el-GR" dirty="0">
                <a:solidFill>
                  <a:prstClr val="black"/>
                </a:solidFill>
              </a:rPr>
              <a:t>α-</a:t>
            </a:r>
            <a:r>
              <a:rPr lang="tr-TR" dirty="0">
                <a:solidFill>
                  <a:prstClr val="black"/>
                </a:solidFill>
              </a:rPr>
              <a:t>karboksil grubundan ve diğer bir amino asidin </a:t>
            </a:r>
            <a:r>
              <a:rPr lang="el-GR" dirty="0">
                <a:solidFill>
                  <a:prstClr val="black"/>
                </a:solidFill>
              </a:rPr>
              <a:t>α-</a:t>
            </a:r>
            <a:r>
              <a:rPr lang="tr-TR" dirty="0">
                <a:solidFill>
                  <a:prstClr val="black"/>
                </a:solidFill>
              </a:rPr>
              <a:t>amino grubundan bir molekül suyun ayrılması gerekir. </a:t>
            </a:r>
          </a:p>
        </p:txBody>
      </p:sp>
      <p:pic>
        <p:nvPicPr>
          <p:cNvPr id="8" name="Picture 2"/>
          <p:cNvPicPr>
            <a:picLocks noChangeAspect="1" noChangeArrowheads="1"/>
          </p:cNvPicPr>
          <p:nvPr/>
        </p:nvPicPr>
        <p:blipFill>
          <a:blip r:embed="rId3" cstate="print"/>
          <a:srcRect/>
          <a:stretch>
            <a:fillRect/>
          </a:stretch>
        </p:blipFill>
        <p:spPr bwMode="auto">
          <a:xfrm>
            <a:off x="1918321" y="3952425"/>
            <a:ext cx="7774319" cy="2825647"/>
          </a:xfrm>
          <a:prstGeom prst="rect">
            <a:avLst/>
          </a:prstGeom>
          <a:noFill/>
          <a:ln w="9525">
            <a:noFill/>
            <a:miter lim="800000"/>
            <a:headEnd/>
            <a:tailEnd/>
          </a:ln>
        </p:spPr>
      </p:pic>
      <p:sp>
        <p:nvSpPr>
          <p:cNvPr id="6" name="Metin kutusu 5"/>
          <p:cNvSpPr txBox="1"/>
          <p:nvPr/>
        </p:nvSpPr>
        <p:spPr>
          <a:xfrm>
            <a:off x="2632364" y="249381"/>
            <a:ext cx="6774872"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4800" b="1" dirty="0">
                <a:solidFill>
                  <a:prstClr val="white"/>
                </a:solidFill>
              </a:rPr>
              <a:t>Proteinler</a:t>
            </a:r>
            <a:endParaRPr lang="tr-TR" sz="4800" b="1" dirty="0">
              <a:solidFill>
                <a:prstClr val="white"/>
              </a:solidFill>
            </a:endParaRPr>
          </a:p>
        </p:txBody>
      </p:sp>
    </p:spTree>
    <p:extLst>
      <p:ext uri="{BB962C8B-B14F-4D97-AF65-F5344CB8AC3E}">
        <p14:creationId xmlns:p14="http://schemas.microsoft.com/office/powerpoint/2010/main" val="1931982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084619" y="129799"/>
            <a:ext cx="6483928"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tr-TR" dirty="0">
                <a:solidFill>
                  <a:prstClr val="black"/>
                </a:solidFill>
              </a:rPr>
              <a:t>Sporcular için diyetle alınması gereken yağ miktarı normal bireylere göre </a:t>
            </a:r>
            <a:r>
              <a:rPr lang="tr-TR" dirty="0">
                <a:solidFill>
                  <a:prstClr val="black"/>
                </a:solidFill>
              </a:rPr>
              <a:t>daha fazla </a:t>
            </a:r>
            <a:r>
              <a:rPr lang="tr-TR" dirty="0">
                <a:solidFill>
                  <a:prstClr val="black"/>
                </a:solidFill>
              </a:rPr>
              <a:t>olup sporcunun sağlığının korunması, enerji dengesinin </a:t>
            </a:r>
            <a:r>
              <a:rPr lang="tr-TR" dirty="0">
                <a:solidFill>
                  <a:prstClr val="black"/>
                </a:solidFill>
              </a:rPr>
              <a:t>sürdürebilmesi, </a:t>
            </a:r>
            <a:r>
              <a:rPr lang="tr-TR" dirty="0" err="1">
                <a:solidFill>
                  <a:prstClr val="black"/>
                </a:solidFill>
              </a:rPr>
              <a:t>esansiyel</a:t>
            </a:r>
            <a:r>
              <a:rPr lang="tr-TR" dirty="0">
                <a:solidFill>
                  <a:prstClr val="black"/>
                </a:solidFill>
              </a:rPr>
              <a:t> </a:t>
            </a:r>
            <a:r>
              <a:rPr lang="tr-TR" dirty="0">
                <a:solidFill>
                  <a:prstClr val="black"/>
                </a:solidFill>
              </a:rPr>
              <a:t>yağ asitlerinin ve yağda çözünen vitaminlerin yeterince </a:t>
            </a:r>
            <a:r>
              <a:rPr lang="tr-TR" dirty="0">
                <a:solidFill>
                  <a:prstClr val="black"/>
                </a:solidFill>
              </a:rPr>
              <a:t>alınabilmesi, </a:t>
            </a:r>
            <a:r>
              <a:rPr lang="tr-TR" dirty="0" err="1">
                <a:solidFill>
                  <a:prstClr val="black"/>
                </a:solidFill>
              </a:rPr>
              <a:t>intramusküler</a:t>
            </a:r>
            <a:r>
              <a:rPr lang="tr-TR" dirty="0">
                <a:solidFill>
                  <a:prstClr val="black"/>
                </a:solidFill>
              </a:rPr>
              <a:t> </a:t>
            </a:r>
            <a:r>
              <a:rPr lang="tr-TR" dirty="0" err="1">
                <a:solidFill>
                  <a:prstClr val="black"/>
                </a:solidFill>
              </a:rPr>
              <a:t>triaçilgliserol</a:t>
            </a:r>
            <a:r>
              <a:rPr lang="tr-TR" dirty="0">
                <a:solidFill>
                  <a:prstClr val="black"/>
                </a:solidFill>
              </a:rPr>
              <a:t> depolarının yenilenebilmesi için diyetle yeterli </a:t>
            </a:r>
            <a:r>
              <a:rPr lang="tr-TR" dirty="0">
                <a:solidFill>
                  <a:prstClr val="black"/>
                </a:solidFill>
              </a:rPr>
              <a:t>miktarda </a:t>
            </a:r>
            <a:r>
              <a:rPr lang="nn-NO" dirty="0">
                <a:solidFill>
                  <a:prstClr val="black"/>
                </a:solidFill>
              </a:rPr>
              <a:t>yağ </a:t>
            </a:r>
            <a:r>
              <a:rPr lang="nn-NO" dirty="0">
                <a:solidFill>
                  <a:prstClr val="black"/>
                </a:solidFill>
              </a:rPr>
              <a:t>tüketmesi </a:t>
            </a:r>
            <a:r>
              <a:rPr lang="nn-NO" dirty="0">
                <a:solidFill>
                  <a:prstClr val="black"/>
                </a:solidFill>
              </a:rPr>
              <a:t>gerekmektedir.</a:t>
            </a:r>
            <a:endParaRPr lang="tr-TR" dirty="0">
              <a:solidFill>
                <a:prstClr val="black"/>
              </a:solidFill>
            </a:endParaRPr>
          </a:p>
        </p:txBody>
      </p:sp>
      <p:sp>
        <p:nvSpPr>
          <p:cNvPr id="4" name="Dikdörtgen 3"/>
          <p:cNvSpPr/>
          <p:nvPr/>
        </p:nvSpPr>
        <p:spPr>
          <a:xfrm>
            <a:off x="2789239" y="3319527"/>
            <a:ext cx="9213273" cy="300082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tr-TR" dirty="0">
                <a:solidFill>
                  <a:prstClr val="black"/>
                </a:solidFill>
              </a:rPr>
              <a:t>ACSM önerilerine göre sporcu diyetlerinde yağdan gelen enerji </a:t>
            </a:r>
            <a:r>
              <a:rPr lang="tr-TR" b="1" dirty="0">
                <a:solidFill>
                  <a:prstClr val="black"/>
                </a:solidFill>
              </a:rPr>
              <a:t>%</a:t>
            </a:r>
            <a:r>
              <a:rPr lang="tr-TR" b="1" dirty="0">
                <a:solidFill>
                  <a:prstClr val="black"/>
                </a:solidFill>
              </a:rPr>
              <a:t>20-35 </a:t>
            </a:r>
            <a:r>
              <a:rPr lang="tr-TR" dirty="0">
                <a:solidFill>
                  <a:prstClr val="black"/>
                </a:solidFill>
              </a:rPr>
              <a:t>arasında </a:t>
            </a:r>
            <a:r>
              <a:rPr lang="tr-TR" dirty="0">
                <a:solidFill>
                  <a:prstClr val="black"/>
                </a:solidFill>
              </a:rPr>
              <a:t>değişebilir. </a:t>
            </a:r>
            <a:endParaRPr lang="tr-TR" dirty="0">
              <a:solidFill>
                <a:prstClr val="black"/>
              </a:solidFill>
            </a:endParaRPr>
          </a:p>
          <a:p>
            <a:pPr algn="just">
              <a:lnSpc>
                <a:spcPct val="150000"/>
              </a:lnSpc>
            </a:pPr>
            <a:r>
              <a:rPr lang="tr-TR" dirty="0">
                <a:solidFill>
                  <a:prstClr val="black"/>
                </a:solidFill>
              </a:rPr>
              <a:t>Bu </a:t>
            </a:r>
            <a:r>
              <a:rPr lang="tr-TR" dirty="0">
                <a:solidFill>
                  <a:prstClr val="black"/>
                </a:solidFill>
              </a:rPr>
              <a:t>oran </a:t>
            </a:r>
            <a:r>
              <a:rPr lang="tr-TR" dirty="0">
                <a:solidFill>
                  <a:prstClr val="black"/>
                </a:solidFill>
              </a:rPr>
              <a:t>   </a:t>
            </a:r>
            <a:r>
              <a:rPr lang="tr-TR" b="1" dirty="0">
                <a:solidFill>
                  <a:prstClr val="black"/>
                </a:solidFill>
              </a:rPr>
              <a:t>%</a:t>
            </a:r>
            <a:r>
              <a:rPr lang="tr-TR" b="1" dirty="0">
                <a:solidFill>
                  <a:prstClr val="black"/>
                </a:solidFill>
              </a:rPr>
              <a:t>10 </a:t>
            </a:r>
            <a:r>
              <a:rPr lang="tr-TR" dirty="0">
                <a:solidFill>
                  <a:prstClr val="black"/>
                </a:solidFill>
              </a:rPr>
              <a:t>doymuş yağ asitleri, </a:t>
            </a:r>
            <a:endParaRPr lang="tr-TR" dirty="0">
              <a:solidFill>
                <a:prstClr val="black"/>
              </a:solidFill>
            </a:endParaRPr>
          </a:p>
          <a:p>
            <a:pPr algn="just">
              <a:lnSpc>
                <a:spcPct val="150000"/>
              </a:lnSpc>
            </a:pPr>
            <a:r>
              <a:rPr lang="tr-TR" dirty="0">
                <a:solidFill>
                  <a:prstClr val="black"/>
                </a:solidFill>
              </a:rPr>
              <a:t>	</a:t>
            </a:r>
            <a:r>
              <a:rPr lang="tr-TR" b="1" dirty="0">
                <a:solidFill>
                  <a:prstClr val="black"/>
                </a:solidFill>
              </a:rPr>
              <a:t>%</a:t>
            </a:r>
            <a:r>
              <a:rPr lang="tr-TR" b="1" dirty="0">
                <a:solidFill>
                  <a:prstClr val="black"/>
                </a:solidFill>
              </a:rPr>
              <a:t>10 </a:t>
            </a:r>
            <a:r>
              <a:rPr lang="tr-TR" dirty="0">
                <a:solidFill>
                  <a:prstClr val="black"/>
                </a:solidFill>
              </a:rPr>
              <a:t>tekli doymamış </a:t>
            </a:r>
            <a:r>
              <a:rPr lang="tr-TR" dirty="0">
                <a:solidFill>
                  <a:prstClr val="black"/>
                </a:solidFill>
              </a:rPr>
              <a:t>yağ asitleri </a:t>
            </a:r>
            <a:r>
              <a:rPr lang="tr-TR" dirty="0">
                <a:solidFill>
                  <a:prstClr val="black"/>
                </a:solidFill>
              </a:rPr>
              <a:t>ve </a:t>
            </a:r>
            <a:endParaRPr lang="tr-TR" dirty="0">
              <a:solidFill>
                <a:prstClr val="black"/>
              </a:solidFill>
            </a:endParaRPr>
          </a:p>
          <a:p>
            <a:pPr algn="just">
              <a:lnSpc>
                <a:spcPct val="150000"/>
              </a:lnSpc>
            </a:pPr>
            <a:r>
              <a:rPr lang="tr-TR" dirty="0">
                <a:solidFill>
                  <a:prstClr val="black"/>
                </a:solidFill>
              </a:rPr>
              <a:t>	</a:t>
            </a:r>
            <a:r>
              <a:rPr lang="tr-TR" b="1" dirty="0">
                <a:solidFill>
                  <a:prstClr val="black"/>
                </a:solidFill>
              </a:rPr>
              <a:t>%</a:t>
            </a:r>
            <a:r>
              <a:rPr lang="tr-TR" b="1" dirty="0">
                <a:solidFill>
                  <a:prstClr val="black"/>
                </a:solidFill>
              </a:rPr>
              <a:t>10 </a:t>
            </a:r>
            <a:r>
              <a:rPr lang="tr-TR" dirty="0">
                <a:solidFill>
                  <a:prstClr val="black"/>
                </a:solidFill>
              </a:rPr>
              <a:t>çoklu doymamış yağ asitlerinden gelecek şekilde </a:t>
            </a:r>
            <a:r>
              <a:rPr lang="tr-TR" dirty="0">
                <a:solidFill>
                  <a:prstClr val="black"/>
                </a:solidFill>
              </a:rPr>
              <a:t>düzenlenmelidir. </a:t>
            </a:r>
          </a:p>
          <a:p>
            <a:pPr algn="just">
              <a:lnSpc>
                <a:spcPct val="150000"/>
              </a:lnSpc>
            </a:pPr>
            <a:r>
              <a:rPr lang="tr-TR" dirty="0">
                <a:solidFill>
                  <a:prstClr val="black"/>
                </a:solidFill>
              </a:rPr>
              <a:t>S</a:t>
            </a:r>
            <a:r>
              <a:rPr lang="tr-TR" dirty="0">
                <a:solidFill>
                  <a:prstClr val="black"/>
                </a:solidFill>
              </a:rPr>
              <a:t>porcuların </a:t>
            </a:r>
            <a:r>
              <a:rPr lang="tr-TR" dirty="0">
                <a:solidFill>
                  <a:prstClr val="black"/>
                </a:solidFill>
              </a:rPr>
              <a:t>diyetlerinde yağdan gelen enerjinin </a:t>
            </a:r>
            <a:r>
              <a:rPr lang="tr-TR" b="1" dirty="0">
                <a:solidFill>
                  <a:prstClr val="black"/>
                </a:solidFill>
              </a:rPr>
              <a:t>%20’nin </a:t>
            </a:r>
            <a:r>
              <a:rPr lang="tr-TR" dirty="0">
                <a:solidFill>
                  <a:prstClr val="black"/>
                </a:solidFill>
              </a:rPr>
              <a:t>altında </a:t>
            </a:r>
            <a:r>
              <a:rPr lang="tr-TR" dirty="0">
                <a:solidFill>
                  <a:prstClr val="black"/>
                </a:solidFill>
              </a:rPr>
              <a:t>olmaması önerilmektedir</a:t>
            </a:r>
            <a:r>
              <a:rPr lang="tr-TR" dirty="0">
                <a:solidFill>
                  <a:prstClr val="black"/>
                </a:solidFill>
              </a:rPr>
              <a:t>. Bu durum yağda çözünen vitaminlerin emilimi ve </a:t>
            </a:r>
            <a:r>
              <a:rPr lang="tr-TR" dirty="0" err="1">
                <a:solidFill>
                  <a:prstClr val="black"/>
                </a:solidFill>
              </a:rPr>
              <a:t>esansiyel</a:t>
            </a:r>
            <a:r>
              <a:rPr lang="tr-TR" dirty="0">
                <a:solidFill>
                  <a:prstClr val="black"/>
                </a:solidFill>
              </a:rPr>
              <a:t> </a:t>
            </a:r>
            <a:r>
              <a:rPr lang="tr-TR" dirty="0">
                <a:solidFill>
                  <a:prstClr val="black"/>
                </a:solidFill>
              </a:rPr>
              <a:t>yağ asitlerinin </a:t>
            </a:r>
            <a:r>
              <a:rPr lang="tr-TR" dirty="0">
                <a:solidFill>
                  <a:prstClr val="black"/>
                </a:solidFill>
              </a:rPr>
              <a:t>alımında azalma ile </a:t>
            </a:r>
            <a:r>
              <a:rPr lang="tr-TR" dirty="0">
                <a:solidFill>
                  <a:prstClr val="black"/>
                </a:solidFill>
              </a:rPr>
              <a:t>sonuçlanmaktadır.</a:t>
            </a:r>
            <a:endParaRPr lang="tr-TR" dirty="0">
              <a:solidFill>
                <a:prstClr val="black"/>
              </a:solidFill>
            </a:endParaRPr>
          </a:p>
        </p:txBody>
      </p:sp>
      <p:pic>
        <p:nvPicPr>
          <p:cNvPr id="9218" name="Picture 2" descr="suggestion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799"/>
            <a:ext cx="4935891" cy="2585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ünlem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2625"/>
            <a:ext cx="2573771"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10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0649" y="2988714"/>
            <a:ext cx="10272156" cy="2805063"/>
          </a:xfrm>
          <a:prstGeom prst="rect">
            <a:avLst/>
          </a:prstGeom>
        </p:spPr>
        <p:txBody>
          <a:bodyPr wrap="square">
            <a:spAutoFit/>
          </a:bodyPr>
          <a:lstStyle/>
          <a:p>
            <a:pPr algn="just">
              <a:lnSpc>
                <a:spcPct val="150000"/>
              </a:lnSpc>
            </a:pPr>
            <a:r>
              <a:rPr lang="tr-TR" sz="2400" dirty="0">
                <a:solidFill>
                  <a:prstClr val="black"/>
                </a:solidFill>
              </a:rPr>
              <a:t>Omega-6 yağ </a:t>
            </a:r>
            <a:r>
              <a:rPr lang="tr-TR" sz="2400" dirty="0">
                <a:solidFill>
                  <a:prstClr val="black"/>
                </a:solidFill>
              </a:rPr>
              <a:t>asidi </a:t>
            </a:r>
            <a:r>
              <a:rPr lang="tr-TR" sz="2400" dirty="0">
                <a:solidFill>
                  <a:prstClr val="black"/>
                </a:solidFill>
              </a:rPr>
              <a:t>hücre </a:t>
            </a:r>
            <a:r>
              <a:rPr lang="tr-TR" sz="2400" dirty="0" err="1">
                <a:solidFill>
                  <a:prstClr val="black"/>
                </a:solidFill>
              </a:rPr>
              <a:t>membranının</a:t>
            </a:r>
            <a:r>
              <a:rPr lang="tr-TR" sz="2400" dirty="0">
                <a:solidFill>
                  <a:prstClr val="black"/>
                </a:solidFill>
              </a:rPr>
              <a:t> yapısında bulunup deri sağlığının sürdürülmesi </a:t>
            </a:r>
            <a:r>
              <a:rPr lang="tr-TR" sz="2400" dirty="0">
                <a:solidFill>
                  <a:prstClr val="black"/>
                </a:solidFill>
              </a:rPr>
              <a:t>için gereklidir</a:t>
            </a:r>
            <a:r>
              <a:rPr lang="tr-TR" sz="2400" dirty="0">
                <a:solidFill>
                  <a:prstClr val="black"/>
                </a:solidFill>
              </a:rPr>
              <a:t>.  </a:t>
            </a:r>
            <a:r>
              <a:rPr lang="tr-TR" sz="2400" dirty="0">
                <a:solidFill>
                  <a:prstClr val="black"/>
                </a:solidFill>
              </a:rPr>
              <a:t>Omega-3 </a:t>
            </a:r>
            <a:r>
              <a:rPr lang="tr-TR" sz="2400" dirty="0">
                <a:solidFill>
                  <a:prstClr val="black"/>
                </a:solidFill>
              </a:rPr>
              <a:t>yağ asidi ise nörolojik fonksiyonlar ve büyümenin devamı </a:t>
            </a:r>
            <a:r>
              <a:rPr lang="tr-TR" sz="2400" dirty="0">
                <a:solidFill>
                  <a:prstClr val="black"/>
                </a:solidFill>
              </a:rPr>
              <a:t>için önemli </a:t>
            </a:r>
            <a:r>
              <a:rPr lang="tr-TR" sz="2400" dirty="0">
                <a:solidFill>
                  <a:prstClr val="black"/>
                </a:solidFill>
              </a:rPr>
              <a:t>yere sahiptir.  </a:t>
            </a:r>
            <a:r>
              <a:rPr lang="tr-TR" sz="2400" dirty="0">
                <a:solidFill>
                  <a:prstClr val="black"/>
                </a:solidFill>
              </a:rPr>
              <a:t>Ayçiçek</a:t>
            </a:r>
            <a:r>
              <a:rPr lang="tr-TR" sz="2400" dirty="0">
                <a:solidFill>
                  <a:prstClr val="black"/>
                </a:solidFill>
              </a:rPr>
              <a:t>, mısır, soya, susam, kabak yağları omega-6 yağ </a:t>
            </a:r>
            <a:r>
              <a:rPr lang="tr-TR" sz="2400" dirty="0">
                <a:solidFill>
                  <a:prstClr val="black"/>
                </a:solidFill>
              </a:rPr>
              <a:t>asidi bakımından </a:t>
            </a:r>
            <a:r>
              <a:rPr lang="tr-TR" sz="2400" dirty="0">
                <a:solidFill>
                  <a:prstClr val="black"/>
                </a:solidFill>
              </a:rPr>
              <a:t>zengin iken soğuk su balıkları, balık yağı, fındık, keten tohumu ve </a:t>
            </a:r>
            <a:r>
              <a:rPr lang="tr-TR" sz="2400" dirty="0">
                <a:solidFill>
                  <a:prstClr val="black"/>
                </a:solidFill>
              </a:rPr>
              <a:t>ceviz omega-3 </a:t>
            </a:r>
            <a:r>
              <a:rPr lang="tr-TR" sz="2400" dirty="0">
                <a:solidFill>
                  <a:prstClr val="black"/>
                </a:solidFill>
              </a:rPr>
              <a:t>yağ asidinden zengin besinsel kaynaklardır. </a:t>
            </a:r>
            <a:endParaRPr lang="tr-TR" sz="2400" dirty="0">
              <a:solidFill>
                <a:prstClr val="black"/>
              </a:solidFill>
            </a:endParaRPr>
          </a:p>
        </p:txBody>
      </p:sp>
      <p:pic>
        <p:nvPicPr>
          <p:cNvPr id="10242" name="Picture 2" descr="omega 3 and 6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764" y="507831"/>
            <a:ext cx="8118764" cy="23383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202872" y="0"/>
            <a:ext cx="7744691" cy="921791"/>
          </a:xfrm>
          <a:prstGeom prst="rect">
            <a:avLst/>
          </a:prstGeom>
        </p:spPr>
        <p:txBody>
          <a:bodyPr wrap="square">
            <a:spAutoFit/>
          </a:bodyPr>
          <a:lstStyle/>
          <a:p>
            <a:pPr algn="ctr">
              <a:lnSpc>
                <a:spcPct val="150000"/>
              </a:lnSpc>
            </a:pPr>
            <a:endParaRPr lang="tr-TR" b="1" dirty="0" smtClean="0">
              <a:solidFill>
                <a:prstClr val="black"/>
              </a:solidFill>
            </a:endParaRPr>
          </a:p>
          <a:p>
            <a:pPr algn="ctr">
              <a:lnSpc>
                <a:spcPct val="150000"/>
              </a:lnSpc>
            </a:pPr>
            <a:r>
              <a:rPr lang="tr-TR" sz="2000" b="1" dirty="0" smtClean="0">
                <a:solidFill>
                  <a:prstClr val="black"/>
                </a:solidFill>
              </a:rPr>
              <a:t>Sporcular </a:t>
            </a:r>
            <a:r>
              <a:rPr lang="tr-TR" sz="2000" b="1" dirty="0">
                <a:solidFill>
                  <a:prstClr val="black"/>
                </a:solidFill>
              </a:rPr>
              <a:t>için </a:t>
            </a:r>
            <a:r>
              <a:rPr lang="tr-TR" sz="2000" b="1" dirty="0" err="1">
                <a:solidFill>
                  <a:prstClr val="black"/>
                </a:solidFill>
              </a:rPr>
              <a:t>esansiyel</a:t>
            </a:r>
            <a:r>
              <a:rPr lang="tr-TR" sz="2000" b="1" dirty="0">
                <a:solidFill>
                  <a:prstClr val="black"/>
                </a:solidFill>
              </a:rPr>
              <a:t> yağ asitlerinin önemli bir yeri bulunmaktadır. </a:t>
            </a:r>
          </a:p>
        </p:txBody>
      </p:sp>
    </p:spTree>
    <p:extLst>
      <p:ext uri="{BB962C8B-B14F-4D97-AF65-F5344CB8AC3E}">
        <p14:creationId xmlns:p14="http://schemas.microsoft.com/office/powerpoint/2010/main" val="733451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9408" y="818453"/>
            <a:ext cx="9630889" cy="4524315"/>
          </a:xfrm>
          <a:prstGeom prst="rect">
            <a:avLst/>
          </a:prstGeom>
        </p:spPr>
        <p:txBody>
          <a:bodyPr wrap="square">
            <a:spAutoFit/>
          </a:bodyPr>
          <a:lstStyle/>
          <a:p>
            <a:pPr lvl="0" algn="just">
              <a:lnSpc>
                <a:spcPct val="150000"/>
              </a:lnSpc>
            </a:pPr>
            <a:r>
              <a:rPr lang="tr-TR" sz="2400" dirty="0">
                <a:solidFill>
                  <a:prstClr val="black"/>
                </a:solidFill>
              </a:rPr>
              <a:t>Omega-3 yağ asidinin kan dolaşımını hızlandırması ile birlikte oksijen ve besin ögelerinin kaslara daha hızlı yayılmasını sağlaması sonucunda enerji oluşumunu hızlandırma, egzersiz, açlık ve uyku gibi durumlarda salgılanan büyüme hormonu salgısını arttırıp antrenman veya müsabaka sonrası toparlanma süresini kısaltma, kaslardaki </a:t>
            </a:r>
            <a:r>
              <a:rPr lang="tr-TR" sz="2400" dirty="0" err="1">
                <a:solidFill>
                  <a:prstClr val="black"/>
                </a:solidFill>
              </a:rPr>
              <a:t>inflamasyonu</a:t>
            </a:r>
            <a:r>
              <a:rPr lang="tr-TR" sz="2400" dirty="0">
                <a:solidFill>
                  <a:prstClr val="black"/>
                </a:solidFill>
              </a:rPr>
              <a:t> azaltarak antrenman veya müsabaka boyunca oluşacak olan kas hasarını en aza indirgeme gibi etkileri bulunmaktadır. </a:t>
            </a:r>
            <a:r>
              <a:rPr lang="tr-TR" sz="2400" b="1" dirty="0">
                <a:solidFill>
                  <a:prstClr val="black"/>
                </a:solidFill>
              </a:rPr>
              <a:t>Bu nedenle sporcular için önemli olarak nitelendirilen omega-3 yağ asidinin günlük 1-2 g alımı önerilmektedir.</a:t>
            </a:r>
            <a:endParaRPr lang="tr-TR" sz="2400" b="1" dirty="0">
              <a:solidFill>
                <a:prstClr val="black"/>
              </a:solidFill>
            </a:endParaRPr>
          </a:p>
        </p:txBody>
      </p:sp>
    </p:spTree>
    <p:extLst>
      <p:ext uri="{BB962C8B-B14F-4D97-AF65-F5344CB8AC3E}">
        <p14:creationId xmlns:p14="http://schemas.microsoft.com/office/powerpoint/2010/main" val="163743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39483" y="0"/>
            <a:ext cx="9777046" cy="5381625"/>
          </a:xfrm>
          <a:prstGeom prst="rect">
            <a:avLst/>
          </a:prstGeom>
          <a:noFill/>
          <a:ln w="9525">
            <a:noFill/>
            <a:miter lim="800000"/>
            <a:headEnd/>
            <a:tailEnd/>
          </a:ln>
        </p:spPr>
      </p:pic>
      <p:sp>
        <p:nvSpPr>
          <p:cNvPr id="3" name="2 Metin kutusu"/>
          <p:cNvSpPr txBox="1"/>
          <p:nvPr/>
        </p:nvSpPr>
        <p:spPr>
          <a:xfrm>
            <a:off x="4030794" y="4079740"/>
            <a:ext cx="136815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b="1" dirty="0">
                <a:solidFill>
                  <a:prstClr val="black"/>
                </a:solidFill>
              </a:rPr>
              <a:t>ÇOCUKLAR </a:t>
            </a:r>
          </a:p>
          <a:p>
            <a:pPr algn="ctr"/>
            <a:r>
              <a:rPr lang="tr-TR" b="1" dirty="0">
                <a:solidFill>
                  <a:prstClr val="black"/>
                </a:solidFill>
              </a:rPr>
              <a:t>İÇİN</a:t>
            </a:r>
          </a:p>
        </p:txBody>
      </p:sp>
      <p:sp>
        <p:nvSpPr>
          <p:cNvPr id="4" name="3 Dikdörtgen"/>
          <p:cNvSpPr/>
          <p:nvPr/>
        </p:nvSpPr>
        <p:spPr>
          <a:xfrm>
            <a:off x="1302328" y="5381625"/>
            <a:ext cx="961420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tr-TR" sz="2400" dirty="0">
                <a:solidFill>
                  <a:prstClr val="black"/>
                </a:solidFill>
              </a:rPr>
              <a:t>Bir amino asidin </a:t>
            </a:r>
            <a:r>
              <a:rPr lang="tr-TR" sz="2400" dirty="0" err="1">
                <a:solidFill>
                  <a:prstClr val="black"/>
                </a:solidFill>
              </a:rPr>
              <a:t>esansiyel</a:t>
            </a:r>
            <a:r>
              <a:rPr lang="tr-TR" sz="2400" dirty="0">
                <a:solidFill>
                  <a:prstClr val="black"/>
                </a:solidFill>
              </a:rPr>
              <a:t> olduğu, deney hayvanında oluşturulan besinsel eksikliğin, büyüme gelişme bozukluklarına yol açmasından anlaşılmaktadır.</a:t>
            </a:r>
          </a:p>
        </p:txBody>
      </p:sp>
    </p:spTree>
    <p:extLst>
      <p:ext uri="{BB962C8B-B14F-4D97-AF65-F5344CB8AC3E}">
        <p14:creationId xmlns:p14="http://schemas.microsoft.com/office/powerpoint/2010/main" val="2449528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2" cstate="print"/>
          <a:srcRect/>
          <a:stretch>
            <a:fillRect/>
          </a:stretch>
        </p:blipFill>
        <p:spPr bwMode="auto">
          <a:xfrm>
            <a:off x="1919536" y="1237957"/>
            <a:ext cx="8516235" cy="5620043"/>
          </a:xfrm>
          <a:prstGeom prst="rect">
            <a:avLst/>
          </a:prstGeom>
          <a:noFill/>
          <a:ln w="9525">
            <a:noFill/>
            <a:miter lim="800000"/>
            <a:headEnd/>
            <a:tailEnd/>
          </a:ln>
          <a:effectLst/>
        </p:spPr>
      </p:pic>
      <p:sp>
        <p:nvSpPr>
          <p:cNvPr id="3" name="2 Metin kutusu"/>
          <p:cNvSpPr txBox="1"/>
          <p:nvPr/>
        </p:nvSpPr>
        <p:spPr>
          <a:xfrm>
            <a:off x="618979" y="246743"/>
            <a:ext cx="1129635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tr-TR" dirty="0">
                <a:solidFill>
                  <a:prstClr val="black"/>
                </a:solidFill>
              </a:rPr>
              <a:t>Her gün vücut proteinlerinin </a:t>
            </a:r>
            <a:r>
              <a:rPr lang="tr-TR" b="1" dirty="0">
                <a:solidFill>
                  <a:prstClr val="black"/>
                </a:solidFill>
              </a:rPr>
              <a:t>%1-2 kadarı </a:t>
            </a:r>
            <a:r>
              <a:rPr lang="tr-TR" dirty="0">
                <a:solidFill>
                  <a:prstClr val="black"/>
                </a:solidFill>
              </a:rPr>
              <a:t>yenilenmektedir</a:t>
            </a:r>
            <a:r>
              <a:rPr lang="tr-TR" dirty="0">
                <a:solidFill>
                  <a:prstClr val="black"/>
                </a:solidFill>
              </a:rPr>
              <a:t>. Bu </a:t>
            </a:r>
            <a:r>
              <a:rPr lang="tr-TR" dirty="0">
                <a:solidFill>
                  <a:prstClr val="black"/>
                </a:solidFill>
              </a:rPr>
              <a:t>olay sırasında serbest kalan aminoasitlerin </a:t>
            </a:r>
            <a:r>
              <a:rPr lang="tr-TR" b="1" dirty="0">
                <a:solidFill>
                  <a:prstClr val="black"/>
                </a:solidFill>
              </a:rPr>
              <a:t>%75-80’i </a:t>
            </a:r>
            <a:r>
              <a:rPr lang="tr-TR" dirty="0">
                <a:solidFill>
                  <a:prstClr val="black"/>
                </a:solidFill>
              </a:rPr>
              <a:t>yeniden protein sentezinde kullanılırken geriye kalanı </a:t>
            </a:r>
            <a:r>
              <a:rPr lang="tr-TR" dirty="0" err="1">
                <a:solidFill>
                  <a:prstClr val="black"/>
                </a:solidFill>
              </a:rPr>
              <a:t>glukoz</a:t>
            </a:r>
            <a:r>
              <a:rPr lang="tr-TR" dirty="0">
                <a:solidFill>
                  <a:prstClr val="black"/>
                </a:solidFill>
              </a:rPr>
              <a:t>, keton </a:t>
            </a:r>
            <a:r>
              <a:rPr lang="tr-TR" dirty="0">
                <a:solidFill>
                  <a:prstClr val="black"/>
                </a:solidFill>
              </a:rPr>
              <a:t>cisimleri ve azotlu bileşikler oluşturur.</a:t>
            </a:r>
          </a:p>
        </p:txBody>
      </p:sp>
    </p:spTree>
    <p:extLst>
      <p:ext uri="{BB962C8B-B14F-4D97-AF65-F5344CB8AC3E}">
        <p14:creationId xmlns:p14="http://schemas.microsoft.com/office/powerpoint/2010/main" val="3982077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8918" y="167554"/>
            <a:ext cx="11784482" cy="30008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tr-TR" b="1" dirty="0">
                <a:solidFill>
                  <a:prstClr val="black"/>
                </a:solidFill>
              </a:rPr>
              <a:t>Proteinlerin vücut çalışması için görevleri şunlardır;</a:t>
            </a:r>
          </a:p>
          <a:p>
            <a:pPr marL="285750" indent="-285750" algn="just">
              <a:lnSpc>
                <a:spcPct val="150000"/>
              </a:lnSpc>
              <a:buFont typeface="Arial" panose="020B0604020202020204" pitchFamily="34" charset="0"/>
              <a:buChar char="•"/>
            </a:pPr>
            <a:r>
              <a:rPr lang="tr-TR" dirty="0">
                <a:solidFill>
                  <a:prstClr val="black"/>
                </a:solidFill>
              </a:rPr>
              <a:t>Kas, diğer dokular ve enzimlerin yapı taşlarıdır.</a:t>
            </a:r>
          </a:p>
          <a:p>
            <a:pPr marL="285750" indent="-285750" algn="just">
              <a:lnSpc>
                <a:spcPct val="150000"/>
              </a:lnSpc>
              <a:buFont typeface="Arial" panose="020B0604020202020204" pitchFamily="34" charset="0"/>
              <a:buChar char="•"/>
            </a:pPr>
            <a:r>
              <a:rPr lang="tr-TR" dirty="0">
                <a:solidFill>
                  <a:prstClr val="black"/>
                </a:solidFill>
              </a:rPr>
              <a:t>Büyüme ve gelişmeyi sağlar.</a:t>
            </a:r>
          </a:p>
          <a:p>
            <a:pPr marL="285750" indent="-285750" algn="just">
              <a:lnSpc>
                <a:spcPct val="150000"/>
              </a:lnSpc>
              <a:buFont typeface="Arial" panose="020B0604020202020204" pitchFamily="34" charset="0"/>
              <a:buChar char="•"/>
            </a:pPr>
            <a:r>
              <a:rPr lang="tr-TR" dirty="0">
                <a:solidFill>
                  <a:prstClr val="black"/>
                </a:solidFill>
              </a:rPr>
              <a:t>Doku yapımı ve onarımından sorumludur.</a:t>
            </a:r>
          </a:p>
          <a:p>
            <a:pPr marL="285750" indent="-285750" algn="just">
              <a:lnSpc>
                <a:spcPct val="150000"/>
              </a:lnSpc>
              <a:buFont typeface="Arial" panose="020B0604020202020204" pitchFamily="34" charset="0"/>
              <a:buChar char="•"/>
            </a:pPr>
            <a:r>
              <a:rPr lang="tr-TR" dirty="0">
                <a:solidFill>
                  <a:prstClr val="black"/>
                </a:solidFill>
              </a:rPr>
              <a:t>Kan proteini hemoglobin ve hormonların yapımından sorumludur. </a:t>
            </a:r>
            <a:endParaRPr lang="tr-TR" dirty="0">
              <a:solidFill>
                <a:prstClr val="black"/>
              </a:solidFill>
            </a:endParaRPr>
          </a:p>
          <a:p>
            <a:pPr marL="285750" indent="-285750" algn="just">
              <a:lnSpc>
                <a:spcPct val="150000"/>
              </a:lnSpc>
              <a:buFont typeface="Arial" panose="020B0604020202020204" pitchFamily="34" charset="0"/>
              <a:buChar char="•"/>
            </a:pPr>
            <a:r>
              <a:rPr lang="tr-TR" dirty="0">
                <a:solidFill>
                  <a:prstClr val="black"/>
                </a:solidFill>
              </a:rPr>
              <a:t>Son </a:t>
            </a:r>
            <a:r>
              <a:rPr lang="tr-TR" dirty="0">
                <a:solidFill>
                  <a:prstClr val="black"/>
                </a:solidFill>
              </a:rPr>
              <a:t>yıllarda yapılan çalışmalar organizmanın </a:t>
            </a:r>
            <a:r>
              <a:rPr lang="tr-TR" dirty="0">
                <a:solidFill>
                  <a:prstClr val="black"/>
                </a:solidFill>
              </a:rPr>
              <a:t>aminoasitleri </a:t>
            </a:r>
            <a:r>
              <a:rPr lang="tr-TR" dirty="0">
                <a:solidFill>
                  <a:prstClr val="black"/>
                </a:solidFill>
              </a:rPr>
              <a:t>de yakıt olarak kullandığını göstermektedir. Özellikle dayanıklılık egzersizlerinde, enerji oluşumunda aminoasitlerden </a:t>
            </a:r>
            <a:r>
              <a:rPr lang="tr-TR" b="1" dirty="0" err="1">
                <a:solidFill>
                  <a:prstClr val="black"/>
                </a:solidFill>
              </a:rPr>
              <a:t>löysin</a:t>
            </a:r>
            <a:r>
              <a:rPr lang="tr-TR" b="1" dirty="0">
                <a:solidFill>
                  <a:prstClr val="black"/>
                </a:solidFill>
              </a:rPr>
              <a:t>, </a:t>
            </a:r>
            <a:r>
              <a:rPr lang="tr-TR" b="1" dirty="0" err="1">
                <a:solidFill>
                  <a:prstClr val="black"/>
                </a:solidFill>
              </a:rPr>
              <a:t>izolöysin</a:t>
            </a:r>
            <a:r>
              <a:rPr lang="tr-TR" b="1" dirty="0">
                <a:solidFill>
                  <a:prstClr val="black"/>
                </a:solidFill>
              </a:rPr>
              <a:t> ve valin, % 5–12 oranında katılabilmektedir. </a:t>
            </a:r>
          </a:p>
        </p:txBody>
      </p:sp>
      <p:pic>
        <p:nvPicPr>
          <p:cNvPr id="2050" name="Picture 2" descr="ne kadar protei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8" y="3323770"/>
            <a:ext cx="5782136" cy="33673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 kadar protei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054" y="3323771"/>
            <a:ext cx="6002346" cy="336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599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just" eaLnBrk="1" hangingPunct="1"/>
            <a:r>
              <a:rPr lang="tr-TR" altLang="tr-TR" dirty="0">
                <a:solidFill>
                  <a:schemeClr val="accent1"/>
                </a:solidFill>
                <a:latin typeface="Andalus" pitchFamily="2" charset="-78"/>
                <a:cs typeface="Andalus" pitchFamily="2" charset="-78"/>
              </a:rPr>
              <a:t>Sporcular için proteinlerin önemi nedir?</a:t>
            </a:r>
          </a:p>
        </p:txBody>
      </p:sp>
      <p:sp>
        <p:nvSpPr>
          <p:cNvPr id="117763" name="Rectangle 3"/>
          <p:cNvSpPr>
            <a:spLocks noGrp="1" noChangeArrowheads="1"/>
          </p:cNvSpPr>
          <p:nvPr>
            <p:ph idx="1"/>
          </p:nvPr>
        </p:nvSpPr>
        <p:spPr>
          <a:xfrm>
            <a:off x="838200" y="1472027"/>
            <a:ext cx="9559636" cy="4389437"/>
          </a:xfrm>
        </p:spPr>
        <p:txBody>
          <a:bodyPr>
            <a:normAutofit lnSpcReduction="10000"/>
          </a:bodyPr>
          <a:lstStyle/>
          <a:p>
            <a:pPr algn="just" eaLnBrk="1" hangingPunct="1">
              <a:lnSpc>
                <a:spcPct val="150000"/>
              </a:lnSpc>
            </a:pPr>
            <a:r>
              <a:rPr lang="tr-TR" altLang="tr-TR" sz="3600" dirty="0">
                <a:latin typeface="Andalus" pitchFamily="2" charset="-78"/>
                <a:cs typeface="Andalus" pitchFamily="2" charset="-78"/>
              </a:rPr>
              <a:t>Proteinlerin, egzersiz süresince enerjiye katkısı çok azdır.  Sadece </a:t>
            </a:r>
            <a:r>
              <a:rPr lang="tr-TR" altLang="tr-TR" sz="3600" dirty="0" smtClean="0">
                <a:latin typeface="Andalus" pitchFamily="2" charset="-78"/>
                <a:cs typeface="Andalus" pitchFamily="2" charset="-78"/>
              </a:rPr>
              <a:t>uzun</a:t>
            </a:r>
          </a:p>
          <a:p>
            <a:pPr marL="0" indent="0" algn="just" eaLnBrk="1" hangingPunct="1">
              <a:lnSpc>
                <a:spcPct val="150000"/>
              </a:lnSpc>
              <a:buNone/>
            </a:pPr>
            <a:r>
              <a:rPr lang="tr-TR" altLang="tr-TR" sz="3600" dirty="0" smtClean="0">
                <a:latin typeface="Andalus" pitchFamily="2" charset="-78"/>
                <a:cs typeface="Andalus" pitchFamily="2" charset="-78"/>
              </a:rPr>
              <a:t>süreli </a:t>
            </a:r>
            <a:r>
              <a:rPr lang="tr-TR" altLang="tr-TR" sz="3600" dirty="0">
                <a:latin typeface="Andalus" pitchFamily="2" charset="-78"/>
                <a:cs typeface="Andalus" pitchFamily="2" charset="-78"/>
              </a:rPr>
              <a:t>egzersizlerde özellikle dallı zincirli amino asitlerin enerjiye katkısı artmaktadır (%2-5 oranında). </a:t>
            </a:r>
          </a:p>
          <a:p>
            <a:pPr algn="just" eaLnBrk="1" hangingPunct="1">
              <a:lnSpc>
                <a:spcPct val="150000"/>
              </a:lnSpc>
              <a:buFont typeface="Wingdings" panose="05000000000000000000" pitchFamily="2" charset="2"/>
              <a:buNone/>
            </a:pPr>
            <a:r>
              <a:rPr lang="tr-TR" altLang="tr-TR" sz="3600" dirty="0">
                <a:latin typeface="Andalus" pitchFamily="2" charset="-78"/>
                <a:cs typeface="Andalus" pitchFamily="2" charset="-78"/>
              </a:rPr>
              <a:t>Ancak, yukarıda belirtilen proteinlerin tüm görevleri sporcular için </a:t>
            </a:r>
            <a:r>
              <a:rPr lang="tr-TR" altLang="tr-TR" sz="3600" dirty="0" smtClean="0">
                <a:latin typeface="Andalus" pitchFamily="2" charset="-78"/>
                <a:cs typeface="Andalus" pitchFamily="2" charset="-78"/>
              </a:rPr>
              <a:t>büyük</a:t>
            </a:r>
          </a:p>
          <a:p>
            <a:pPr algn="just" eaLnBrk="1" hangingPunct="1">
              <a:lnSpc>
                <a:spcPct val="150000"/>
              </a:lnSpc>
              <a:buFont typeface="Wingdings" panose="05000000000000000000" pitchFamily="2" charset="2"/>
              <a:buNone/>
            </a:pPr>
            <a:r>
              <a:rPr lang="tr-TR" altLang="tr-TR" sz="3600" dirty="0" smtClean="0">
                <a:latin typeface="Andalus" pitchFamily="2" charset="-78"/>
                <a:cs typeface="Andalus" pitchFamily="2" charset="-78"/>
              </a:rPr>
              <a:t>önem </a:t>
            </a:r>
            <a:r>
              <a:rPr lang="tr-TR" altLang="tr-TR" sz="3600" dirty="0">
                <a:latin typeface="Andalus" pitchFamily="2" charset="-78"/>
                <a:cs typeface="Andalus" pitchFamily="2" charset="-78"/>
              </a:rPr>
              <a:t>taşımaktadır.</a:t>
            </a:r>
          </a:p>
        </p:txBody>
      </p:sp>
    </p:spTree>
    <p:extLst>
      <p:ext uri="{BB962C8B-B14F-4D97-AF65-F5344CB8AC3E}">
        <p14:creationId xmlns:p14="http://schemas.microsoft.com/office/powerpoint/2010/main" val="170121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nvPr>
        </p:nvGraphicFramePr>
        <p:xfrm>
          <a:off x="3976255" y="1"/>
          <a:ext cx="8049490" cy="5481759"/>
        </p:xfrm>
        <a:graphic>
          <a:graphicData uri="http://schemas.openxmlformats.org/drawingml/2006/table">
            <a:tbl>
              <a:tblPr firstRow="1" bandRow="1">
                <a:tableStyleId>{5C22544A-7EE6-4342-B048-85BDC9FD1C3A}</a:tableStyleId>
              </a:tblPr>
              <a:tblGrid>
                <a:gridCol w="5841360">
                  <a:extLst>
                    <a:ext uri="{9D8B030D-6E8A-4147-A177-3AD203B41FA5}">
                      <a16:colId xmlns:a16="http://schemas.microsoft.com/office/drawing/2014/main" xmlns="" val="3959564670"/>
                    </a:ext>
                  </a:extLst>
                </a:gridCol>
                <a:gridCol w="2208130">
                  <a:extLst>
                    <a:ext uri="{9D8B030D-6E8A-4147-A177-3AD203B41FA5}">
                      <a16:colId xmlns:a16="http://schemas.microsoft.com/office/drawing/2014/main" xmlns="" val="2587832425"/>
                    </a:ext>
                  </a:extLst>
                </a:gridCol>
              </a:tblGrid>
              <a:tr h="521881">
                <a:tc gridSpan="2">
                  <a:txBody>
                    <a:bodyPr/>
                    <a:lstStyle/>
                    <a:p>
                      <a:pPr algn="ctr"/>
                      <a:r>
                        <a:rPr lang="tr-TR" sz="3600" dirty="0" smtClean="0">
                          <a:solidFill>
                            <a:schemeClr val="tx1"/>
                          </a:solidFill>
                        </a:rPr>
                        <a:t>SPORCULARIN PROTEİN GEREKSİNİMİ</a:t>
                      </a:r>
                    </a:p>
                  </a:txBody>
                  <a:tcPr>
                    <a:solidFill>
                      <a:schemeClr val="bg1"/>
                    </a:solidFill>
                  </a:tcPr>
                </a:tc>
                <a:tc hMerge="1">
                  <a:txBody>
                    <a:bodyPr/>
                    <a:lstStyle/>
                    <a:p>
                      <a:pPr algn="just"/>
                      <a:endParaRPr lang="tr-TR" dirty="0"/>
                    </a:p>
                  </a:txBody>
                  <a:tcPr/>
                </a:tc>
                <a:extLst>
                  <a:ext uri="{0D108BD9-81ED-4DB2-BD59-A6C34878D82A}">
                    <a16:rowId xmlns:a16="http://schemas.microsoft.com/office/drawing/2014/main" xmlns="" val="3146650003"/>
                  </a:ext>
                </a:extLst>
              </a:tr>
              <a:tr h="1397263">
                <a:tc>
                  <a:txBody>
                    <a:bodyPr/>
                    <a:lstStyle/>
                    <a:p>
                      <a:pPr algn="just"/>
                      <a:r>
                        <a:rPr lang="en-US" sz="2000" b="1" dirty="0" smtClean="0"/>
                        <a:t>American College of Sport Medicine</a:t>
                      </a:r>
                      <a:r>
                        <a:rPr lang="tr-TR" sz="2000" b="1" dirty="0" smtClean="0"/>
                        <a:t>  (ACSM)</a:t>
                      </a:r>
                      <a:endParaRPr lang="tr-TR" sz="2000" b="0" dirty="0" smtClean="0"/>
                    </a:p>
                    <a:p>
                      <a:pPr algn="just"/>
                      <a:endParaRPr lang="tr-TR" sz="2000" b="0" dirty="0" smtClean="0"/>
                    </a:p>
                    <a:p>
                      <a:pPr algn="just"/>
                      <a:r>
                        <a:rPr lang="tr-TR" sz="2000" b="0" dirty="0" smtClean="0"/>
                        <a:t>Dayanıklılık</a:t>
                      </a:r>
                      <a:r>
                        <a:rPr lang="tr-TR" sz="2000" b="0" baseline="0" dirty="0" smtClean="0"/>
                        <a:t> Sporcuları</a:t>
                      </a:r>
                    </a:p>
                    <a:p>
                      <a:pPr algn="just"/>
                      <a:r>
                        <a:rPr lang="tr-TR" sz="2000" b="0" baseline="0" dirty="0" smtClean="0"/>
                        <a:t>Kuvvet/Güç Sporcuları</a:t>
                      </a:r>
                    </a:p>
                  </a:txBody>
                  <a:tcPr>
                    <a:solidFill>
                      <a:schemeClr val="bg1"/>
                    </a:solidFill>
                  </a:tcPr>
                </a:tc>
                <a:tc>
                  <a:txBody>
                    <a:bodyPr/>
                    <a:lstStyle/>
                    <a:p>
                      <a:pPr algn="just"/>
                      <a:r>
                        <a:rPr lang="tr-TR" sz="2000" b="1" dirty="0" smtClean="0"/>
                        <a:t> </a:t>
                      </a:r>
                    </a:p>
                    <a:p>
                      <a:pPr algn="just"/>
                      <a:endParaRPr lang="tr-TR" sz="2000" b="1" dirty="0" smtClean="0"/>
                    </a:p>
                    <a:p>
                      <a:pPr algn="just"/>
                      <a:r>
                        <a:rPr lang="tr-TR" sz="2000" b="1" dirty="0" smtClean="0"/>
                        <a:t>1,2-1,4</a:t>
                      </a:r>
                      <a:r>
                        <a:rPr lang="tr-TR" sz="2000" b="1" baseline="0" dirty="0" smtClean="0"/>
                        <a:t> gr/kg/gün</a:t>
                      </a:r>
                    </a:p>
                    <a:p>
                      <a:pPr algn="just"/>
                      <a:r>
                        <a:rPr lang="tr-TR" sz="2000" b="1" baseline="0" dirty="0" smtClean="0"/>
                        <a:t>1,2-1,7 gr/kg/gün</a:t>
                      </a:r>
                      <a:endParaRPr lang="tr-TR" sz="2000" b="1" dirty="0"/>
                    </a:p>
                  </a:txBody>
                  <a:tcPr>
                    <a:solidFill>
                      <a:schemeClr val="bg1"/>
                    </a:solidFill>
                  </a:tcPr>
                </a:tc>
                <a:extLst>
                  <a:ext uri="{0D108BD9-81ED-4DB2-BD59-A6C34878D82A}">
                    <a16:rowId xmlns:a16="http://schemas.microsoft.com/office/drawing/2014/main" xmlns="" val="1652471838"/>
                  </a:ext>
                </a:extLst>
              </a:tr>
              <a:tr h="2047153">
                <a:tc>
                  <a:txBody>
                    <a:bodyPr/>
                    <a:lstStyle/>
                    <a:p>
                      <a:pPr algn="just"/>
                      <a:r>
                        <a:rPr lang="en-US" sz="2000" b="1" dirty="0" smtClean="0"/>
                        <a:t>International Society of Sports Nutrition</a:t>
                      </a:r>
                      <a:r>
                        <a:rPr lang="tr-TR" sz="2000" b="1" dirty="0" smtClean="0"/>
                        <a:t> (ISSN)</a:t>
                      </a:r>
                    </a:p>
                    <a:p>
                      <a:pPr marL="0" marR="0" indent="0" algn="just" defTabSz="914400" rtl="0" eaLnBrk="1" fontAlgn="auto" latinLnBrk="0" hangingPunct="1">
                        <a:lnSpc>
                          <a:spcPct val="100000"/>
                        </a:lnSpc>
                        <a:spcBef>
                          <a:spcPts val="0"/>
                        </a:spcBef>
                        <a:spcAft>
                          <a:spcPts val="0"/>
                        </a:spcAft>
                        <a:buClrTx/>
                        <a:buSzTx/>
                        <a:buFontTx/>
                        <a:buNone/>
                        <a:tabLst/>
                        <a:defRPr/>
                      </a:pPr>
                      <a:endParaRPr lang="tr-TR" sz="20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tr-TR" sz="2000" dirty="0" smtClean="0"/>
                        <a:t>Genel</a:t>
                      </a:r>
                      <a:r>
                        <a:rPr lang="tr-TR" sz="2000" baseline="0" dirty="0" smtClean="0"/>
                        <a:t> Sağlık</a:t>
                      </a:r>
                    </a:p>
                    <a:p>
                      <a:pPr marL="0" marR="0" indent="0" algn="just" defTabSz="914400" rtl="0" eaLnBrk="1" fontAlgn="auto" latinLnBrk="0" hangingPunct="1">
                        <a:lnSpc>
                          <a:spcPct val="100000"/>
                        </a:lnSpc>
                        <a:spcBef>
                          <a:spcPts val="0"/>
                        </a:spcBef>
                        <a:spcAft>
                          <a:spcPts val="0"/>
                        </a:spcAft>
                        <a:buClrTx/>
                        <a:buSzTx/>
                        <a:buFontTx/>
                        <a:buNone/>
                        <a:tabLst/>
                        <a:defRPr/>
                      </a:pPr>
                      <a:r>
                        <a:rPr lang="tr-TR" sz="2000" baseline="0" dirty="0" smtClean="0"/>
                        <a:t>Yaşlı Bireyler</a:t>
                      </a:r>
                      <a:endParaRPr lang="tr-TR" sz="2000" dirty="0" smtClean="0"/>
                    </a:p>
                    <a:p>
                      <a:pPr algn="just"/>
                      <a:r>
                        <a:rPr lang="tr-TR" sz="2000" b="0" dirty="0" smtClean="0"/>
                        <a:t>Orta Düzeyde Fiziksel Aktivite</a:t>
                      </a:r>
                    </a:p>
                    <a:p>
                      <a:pPr algn="just"/>
                      <a:r>
                        <a:rPr lang="tr-TR" sz="2000" b="0" dirty="0" smtClean="0"/>
                        <a:t>Yüksek</a:t>
                      </a:r>
                      <a:r>
                        <a:rPr lang="tr-TR" sz="2000" b="0" baseline="0" dirty="0" smtClean="0"/>
                        <a:t> Yoğunluklu Fiziksel Aktivite</a:t>
                      </a:r>
                      <a:endParaRPr lang="tr-TR" sz="2000" b="0" dirty="0"/>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200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tr-TR" sz="200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tr-TR" sz="2000" b="1" dirty="0" smtClean="0"/>
                        <a:t>0,8-1,0 gr/kg/gün</a:t>
                      </a:r>
                    </a:p>
                    <a:p>
                      <a:pPr marL="0" marR="0" indent="0" algn="just" defTabSz="914400" rtl="0" eaLnBrk="1" fontAlgn="auto" latinLnBrk="0" hangingPunct="1">
                        <a:lnSpc>
                          <a:spcPct val="100000"/>
                        </a:lnSpc>
                        <a:spcBef>
                          <a:spcPts val="0"/>
                        </a:spcBef>
                        <a:spcAft>
                          <a:spcPts val="0"/>
                        </a:spcAft>
                        <a:buClrTx/>
                        <a:buSzTx/>
                        <a:buFontTx/>
                        <a:buNone/>
                        <a:tabLst/>
                        <a:defRPr/>
                      </a:pPr>
                      <a:r>
                        <a:rPr lang="tr-TR" sz="2000" b="1" dirty="0" smtClean="0"/>
                        <a:t>1,0-1,2 gr/kg/gün</a:t>
                      </a:r>
                    </a:p>
                    <a:p>
                      <a:pPr algn="just"/>
                      <a:r>
                        <a:rPr lang="tr-TR" sz="2000" b="1" dirty="0" smtClean="0"/>
                        <a:t>1,0-1,5 gr/kg/gün</a:t>
                      </a:r>
                    </a:p>
                    <a:p>
                      <a:pPr algn="just"/>
                      <a:r>
                        <a:rPr lang="tr-TR" sz="2000" b="1" dirty="0" smtClean="0"/>
                        <a:t>1,5-2,0</a:t>
                      </a:r>
                      <a:r>
                        <a:rPr lang="tr-TR" sz="2000" b="1" baseline="0" dirty="0" smtClean="0"/>
                        <a:t> gr/kg/gün</a:t>
                      </a:r>
                      <a:endParaRPr lang="tr-TR" sz="2000" b="1" dirty="0" smtClean="0"/>
                    </a:p>
                  </a:txBody>
                  <a:tcPr>
                    <a:solidFill>
                      <a:schemeClr val="bg1"/>
                    </a:solidFill>
                  </a:tcPr>
                </a:tc>
                <a:extLst>
                  <a:ext uri="{0D108BD9-81ED-4DB2-BD59-A6C34878D82A}">
                    <a16:rowId xmlns:a16="http://schemas.microsoft.com/office/drawing/2014/main" xmlns="" val="184424297"/>
                  </a:ext>
                </a:extLst>
              </a:tr>
              <a:tr h="1397263">
                <a:tc>
                  <a:txBody>
                    <a:bodyPr/>
                    <a:lstStyle/>
                    <a:p>
                      <a:pPr algn="just"/>
                      <a:r>
                        <a:rPr lang="tr-TR" sz="2000" b="1" dirty="0" smtClean="0"/>
                        <a:t>International Olympic </a:t>
                      </a:r>
                      <a:r>
                        <a:rPr lang="tr-TR" sz="2000" b="1" dirty="0" err="1" smtClean="0"/>
                        <a:t>Committee</a:t>
                      </a:r>
                      <a:r>
                        <a:rPr lang="tr-TR" sz="2000" b="1" dirty="0" smtClean="0"/>
                        <a:t> (IOC)</a:t>
                      </a:r>
                    </a:p>
                    <a:p>
                      <a:pPr algn="just"/>
                      <a:endParaRPr lang="tr-TR" sz="2000" b="0" dirty="0" smtClean="0"/>
                    </a:p>
                    <a:p>
                      <a:pPr algn="just"/>
                      <a:r>
                        <a:rPr lang="tr-TR" sz="2000" b="0" dirty="0" smtClean="0"/>
                        <a:t>Sporcular için (Genel)</a:t>
                      </a:r>
                    </a:p>
                    <a:p>
                      <a:pPr algn="just"/>
                      <a:r>
                        <a:rPr lang="tr-TR" sz="2000" b="0" dirty="0" smtClean="0"/>
                        <a:t>Kuvvet/Güç </a:t>
                      </a:r>
                      <a:r>
                        <a:rPr lang="tr-TR" sz="2000" b="0" baseline="0" dirty="0" smtClean="0"/>
                        <a:t>Sporcuları</a:t>
                      </a:r>
                      <a:endParaRPr lang="tr-TR" sz="2000" b="0" dirty="0"/>
                    </a:p>
                  </a:txBody>
                  <a:tcPr>
                    <a:solidFill>
                      <a:schemeClr val="bg1"/>
                    </a:solidFill>
                  </a:tcPr>
                </a:tc>
                <a:tc>
                  <a:txBody>
                    <a:bodyPr/>
                    <a:lstStyle/>
                    <a:p>
                      <a:pPr algn="just"/>
                      <a:endParaRPr lang="tr-TR" sz="2000" b="1" dirty="0" smtClean="0"/>
                    </a:p>
                    <a:p>
                      <a:pPr algn="just"/>
                      <a:endParaRPr lang="tr-TR" sz="2000" b="1" dirty="0" smtClean="0"/>
                    </a:p>
                    <a:p>
                      <a:pPr algn="just"/>
                      <a:r>
                        <a:rPr lang="tr-TR" sz="2000" b="1" dirty="0" smtClean="0"/>
                        <a:t>1,3-1,8 gr/kg/gün</a:t>
                      </a:r>
                    </a:p>
                    <a:p>
                      <a:pPr algn="just"/>
                      <a:r>
                        <a:rPr lang="tr-TR" sz="2000" b="1" dirty="0" smtClean="0"/>
                        <a:t>1,6-1,7 gr/kg/gün</a:t>
                      </a:r>
                      <a:endParaRPr lang="tr-TR" sz="2000" b="1" dirty="0"/>
                    </a:p>
                  </a:txBody>
                  <a:tcPr>
                    <a:solidFill>
                      <a:schemeClr val="bg1"/>
                    </a:solidFill>
                  </a:tcPr>
                </a:tc>
                <a:extLst>
                  <a:ext uri="{0D108BD9-81ED-4DB2-BD59-A6C34878D82A}">
                    <a16:rowId xmlns:a16="http://schemas.microsoft.com/office/drawing/2014/main" xmlns="" val="3112388860"/>
                  </a:ext>
                </a:extLst>
              </a:tr>
            </a:tbl>
          </a:graphicData>
        </a:graphic>
      </p:graphicFrame>
      <p:sp>
        <p:nvSpPr>
          <p:cNvPr id="4" name="Dikdörtgen 3"/>
          <p:cNvSpPr/>
          <p:nvPr/>
        </p:nvSpPr>
        <p:spPr>
          <a:xfrm>
            <a:off x="4024747" y="5638965"/>
            <a:ext cx="7960928" cy="10618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tr-TR" dirty="0">
                <a:solidFill>
                  <a:prstClr val="black"/>
                </a:solidFill>
              </a:rPr>
              <a:t>IOC, </a:t>
            </a:r>
            <a:r>
              <a:rPr lang="tr-TR" dirty="0">
                <a:solidFill>
                  <a:prstClr val="black"/>
                </a:solidFill>
              </a:rPr>
              <a:t>ACSM ve ISSN verileri göz </a:t>
            </a:r>
            <a:r>
              <a:rPr lang="tr-TR" dirty="0">
                <a:solidFill>
                  <a:prstClr val="black"/>
                </a:solidFill>
              </a:rPr>
              <a:t>önünde bulundurulduğunda </a:t>
            </a:r>
            <a:r>
              <a:rPr lang="tr-TR" dirty="0">
                <a:solidFill>
                  <a:prstClr val="black"/>
                </a:solidFill>
              </a:rPr>
              <a:t>ise sporcular için günlük protein alımının genel olarak </a:t>
            </a:r>
            <a:r>
              <a:rPr lang="tr-TR" sz="2400" b="1" dirty="0">
                <a:solidFill>
                  <a:prstClr val="black"/>
                </a:solidFill>
              </a:rPr>
              <a:t>1,2-2,0 gr/kg/gün </a:t>
            </a:r>
            <a:r>
              <a:rPr lang="tr-TR" dirty="0">
                <a:solidFill>
                  <a:prstClr val="black"/>
                </a:solidFill>
              </a:rPr>
              <a:t>arasında olması </a:t>
            </a:r>
            <a:r>
              <a:rPr lang="tr-TR" dirty="0">
                <a:solidFill>
                  <a:prstClr val="black"/>
                </a:solidFill>
              </a:rPr>
              <a:t>gerekir.</a:t>
            </a:r>
            <a:endParaRPr lang="tr-TR" dirty="0">
              <a:solidFill>
                <a:prstClr val="black"/>
              </a:solidFill>
            </a:endParaRPr>
          </a:p>
        </p:txBody>
      </p:sp>
      <p:pic>
        <p:nvPicPr>
          <p:cNvPr id="1026" name="Picture 2" descr="ne kadar protei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762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998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10639" y="962614"/>
            <a:ext cx="11127179" cy="39703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tr-TR" sz="2800" dirty="0">
                <a:ea typeface="Times New Roman" panose="02020603050405020304" pitchFamily="18" charset="0"/>
              </a:rPr>
              <a:t>Aşırı protein alan sporcularda yüksek üre atımına bağlı olarak </a:t>
            </a:r>
            <a:r>
              <a:rPr lang="tr-TR" sz="2800" b="1" dirty="0">
                <a:ea typeface="Times New Roman" panose="02020603050405020304" pitchFamily="18" charset="0"/>
              </a:rPr>
              <a:t>ikincil </a:t>
            </a:r>
            <a:r>
              <a:rPr lang="tr-TR" sz="2800" b="1" dirty="0" err="1">
                <a:ea typeface="Times New Roman" panose="02020603050405020304" pitchFamily="18" charset="0"/>
              </a:rPr>
              <a:t>dehidratasyon</a:t>
            </a:r>
            <a:r>
              <a:rPr lang="tr-TR" sz="2800" b="1" dirty="0">
                <a:ea typeface="Times New Roman" panose="02020603050405020304" pitchFamily="18" charset="0"/>
              </a:rPr>
              <a:t>, gut, karaciğer ve böbrek hasarı, şişkinlik ve ishal </a:t>
            </a:r>
            <a:r>
              <a:rPr lang="tr-TR" sz="2800" dirty="0">
                <a:ea typeface="Times New Roman" panose="02020603050405020304" pitchFamily="18" charset="0"/>
              </a:rPr>
              <a:t>gibi sağlık problemleri </a:t>
            </a:r>
            <a:r>
              <a:rPr lang="tr-TR" sz="2800" dirty="0" smtClean="0">
                <a:ea typeface="Times New Roman" panose="02020603050405020304" pitchFamily="18" charset="0"/>
              </a:rPr>
              <a:t>görülebilir. </a:t>
            </a:r>
            <a:r>
              <a:rPr lang="tr-TR" sz="2800" dirty="0">
                <a:ea typeface="Times New Roman" panose="02020603050405020304" pitchFamily="18" charset="0"/>
              </a:rPr>
              <a:t>Ayrıca yüksek protein alımı </a:t>
            </a:r>
            <a:r>
              <a:rPr lang="tr-TR" sz="2800" b="1" dirty="0">
                <a:ea typeface="Times New Roman" panose="02020603050405020304" pitchFamily="18" charset="0"/>
              </a:rPr>
              <a:t>idrarla kalsiyum kaybını arttırarak osteoporoz riskinde artışa </a:t>
            </a:r>
            <a:r>
              <a:rPr lang="tr-TR" sz="2800" dirty="0">
                <a:ea typeface="Times New Roman" panose="02020603050405020304" pitchFamily="18" charset="0"/>
              </a:rPr>
              <a:t>neden </a:t>
            </a:r>
            <a:r>
              <a:rPr lang="tr-TR" sz="2800" dirty="0" smtClean="0">
                <a:ea typeface="Times New Roman" panose="02020603050405020304" pitchFamily="18" charset="0"/>
              </a:rPr>
              <a:t>olabilir. Bunlara </a:t>
            </a:r>
            <a:r>
              <a:rPr lang="tr-TR" sz="2800" dirty="0">
                <a:ea typeface="Times New Roman" panose="02020603050405020304" pitchFamily="18" charset="0"/>
              </a:rPr>
              <a:t>ek olarak yüksek protein alımı </a:t>
            </a:r>
            <a:r>
              <a:rPr lang="tr-TR" sz="2800" b="1" dirty="0">
                <a:ea typeface="Times New Roman" panose="02020603050405020304" pitchFamily="18" charset="0"/>
              </a:rPr>
              <a:t>ürik asit ve kalsiyum taşı oluşma riskini </a:t>
            </a:r>
            <a:r>
              <a:rPr lang="tr-TR" sz="2800" dirty="0" smtClean="0">
                <a:ea typeface="Times New Roman" panose="02020603050405020304" pitchFamily="18" charset="0"/>
              </a:rPr>
              <a:t>de arttırmaktadır.</a:t>
            </a:r>
            <a:endParaRPr lang="tr-TR" sz="2800" dirty="0"/>
          </a:p>
        </p:txBody>
      </p:sp>
    </p:spTree>
    <p:extLst>
      <p:ext uri="{BB962C8B-B14F-4D97-AF65-F5344CB8AC3E}">
        <p14:creationId xmlns:p14="http://schemas.microsoft.com/office/powerpoint/2010/main" val="285064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18190"/>
            <a:ext cx="12192000" cy="1200329"/>
          </a:xfrm>
          <a:prstGeom prst="rect">
            <a:avLst/>
          </a:prstGeom>
        </p:spPr>
        <p:txBody>
          <a:bodyPr wrap="square">
            <a:spAutoFit/>
          </a:bodyPr>
          <a:lstStyle/>
          <a:p>
            <a:pPr algn="ctr">
              <a:lnSpc>
                <a:spcPct val="150000"/>
              </a:lnSpc>
            </a:pPr>
            <a:r>
              <a:rPr lang="tr-TR" sz="2400" b="1" dirty="0">
                <a:solidFill>
                  <a:prstClr val="black"/>
                </a:solidFill>
              </a:rPr>
              <a:t>!!! Yüksek proteinli diyet veya </a:t>
            </a:r>
            <a:r>
              <a:rPr lang="tr-TR" sz="2400" b="1" dirty="0">
                <a:solidFill>
                  <a:prstClr val="black"/>
                </a:solidFill>
              </a:rPr>
              <a:t>diyete ek olarak protein almak, kas gücü ve  </a:t>
            </a:r>
            <a:r>
              <a:rPr lang="tr-TR" sz="2400" b="1" dirty="0">
                <a:solidFill>
                  <a:prstClr val="black"/>
                </a:solidFill>
              </a:rPr>
              <a:t>kitlesini </a:t>
            </a:r>
            <a:r>
              <a:rPr lang="tr-TR" sz="2400" b="1" dirty="0">
                <a:solidFill>
                  <a:prstClr val="black"/>
                </a:solidFill>
              </a:rPr>
              <a:t>arttırmaz. </a:t>
            </a:r>
            <a:r>
              <a:rPr lang="tr-TR" sz="2400" b="1" dirty="0">
                <a:solidFill>
                  <a:prstClr val="black"/>
                </a:solidFill>
              </a:rPr>
              <a:t>Sadece</a:t>
            </a:r>
            <a:r>
              <a:rPr lang="tr-TR" sz="2400" b="1" dirty="0">
                <a:solidFill>
                  <a:prstClr val="black"/>
                </a:solidFill>
              </a:rPr>
              <a:t>, </a:t>
            </a:r>
            <a:r>
              <a:rPr lang="tr-TR" sz="2400" b="1" dirty="0">
                <a:solidFill>
                  <a:prstClr val="black"/>
                </a:solidFill>
              </a:rPr>
              <a:t>sağlıklı diyet </a:t>
            </a:r>
            <a:r>
              <a:rPr lang="tr-TR" sz="2400" b="1" dirty="0">
                <a:solidFill>
                  <a:prstClr val="black"/>
                </a:solidFill>
              </a:rPr>
              <a:t>ve düzenli egzersiz ile kas gücü ve kitlesi </a:t>
            </a:r>
            <a:r>
              <a:rPr lang="tr-TR" sz="2400" b="1" dirty="0">
                <a:solidFill>
                  <a:prstClr val="black"/>
                </a:solidFill>
              </a:rPr>
              <a:t>arttırılabilir.</a:t>
            </a:r>
            <a:endParaRPr lang="tr-TR" sz="2400" b="1" dirty="0">
              <a:solidFill>
                <a:prstClr val="black"/>
              </a:solidFill>
            </a:endParaRPr>
          </a:p>
        </p:txBody>
      </p:sp>
      <p:pic>
        <p:nvPicPr>
          <p:cNvPr id="1028" name="Picture 4"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891" y="1814732"/>
            <a:ext cx="9199418" cy="493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46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3963" y="1333051"/>
            <a:ext cx="7356764" cy="466281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dirty="0">
                <a:solidFill>
                  <a:prstClr val="black"/>
                </a:solidFill>
              </a:rPr>
              <a:t>Yağların vücuttaki en temel görevi enerji sağlamak olmakla birlikte yağda </a:t>
            </a:r>
            <a:r>
              <a:rPr lang="tr-TR" dirty="0">
                <a:solidFill>
                  <a:prstClr val="black"/>
                </a:solidFill>
              </a:rPr>
              <a:t>eriyen vitaminlerin </a:t>
            </a:r>
            <a:r>
              <a:rPr lang="tr-TR" dirty="0">
                <a:solidFill>
                  <a:prstClr val="black"/>
                </a:solidFill>
              </a:rPr>
              <a:t>emilimini sağlarlar</a:t>
            </a:r>
            <a:r>
              <a:rPr lang="tr-TR" dirty="0">
                <a:solidFill>
                  <a:prstClr val="black"/>
                </a:solidFill>
              </a:rPr>
              <a:t>.</a:t>
            </a:r>
          </a:p>
          <a:p>
            <a:pPr marL="285750" indent="-285750" algn="just">
              <a:lnSpc>
                <a:spcPct val="150000"/>
              </a:lnSpc>
              <a:buFont typeface="Arial" panose="020B0604020202020204" pitchFamily="34" charset="0"/>
              <a:buChar char="•"/>
            </a:pPr>
            <a:r>
              <a:rPr lang="tr-TR" dirty="0">
                <a:solidFill>
                  <a:prstClr val="black"/>
                </a:solidFill>
              </a:rPr>
              <a:t>Vücut yağı, </a:t>
            </a:r>
            <a:r>
              <a:rPr lang="tr-TR" dirty="0">
                <a:solidFill>
                  <a:prstClr val="black"/>
                </a:solidFill>
              </a:rPr>
              <a:t>başlıca enerji </a:t>
            </a:r>
            <a:r>
              <a:rPr lang="tr-TR" dirty="0">
                <a:solidFill>
                  <a:prstClr val="black"/>
                </a:solidFill>
              </a:rPr>
              <a:t>deposudur ve </a:t>
            </a:r>
            <a:r>
              <a:rPr lang="tr-TR" dirty="0" err="1">
                <a:solidFill>
                  <a:prstClr val="black"/>
                </a:solidFill>
              </a:rPr>
              <a:t>trigliserit</a:t>
            </a:r>
            <a:r>
              <a:rPr lang="tr-TR" dirty="0">
                <a:solidFill>
                  <a:prstClr val="black"/>
                </a:solidFill>
              </a:rPr>
              <a:t> şeklinde </a:t>
            </a:r>
            <a:r>
              <a:rPr lang="tr-TR" dirty="0">
                <a:solidFill>
                  <a:prstClr val="black"/>
                </a:solidFill>
              </a:rPr>
              <a:t>depolanır</a:t>
            </a:r>
            <a:r>
              <a:rPr lang="tr-TR" dirty="0">
                <a:solidFill>
                  <a:prstClr val="black"/>
                </a:solidFill>
              </a:rPr>
              <a:t>.</a:t>
            </a:r>
          </a:p>
          <a:p>
            <a:pPr marL="285750" indent="-285750" algn="just">
              <a:lnSpc>
                <a:spcPct val="150000"/>
              </a:lnSpc>
              <a:buFont typeface="Arial" panose="020B0604020202020204" pitchFamily="34" charset="0"/>
              <a:buChar char="•"/>
            </a:pPr>
            <a:r>
              <a:rPr lang="tr-TR" dirty="0">
                <a:solidFill>
                  <a:prstClr val="black"/>
                </a:solidFill>
              </a:rPr>
              <a:t>Vücuttaki </a:t>
            </a:r>
            <a:r>
              <a:rPr lang="tr-TR" dirty="0">
                <a:solidFill>
                  <a:prstClr val="black"/>
                </a:solidFill>
              </a:rPr>
              <a:t>yağ depoları, </a:t>
            </a:r>
            <a:r>
              <a:rPr lang="tr-TR" dirty="0">
                <a:solidFill>
                  <a:prstClr val="black"/>
                </a:solidFill>
              </a:rPr>
              <a:t>kas çalışmasında </a:t>
            </a:r>
            <a:r>
              <a:rPr lang="tr-TR" dirty="0">
                <a:solidFill>
                  <a:prstClr val="black"/>
                </a:solidFill>
              </a:rPr>
              <a:t>gerekli olan enerji için çok iyi bir </a:t>
            </a:r>
            <a:r>
              <a:rPr lang="tr-TR" dirty="0">
                <a:solidFill>
                  <a:prstClr val="black"/>
                </a:solidFill>
              </a:rPr>
              <a:t>kaynaktır. </a:t>
            </a:r>
            <a:r>
              <a:rPr lang="tr-TR" b="1" dirty="0">
                <a:solidFill>
                  <a:prstClr val="black"/>
                </a:solidFill>
              </a:rPr>
              <a:t>Sporcularda ise </a:t>
            </a:r>
            <a:r>
              <a:rPr lang="tr-TR" b="1" dirty="0">
                <a:solidFill>
                  <a:prstClr val="black"/>
                </a:solidFill>
              </a:rPr>
              <a:t>özellikle uzun </a:t>
            </a:r>
            <a:r>
              <a:rPr lang="tr-TR" b="1" dirty="0">
                <a:solidFill>
                  <a:prstClr val="black"/>
                </a:solidFill>
              </a:rPr>
              <a:t>süreli aerobik egzersizlerde, enerji elde etmek amacıyla kullanılır.  </a:t>
            </a:r>
            <a:endParaRPr lang="tr-TR" b="1" dirty="0">
              <a:solidFill>
                <a:prstClr val="black"/>
              </a:solidFill>
            </a:endParaRPr>
          </a:p>
          <a:p>
            <a:pPr marL="285750" indent="-285750" algn="just">
              <a:lnSpc>
                <a:spcPct val="150000"/>
              </a:lnSpc>
              <a:buFont typeface="Arial" panose="020B0604020202020204" pitchFamily="34" charset="0"/>
              <a:buChar char="•"/>
            </a:pPr>
            <a:r>
              <a:rPr lang="tr-TR" b="1" dirty="0">
                <a:solidFill>
                  <a:prstClr val="black"/>
                </a:solidFill>
              </a:rPr>
              <a:t>Kısa </a:t>
            </a:r>
            <a:r>
              <a:rPr lang="tr-TR" b="1" dirty="0">
                <a:solidFill>
                  <a:prstClr val="black"/>
                </a:solidFill>
              </a:rPr>
              <a:t>süreli (45 saniyeden, iki dakikaya kadar) ve orta süreli (iki dakikadan </a:t>
            </a:r>
            <a:r>
              <a:rPr lang="tr-TR" b="1" dirty="0">
                <a:solidFill>
                  <a:prstClr val="black"/>
                </a:solidFill>
              </a:rPr>
              <a:t>on dakikaya </a:t>
            </a:r>
            <a:r>
              <a:rPr lang="tr-TR" b="1" dirty="0">
                <a:solidFill>
                  <a:prstClr val="black"/>
                </a:solidFill>
              </a:rPr>
              <a:t>kadar) </a:t>
            </a:r>
            <a:r>
              <a:rPr lang="tr-TR" dirty="0">
                <a:solidFill>
                  <a:prstClr val="black"/>
                </a:solidFill>
              </a:rPr>
              <a:t>dayanıklılık gerektiren sportif aktivitelerde karbonhidratlar ve </a:t>
            </a:r>
            <a:r>
              <a:rPr lang="tr-TR" dirty="0">
                <a:solidFill>
                  <a:prstClr val="black"/>
                </a:solidFill>
              </a:rPr>
              <a:t>yağlar karışık</a:t>
            </a:r>
            <a:r>
              <a:rPr lang="tr-TR" dirty="0">
                <a:solidFill>
                  <a:prstClr val="black"/>
                </a:solidFill>
              </a:rPr>
              <a:t>, uzun süreli (bir saatin üzerinde) sportif faaliyetlerde de yağlar temel enerji </a:t>
            </a:r>
            <a:r>
              <a:rPr lang="tr-TR" dirty="0">
                <a:solidFill>
                  <a:prstClr val="black"/>
                </a:solidFill>
              </a:rPr>
              <a:t>kaynağı olarak kullanılmaktadır. (0,5 kg yağ dokusu=3500 </a:t>
            </a:r>
            <a:r>
              <a:rPr lang="tr-TR" dirty="0" err="1">
                <a:solidFill>
                  <a:prstClr val="black"/>
                </a:solidFill>
              </a:rPr>
              <a:t>kcal</a:t>
            </a:r>
            <a:r>
              <a:rPr lang="tr-TR" dirty="0">
                <a:solidFill>
                  <a:prstClr val="black"/>
                </a:solidFill>
              </a:rPr>
              <a:t> enerji)</a:t>
            </a:r>
            <a:endParaRPr lang="tr-TR" b="1" dirty="0">
              <a:solidFill>
                <a:prstClr val="black"/>
              </a:solidFill>
            </a:endParaRPr>
          </a:p>
        </p:txBody>
      </p:sp>
      <p:sp>
        <p:nvSpPr>
          <p:cNvPr id="4" name="Metin kutusu 3"/>
          <p:cNvSpPr txBox="1"/>
          <p:nvPr/>
        </p:nvSpPr>
        <p:spPr>
          <a:xfrm>
            <a:off x="2646218" y="124690"/>
            <a:ext cx="6774872"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4800" b="1" dirty="0">
                <a:solidFill>
                  <a:prstClr val="white"/>
                </a:solidFill>
              </a:rPr>
              <a:t>Yağlar</a:t>
            </a:r>
            <a:endParaRPr lang="tr-TR" sz="4800" b="1" dirty="0">
              <a:solidFill>
                <a:prstClr val="white"/>
              </a:solidFill>
            </a:endParaRPr>
          </a:p>
        </p:txBody>
      </p:sp>
      <p:pic>
        <p:nvPicPr>
          <p:cNvPr id="6146" name="Picture 2" descr="yağl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982" y="1333051"/>
            <a:ext cx="4308763" cy="465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12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740</Words>
  <Application>Microsoft Office PowerPoint</Application>
  <PresentationFormat>Geniş ekran</PresentationFormat>
  <Paragraphs>71</Paragraphs>
  <Slides>12</Slides>
  <Notes>3</Notes>
  <HiddenSlides>0</HiddenSlides>
  <MMClips>0</MMClips>
  <ScaleCrop>false</ScaleCrop>
  <HeadingPairs>
    <vt:vector size="6" baseType="variant">
      <vt:variant>
        <vt:lpstr>Kullanılan Yazı Tipleri</vt:lpstr>
      </vt:variant>
      <vt:variant>
        <vt:i4>6</vt:i4>
      </vt:variant>
      <vt:variant>
        <vt:lpstr>Tema</vt:lpstr>
      </vt:variant>
      <vt:variant>
        <vt:i4>9</vt:i4>
      </vt:variant>
      <vt:variant>
        <vt:lpstr>Slayt Başlıkları</vt:lpstr>
      </vt:variant>
      <vt:variant>
        <vt:i4>12</vt:i4>
      </vt:variant>
    </vt:vector>
  </HeadingPairs>
  <TitlesOfParts>
    <vt:vector size="27" baseType="lpstr">
      <vt:lpstr>Andalus</vt:lpstr>
      <vt:lpstr>Arial</vt:lpstr>
      <vt:lpstr>Calibri</vt:lpstr>
      <vt:lpstr>Calibri Light</vt:lpstr>
      <vt:lpstr>Times New Roman</vt:lpstr>
      <vt:lpstr>Wingdings</vt:lpstr>
      <vt:lpstr>1_Office Teması</vt:lpstr>
      <vt:lpstr>2_Office Teması</vt:lpstr>
      <vt:lpstr>3_Office Teması</vt:lpstr>
      <vt:lpstr>4_Office Teması</vt:lpstr>
      <vt:lpstr>5_Office Teması</vt:lpstr>
      <vt:lpstr>6_Office Teması</vt:lpstr>
      <vt:lpstr>Office Teması</vt:lpstr>
      <vt:lpstr>7_Office Teması</vt:lpstr>
      <vt:lpstr>8_Office Teması</vt:lpstr>
      <vt:lpstr>PowerPoint Sunusu</vt:lpstr>
      <vt:lpstr>PowerPoint Sunusu</vt:lpstr>
      <vt:lpstr>PowerPoint Sunusu</vt:lpstr>
      <vt:lpstr>PowerPoint Sunusu</vt:lpstr>
      <vt:lpstr>Sporcular için proteinlerin önemi nedir?</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exper</dc:creator>
  <cp:lastModifiedBy>exper</cp:lastModifiedBy>
  <cp:revision>3</cp:revision>
  <dcterms:created xsi:type="dcterms:W3CDTF">2017-11-07T14:40:59Z</dcterms:created>
  <dcterms:modified xsi:type="dcterms:W3CDTF">2017-11-07T14:48:26Z</dcterms:modified>
</cp:coreProperties>
</file>