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NÜKLEOTİD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Nükleotid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Nükleotidler, </a:t>
            </a:r>
          </a:p>
          <a:p>
            <a:pP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</a:t>
            </a:r>
          </a:p>
          <a:p>
            <a:pPr>
              <a:buClr>
                <a:srgbClr val="FF00FF"/>
              </a:buClr>
              <a:buFont typeface="Wingdings" charset="0"/>
              <a:buChar char="ü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bir azotlu baz (PÜRİN ya da PİRİMİDİN), </a:t>
            </a:r>
          </a:p>
          <a:p>
            <a:pPr>
              <a:buClr>
                <a:srgbClr val="FF00FF"/>
              </a:buClr>
              <a:buNone/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Wingdings" charset="0"/>
              <a:buChar char="ü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 bir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pentoz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  <a:p>
            <a:pPr>
              <a:buClr>
                <a:srgbClr val="FF00FF"/>
              </a:buClr>
              <a:buNone/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Wingdings" charset="0"/>
              <a:buChar char="ü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  bir fosfat </a:t>
            </a:r>
          </a:p>
          <a:p>
            <a:pP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</a:p>
          <a:p>
            <a:pPr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olmak üzere üç karakteristik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komponente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sahiptirler.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163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Nükleotidlerin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chemeClr val="accent2"/>
              </a:buClr>
              <a:buNone/>
            </a:pPr>
            <a:r>
              <a:rPr lang="tr-TR" sz="2200" dirty="0" smtClean="0">
                <a:solidFill>
                  <a:srgbClr val="000000"/>
                </a:solidFill>
                <a:latin typeface="Calibri"/>
                <a:cs typeface="Calibri"/>
              </a:rPr>
              <a:t>1. Nükleik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asidlerin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yapı taşı olmaları (DNA, RNA),</a:t>
            </a:r>
          </a:p>
          <a:p>
            <a:pPr>
              <a:lnSpc>
                <a:spcPct val="80000"/>
              </a:lnSpc>
              <a:buFont typeface="Georgia" charset="0"/>
              <a:buAutoNum type="arabicPeriod"/>
            </a:pP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2. Nükleotidler, hücrede kimyasal enerjiyi taşırlar(ATP, GTP).</a:t>
            </a:r>
          </a:p>
          <a:p>
            <a:pPr>
              <a:lnSpc>
                <a:spcPct val="80000"/>
              </a:lnSpc>
              <a:buNone/>
            </a:pP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3. Çeşitli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biyosentezlerde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aktive edilmiş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metabolitlerin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	taşıyıcısı olmaları (ör.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nükleozid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difosfat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şeker, UDP-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),</a:t>
            </a:r>
          </a:p>
          <a:p>
            <a:pPr>
              <a:lnSpc>
                <a:spcPct val="80000"/>
              </a:lnSpc>
              <a:buNone/>
            </a:pP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4. Nükleotidler, birçok enzim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kofaktörlerinin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komponentleridirler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koenzim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A (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CoA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), 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nikotinamid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adenin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dinükleotid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(NAD</a:t>
            </a:r>
            <a:r>
              <a:rPr lang="tr-TR" sz="22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veya NADH) ve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flavin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adenin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dinükleotid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(FAD veya FADH</a:t>
            </a:r>
            <a:r>
              <a:rPr lang="tr-TR" sz="22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r>
              <a:rPr lang="ja-JP" altLang="tr-TR" sz="22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dir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. Vitamin  B</a:t>
            </a:r>
            <a:r>
              <a:rPr lang="tr-TR" sz="2200" baseline="-25000" dirty="0">
                <a:solidFill>
                  <a:srgbClr val="000000"/>
                </a:solidFill>
                <a:latin typeface="Calibri"/>
                <a:cs typeface="Calibri"/>
              </a:rPr>
              <a:t>12</a:t>
            </a:r>
            <a:r>
              <a:rPr lang="ja-JP" altLang="tr-TR" sz="22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nin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aktif formu ),</a:t>
            </a:r>
          </a:p>
          <a:p>
            <a:pPr>
              <a:lnSpc>
                <a:spcPct val="80000"/>
              </a:lnSpc>
              <a:buNone/>
            </a:pP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5. Regülatör molekül olmaları (AMP),</a:t>
            </a:r>
          </a:p>
          <a:p>
            <a:pPr>
              <a:lnSpc>
                <a:spcPct val="80000"/>
              </a:lnSpc>
              <a:buNone/>
            </a:pP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6. Bazı nükleotidler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sellüler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 haberleşmede aracıdırlar(özellikle </a:t>
            </a:r>
            <a:r>
              <a:rPr lang="tr-TR" sz="2200" dirty="0" err="1">
                <a:solidFill>
                  <a:srgbClr val="000000"/>
                </a:solidFill>
                <a:latin typeface="Calibri"/>
                <a:cs typeface="Calibri"/>
              </a:rPr>
              <a:t>cAMP</a:t>
            </a:r>
            <a:r>
              <a:rPr lang="tr-TR" sz="2200" dirty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r>
              <a:rPr lang="tr-TR" sz="22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97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Pürin</a:t>
            </a:r>
            <a:r>
              <a:rPr lang="en-US" dirty="0" smtClean="0"/>
              <a:t> </a:t>
            </a:r>
            <a:r>
              <a:rPr lang="en-US" dirty="0" err="1" smtClean="0"/>
              <a:t>Biyosentezi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Pürin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nükleotidlerinin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de novo(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yeni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baştan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)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sentezi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üç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basamakta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incelenir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: </a:t>
            </a:r>
            <a:b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</a:br>
            <a:endParaRPr lang="en-US" sz="28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623888" indent="-514350">
              <a:buFont typeface="Georgia" charset="0"/>
              <a:buAutoNum type="arabicParenR"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5-fosforibozil-1-pirofosfat (PRPP) oluşması. </a:t>
            </a:r>
          </a:p>
          <a:p>
            <a:pPr marL="623888" indent="-514350">
              <a:buFont typeface="Georgia" charset="0"/>
              <a:buAutoNum type="arabicParenR"/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623888" indent="-514350">
              <a:buFont typeface="Georgia" charset="0"/>
              <a:buAutoNum type="arabicParenR"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PRPP</a:t>
            </a:r>
            <a:r>
              <a:rPr lang="ja-JP" altLang="tr-TR" sz="28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tan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inozin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monofosfat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(IMP) oluşması. </a:t>
            </a:r>
          </a:p>
          <a:p>
            <a:pPr marL="623888" indent="-514350">
              <a:buFont typeface="Georgia" charset="0"/>
              <a:buAutoNum type="arabicParenR"/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623888" indent="-514350">
              <a:buFont typeface="Georgia" charset="0"/>
              <a:buAutoNum type="arabicParenR"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IMP</a:t>
            </a:r>
            <a:r>
              <a:rPr lang="ja-JP" altLang="tr-TR" sz="28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tan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adenozin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monofosfat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(AMP) ve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guanozin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monofosfat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(GMP) oluşması.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8951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Pirimidin</a:t>
            </a:r>
            <a:r>
              <a:rPr lang="en-US" dirty="0" smtClean="0"/>
              <a:t> </a:t>
            </a:r>
            <a:r>
              <a:rPr lang="en-US" dirty="0" err="1" smtClean="0"/>
              <a:t>Biyosentezi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Pirimidin</a:t>
            </a:r>
            <a:r>
              <a:rPr lang="en-US" dirty="0"/>
              <a:t> </a:t>
            </a:r>
            <a:r>
              <a:rPr lang="en-US" dirty="0" err="1"/>
              <a:t>halkasının</a:t>
            </a:r>
            <a:r>
              <a:rPr lang="en-US" dirty="0"/>
              <a:t> de novo </a:t>
            </a:r>
            <a:r>
              <a:rPr lang="en-US" dirty="0" err="1"/>
              <a:t>sentezi</a:t>
            </a:r>
            <a:r>
              <a:rPr lang="en-US" dirty="0"/>
              <a:t>, </a:t>
            </a:r>
            <a:r>
              <a:rPr lang="en-US" dirty="0" err="1"/>
              <a:t>hücrenin</a:t>
            </a:r>
            <a:r>
              <a:rPr lang="en-US" dirty="0"/>
              <a:t> </a:t>
            </a:r>
            <a:r>
              <a:rPr lang="en-US" dirty="0" err="1"/>
              <a:t>sitozolünde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karbamoil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sentetaz</a:t>
            </a:r>
            <a:r>
              <a:rPr lang="en-US" dirty="0"/>
              <a:t> II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katalizlenen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reaksiyonda</a:t>
            </a:r>
            <a:r>
              <a:rPr lang="en-US" dirty="0"/>
              <a:t> </a:t>
            </a:r>
            <a:r>
              <a:rPr lang="en-US" dirty="0" err="1"/>
              <a:t>glutaminden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NH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bikarbonat</a:t>
            </a:r>
            <a:r>
              <a:rPr lang="en-US" dirty="0"/>
              <a:t> </a:t>
            </a:r>
            <a:r>
              <a:rPr lang="en-US" dirty="0" err="1"/>
              <a:t>halindeki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’in </a:t>
            </a:r>
            <a:r>
              <a:rPr lang="en-US" dirty="0" err="1"/>
              <a:t>ATP’den</a:t>
            </a:r>
            <a:r>
              <a:rPr lang="en-US" dirty="0"/>
              <a:t> </a:t>
            </a:r>
            <a:r>
              <a:rPr lang="en-US" dirty="0" err="1"/>
              <a:t>sağlanan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yardımıyla</a:t>
            </a:r>
            <a:r>
              <a:rPr lang="en-US" dirty="0"/>
              <a:t> </a:t>
            </a:r>
            <a:r>
              <a:rPr lang="en-US" dirty="0" err="1"/>
              <a:t>karbamoil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oluşturmasıyla</a:t>
            </a:r>
            <a:r>
              <a:rPr lang="en-US" dirty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Pirimidin</a:t>
            </a:r>
            <a:r>
              <a:rPr lang="en-US" dirty="0"/>
              <a:t> </a:t>
            </a:r>
            <a:r>
              <a:rPr lang="en-US" dirty="0" err="1"/>
              <a:t>halkasının</a:t>
            </a:r>
            <a:r>
              <a:rPr lang="en-US" dirty="0"/>
              <a:t> </a:t>
            </a:r>
            <a:r>
              <a:rPr lang="en-US" dirty="0" err="1"/>
              <a:t>atomları</a:t>
            </a:r>
            <a:r>
              <a:rPr lang="en-US" dirty="0"/>
              <a:t>, </a:t>
            </a:r>
            <a:r>
              <a:rPr lang="en-US" dirty="0" err="1"/>
              <a:t>aspartat</a:t>
            </a:r>
            <a:r>
              <a:rPr lang="en-US" dirty="0"/>
              <a:t>,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glutaminden</a:t>
            </a:r>
            <a:r>
              <a:rPr lang="en-US" dirty="0"/>
              <a:t> </a:t>
            </a:r>
            <a:r>
              <a:rPr lang="en-US" dirty="0" err="1" smtClean="0"/>
              <a:t>sağlanır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9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3061</TotalTime>
  <Words>146</Words>
  <Application>Microsoft Macintosh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NÜKLEOTİD METABOLİZMASI</vt:lpstr>
      <vt:lpstr>Nükleotid</vt:lpstr>
      <vt:lpstr>Nükleotidlerin Fonksiyonları</vt:lpstr>
      <vt:lpstr>Pürin Biyosentezi</vt:lpstr>
      <vt:lpstr>Pirimidin Biyosentezi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23</cp:revision>
  <dcterms:created xsi:type="dcterms:W3CDTF">2018-05-08T12:08:33Z</dcterms:created>
  <dcterms:modified xsi:type="dcterms:W3CDTF">2018-05-16T21:05:18Z</dcterms:modified>
</cp:coreProperties>
</file>