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wdp" ContentType="image/vnd.ms-photo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40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507"/>
    <p:restoredTop sz="94611"/>
  </p:normalViewPr>
  <p:slideViewPr>
    <p:cSldViewPr snapToGrid="0" snapToObjects="1">
      <p:cViewPr varScale="1">
        <p:scale>
          <a:sx n="63" d="100"/>
          <a:sy n="63" d="100"/>
        </p:scale>
        <p:origin x="184" y="5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19EA43-011C-D146-A948-E62BA6BB098F}" type="datetimeFigureOut">
              <a:rPr lang="tr-TR" smtClean="0"/>
              <a:t>2.06.2018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509123-268E-A643-80ED-3122717582C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87618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09123-268E-A643-80ED-3122717582CB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91339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4" Type="http://schemas.openxmlformats.org/officeDocument/2006/relationships/image" Target="../media/image3.png"/><Relationship Id="rId5" Type="http://schemas.microsoft.com/office/2007/relationships/hdphoto" Target="../media/hdphoto1.wdp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4" Type="http://schemas.openxmlformats.org/officeDocument/2006/relationships/image" Target="../media/image3.png"/><Relationship Id="rId5" Type="http://schemas.microsoft.com/office/2007/relationships/hdphoto" Target="../media/hdphoto1.wdp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4" Type="http://schemas.openxmlformats.org/officeDocument/2006/relationships/image" Target="../media/image2.png"/><Relationship Id="rId5" Type="http://schemas.microsoft.com/office/2007/relationships/hdphoto" Target="../media/hdphoto1.wdp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4" Type="http://schemas.openxmlformats.org/officeDocument/2006/relationships/image" Target="../media/image2.png"/><Relationship Id="rId5" Type="http://schemas.microsoft.com/office/2007/relationships/hdphoto" Target="../media/hdphoto1.wdp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0E49B-E7E2-3D4F-BD07-E1E142C7D227}" type="datetime1">
              <a:rPr lang="tr-TR" smtClean="0"/>
              <a:t>2.06.2018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361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EBF36-6F56-F64E-A0AF-EF15824ADFD6}" type="datetime1">
              <a:rPr lang="tr-TR" smtClean="0"/>
              <a:t>2.06.2018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256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A6E2D-CBA2-FF45-9938-62BE497EF12E}" type="datetime1">
              <a:rPr lang="tr-TR" smtClean="0"/>
              <a:t>2.06.2018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651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09C18-CA80-654B-A9E3-74338830F77B}" type="datetime1">
              <a:rPr lang="tr-TR" smtClean="0"/>
              <a:t>2.06.2018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082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91DA365C-4AB8-EE45-8247-B4C5EB3EA8F2}" type="datetime1">
              <a:rPr lang="tr-TR" smtClean="0"/>
              <a:t>2.06.2018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3559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88FCE-65BD-6346-B938-FB5283AA920A}" type="datetime1">
              <a:rPr lang="tr-TR" smtClean="0"/>
              <a:t>2.06.2018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378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FC305-DCE9-6A47-8FD6-89C62E350423}" type="datetime1">
              <a:rPr lang="tr-TR" smtClean="0"/>
              <a:t>2.06.2018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2378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9100E-E70A-D24F-9EC3-1B16B9D11210}" type="datetime1">
              <a:rPr lang="tr-TR" smtClean="0"/>
              <a:t>2.06.2018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886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10ED8-995A-7E4A-A049-5E2C923AB3E5}" type="datetime1">
              <a:rPr lang="tr-TR" smtClean="0"/>
              <a:t>2.06.2018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262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E41DA-B39F-E943-94AB-A098178BA59D}" type="datetime1">
              <a:rPr lang="tr-TR" smtClean="0"/>
              <a:t>2.06.2018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97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Resmi yer tutucuya sürükleyin veya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6C77E-4C14-3648-8864-756A6799D658}" type="datetime1">
              <a:rPr lang="tr-TR" smtClean="0"/>
              <a:t>2.06.2018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615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2.png"/><Relationship Id="rId14" Type="http://schemas.microsoft.com/office/2007/relationships/hdphoto" Target="../media/hdphoto1.wdp"/><Relationship Id="rId15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C4F3190D-68C2-4D45-AEE4-59B9E76A6B54}" type="datetime1">
              <a:rPr lang="tr-TR" smtClean="0"/>
              <a:t>2.06.2018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7551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z="8000" dirty="0" smtClean="0">
                <a:latin typeface="Apple Chancery" charset="0"/>
                <a:ea typeface="Apple Chancery" charset="0"/>
                <a:cs typeface="Apple Chancery" charset="0"/>
              </a:rPr>
              <a:t>Sağlık </a:t>
            </a:r>
            <a:r>
              <a:rPr lang="tr-TR" sz="8000" smtClean="0">
                <a:latin typeface="Apple Chancery" charset="0"/>
                <a:ea typeface="Apple Chancery" charset="0"/>
                <a:cs typeface="Apple Chancery" charset="0"/>
              </a:rPr>
              <a:t>çalışanlarının </a:t>
            </a:r>
            <a:r>
              <a:rPr lang="tr-TR" sz="8000" smtClean="0">
                <a:latin typeface="Apple Chancery" charset="0"/>
                <a:ea typeface="Apple Chancery" charset="0"/>
                <a:cs typeface="Apple Chancery" charset="0"/>
              </a:rPr>
              <a:t>riskleri-1</a:t>
            </a:r>
            <a:endParaRPr lang="tr-TR" sz="8000" dirty="0">
              <a:latin typeface="Apple Chancery" charset="0"/>
              <a:ea typeface="Apple Chancery" charset="0"/>
              <a:cs typeface="Apple Chancery" charset="0"/>
            </a:endParaRPr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UZM. DR. DT. MEHMET EMRE YURTTUTAN</a:t>
            </a:r>
          </a:p>
          <a:p>
            <a:r>
              <a:rPr lang="tr-TR" dirty="0" smtClean="0"/>
              <a:t>Ağız, Diş ve Çene Cerrahisi Anabilim Dalı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71745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Bedensel çaba gerektiren mesleki uygulamalar sırasında; </a:t>
            </a:r>
          </a:p>
          <a:p>
            <a:pPr lvl="1"/>
            <a:r>
              <a:rPr lang="tr-TR" dirty="0" smtClean="0"/>
              <a:t>aynı hareketlerin sürekli tekrarlanıyor olması</a:t>
            </a:r>
          </a:p>
          <a:p>
            <a:pPr lvl="1"/>
            <a:r>
              <a:rPr lang="tr-TR" dirty="0"/>
              <a:t>b</a:t>
            </a:r>
            <a:r>
              <a:rPr lang="tr-TR" dirty="0" smtClean="0"/>
              <a:t>azı hareketler sırasında devamlı kuvvet uygulanması</a:t>
            </a:r>
          </a:p>
          <a:p>
            <a:pPr lvl="1"/>
            <a:r>
              <a:rPr lang="tr-TR" dirty="0"/>
              <a:t>k</a:t>
            </a:r>
            <a:r>
              <a:rPr lang="tr-TR" dirty="0" smtClean="0"/>
              <a:t>ullanılan el aletlerinin şekline ve hacmine bağlı olarak mekanik stres oluşması</a:t>
            </a:r>
          </a:p>
          <a:p>
            <a:pPr lvl="1"/>
            <a:r>
              <a:rPr lang="tr-TR" dirty="0"/>
              <a:t>ç</a:t>
            </a:r>
            <a:r>
              <a:rPr lang="tr-TR" dirty="0" smtClean="0"/>
              <a:t>alışma pozisyonundaki hatalı duruşlar</a:t>
            </a:r>
          </a:p>
          <a:p>
            <a:pPr lvl="1"/>
            <a:r>
              <a:rPr lang="tr-TR" dirty="0"/>
              <a:t>k</a:t>
            </a:r>
            <a:r>
              <a:rPr lang="tr-TR" dirty="0" smtClean="0"/>
              <a:t>ullanılan aletlerden kaynaklanan titreşimler</a:t>
            </a:r>
          </a:p>
          <a:p>
            <a:pPr lvl="1"/>
            <a:r>
              <a:rPr lang="tr-TR" dirty="0"/>
              <a:t>o</a:t>
            </a:r>
            <a:r>
              <a:rPr lang="tr-TR" dirty="0" smtClean="0"/>
              <a:t>rtamdaki ses ve ısıya bağlı olumsuzluklar</a:t>
            </a:r>
          </a:p>
          <a:p>
            <a:pPr lvl="1"/>
            <a:r>
              <a:rPr lang="tr-TR" dirty="0"/>
              <a:t>ç</a:t>
            </a:r>
            <a:r>
              <a:rPr lang="tr-TR" dirty="0" smtClean="0"/>
              <a:t>alışma zamanı</a:t>
            </a:r>
          </a:p>
          <a:p>
            <a:pPr lvl="1"/>
            <a:r>
              <a:rPr lang="tr-TR" dirty="0" smtClean="0"/>
              <a:t>iş yükü veya parasal kaygılardan kaynaklanabilecek psikolojik stresler </a:t>
            </a:r>
          </a:p>
          <a:p>
            <a:pPr lvl="1"/>
            <a:endParaRPr lang="tr-TR" sz="1600" dirty="0"/>
          </a:p>
          <a:p>
            <a:pPr lvl="1"/>
            <a:endParaRPr lang="tr-TR" sz="1600" dirty="0" smtClean="0"/>
          </a:p>
          <a:p>
            <a:pPr lvl="1" algn="r"/>
            <a:r>
              <a:rPr lang="tr-TR" sz="1600" dirty="0" smtClean="0"/>
              <a:t>sağlık çalışanına tıbbi sorunlar doğurabilecek risk faktörlerini oluştururlar.</a:t>
            </a:r>
          </a:p>
          <a:p>
            <a:pPr lvl="1"/>
            <a:endParaRPr lang="tr-TR" dirty="0" smtClean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168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Apple Chancery" charset="0"/>
                <a:ea typeface="Apple Chancery" charset="0"/>
                <a:cs typeface="Apple Chancery" charset="0"/>
              </a:rPr>
              <a:t>Risk faktörleri</a:t>
            </a:r>
            <a:endParaRPr lang="tr-TR" dirty="0">
              <a:latin typeface="Apple Chancery" charset="0"/>
              <a:ea typeface="Apple Chancery" charset="0"/>
              <a:cs typeface="Apple Chancery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Ergonomik</a:t>
            </a:r>
          </a:p>
          <a:p>
            <a:r>
              <a:rPr lang="tr-TR" dirty="0" smtClean="0"/>
              <a:t>Bulaşıcı hastalıklara bağlı </a:t>
            </a:r>
          </a:p>
          <a:p>
            <a:r>
              <a:rPr lang="tr-TR" dirty="0" smtClean="0"/>
              <a:t>Psikolojik faktörlere bağlı </a:t>
            </a:r>
          </a:p>
          <a:p>
            <a:r>
              <a:rPr lang="tr-TR" dirty="0" smtClean="0"/>
              <a:t>Radyasyona bağlı</a:t>
            </a:r>
          </a:p>
          <a:p>
            <a:r>
              <a:rPr lang="tr-TR" dirty="0" smtClean="0"/>
              <a:t>Kimyasal maddelere bağlı</a:t>
            </a:r>
          </a:p>
          <a:p>
            <a:r>
              <a:rPr lang="tr-TR" dirty="0" smtClean="0"/>
              <a:t>Davranışsal faktörlere bağlı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835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Apple Chancery" charset="0"/>
                <a:ea typeface="Apple Chancery" charset="0"/>
                <a:cs typeface="Apple Chancery" charset="0"/>
              </a:rPr>
              <a:t>Ergonomik risk faktörleri</a:t>
            </a:r>
            <a:endParaRPr lang="tr-TR" dirty="0">
              <a:latin typeface="Apple Chancery" charset="0"/>
              <a:ea typeface="Apple Chancery" charset="0"/>
              <a:cs typeface="Apple Chancery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9848" y="2121408"/>
            <a:ext cx="4478336" cy="4050792"/>
          </a:xfrm>
        </p:spPr>
        <p:txBody>
          <a:bodyPr>
            <a:normAutofit/>
          </a:bodyPr>
          <a:lstStyle/>
          <a:p>
            <a:r>
              <a:rPr lang="tr-TR" dirty="0" smtClean="0"/>
              <a:t>Çalışma pozisyonu</a:t>
            </a:r>
          </a:p>
          <a:p>
            <a:r>
              <a:rPr lang="tr-TR" dirty="0" smtClean="0"/>
              <a:t>Ağrı ve dolaşım bozukluğu</a:t>
            </a:r>
          </a:p>
          <a:p>
            <a:r>
              <a:rPr lang="tr-TR" dirty="0" err="1" smtClean="0"/>
              <a:t>Postür</a:t>
            </a:r>
            <a:r>
              <a:rPr lang="tr-TR" dirty="0" smtClean="0"/>
              <a:t> bozukluğu</a:t>
            </a:r>
          </a:p>
          <a:p>
            <a:r>
              <a:rPr lang="tr-TR" dirty="0" err="1" smtClean="0"/>
              <a:t>Miyofasiyal</a:t>
            </a:r>
            <a:r>
              <a:rPr lang="tr-TR" dirty="0" smtClean="0"/>
              <a:t> ağrı</a:t>
            </a:r>
          </a:p>
          <a:p>
            <a:r>
              <a:rPr lang="tr-TR" dirty="0" smtClean="0"/>
              <a:t>Kas </a:t>
            </a:r>
            <a:r>
              <a:rPr lang="tr-TR" dirty="0" err="1" smtClean="0"/>
              <a:t>kontraksiyonu</a:t>
            </a:r>
            <a:endParaRPr lang="tr-TR" dirty="0" smtClean="0"/>
          </a:p>
          <a:p>
            <a:r>
              <a:rPr lang="tr-TR" dirty="0" smtClean="0"/>
              <a:t>Hareket kısıtlılığı</a:t>
            </a:r>
          </a:p>
          <a:p>
            <a:r>
              <a:rPr lang="tr-TR" dirty="0" err="1" smtClean="0"/>
              <a:t>Karpal</a:t>
            </a:r>
            <a:r>
              <a:rPr lang="tr-TR" dirty="0" smtClean="0"/>
              <a:t> tünel sendromu</a:t>
            </a:r>
          </a:p>
          <a:p>
            <a:r>
              <a:rPr lang="tr-TR" dirty="0" err="1" smtClean="0"/>
              <a:t>Kubital</a:t>
            </a:r>
            <a:r>
              <a:rPr lang="tr-TR" dirty="0" smtClean="0"/>
              <a:t> tünel sendromu</a:t>
            </a:r>
          </a:p>
        </p:txBody>
      </p:sp>
      <p:sp>
        <p:nvSpPr>
          <p:cNvPr id="4" name="İçerik Yer Tutucusu 2"/>
          <p:cNvSpPr txBox="1">
            <a:spLocks/>
          </p:cNvSpPr>
          <p:nvPr/>
        </p:nvSpPr>
        <p:spPr>
          <a:xfrm>
            <a:off x="6585080" y="2121408"/>
            <a:ext cx="3955234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 smtClean="0"/>
              <a:t>Tetik parmak</a:t>
            </a:r>
          </a:p>
          <a:p>
            <a:r>
              <a:rPr lang="tr-TR" dirty="0" err="1" smtClean="0"/>
              <a:t>Guyon</a:t>
            </a:r>
            <a:r>
              <a:rPr lang="tr-TR" dirty="0" smtClean="0"/>
              <a:t> kanalı sendromu</a:t>
            </a:r>
          </a:p>
          <a:p>
            <a:r>
              <a:rPr lang="tr-TR" dirty="0" err="1" smtClean="0"/>
              <a:t>Tendinit</a:t>
            </a:r>
            <a:r>
              <a:rPr lang="tr-TR" dirty="0" smtClean="0"/>
              <a:t> </a:t>
            </a:r>
          </a:p>
          <a:p>
            <a:r>
              <a:rPr lang="tr-TR" dirty="0" smtClean="0"/>
              <a:t>Bel ağrısı</a:t>
            </a:r>
          </a:p>
          <a:p>
            <a:r>
              <a:rPr lang="tr-TR" dirty="0" smtClean="0"/>
              <a:t>Taban düzleşmesi</a:t>
            </a:r>
          </a:p>
          <a:p>
            <a:r>
              <a:rPr lang="tr-TR" dirty="0" smtClean="0"/>
              <a:t>Varis</a:t>
            </a:r>
          </a:p>
          <a:p>
            <a:r>
              <a:rPr lang="tr-TR" dirty="0" err="1" smtClean="0"/>
              <a:t>Hemoraid</a:t>
            </a:r>
            <a:endParaRPr lang="tr-TR" dirty="0" smtClean="0"/>
          </a:p>
          <a:p>
            <a:r>
              <a:rPr lang="tr-TR" dirty="0" smtClean="0"/>
              <a:t>Göz ve kulak problemleri</a:t>
            </a:r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271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Apple Chancery" charset="0"/>
                <a:ea typeface="Apple Chancery" charset="0"/>
                <a:cs typeface="Apple Chancery" charset="0"/>
              </a:rPr>
              <a:t>Bulaşıcı hastalıklar</a:t>
            </a:r>
            <a:endParaRPr lang="tr-TR" dirty="0">
              <a:latin typeface="Apple Chancery" charset="0"/>
              <a:ea typeface="Apple Chancery" charset="0"/>
              <a:cs typeface="Apple Chancery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Kontaminasyonun</a:t>
            </a:r>
            <a:r>
              <a:rPr lang="tr-TR" dirty="0" smtClean="0"/>
              <a:t> önlenmesi</a:t>
            </a:r>
          </a:p>
          <a:p>
            <a:r>
              <a:rPr lang="tr-TR" dirty="0" smtClean="0"/>
              <a:t>Yaralanmalar</a:t>
            </a:r>
          </a:p>
          <a:p>
            <a:r>
              <a:rPr lang="tr-TR" dirty="0" smtClean="0"/>
              <a:t>HIV</a:t>
            </a:r>
          </a:p>
          <a:p>
            <a:r>
              <a:rPr lang="tr-TR" dirty="0" smtClean="0"/>
              <a:t>Hepatit C</a:t>
            </a:r>
          </a:p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504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>
                <a:latin typeface="Apple Chancery" charset="0"/>
                <a:ea typeface="Apple Chancery" charset="0"/>
                <a:cs typeface="Apple Chancery" charset="0"/>
              </a:rPr>
              <a:t>Psıkolojık</a:t>
            </a:r>
            <a:r>
              <a:rPr lang="tr-TR" dirty="0" smtClean="0">
                <a:latin typeface="Apple Chancery" charset="0"/>
                <a:ea typeface="Apple Chancery" charset="0"/>
                <a:cs typeface="Apple Chancery" charset="0"/>
              </a:rPr>
              <a:t> faktörler</a:t>
            </a:r>
            <a:endParaRPr lang="tr-TR" dirty="0">
              <a:latin typeface="Apple Chancery" charset="0"/>
              <a:ea typeface="Apple Chancery" charset="0"/>
              <a:cs typeface="Apple Chancery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Tekdüze çalışma koşulları</a:t>
            </a:r>
          </a:p>
          <a:p>
            <a:r>
              <a:rPr lang="tr-TR" dirty="0" smtClean="0"/>
              <a:t>İş ve iş ortamının sevilmemesi</a:t>
            </a:r>
          </a:p>
          <a:p>
            <a:r>
              <a:rPr lang="tr-TR" dirty="0" smtClean="0"/>
              <a:t>Yüksek sorumluluk hissi</a:t>
            </a:r>
          </a:p>
          <a:p>
            <a:r>
              <a:rPr lang="tr-TR" dirty="0" smtClean="0"/>
              <a:t>Yüksek risk</a:t>
            </a:r>
          </a:p>
          <a:p>
            <a:r>
              <a:rPr lang="tr-TR" dirty="0" err="1" smtClean="0"/>
              <a:t>Mobbing</a:t>
            </a:r>
            <a:endParaRPr lang="tr-TR" dirty="0" smtClean="0"/>
          </a:p>
          <a:p>
            <a:r>
              <a:rPr lang="tr-TR" dirty="0" smtClean="0"/>
              <a:t>Kişisel yatkınlık</a:t>
            </a:r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505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ğaç Türü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Office Teması">
  <a:themeElements>
    <a:clrScheme name="Ofi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is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Tahta Yazı</Template>
  <TotalTime>1415</TotalTime>
  <Words>170</Words>
  <Application>Microsoft Macintosh PowerPoint</Application>
  <PresentationFormat>Geniş Ekran</PresentationFormat>
  <Paragraphs>57</Paragraphs>
  <Slides>6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3" baseType="lpstr">
      <vt:lpstr>Apple Chancery</vt:lpstr>
      <vt:lpstr>Calibri</vt:lpstr>
      <vt:lpstr>Rockwell</vt:lpstr>
      <vt:lpstr>Rockwell Condensed</vt:lpstr>
      <vt:lpstr>Rockwell Extra Bold</vt:lpstr>
      <vt:lpstr>Wingdings</vt:lpstr>
      <vt:lpstr>Ağaç Türü</vt:lpstr>
      <vt:lpstr>Sağlık çalışanlarının riskleri-1</vt:lpstr>
      <vt:lpstr>PowerPoint Sunusu</vt:lpstr>
      <vt:lpstr>Risk faktörleri</vt:lpstr>
      <vt:lpstr>Ergonomik risk faktörleri</vt:lpstr>
      <vt:lpstr>Bulaşıcı hastalıklar</vt:lpstr>
      <vt:lpstr>Psıkolojık faktörler</vt:lpstr>
    </vt:vector>
  </TitlesOfParts>
  <Company/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Sağlık çalışanlarının riskleri</dc:title>
  <dc:creator>seyma</dc:creator>
  <cp:lastModifiedBy>yurttutan</cp:lastModifiedBy>
  <cp:revision>16</cp:revision>
  <dcterms:created xsi:type="dcterms:W3CDTF">2018-02-24T16:56:48Z</dcterms:created>
  <dcterms:modified xsi:type="dcterms:W3CDTF">2018-06-02T16:14:35Z</dcterms:modified>
</cp:coreProperties>
</file>