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60" r:id="rId5"/>
    <p:sldId id="261" r:id="rId6"/>
    <p:sldId id="259"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19.12.2018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19.12.2018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19.12.2018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19.12.2018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19.12.2018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19.12.2018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19.12.2018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19.12.2018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19.12.2018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19.12.2018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19.12.2018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19.12.2018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19.12.2018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2</a:t>
            </a:r>
            <a:r>
              <a:rPr lang="tr-TR" sz="4800" smtClean="0">
                <a:latin typeface="Andalus" pitchFamily="18" charset="-78"/>
                <a:cs typeface="Andalus" pitchFamily="18" charset="-78"/>
              </a:rPr>
              <a:t>. </a:t>
            </a:r>
            <a:r>
              <a:rPr lang="tr-TR" sz="4800" dirty="0">
                <a:latin typeface="Andalus" pitchFamily="18" charset="-78"/>
                <a:cs typeface="Andalus" pitchFamily="18" charset="-78"/>
              </a:rPr>
              <a:t>konu</a:t>
            </a:r>
          </a:p>
        </p:txBody>
      </p:sp>
      <p:sp>
        <p:nvSpPr>
          <p:cNvPr id="3" name="2 Alt Başlık"/>
          <p:cNvSpPr>
            <a:spLocks noGrp="1"/>
          </p:cNvSpPr>
          <p:nvPr>
            <p:ph type="subTitle" idx="1"/>
          </p:nvPr>
        </p:nvSpPr>
        <p:spPr/>
        <p:txBody>
          <a:bodyPr>
            <a:normAutofit/>
          </a:bodyPr>
          <a:lstStyle/>
          <a:p>
            <a:r>
              <a:rPr lang="tr-TR" sz="4400" dirty="0" smtClean="0">
                <a:latin typeface="Bell MT" pitchFamily="18" charset="0"/>
                <a:cs typeface="Andalus" pitchFamily="18" charset="-78"/>
              </a:rPr>
              <a:t>Dinsel sınıflama</a:t>
            </a:r>
            <a:endParaRPr lang="tr-TR" sz="4400" dirty="0">
              <a:latin typeface="Bell MT" pitchFamily="18" charset="0"/>
              <a:cs typeface="Andalus" pitchFamily="18" charset="-78"/>
            </a:endParaRP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3</a:t>
            </a:r>
            <a:r>
              <a:rPr lang="tr-TR" dirty="0" smtClean="0">
                <a:latin typeface="Andalus" pitchFamily="18" charset="-78"/>
                <a:cs typeface="Andalus" pitchFamily="18" charset="-78"/>
              </a:rPr>
              <a:t>. </a:t>
            </a:r>
            <a:r>
              <a:rPr lang="tr-TR" dirty="0">
                <a:latin typeface="Andalus" pitchFamily="18" charset="-78"/>
                <a:cs typeface="Andalus" pitchFamily="18" charset="-78"/>
              </a:rPr>
              <a:t>hafta</a:t>
            </a:r>
          </a:p>
        </p:txBody>
      </p:sp>
      <p:sp>
        <p:nvSpPr>
          <p:cNvPr id="3" name="2 İçerik Yer Tutucusu"/>
          <p:cNvSpPr>
            <a:spLocks noGrp="1"/>
          </p:cNvSpPr>
          <p:nvPr>
            <p:ph idx="1"/>
          </p:nvPr>
        </p:nvSpPr>
        <p:spPr/>
        <p:txBody>
          <a:bodyPr>
            <a:normAutofit/>
          </a:bodyPr>
          <a:lstStyle/>
          <a:p>
            <a:r>
              <a:rPr lang="tr-TR" sz="2400" dirty="0" smtClean="0">
                <a:latin typeface="Bell MT" pitchFamily="18" charset="0"/>
              </a:rPr>
              <a:t>Din antropolojisi dersi bu hafta kutsal X anti-kutsal ikiliğine dayalı dinsel sınıflamaya odaklanarak devam ediyor. Bir hafta öncesinden </a:t>
            </a:r>
            <a:r>
              <a:rPr lang="tr-TR" sz="2400" dirty="0" err="1" smtClean="0">
                <a:latin typeface="Bell MT" pitchFamily="18" charset="0"/>
              </a:rPr>
              <a:t>Durkheim’ın</a:t>
            </a:r>
            <a:r>
              <a:rPr lang="tr-TR" sz="2400" dirty="0" smtClean="0">
                <a:latin typeface="Bell MT" pitchFamily="18" charset="0"/>
              </a:rPr>
              <a:t> kutsalını anti-kutsal ile temas ettirmemeye çalışan gerilimli inanan anlayışını gördük. Bu hafta, kutsal ile anti-kutsal sınıflamasının ve aradaki geçişin </a:t>
            </a:r>
            <a:r>
              <a:rPr lang="tr-TR" sz="2400" dirty="0" err="1" smtClean="0">
                <a:latin typeface="Bell MT" pitchFamily="18" charset="0"/>
              </a:rPr>
              <a:t>Mary</a:t>
            </a:r>
            <a:r>
              <a:rPr lang="tr-TR" sz="2400" dirty="0" smtClean="0">
                <a:latin typeface="Bell MT" pitchFamily="18" charset="0"/>
              </a:rPr>
              <a:t> </a:t>
            </a:r>
            <a:r>
              <a:rPr lang="tr-TR" sz="2400" dirty="0" err="1" smtClean="0">
                <a:latin typeface="Bell MT" pitchFamily="18" charset="0"/>
              </a:rPr>
              <a:t>Douglas</a:t>
            </a:r>
            <a:r>
              <a:rPr lang="tr-TR" sz="2400" dirty="0" smtClean="0">
                <a:latin typeface="Bell MT" pitchFamily="18" charset="0"/>
              </a:rPr>
              <a:t> ve </a:t>
            </a:r>
            <a:r>
              <a:rPr lang="tr-TR" sz="2400" dirty="0" err="1" smtClean="0">
                <a:latin typeface="Bell MT" pitchFamily="18" charset="0"/>
              </a:rPr>
              <a:t>Marvin</a:t>
            </a:r>
            <a:r>
              <a:rPr lang="tr-TR" sz="2400" dirty="0" smtClean="0">
                <a:latin typeface="Bell MT" pitchFamily="18" charset="0"/>
              </a:rPr>
              <a:t> </a:t>
            </a:r>
            <a:r>
              <a:rPr lang="tr-TR" sz="2400" dirty="0" err="1" smtClean="0">
                <a:latin typeface="Bell MT" pitchFamily="18" charset="0"/>
              </a:rPr>
              <a:t>Harris</a:t>
            </a:r>
            <a:r>
              <a:rPr lang="tr-TR" sz="2400" dirty="0" smtClean="0">
                <a:latin typeface="Bell MT" pitchFamily="18" charset="0"/>
              </a:rPr>
              <a:t> tarafından nasıl inşa edildiğine odaklanacağız. Konunun ele alışında iki farklı eğilimi temsil eder </a:t>
            </a:r>
            <a:r>
              <a:rPr lang="tr-TR" sz="2400" dirty="0" err="1" smtClean="0">
                <a:latin typeface="Bell MT" pitchFamily="18" charset="0"/>
              </a:rPr>
              <a:t>Douglas</a:t>
            </a:r>
            <a:r>
              <a:rPr lang="tr-TR" sz="2400" dirty="0" smtClean="0">
                <a:latin typeface="Bell MT" pitchFamily="18" charset="0"/>
              </a:rPr>
              <a:t> ve </a:t>
            </a:r>
            <a:r>
              <a:rPr lang="tr-TR" sz="2400" dirty="0" err="1" smtClean="0">
                <a:latin typeface="Bell MT" pitchFamily="18" charset="0"/>
              </a:rPr>
              <a:t>Harris</a:t>
            </a:r>
            <a:r>
              <a:rPr lang="tr-TR" sz="2400" dirty="0" smtClean="0">
                <a:latin typeface="Bell MT" pitchFamily="18" charset="0"/>
              </a:rPr>
              <a:t>.</a:t>
            </a:r>
            <a:endParaRPr lang="tr-TR" sz="2400" dirty="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3</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err="1" smtClean="0">
                <a:latin typeface="Bell MT" pitchFamily="18" charset="0"/>
              </a:rPr>
              <a:t>Mary</a:t>
            </a:r>
            <a:r>
              <a:rPr lang="tr-TR" sz="2400" dirty="0" smtClean="0">
                <a:latin typeface="Bell MT" pitchFamily="18" charset="0"/>
              </a:rPr>
              <a:t> </a:t>
            </a:r>
            <a:r>
              <a:rPr lang="tr-TR" sz="2400" dirty="0" err="1" smtClean="0">
                <a:latin typeface="Bell MT" pitchFamily="18" charset="0"/>
              </a:rPr>
              <a:t>Douglas</a:t>
            </a:r>
            <a:r>
              <a:rPr lang="tr-TR" sz="2400" dirty="0" smtClean="0">
                <a:latin typeface="Bell MT" pitchFamily="18" charset="0"/>
              </a:rPr>
              <a:t>, sınıflama yapmanın ve zıt ikiliklerle anlamlandırmanın insanın doğasında olduğunu iddia eder. Bu yönüyle esasen </a:t>
            </a:r>
            <a:r>
              <a:rPr lang="tr-TR" sz="2400" dirty="0" err="1" smtClean="0">
                <a:latin typeface="Bell MT" pitchFamily="18" charset="0"/>
              </a:rPr>
              <a:t>Levi</a:t>
            </a:r>
            <a:r>
              <a:rPr lang="tr-TR" sz="2400" dirty="0" smtClean="0">
                <a:latin typeface="Bell MT" pitchFamily="18" charset="0"/>
              </a:rPr>
              <a:t>-</a:t>
            </a:r>
            <a:r>
              <a:rPr lang="tr-TR" sz="2400" dirty="0" err="1" smtClean="0">
                <a:latin typeface="Bell MT" pitchFamily="18" charset="0"/>
              </a:rPr>
              <a:t>Strauss’un</a:t>
            </a:r>
            <a:r>
              <a:rPr lang="tr-TR" sz="2400" dirty="0" smtClean="0">
                <a:latin typeface="Bell MT" pitchFamily="18" charset="0"/>
              </a:rPr>
              <a:t> ikili zıtlıkları ile çizdiği çerçeve içerisinde hareket etmektedir. </a:t>
            </a:r>
            <a:r>
              <a:rPr lang="tr-TR" sz="2400" dirty="0" err="1" smtClean="0">
                <a:latin typeface="Bell MT" pitchFamily="18" charset="0"/>
              </a:rPr>
              <a:t>Douglas</a:t>
            </a:r>
            <a:r>
              <a:rPr lang="tr-TR" sz="2400" dirty="0" smtClean="0">
                <a:latin typeface="Bell MT" pitchFamily="18" charset="0"/>
              </a:rPr>
              <a:t>, kutsalı tanımlamanın yalnızca bir anti-kutsal üzerinden olabileceğini gösterir. Buna göre kutsal, yalıtılmış ve ayrı tutulmuş bir fenomen değil anti-kutsalla karşılaşma, onu tanımlama ve nihayetinde dışlama üzerinde süreçte tanımlanır. Modelin iması dindarlığın din-dışı ve/veya din-karşıtı ile biçimlenebilir olmasıdır. Günah sevabı, şer hayrı temizler. Günahtan ve şerden arınırken inanan sevap ve hayrı ışıldatır.   </a:t>
            </a:r>
            <a:endParaRPr lang="tr-TR" sz="2400" dirty="0">
              <a:latin typeface="Bell MT"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3</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lnSpcReduction="10000"/>
          </a:bodyPr>
          <a:lstStyle/>
          <a:p>
            <a:r>
              <a:rPr lang="tr-TR" sz="2400" dirty="0" smtClean="0">
                <a:latin typeface="Bell MT" pitchFamily="18" charset="0"/>
              </a:rPr>
              <a:t>Bu yaklaşım </a:t>
            </a:r>
            <a:r>
              <a:rPr lang="tr-TR" sz="2400" dirty="0" err="1" smtClean="0">
                <a:latin typeface="Bell MT" pitchFamily="18" charset="0"/>
              </a:rPr>
              <a:t>Durkheim’ın</a:t>
            </a:r>
            <a:r>
              <a:rPr lang="tr-TR" sz="2400" dirty="0" smtClean="0">
                <a:latin typeface="Bell MT" pitchFamily="18" charset="0"/>
              </a:rPr>
              <a:t> kutsal ve anti-kutsal arasında gerilim içerisinde kalan inanan öznenin yerine sınıflamanın tarafları arasındaki geçişi üzerinden dinselliğini tanımlayan ve uygulayan dindar özneyi koyar. Kutsal ile anti-kutsal arasındaki geçişler dini hayatın esasıdır. Bu minvalde, kutsal kadar kutsallaştırmadan da bahsetmek yerindedir.</a:t>
            </a:r>
          </a:p>
          <a:p>
            <a:r>
              <a:rPr lang="tr-TR" sz="2400" dirty="0" err="1" smtClean="0">
                <a:latin typeface="Bell MT" pitchFamily="18" charset="0"/>
              </a:rPr>
              <a:t>Marvin</a:t>
            </a:r>
            <a:r>
              <a:rPr lang="tr-TR" sz="2400" dirty="0" smtClean="0">
                <a:latin typeface="Bell MT" pitchFamily="18" charset="0"/>
              </a:rPr>
              <a:t> </a:t>
            </a:r>
            <a:r>
              <a:rPr lang="tr-TR" sz="2400" dirty="0" err="1" smtClean="0">
                <a:latin typeface="Bell MT" pitchFamily="18" charset="0"/>
              </a:rPr>
              <a:t>Harris</a:t>
            </a:r>
            <a:r>
              <a:rPr lang="tr-TR" sz="2400" dirty="0" smtClean="0">
                <a:latin typeface="Bell MT" pitchFamily="18" charset="0"/>
              </a:rPr>
              <a:t>, temsil ettiği ekolojik determinist okulun yaklaşımı ile domuz eti yasağı üzerinden dinsel kutsal ve anti-kutsal inşasının fiziki çevre şartları ile bağlantısını inandırıcı bir biçimde kurar. Ona göre, besinlerinde yüksek protein arayışı ve bunu en maliyet etkin biçimde karşılama isteği, insani toplulukların bünyesinde bir görünmez el gibi kodludur. </a:t>
            </a:r>
            <a:endParaRPr lang="tr-TR" sz="2400" dirty="0">
              <a:latin typeface="Bell MT"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3</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smtClean="0">
                <a:latin typeface="Bell MT" pitchFamily="18" charset="0"/>
              </a:rPr>
              <a:t>Domuz etinin bir anti-kutsal olarak görülmesi ve yasaklanması da ona göre, Ortadoğu'daki uzun bir zamana yayılan iklim ve çevre değişiklikleri ile ilişkilidir. Domuz yetiştirmenin maliyeti burada sağladığı yararı karşılayamaz hale geldiğinde ekonomik bir karar ve fayda bir kutsal inşası ile tanzim edilir ve uygulanması garanti altına alınır, </a:t>
            </a:r>
            <a:r>
              <a:rPr lang="tr-TR" sz="2400" dirty="0" err="1" smtClean="0">
                <a:latin typeface="Bell MT" pitchFamily="18" charset="0"/>
              </a:rPr>
              <a:t>Harris’e</a:t>
            </a:r>
            <a:r>
              <a:rPr lang="tr-TR" sz="2400" dirty="0" smtClean="0">
                <a:latin typeface="Bell MT" pitchFamily="18" charset="0"/>
              </a:rPr>
              <a:t> göre.</a:t>
            </a:r>
            <a:endParaRPr lang="tr-TR" sz="2400" dirty="0">
              <a:latin typeface="Bell MT"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3</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a:t>
            </a:r>
            <a:r>
              <a:rPr lang="tr-TR" sz="2400" b="1" dirty="0" smtClean="0">
                <a:latin typeface="Bell MT" pitchFamily="18" charset="0"/>
              </a:rPr>
              <a:t>okuma:</a:t>
            </a:r>
          </a:p>
          <a:p>
            <a:r>
              <a:rPr lang="tr-TR" sz="2400" dirty="0" err="1" smtClean="0">
                <a:latin typeface="Bell MT" pitchFamily="18" charset="0"/>
              </a:rPr>
              <a:t>Mary</a:t>
            </a:r>
            <a:r>
              <a:rPr lang="tr-TR" sz="2400" dirty="0" smtClean="0">
                <a:latin typeface="Bell MT" pitchFamily="18" charset="0"/>
              </a:rPr>
              <a:t> </a:t>
            </a:r>
            <a:r>
              <a:rPr lang="tr-TR" sz="2400" dirty="0" err="1" smtClean="0">
                <a:latin typeface="Bell MT" pitchFamily="18" charset="0"/>
              </a:rPr>
              <a:t>Douglas</a:t>
            </a:r>
            <a:r>
              <a:rPr lang="tr-TR" sz="2400" dirty="0" smtClean="0">
                <a:latin typeface="Bell MT" pitchFamily="18" charset="0"/>
              </a:rPr>
              <a:t>. </a:t>
            </a:r>
            <a:r>
              <a:rPr lang="tr-TR" sz="2400" i="1" dirty="0" smtClean="0">
                <a:latin typeface="Bell MT" pitchFamily="18" charset="0"/>
              </a:rPr>
              <a:t>Saflık ve Tehlike. </a:t>
            </a:r>
            <a:r>
              <a:rPr lang="tr-TR" sz="2400" dirty="0" smtClean="0">
                <a:latin typeface="Bell MT" pitchFamily="18" charset="0"/>
              </a:rPr>
              <a:t>Metis Yayınları. (Giriş, 1., 2., 7. ve 8. Bölümler)</a:t>
            </a:r>
          </a:p>
          <a:p>
            <a:r>
              <a:rPr lang="tr-TR" sz="2400" dirty="0" err="1" smtClean="0">
                <a:latin typeface="Bell MT" pitchFamily="18" charset="0"/>
              </a:rPr>
              <a:t>Marvin</a:t>
            </a:r>
            <a:r>
              <a:rPr lang="tr-TR" sz="2400" dirty="0" smtClean="0">
                <a:latin typeface="Bell MT" pitchFamily="18" charset="0"/>
              </a:rPr>
              <a:t> </a:t>
            </a:r>
            <a:r>
              <a:rPr lang="tr-TR" sz="2400" dirty="0" err="1" smtClean="0">
                <a:latin typeface="Bell MT" pitchFamily="18" charset="0"/>
              </a:rPr>
              <a:t>Harris</a:t>
            </a:r>
            <a:r>
              <a:rPr lang="tr-TR" sz="2400" dirty="0" smtClean="0">
                <a:latin typeface="Bell MT" pitchFamily="18" charset="0"/>
              </a:rPr>
              <a:t>. </a:t>
            </a:r>
            <a:r>
              <a:rPr lang="tr-TR" sz="2400" i="1" dirty="0" smtClean="0">
                <a:latin typeface="Bell MT" pitchFamily="18" charset="0"/>
              </a:rPr>
              <a:t>İnekler, Domuzlar, Savaşlar ve Cadılar. </a:t>
            </a:r>
            <a:r>
              <a:rPr lang="tr-TR" sz="2400" dirty="0" smtClean="0">
                <a:latin typeface="Bell MT" pitchFamily="18" charset="0"/>
              </a:rPr>
              <a:t>İmge </a:t>
            </a:r>
            <a:r>
              <a:rPr lang="tr-TR" sz="2400" dirty="0" err="1" smtClean="0">
                <a:latin typeface="Bell MT" pitchFamily="18" charset="0"/>
              </a:rPr>
              <a:t>Kitabevi</a:t>
            </a:r>
            <a:r>
              <a:rPr lang="tr-TR" sz="2400" dirty="0" smtClean="0">
                <a:latin typeface="Bell MT" pitchFamily="18" charset="0"/>
              </a:rPr>
              <a:t> Yayınları. (Domuz Sevenler ve Domuzdan Tiksinenler Bölümü)</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TotalTime>
  <Words>376</Words>
  <Application>Microsoft Office PowerPoint</Application>
  <PresentationFormat>Ekran Gösterisi (4:3)</PresentationFormat>
  <Paragraphs>16</Paragraphs>
  <Slides>6</Slides>
  <Notes>1</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2. konu</vt:lpstr>
      <vt:lpstr>3. hafta</vt:lpstr>
      <vt:lpstr>3. hafta</vt:lpstr>
      <vt:lpstr>3. hafta</vt:lpstr>
      <vt:lpstr>3. hafta</vt:lpstr>
      <vt:lpstr>3.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29</cp:revision>
  <dcterms:created xsi:type="dcterms:W3CDTF">2018-05-08T13:48:36Z</dcterms:created>
  <dcterms:modified xsi:type="dcterms:W3CDTF">2018-12-19T14:21:02Z</dcterms:modified>
</cp:coreProperties>
</file>