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 id="2147483679" r:id="rId3"/>
    <p:sldMasterId id="2147483695" r:id="rId4"/>
    <p:sldMasterId id="2147483708" r:id="rId5"/>
  </p:sldMasterIdLst>
  <p:notesMasterIdLst>
    <p:notesMasterId r:id="rId99"/>
  </p:notesMasterIdLst>
  <p:sldIdLst>
    <p:sldId id="512" r:id="rId6"/>
    <p:sldId id="513" r:id="rId7"/>
    <p:sldId id="515" r:id="rId8"/>
    <p:sldId id="516" r:id="rId9"/>
    <p:sldId id="517" r:id="rId10"/>
    <p:sldId id="408" r:id="rId11"/>
    <p:sldId id="409" r:id="rId12"/>
    <p:sldId id="410" r:id="rId13"/>
    <p:sldId id="411" r:id="rId14"/>
    <p:sldId id="412" r:id="rId15"/>
    <p:sldId id="413" r:id="rId16"/>
    <p:sldId id="414" r:id="rId17"/>
    <p:sldId id="415" r:id="rId18"/>
    <p:sldId id="416" r:id="rId19"/>
    <p:sldId id="417" r:id="rId20"/>
    <p:sldId id="419" r:id="rId21"/>
    <p:sldId id="518" r:id="rId22"/>
    <p:sldId id="521" r:id="rId23"/>
    <p:sldId id="522" r:id="rId24"/>
    <p:sldId id="519" r:id="rId25"/>
    <p:sldId id="523" r:id="rId26"/>
    <p:sldId id="524" r:id="rId27"/>
    <p:sldId id="525" r:id="rId28"/>
    <p:sldId id="526" r:id="rId29"/>
    <p:sldId id="527" r:id="rId30"/>
    <p:sldId id="528" r:id="rId31"/>
    <p:sldId id="529" r:id="rId32"/>
    <p:sldId id="530" r:id="rId33"/>
    <p:sldId id="531" r:id="rId34"/>
    <p:sldId id="566" r:id="rId35"/>
    <p:sldId id="532" r:id="rId36"/>
    <p:sldId id="533" r:id="rId37"/>
    <p:sldId id="565" r:id="rId38"/>
    <p:sldId id="542" r:id="rId39"/>
    <p:sldId id="534" r:id="rId40"/>
    <p:sldId id="569" r:id="rId41"/>
    <p:sldId id="570" r:id="rId42"/>
    <p:sldId id="571" r:id="rId43"/>
    <p:sldId id="421" r:id="rId44"/>
    <p:sldId id="535" r:id="rId45"/>
    <p:sldId id="536" r:id="rId46"/>
    <p:sldId id="537" r:id="rId47"/>
    <p:sldId id="538" r:id="rId48"/>
    <p:sldId id="539" r:id="rId49"/>
    <p:sldId id="567" r:id="rId50"/>
    <p:sldId id="568" r:id="rId51"/>
    <p:sldId id="574" r:id="rId52"/>
    <p:sldId id="575" r:id="rId53"/>
    <p:sldId id="576" r:id="rId54"/>
    <p:sldId id="540" r:id="rId55"/>
    <p:sldId id="541" r:id="rId56"/>
    <p:sldId id="424" r:id="rId57"/>
    <p:sldId id="572" r:id="rId58"/>
    <p:sldId id="573" r:id="rId59"/>
    <p:sldId id="577" r:id="rId60"/>
    <p:sldId id="425" r:id="rId61"/>
    <p:sldId id="426" r:id="rId62"/>
    <p:sldId id="581" r:id="rId63"/>
    <p:sldId id="582" r:id="rId64"/>
    <p:sldId id="583" r:id="rId65"/>
    <p:sldId id="584" r:id="rId66"/>
    <p:sldId id="590" r:id="rId67"/>
    <p:sldId id="591" r:id="rId68"/>
    <p:sldId id="593" r:id="rId69"/>
    <p:sldId id="592" r:id="rId70"/>
    <p:sldId id="585" r:id="rId71"/>
    <p:sldId id="586" r:id="rId72"/>
    <p:sldId id="597" r:id="rId73"/>
    <p:sldId id="587" r:id="rId74"/>
    <p:sldId id="588" r:id="rId75"/>
    <p:sldId id="589" r:id="rId76"/>
    <p:sldId id="476" r:id="rId77"/>
    <p:sldId id="477" r:id="rId78"/>
    <p:sldId id="594" r:id="rId79"/>
    <p:sldId id="595" r:id="rId80"/>
    <p:sldId id="596" r:id="rId81"/>
    <p:sldId id="430" r:id="rId82"/>
    <p:sldId id="483" r:id="rId83"/>
    <p:sldId id="489" r:id="rId84"/>
    <p:sldId id="599" r:id="rId85"/>
    <p:sldId id="598" r:id="rId86"/>
    <p:sldId id="600" r:id="rId87"/>
    <p:sldId id="601" r:id="rId88"/>
    <p:sldId id="603" r:id="rId89"/>
    <p:sldId id="602" r:id="rId90"/>
    <p:sldId id="511" r:id="rId91"/>
    <p:sldId id="501" r:id="rId92"/>
    <p:sldId id="502" r:id="rId93"/>
    <p:sldId id="503" r:id="rId94"/>
    <p:sldId id="504" r:id="rId95"/>
    <p:sldId id="505" r:id="rId96"/>
    <p:sldId id="506" r:id="rId97"/>
    <p:sldId id="507" r:id="rId98"/>
  </p:sldIdLst>
  <p:sldSz cx="9144000" cy="6858000" type="screen4x3"/>
  <p:notesSz cx="6858000" cy="9144000"/>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4C8F9FD-3A7B-4B06-B975-6FAE859A98EC}" type="datetimeFigureOut">
              <a:rPr lang="tr-TR"/>
              <a:pPr>
                <a:defRPr/>
              </a:pPr>
              <a:t>30.10.2017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047C7085-B953-4F66-9849-E81E8E6717F6}" type="slidenum">
              <a:rPr lang="tr-TR" altLang="tr-TR"/>
              <a:pPr>
                <a:defRPr/>
              </a:pPr>
              <a:t>‹#›</a:t>
            </a:fld>
            <a:endParaRPr lang="tr-TR" altLang="tr-TR"/>
          </a:p>
        </p:txBody>
      </p:sp>
    </p:spTree>
    <p:extLst>
      <p:ext uri="{BB962C8B-B14F-4D97-AF65-F5344CB8AC3E}">
        <p14:creationId xmlns:p14="http://schemas.microsoft.com/office/powerpoint/2010/main" val="30905219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r-TR"/>
          </a:p>
        </p:txBody>
      </p:sp>
      <p:sp>
        <p:nvSpPr>
          <p:cNvPr id="4" name="3 Veri Yer Tutucusu"/>
          <p:cNvSpPr>
            <a:spLocks noGrp="1"/>
          </p:cNvSpPr>
          <p:nvPr>
            <p:ph type="dt" sz="half" idx="10"/>
          </p:nvPr>
        </p:nvSpPr>
        <p:spPr/>
        <p:txBody>
          <a:bodyPr/>
          <a:lstStyle>
            <a:lvl1pPr>
              <a:defRPr/>
            </a:lvl1pPr>
          </a:lstStyle>
          <a:p>
            <a:pPr>
              <a:defRPr/>
            </a:pPr>
            <a:fld id="{6A387B41-4349-4836-A21E-3D61A61F2EF5}" type="datetimeFigureOut">
              <a:rPr lang="tr-TR"/>
              <a:pPr>
                <a:defRPr/>
              </a:pPr>
              <a:t>30.10.2017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C68DDA3-A199-43CB-9477-A6F1AA34FAEF}" type="slidenum">
              <a:rPr lang="tr-TR" altLang="tr-TR"/>
              <a:pPr>
                <a:defRPr/>
              </a:pPr>
              <a:t>‹#›</a:t>
            </a:fld>
            <a:endParaRPr lang="tr-TR" altLang="tr-TR"/>
          </a:p>
        </p:txBody>
      </p:sp>
    </p:spTree>
    <p:extLst>
      <p:ext uri="{BB962C8B-B14F-4D97-AF65-F5344CB8AC3E}">
        <p14:creationId xmlns:p14="http://schemas.microsoft.com/office/powerpoint/2010/main" val="281000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3 Veri Yer Tutucusu"/>
          <p:cNvSpPr>
            <a:spLocks noGrp="1"/>
          </p:cNvSpPr>
          <p:nvPr>
            <p:ph type="dt" sz="half" idx="10"/>
          </p:nvPr>
        </p:nvSpPr>
        <p:spPr/>
        <p:txBody>
          <a:bodyPr/>
          <a:lstStyle>
            <a:lvl1pPr>
              <a:defRPr/>
            </a:lvl1pPr>
          </a:lstStyle>
          <a:p>
            <a:pPr>
              <a:defRPr/>
            </a:pPr>
            <a:fld id="{1B997310-7314-4BAC-93AA-C8D8747B752C}" type="datetimeFigureOut">
              <a:rPr lang="tr-TR"/>
              <a:pPr>
                <a:defRPr/>
              </a:pPr>
              <a:t>30.10.2017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BD62EA2-51F0-4946-9737-D9211FF3DEB0}" type="slidenum">
              <a:rPr lang="tr-TR" altLang="tr-TR"/>
              <a:pPr>
                <a:defRPr/>
              </a:pPr>
              <a:t>‹#›</a:t>
            </a:fld>
            <a:endParaRPr lang="tr-TR" altLang="tr-TR"/>
          </a:p>
        </p:txBody>
      </p:sp>
    </p:spTree>
    <p:extLst>
      <p:ext uri="{BB962C8B-B14F-4D97-AF65-F5344CB8AC3E}">
        <p14:creationId xmlns:p14="http://schemas.microsoft.com/office/powerpoint/2010/main" val="3305909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3 Veri Yer Tutucusu"/>
          <p:cNvSpPr>
            <a:spLocks noGrp="1"/>
          </p:cNvSpPr>
          <p:nvPr>
            <p:ph type="dt" sz="half" idx="10"/>
          </p:nvPr>
        </p:nvSpPr>
        <p:spPr/>
        <p:txBody>
          <a:bodyPr/>
          <a:lstStyle>
            <a:lvl1pPr>
              <a:defRPr/>
            </a:lvl1pPr>
          </a:lstStyle>
          <a:p>
            <a:pPr>
              <a:defRPr/>
            </a:pPr>
            <a:fld id="{69F065C7-F5AE-4791-A83D-024207F2E8F0}" type="datetimeFigureOut">
              <a:rPr lang="tr-TR"/>
              <a:pPr>
                <a:defRPr/>
              </a:pPr>
              <a:t>30.10.2017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E2C079A-620D-48B7-AA24-D77686068807}" type="slidenum">
              <a:rPr lang="tr-TR" altLang="tr-TR"/>
              <a:pPr>
                <a:defRPr/>
              </a:pPr>
              <a:t>‹#›</a:t>
            </a:fld>
            <a:endParaRPr lang="tr-TR" altLang="tr-TR"/>
          </a:p>
        </p:txBody>
      </p:sp>
    </p:spTree>
    <p:extLst>
      <p:ext uri="{BB962C8B-B14F-4D97-AF65-F5344CB8AC3E}">
        <p14:creationId xmlns:p14="http://schemas.microsoft.com/office/powerpoint/2010/main" val="289547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838200" y="2362200"/>
            <a:ext cx="3770313"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760913" y="2362200"/>
            <a:ext cx="3770312"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ltLang="tr-T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ltLang="tr-T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3A194AB4-DF1B-48E5-B85B-7D7C623BDECA}" type="slidenum">
              <a:rPr lang="en-US" altLang="tr-TR"/>
              <a:pPr/>
              <a:t>‹#›</a:t>
            </a:fld>
            <a:endParaRPr lang="en-US" altLang="tr-TR"/>
          </a:p>
        </p:txBody>
      </p:sp>
    </p:spTree>
    <p:extLst>
      <p:ext uri="{BB962C8B-B14F-4D97-AF65-F5344CB8AC3E}">
        <p14:creationId xmlns:p14="http://schemas.microsoft.com/office/powerpoint/2010/main" val="1449487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391400" cy="8382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1524000" y="1219200"/>
            <a:ext cx="36195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5295900" y="1219200"/>
            <a:ext cx="36195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5295900" y="3695700"/>
            <a:ext cx="36195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10"/>
          </p:nvPr>
        </p:nvSpPr>
        <p:spPr>
          <a:xfrm>
            <a:off x="468313" y="6534150"/>
            <a:ext cx="9144000" cy="566738"/>
          </a:xfrm>
        </p:spPr>
        <p:txBody>
          <a:bodyPr/>
          <a:lstStyle>
            <a:lvl1pPr>
              <a:defRPr/>
            </a:lvl1pPr>
          </a:lstStyle>
          <a:p>
            <a:endParaRPr lang="tr-TR" altLang="tr-TR"/>
          </a:p>
        </p:txBody>
      </p:sp>
    </p:spTree>
    <p:extLst>
      <p:ext uri="{BB962C8B-B14F-4D97-AF65-F5344CB8AC3E}">
        <p14:creationId xmlns:p14="http://schemas.microsoft.com/office/powerpoint/2010/main" val="3697616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tr-TR"/>
          </a:p>
        </p:txBody>
      </p:sp>
      <p:sp>
        <p:nvSpPr>
          <p:cNvPr id="3" name="Table Placeholder 2"/>
          <p:cNvSpPr>
            <a:spLocks noGrp="1"/>
          </p:cNvSpPr>
          <p:nvPr>
            <p:ph type="tbl" idx="1"/>
          </p:nvPr>
        </p:nvSpPr>
        <p:spPr>
          <a:xfrm>
            <a:off x="914400" y="1600202"/>
            <a:ext cx="7772400" cy="4530725"/>
          </a:xfrm>
        </p:spPr>
        <p:txBody>
          <a:bodyPr/>
          <a:lstStyle/>
          <a:p>
            <a:endParaRPr lang="tr-TR"/>
          </a:p>
        </p:txBody>
      </p:sp>
      <p:sp>
        <p:nvSpPr>
          <p:cNvPr id="4" name="Date Placeholder 3"/>
          <p:cNvSpPr>
            <a:spLocks noGrp="1"/>
          </p:cNvSpPr>
          <p:nvPr>
            <p:ph type="dt" sz="half" idx="10"/>
          </p:nvPr>
        </p:nvSpPr>
        <p:spPr>
          <a:xfrm>
            <a:off x="914400" y="6251575"/>
            <a:ext cx="1981200" cy="457200"/>
          </a:xfrm>
        </p:spPr>
        <p:txBody>
          <a:bodyPr/>
          <a:lstStyle>
            <a:lvl1pPr>
              <a:defRPr/>
            </a:lvl1pPr>
          </a:lstStyle>
          <a:p>
            <a:endParaRPr lang="tr-TR" altLang="tr-TR"/>
          </a:p>
        </p:txBody>
      </p:sp>
      <p:sp>
        <p:nvSpPr>
          <p:cNvPr id="5" name="Footer Placeholder 4"/>
          <p:cNvSpPr>
            <a:spLocks noGrp="1"/>
          </p:cNvSpPr>
          <p:nvPr>
            <p:ph type="ftr" sz="quarter" idx="11"/>
          </p:nvPr>
        </p:nvSpPr>
        <p:spPr>
          <a:xfrm>
            <a:off x="3352800" y="6248400"/>
            <a:ext cx="2971800" cy="457200"/>
          </a:xfrm>
        </p:spPr>
        <p:txBody>
          <a:bodyPr/>
          <a:lstStyle>
            <a:lvl1pPr>
              <a:defRPr/>
            </a:lvl1pPr>
          </a:lstStyle>
          <a:p>
            <a:endParaRPr lang="tr-TR" altLang="tr-TR"/>
          </a:p>
        </p:txBody>
      </p:sp>
      <p:sp>
        <p:nvSpPr>
          <p:cNvPr id="6" name="Slide Number Placeholder 5"/>
          <p:cNvSpPr>
            <a:spLocks noGrp="1"/>
          </p:cNvSpPr>
          <p:nvPr>
            <p:ph type="sldNum" sz="quarter" idx="12"/>
          </p:nvPr>
        </p:nvSpPr>
        <p:spPr>
          <a:xfrm>
            <a:off x="6781800" y="6248400"/>
            <a:ext cx="1905000" cy="457200"/>
          </a:xfrm>
        </p:spPr>
        <p:txBody>
          <a:bodyPr/>
          <a:lstStyle>
            <a:lvl1pPr>
              <a:defRPr/>
            </a:lvl1pPr>
          </a:lstStyle>
          <a:p>
            <a:fld id="{D8798603-D5DA-4F51-AEA0-1B7D8FE3A086}" type="slidenum">
              <a:rPr lang="tr-TR" altLang="tr-TR"/>
              <a:pPr/>
              <a:t>‹#›</a:t>
            </a:fld>
            <a:endParaRPr lang="tr-TR" altLang="tr-TR"/>
          </a:p>
        </p:txBody>
      </p:sp>
    </p:spTree>
    <p:extLst>
      <p:ext uri="{BB962C8B-B14F-4D97-AF65-F5344CB8AC3E}">
        <p14:creationId xmlns:p14="http://schemas.microsoft.com/office/powerpoint/2010/main" val="1567560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90B9C8-ED4F-461E-8F80-8CA05049E06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335091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8FC206-6068-45BA-8056-B7C40FCB4366}"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836135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5D485E-C1D2-4730-BC66-50254F03F837}"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696294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20DD82-1773-4F6D-9D0D-9836B0E28891}"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965967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46FF12-47CA-4307-8BD8-993286CBB214}"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00142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3 Veri Yer Tutucusu"/>
          <p:cNvSpPr>
            <a:spLocks noGrp="1"/>
          </p:cNvSpPr>
          <p:nvPr>
            <p:ph type="dt" sz="half" idx="10"/>
          </p:nvPr>
        </p:nvSpPr>
        <p:spPr/>
        <p:txBody>
          <a:bodyPr/>
          <a:lstStyle>
            <a:lvl1pPr>
              <a:defRPr/>
            </a:lvl1pPr>
          </a:lstStyle>
          <a:p>
            <a:pPr>
              <a:defRPr/>
            </a:pPr>
            <a:fld id="{F7944214-7344-46DD-85CC-151EC17E6715}" type="datetimeFigureOut">
              <a:rPr lang="tr-TR"/>
              <a:pPr>
                <a:defRPr/>
              </a:pPr>
              <a:t>30.10.2017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FCE88FC1-3669-4364-A09A-ACD45E23B25C}" type="slidenum">
              <a:rPr lang="tr-TR" altLang="tr-TR"/>
              <a:pPr>
                <a:defRPr/>
              </a:pPr>
              <a:t>‹#›</a:t>
            </a:fld>
            <a:endParaRPr lang="tr-TR" altLang="tr-TR"/>
          </a:p>
        </p:txBody>
      </p:sp>
    </p:spTree>
    <p:extLst>
      <p:ext uri="{BB962C8B-B14F-4D97-AF65-F5344CB8AC3E}">
        <p14:creationId xmlns:p14="http://schemas.microsoft.com/office/powerpoint/2010/main" val="3459863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398FC5E-58BA-4C61-96A9-F21A151B69F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01346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977F915-AB0F-474F-A36F-846409011931}"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96515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A223EB-2691-4F6F-B0BC-02D0A8027E5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687915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019B81-93D8-4722-9C39-7A8E0AEF29B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684389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945A7C-F3B8-4FAB-AD53-A32C81FE3B4F}"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520160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EA4007-8CA8-4914-8224-FC48D3AC75A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948228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7D37552-03A0-42B0-B179-F6F03CDE9C03}"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551690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tr-TR" altLang="tr-TR">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tr-TR" altLang="tr-TR">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9A2453E-8F0C-41EF-84C8-43649B005EAE}"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208103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tr-T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tr-TR" altLang="tr-TR">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tr-TR" altLang="tr-TR">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EBA93E9-21CF-40A3-B890-0AF989FF442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816326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tr-TR" altLang="tr-TR">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tr-TR" altLang="tr-TR">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A43781A-FD21-4F8F-95C6-C1E24EB6860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920498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3 Veri Yer Tutucusu"/>
          <p:cNvSpPr>
            <a:spLocks noGrp="1"/>
          </p:cNvSpPr>
          <p:nvPr>
            <p:ph type="dt" sz="half" idx="10"/>
          </p:nvPr>
        </p:nvSpPr>
        <p:spPr/>
        <p:txBody>
          <a:bodyPr/>
          <a:lstStyle>
            <a:lvl1pPr>
              <a:defRPr/>
            </a:lvl1pPr>
          </a:lstStyle>
          <a:p>
            <a:pPr>
              <a:defRPr/>
            </a:pPr>
            <a:fld id="{EE2DEC38-A636-4FEB-8A1D-6017862E74D3}" type="datetimeFigureOut">
              <a:rPr lang="tr-TR"/>
              <a:pPr>
                <a:defRPr/>
              </a:pPr>
              <a:t>30.10.2017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9F3F444-410D-4F51-ADEF-AAD10B1D5F1C}" type="slidenum">
              <a:rPr lang="tr-TR" altLang="tr-TR"/>
              <a:pPr>
                <a:defRPr/>
              </a:pPr>
              <a:t>‹#›</a:t>
            </a:fld>
            <a:endParaRPr lang="tr-TR" altLang="tr-TR"/>
          </a:p>
        </p:txBody>
      </p:sp>
    </p:spTree>
    <p:extLst>
      <p:ext uri="{BB962C8B-B14F-4D97-AF65-F5344CB8AC3E}">
        <p14:creationId xmlns:p14="http://schemas.microsoft.com/office/powerpoint/2010/main" val="4045833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7A3576-5BDA-4F9A-8985-E6407C2D4A2F}"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414594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721801-C3F8-4C5A-9742-4CFC3F7C23F0}"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926796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A3352C-0E8D-424C-8DA1-5A00D3D6F56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818607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1C2A5B-CF3B-4076-AD9C-5DA3E62897E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257942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9CE9B4C-0833-4025-9B75-D177D431D5D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564050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4DE130C-60CD-46D4-91FD-08F67BB167AE}"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46445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C9E6553-882A-49FA-85CF-774C4C79B414}"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27849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4B34C0-7FAA-48EA-B99A-77DE2A499A44}"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056728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462DDB-4910-489E-8B92-6EA546B49F3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646449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D68F25-46E9-43FA-834E-0E91E894E96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95290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3 Veri Yer Tutucusu"/>
          <p:cNvSpPr>
            <a:spLocks noGrp="1"/>
          </p:cNvSpPr>
          <p:nvPr>
            <p:ph type="dt" sz="half" idx="10"/>
          </p:nvPr>
        </p:nvSpPr>
        <p:spPr/>
        <p:txBody>
          <a:bodyPr/>
          <a:lstStyle>
            <a:lvl1pPr>
              <a:defRPr/>
            </a:lvl1pPr>
          </a:lstStyle>
          <a:p>
            <a:pPr>
              <a:defRPr/>
            </a:pPr>
            <a:fld id="{D735AFCF-B3AA-4A4B-A20E-1A811F1DF44C}" type="datetimeFigureOut">
              <a:rPr lang="tr-TR"/>
              <a:pPr>
                <a:defRPr/>
              </a:pPr>
              <a:t>30.10.2017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072684EB-FCC1-404C-AAC8-40104D86FB2A}" type="slidenum">
              <a:rPr lang="tr-TR" altLang="tr-TR"/>
              <a:pPr>
                <a:defRPr/>
              </a:pPr>
              <a:t>‹#›</a:t>
            </a:fld>
            <a:endParaRPr lang="tr-TR" altLang="tr-TR"/>
          </a:p>
        </p:txBody>
      </p:sp>
    </p:spTree>
    <p:extLst>
      <p:ext uri="{BB962C8B-B14F-4D97-AF65-F5344CB8AC3E}">
        <p14:creationId xmlns:p14="http://schemas.microsoft.com/office/powerpoint/2010/main" val="1066048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E20D10-F1F5-4EDB-BA9C-ABD06E192046}"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063119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endParaRPr lang="tr-TR" altLang="tr-TR"/>
          </a:p>
        </p:txBody>
      </p:sp>
      <p:sp>
        <p:nvSpPr>
          <p:cNvPr id="4" name="Slide Number Placeholder 3"/>
          <p:cNvSpPr>
            <a:spLocks noGrp="1"/>
          </p:cNvSpPr>
          <p:nvPr>
            <p:ph type="sldNum" sz="quarter" idx="11"/>
          </p:nvPr>
        </p:nvSpPr>
        <p:spPr>
          <a:xfrm>
            <a:off x="6553200" y="6248400"/>
            <a:ext cx="2133600" cy="457200"/>
          </a:xfrm>
        </p:spPr>
        <p:txBody>
          <a:bodyPr/>
          <a:lstStyle>
            <a:lvl1pPr>
              <a:defRPr/>
            </a:lvl1pPr>
          </a:lstStyle>
          <a:p>
            <a:fld id="{C30820D6-CF6A-4110-B0C2-0E0619A3D6DC}" type="slidenum">
              <a:rPr lang="tr-TR" altLang="tr-TR"/>
              <a:pPr/>
              <a:t>‹#›</a:t>
            </a:fld>
            <a:endParaRPr lang="tr-TR" altLang="tr-TR"/>
          </a:p>
        </p:txBody>
      </p:sp>
      <p:sp>
        <p:nvSpPr>
          <p:cNvPr id="5" name="Date Placeholder 4"/>
          <p:cNvSpPr>
            <a:spLocks noGrp="1"/>
          </p:cNvSpPr>
          <p:nvPr>
            <p:ph type="dt" sz="half" idx="12"/>
          </p:nvPr>
        </p:nvSpPr>
        <p:spPr>
          <a:xfrm>
            <a:off x="457200" y="6245225"/>
            <a:ext cx="2133600" cy="476250"/>
          </a:xfrm>
        </p:spPr>
        <p:txBody>
          <a:bodyPr/>
          <a:lstStyle>
            <a:lvl1pPr>
              <a:defRPr/>
            </a:lvl1pPr>
          </a:lstStyle>
          <a:p>
            <a:endParaRPr lang="tr-TR" altLang="tr-TR"/>
          </a:p>
        </p:txBody>
      </p:sp>
    </p:spTree>
    <p:extLst>
      <p:ext uri="{BB962C8B-B14F-4D97-AF65-F5344CB8AC3E}">
        <p14:creationId xmlns:p14="http://schemas.microsoft.com/office/powerpoint/2010/main" val="1725284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1C42E7B-A9F3-434D-B159-6231A0F158E3}"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1544332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B72074-B336-4184-BAF5-ED8A72E6AE38}"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1006706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8F392BC-C6E7-4230-ACCC-064F176D5006}"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2153759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68313" y="16287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59313" y="16287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F1F2822-74BD-41B8-92BA-79285932DDD7}"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356209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E7225E7-5B46-4E0C-8673-7A0F99BF2191}"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1230063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F646F3A-C988-4904-96B1-681009C092B7}"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660938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6ADFE54-8F32-430B-BE00-87E4297BCD94}"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3298281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2179799-45B5-4EDA-B3F4-1C2AB857C673}"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47756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3 Veri Yer Tutucusu"/>
          <p:cNvSpPr>
            <a:spLocks noGrp="1"/>
          </p:cNvSpPr>
          <p:nvPr>
            <p:ph type="dt" sz="half" idx="10"/>
          </p:nvPr>
        </p:nvSpPr>
        <p:spPr/>
        <p:txBody>
          <a:bodyPr/>
          <a:lstStyle>
            <a:lvl1pPr>
              <a:defRPr/>
            </a:lvl1pPr>
          </a:lstStyle>
          <a:p>
            <a:pPr>
              <a:defRPr/>
            </a:pPr>
            <a:fld id="{D5A20E1D-6D0E-4702-956B-675B516717CF}" type="datetimeFigureOut">
              <a:rPr lang="tr-TR"/>
              <a:pPr>
                <a:defRPr/>
              </a:pPr>
              <a:t>30.10.2017</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9932399A-FDA8-43DA-979F-C1A21D64DE13}" type="slidenum">
              <a:rPr lang="tr-TR" altLang="tr-TR"/>
              <a:pPr>
                <a:defRPr/>
              </a:pPr>
              <a:t>‹#›</a:t>
            </a:fld>
            <a:endParaRPr lang="tr-TR" altLang="tr-TR"/>
          </a:p>
        </p:txBody>
      </p:sp>
    </p:spTree>
    <p:extLst>
      <p:ext uri="{BB962C8B-B14F-4D97-AF65-F5344CB8AC3E}">
        <p14:creationId xmlns:p14="http://schemas.microsoft.com/office/powerpoint/2010/main" val="21378302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6857458-FB44-4562-83B8-E5E97AE7C295}"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570462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EE33F7D-BF0B-405F-85E8-50657CDA8DA0}"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286027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260350"/>
            <a:ext cx="2057400" cy="589438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68313" y="260350"/>
            <a:ext cx="6019800"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357DD93-284F-4DF4-8C52-072ADB03D18A}"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3218304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8313" y="260350"/>
            <a:ext cx="8229600" cy="5894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tr-TR" altLang="tr-TR">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tr-TR" altLang="tr-TR">
              <a:solidFill>
                <a:srgbClr val="FFFFFF"/>
              </a:solidFill>
            </a:endParaRPr>
          </a:p>
        </p:txBody>
      </p:sp>
      <p:sp>
        <p:nvSpPr>
          <p:cNvPr id="5" name="Slide Number Placeholder 4"/>
          <p:cNvSpPr>
            <a:spLocks noGrp="1"/>
          </p:cNvSpPr>
          <p:nvPr>
            <p:ph type="sldNum" sz="quarter" idx="12"/>
          </p:nvPr>
        </p:nvSpPr>
        <p:spPr>
          <a:xfrm>
            <a:off x="6588125" y="6237288"/>
            <a:ext cx="2133600" cy="476250"/>
          </a:xfrm>
        </p:spPr>
        <p:txBody>
          <a:bodyPr/>
          <a:lstStyle>
            <a:lvl1pPr>
              <a:defRPr/>
            </a:lvl1pPr>
          </a:lstStyle>
          <a:p>
            <a:fld id="{DB96D7F7-8562-4641-8DF9-782BAD66B41D}"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3726634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1C42E7B-A9F3-434D-B159-6231A0F158E3}"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3755561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B72074-B336-4184-BAF5-ED8A72E6AE38}"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51273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8F392BC-C6E7-4230-ACCC-064F176D5006}"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681047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68313" y="16287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59313" y="16287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F1F2822-74BD-41B8-92BA-79285932DDD7}"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3444723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E7225E7-5B46-4E0C-8673-7A0F99BF2191}"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1392627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F646F3A-C988-4904-96B1-681009C092B7}"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275496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3 Veri Yer Tutucusu"/>
          <p:cNvSpPr>
            <a:spLocks noGrp="1"/>
          </p:cNvSpPr>
          <p:nvPr>
            <p:ph type="dt" sz="half" idx="10"/>
          </p:nvPr>
        </p:nvSpPr>
        <p:spPr/>
        <p:txBody>
          <a:bodyPr/>
          <a:lstStyle>
            <a:lvl1pPr>
              <a:defRPr/>
            </a:lvl1pPr>
          </a:lstStyle>
          <a:p>
            <a:pPr>
              <a:defRPr/>
            </a:pPr>
            <a:fld id="{5C71AEFA-1AA4-4D94-A919-2A0E07A180D2}" type="datetimeFigureOut">
              <a:rPr lang="tr-TR"/>
              <a:pPr>
                <a:defRPr/>
              </a:pPr>
              <a:t>30.10.2017</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7259D1B8-9F91-48DE-8B41-60F3BD5864EF}" type="slidenum">
              <a:rPr lang="tr-TR" altLang="tr-TR"/>
              <a:pPr>
                <a:defRPr/>
              </a:pPr>
              <a:t>‹#›</a:t>
            </a:fld>
            <a:endParaRPr lang="tr-TR" altLang="tr-TR"/>
          </a:p>
        </p:txBody>
      </p:sp>
    </p:spTree>
    <p:extLst>
      <p:ext uri="{BB962C8B-B14F-4D97-AF65-F5344CB8AC3E}">
        <p14:creationId xmlns:p14="http://schemas.microsoft.com/office/powerpoint/2010/main" val="2392966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6ADFE54-8F32-430B-BE00-87E4297BCD94}"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182490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2179799-45B5-4EDA-B3F4-1C2AB857C673}"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7481458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6857458-FB44-4562-83B8-E5E97AE7C295}"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2308048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EE33F7D-BF0B-405F-85E8-50657CDA8DA0}"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560215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260350"/>
            <a:ext cx="2057400" cy="589438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68313" y="260350"/>
            <a:ext cx="6019800"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357DD93-284F-4DF4-8C52-072ADB03D18A}"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1407009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8313" y="260350"/>
            <a:ext cx="8229600" cy="5894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tr-TR" altLang="tr-TR">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tr-TR" altLang="tr-TR">
              <a:solidFill>
                <a:srgbClr val="FFFFFF"/>
              </a:solidFill>
            </a:endParaRPr>
          </a:p>
        </p:txBody>
      </p:sp>
      <p:sp>
        <p:nvSpPr>
          <p:cNvPr id="5" name="Slide Number Placeholder 4"/>
          <p:cNvSpPr>
            <a:spLocks noGrp="1"/>
          </p:cNvSpPr>
          <p:nvPr>
            <p:ph type="sldNum" sz="quarter" idx="12"/>
          </p:nvPr>
        </p:nvSpPr>
        <p:spPr>
          <a:xfrm>
            <a:off x="6588125" y="6237288"/>
            <a:ext cx="2133600" cy="476250"/>
          </a:xfrm>
        </p:spPr>
        <p:txBody>
          <a:bodyPr/>
          <a:lstStyle>
            <a:lvl1pPr>
              <a:defRPr/>
            </a:lvl1pPr>
          </a:lstStyle>
          <a:p>
            <a:fld id="{DB96D7F7-8562-4641-8DF9-782BAD66B41D}" type="slidenum">
              <a:rPr lang="tr-TR" altLang="tr-TR">
                <a:solidFill>
                  <a:srgbClr val="FFFFFF"/>
                </a:solidFill>
              </a:rPr>
              <a:pPr/>
              <a:t>‹#›</a:t>
            </a:fld>
            <a:endParaRPr lang="tr-TR" altLang="tr-TR">
              <a:solidFill>
                <a:srgbClr val="FFFFFF"/>
              </a:solidFill>
            </a:endParaRPr>
          </a:p>
        </p:txBody>
      </p:sp>
    </p:spTree>
    <p:extLst>
      <p:ext uri="{BB962C8B-B14F-4D97-AF65-F5344CB8AC3E}">
        <p14:creationId xmlns:p14="http://schemas.microsoft.com/office/powerpoint/2010/main" val="7448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FB656AF2-1BD6-430D-AE57-B79727A52E41}" type="datetimeFigureOut">
              <a:rPr lang="tr-TR"/>
              <a:pPr>
                <a:defRPr/>
              </a:pPr>
              <a:t>30.10.2017</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B72C7AC2-75AF-43A7-B2AF-7227839E4F1A}" type="slidenum">
              <a:rPr lang="tr-TR" altLang="tr-TR"/>
              <a:pPr>
                <a:defRPr/>
              </a:pPr>
              <a:t>‹#›</a:t>
            </a:fld>
            <a:endParaRPr lang="tr-TR" altLang="tr-TR"/>
          </a:p>
        </p:txBody>
      </p:sp>
    </p:spTree>
    <p:extLst>
      <p:ext uri="{BB962C8B-B14F-4D97-AF65-F5344CB8AC3E}">
        <p14:creationId xmlns:p14="http://schemas.microsoft.com/office/powerpoint/2010/main" val="6224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3 Veri Yer Tutucusu"/>
          <p:cNvSpPr>
            <a:spLocks noGrp="1"/>
          </p:cNvSpPr>
          <p:nvPr>
            <p:ph type="dt" sz="half" idx="10"/>
          </p:nvPr>
        </p:nvSpPr>
        <p:spPr/>
        <p:txBody>
          <a:bodyPr/>
          <a:lstStyle>
            <a:lvl1pPr>
              <a:defRPr/>
            </a:lvl1pPr>
          </a:lstStyle>
          <a:p>
            <a:pPr>
              <a:defRPr/>
            </a:pPr>
            <a:fld id="{8D82CB3E-38FD-4ACF-BAAD-9936C2204D5A}" type="datetimeFigureOut">
              <a:rPr lang="tr-TR"/>
              <a:pPr>
                <a:defRPr/>
              </a:pPr>
              <a:t>30.10.2017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53149E09-EE6A-418D-B7D9-0EAED50072A1}" type="slidenum">
              <a:rPr lang="tr-TR" altLang="tr-TR"/>
              <a:pPr>
                <a:defRPr/>
              </a:pPr>
              <a:t>‹#›</a:t>
            </a:fld>
            <a:endParaRPr lang="tr-TR" altLang="tr-TR"/>
          </a:p>
        </p:txBody>
      </p:sp>
    </p:spTree>
    <p:extLst>
      <p:ext uri="{BB962C8B-B14F-4D97-AF65-F5344CB8AC3E}">
        <p14:creationId xmlns:p14="http://schemas.microsoft.com/office/powerpoint/2010/main" val="347416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3 Veri Yer Tutucusu"/>
          <p:cNvSpPr>
            <a:spLocks noGrp="1"/>
          </p:cNvSpPr>
          <p:nvPr>
            <p:ph type="dt" sz="half" idx="10"/>
          </p:nvPr>
        </p:nvSpPr>
        <p:spPr/>
        <p:txBody>
          <a:bodyPr/>
          <a:lstStyle>
            <a:lvl1pPr>
              <a:defRPr/>
            </a:lvl1pPr>
          </a:lstStyle>
          <a:p>
            <a:pPr>
              <a:defRPr/>
            </a:pPr>
            <a:fld id="{1531216E-2E98-4A72-B101-A23D1ECFFC8B}" type="datetimeFigureOut">
              <a:rPr lang="tr-TR"/>
              <a:pPr>
                <a:defRPr/>
              </a:pPr>
              <a:t>30.10.2017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393CD7E-0254-4B70-8291-F36E29D6D160}" type="slidenum">
              <a:rPr lang="tr-TR" altLang="tr-TR"/>
              <a:pPr>
                <a:defRPr/>
              </a:pPr>
              <a:t>‹#›</a:t>
            </a:fld>
            <a:endParaRPr lang="tr-TR" altLang="tr-TR"/>
          </a:p>
        </p:txBody>
      </p:sp>
    </p:spTree>
    <p:extLst>
      <p:ext uri="{BB962C8B-B14F-4D97-AF65-F5344CB8AC3E}">
        <p14:creationId xmlns:p14="http://schemas.microsoft.com/office/powerpoint/2010/main" val="245890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89FA40B-1D75-4E4E-9C8E-0AD2E6A9AD80}" type="datetimeFigureOut">
              <a:rPr lang="tr-TR"/>
              <a:pPr>
                <a:defRPr/>
              </a:pPr>
              <a:t>30.10.2017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E304E91F-7EB4-4671-86E3-C21A1BFEE12F}"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93" r:id="rId12"/>
    <p:sldLayoutId id="2147483694" r:id="rId13"/>
    <p:sldLayoutId id="2147483722" r:id="rId14"/>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endParaRPr lang="tr-TR" altLang="tr-TR"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tr-TR" altLang="tr-TR" smtClean="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326F44E4-98A4-4921-A3ED-071E1B5AF030}" type="slidenum">
              <a:rPr lang="tr-TR" altLang="tr-TR" smtClean="0">
                <a:solidFill>
                  <a:srgbClr val="000000"/>
                </a:solidFill>
                <a:cs typeface="+mn-cs"/>
              </a:rPr>
              <a:pPr eaLnBrk="1" hangingPunct="1"/>
              <a:t>‹#›</a:t>
            </a:fld>
            <a:endParaRPr lang="tr-TR" altLang="tr-TR" smtClean="0">
              <a:solidFill>
                <a:srgbClr val="000000"/>
              </a:solidFill>
              <a:cs typeface="+mn-cs"/>
            </a:endParaRPr>
          </a:p>
        </p:txBody>
      </p:sp>
    </p:spTree>
    <p:extLst>
      <p:ext uri="{BB962C8B-B14F-4D97-AF65-F5344CB8AC3E}">
        <p14:creationId xmlns:p14="http://schemas.microsoft.com/office/powerpoint/2010/main" val="234543405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tr-TR" altLang="tr-TR"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tr-TR" altLang="tr-TR" smtClean="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67094282-5053-42F6-8E90-CAAA1A1423ED}" type="slidenum">
              <a:rPr lang="tr-TR" altLang="tr-TR" smtClean="0">
                <a:solidFill>
                  <a:srgbClr val="000000"/>
                </a:solidFill>
                <a:cs typeface="+mn-cs"/>
              </a:rPr>
              <a:pPr eaLnBrk="1" hangingPunct="1"/>
              <a:t>‹#›</a:t>
            </a:fld>
            <a:endParaRPr lang="tr-TR" altLang="tr-TR" smtClean="0">
              <a:solidFill>
                <a:srgbClr val="000000"/>
              </a:solidFill>
              <a:cs typeface="+mn-cs"/>
            </a:endParaRPr>
          </a:p>
        </p:txBody>
      </p:sp>
    </p:spTree>
    <p:extLst>
      <p:ext uri="{BB962C8B-B14F-4D97-AF65-F5344CB8AC3E}">
        <p14:creationId xmlns:p14="http://schemas.microsoft.com/office/powerpoint/2010/main" val="182335928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space-backgrounds-wallpapers"/>
          <p:cNvPicPr>
            <a:picLocks noChangeAspect="1" noChangeArrowheads="1"/>
          </p:cNvPicPr>
          <p:nvPr userDrawn="1"/>
        </p:nvPicPr>
        <p:blipFill>
          <a:blip r:embed="rId14">
            <a:extLst>
              <a:ext uri="{28A0092B-C50C-407E-A947-70E740481C1C}">
                <a14:useLocalDpi xmlns:a14="http://schemas.microsoft.com/office/drawing/2010/main" val="0"/>
              </a:ext>
            </a:extLst>
          </a:blip>
          <a:srcRect l="8224" r="8827"/>
          <a:stretch>
            <a:fillRect/>
          </a:stretch>
        </p:blipFill>
        <p:spPr bwMode="auto">
          <a:xfrm>
            <a:off x="0" y="0"/>
            <a:ext cx="9144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Grp="1" noChangeArrowheads="1"/>
          </p:cNvSpPr>
          <p:nvPr>
            <p:ph type="title"/>
          </p:nvPr>
        </p:nvSpPr>
        <p:spPr bwMode="auto">
          <a:xfrm>
            <a:off x="468313" y="260350"/>
            <a:ext cx="8229600" cy="1143000"/>
          </a:xfrm>
          <a:prstGeom prst="rect">
            <a:avLst/>
          </a:prstGeom>
          <a:solidFill>
            <a:srgbClr val="00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Click to edit Master title style</a:t>
            </a:r>
          </a:p>
        </p:txBody>
      </p:sp>
      <p:sp>
        <p:nvSpPr>
          <p:cNvPr id="1033" name="Rectangle 9"/>
          <p:cNvSpPr>
            <a:spLocks noGrp="1" noChangeArrowheads="1"/>
          </p:cNvSpPr>
          <p:nvPr>
            <p:ph type="body" idx="1"/>
          </p:nvPr>
        </p:nvSpPr>
        <p:spPr bwMode="auto">
          <a:xfrm>
            <a:off x="468313" y="1628775"/>
            <a:ext cx="8229600" cy="4525963"/>
          </a:xfrm>
          <a:prstGeom prst="rect">
            <a:avLst/>
          </a:prstGeom>
          <a:solidFill>
            <a:srgbClr val="00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34" name="Rectangle 10"/>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1" hangingPunct="1"/>
            <a:endParaRPr lang="tr-TR" altLang="tr-TR" smtClean="0">
              <a:solidFill>
                <a:srgbClr val="FFFFFF"/>
              </a:solidFill>
            </a:endParaRPr>
          </a:p>
        </p:txBody>
      </p:sp>
      <p:sp>
        <p:nvSpPr>
          <p:cNvPr id="103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1" hangingPunct="1"/>
            <a:endParaRPr lang="tr-TR" altLang="tr-TR" smtClean="0">
              <a:solidFill>
                <a:srgbClr val="FFFFFF"/>
              </a:solidFill>
            </a:endParaRPr>
          </a:p>
        </p:txBody>
      </p:sp>
      <p:sp>
        <p:nvSpPr>
          <p:cNvPr id="1036" name="Rectangle 12"/>
          <p:cNvSpPr>
            <a:spLocks noGrp="1" noChangeArrowheads="1"/>
          </p:cNvSpPr>
          <p:nvPr>
            <p:ph type="sldNum" sz="quarter" idx="4"/>
          </p:nvPr>
        </p:nvSpPr>
        <p:spPr bwMode="auto">
          <a:xfrm>
            <a:off x="6588125" y="623728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1" hangingPunct="1"/>
            <a:fld id="{AF5CD649-B209-4872-A4FD-D81A09133193}" type="slidenum">
              <a:rPr lang="tr-TR" altLang="tr-TR" smtClean="0">
                <a:solidFill>
                  <a:srgbClr val="FFFFFF"/>
                </a:solidFill>
              </a:rPr>
              <a:pPr eaLnBrk="1" hangingPunct="1"/>
              <a:t>‹#›</a:t>
            </a:fld>
            <a:endParaRPr lang="tr-TR" altLang="tr-TR" smtClean="0">
              <a:solidFill>
                <a:srgbClr val="FFFFFF"/>
              </a:solidFill>
            </a:endParaRPr>
          </a:p>
        </p:txBody>
      </p:sp>
    </p:spTree>
    <p:extLst>
      <p:ext uri="{BB962C8B-B14F-4D97-AF65-F5344CB8AC3E}">
        <p14:creationId xmlns:p14="http://schemas.microsoft.com/office/powerpoint/2010/main" val="1076500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rtl="0" fontAlgn="base">
        <a:spcBef>
          <a:spcPct val="0"/>
        </a:spcBef>
        <a:spcAft>
          <a:spcPct val="0"/>
        </a:spcAft>
        <a:defRPr sz="4400" b="1" i="1" kern="1200">
          <a:solidFill>
            <a:srgbClr val="FFFF66"/>
          </a:solidFill>
          <a:latin typeface="+mj-lt"/>
          <a:ea typeface="+mj-ea"/>
          <a:cs typeface="+mj-cs"/>
        </a:defRPr>
      </a:lvl1pPr>
      <a:lvl2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2pPr>
      <a:lvl3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3pPr>
      <a:lvl4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4pPr>
      <a:lvl5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space-backgrounds-wallpapers"/>
          <p:cNvPicPr>
            <a:picLocks noChangeAspect="1" noChangeArrowheads="1"/>
          </p:cNvPicPr>
          <p:nvPr userDrawn="1"/>
        </p:nvPicPr>
        <p:blipFill>
          <a:blip r:embed="rId14">
            <a:extLst>
              <a:ext uri="{28A0092B-C50C-407E-A947-70E740481C1C}">
                <a14:useLocalDpi xmlns:a14="http://schemas.microsoft.com/office/drawing/2010/main" val="0"/>
              </a:ext>
            </a:extLst>
          </a:blip>
          <a:srcRect l="8224" r="8827"/>
          <a:stretch>
            <a:fillRect/>
          </a:stretch>
        </p:blipFill>
        <p:spPr bwMode="auto">
          <a:xfrm>
            <a:off x="0" y="0"/>
            <a:ext cx="9144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Grp="1" noChangeArrowheads="1"/>
          </p:cNvSpPr>
          <p:nvPr>
            <p:ph type="title"/>
          </p:nvPr>
        </p:nvSpPr>
        <p:spPr bwMode="auto">
          <a:xfrm>
            <a:off x="468313" y="260350"/>
            <a:ext cx="8229600" cy="1143000"/>
          </a:xfrm>
          <a:prstGeom prst="rect">
            <a:avLst/>
          </a:prstGeom>
          <a:solidFill>
            <a:srgbClr val="00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Click to edit Master title style</a:t>
            </a:r>
          </a:p>
        </p:txBody>
      </p:sp>
      <p:sp>
        <p:nvSpPr>
          <p:cNvPr id="1033" name="Rectangle 9"/>
          <p:cNvSpPr>
            <a:spLocks noGrp="1" noChangeArrowheads="1"/>
          </p:cNvSpPr>
          <p:nvPr>
            <p:ph type="body" idx="1"/>
          </p:nvPr>
        </p:nvSpPr>
        <p:spPr bwMode="auto">
          <a:xfrm>
            <a:off x="468313" y="1628775"/>
            <a:ext cx="8229600" cy="4525963"/>
          </a:xfrm>
          <a:prstGeom prst="rect">
            <a:avLst/>
          </a:prstGeom>
          <a:solidFill>
            <a:srgbClr val="00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34" name="Rectangle 10"/>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1" hangingPunct="1"/>
            <a:endParaRPr lang="tr-TR" altLang="tr-TR" smtClean="0">
              <a:solidFill>
                <a:srgbClr val="FFFFFF"/>
              </a:solidFill>
            </a:endParaRPr>
          </a:p>
        </p:txBody>
      </p:sp>
      <p:sp>
        <p:nvSpPr>
          <p:cNvPr id="103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1" hangingPunct="1"/>
            <a:endParaRPr lang="tr-TR" altLang="tr-TR" smtClean="0">
              <a:solidFill>
                <a:srgbClr val="FFFFFF"/>
              </a:solidFill>
            </a:endParaRPr>
          </a:p>
        </p:txBody>
      </p:sp>
      <p:sp>
        <p:nvSpPr>
          <p:cNvPr id="1036" name="Rectangle 12"/>
          <p:cNvSpPr>
            <a:spLocks noGrp="1" noChangeArrowheads="1"/>
          </p:cNvSpPr>
          <p:nvPr>
            <p:ph type="sldNum" sz="quarter" idx="4"/>
          </p:nvPr>
        </p:nvSpPr>
        <p:spPr bwMode="auto">
          <a:xfrm>
            <a:off x="6588125" y="623728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1" hangingPunct="1"/>
            <a:fld id="{AF5CD649-B209-4872-A4FD-D81A09133193}" type="slidenum">
              <a:rPr lang="tr-TR" altLang="tr-TR" smtClean="0">
                <a:solidFill>
                  <a:srgbClr val="FFFFFF"/>
                </a:solidFill>
              </a:rPr>
              <a:pPr eaLnBrk="1" hangingPunct="1"/>
              <a:t>‹#›</a:t>
            </a:fld>
            <a:endParaRPr lang="tr-TR" altLang="tr-TR" smtClean="0">
              <a:solidFill>
                <a:srgbClr val="FFFFFF"/>
              </a:solidFill>
            </a:endParaRPr>
          </a:p>
        </p:txBody>
      </p:sp>
    </p:spTree>
    <p:extLst>
      <p:ext uri="{BB962C8B-B14F-4D97-AF65-F5344CB8AC3E}">
        <p14:creationId xmlns:p14="http://schemas.microsoft.com/office/powerpoint/2010/main" val="33186925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fontAlgn="base">
        <a:spcBef>
          <a:spcPct val="0"/>
        </a:spcBef>
        <a:spcAft>
          <a:spcPct val="0"/>
        </a:spcAft>
        <a:defRPr sz="4400" b="1" i="1" kern="1200">
          <a:solidFill>
            <a:srgbClr val="FFFF66"/>
          </a:solidFill>
          <a:latin typeface="+mj-lt"/>
          <a:ea typeface="+mj-ea"/>
          <a:cs typeface="+mj-cs"/>
        </a:defRPr>
      </a:lvl1pPr>
      <a:lvl2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2pPr>
      <a:lvl3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3pPr>
      <a:lvl4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4pPr>
      <a:lvl5pPr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b="1" i="1">
          <a:solidFill>
            <a:srgbClr val="FFFF66"/>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C:\asli\astronomi%20I\1\animasyonlar\4_15.av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8.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55.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hyperlink" Target="http://images.google.com/imgres?imgurl=http://gallery.hd.org/_exhibits/places-and-sights/_more2002/_more11/Namibia-Grootfontein-vicinity-Hoba-meteorite-at-50-tons-the-biggest-known-in-the-world-SMO.jpg&amp;imgrefurl=http://mirror-cn-bj1.gallery.hd.org/_c/places-and-sights/_more2002/_more11/Namibia-Grootfontein-vicinity-Hoba-meteorite-at-50-tons-the-biggest-known-in-the-world-SMO.jpg.html&amp;h=296&amp;w=451&amp;sz=977&amp;hl=en&amp;start=4&amp;um=1&amp;tbnid=SXRszT42gjiatM:&amp;tbnh=98&amp;tbnw=150&amp;prev=/images?q%3Dmeteorite%26svnum%3D10%26um%3D1%26hl%3Den%26rls%3Dcom.microsoft:tr:IE-SearchBox%26rlz%3D1I7GGLF%26sa%3DN" TargetMode="External"/><Relationship Id="rId18" Type="http://schemas.openxmlformats.org/officeDocument/2006/relationships/image" Target="../media/image83.jpeg"/><Relationship Id="rId3" Type="http://schemas.openxmlformats.org/officeDocument/2006/relationships/hyperlink" Target="http://images.google.com/imgres?imgurl=http://www.physics.uc.edu/~hanson/ASTRO/LECTURENOTES/F03/SpaceDebris/IronMeteorite.jpg&amp;imgrefurl=http://www.physics.uc.edu/~hanson/ASTRO/LECTURENOTES/F03/SpaceDebris/Page7.html&amp;h=439&amp;w=553&amp;sz=37&amp;hl=en&amp;start=14&amp;um=1&amp;tbnid=5ctneKAe1ZT0OM:&amp;tbnh=106&amp;tbnw=133&amp;prev=/images?q%3Dmeteorite%26svnum%3D10%26um%3D1%26hl%3Den%26rls%3Dcom.microsoft:tr:IE-SearchBox%26rlz%3D1I7GGLF%26sa%3DN" TargetMode="External"/><Relationship Id="rId7" Type="http://schemas.openxmlformats.org/officeDocument/2006/relationships/hyperlink" Target="http://images.google.com/imgres?imgurl=http://www.jb.man.ac.uk/distance/strobel/solarsys/solsysc_files/iron-meteorite.jpg&amp;imgrefurl=http://www.jb.man.ac.uk/distance/strobel/solarsys/solsysc.htm&amp;h=431&amp;w=616&amp;sz=73&amp;hl=en&amp;start=11&amp;um=1&amp;tbnid=Kw9UaO4GcrDg0M:&amp;tbnh=95&amp;tbnw=136&amp;prev=/images?q%3Dmeteorite%26svnum%3D10%26um%3D1%26hl%3Den%26rls%3Dcom.microsoft:tr:IE-SearchBox%26rlz%3D1I7GGLF%26sa%3DN" TargetMode="External"/><Relationship Id="rId12" Type="http://schemas.openxmlformats.org/officeDocument/2006/relationships/image" Target="../media/image80.jpeg"/><Relationship Id="rId17" Type="http://schemas.openxmlformats.org/officeDocument/2006/relationships/hyperlink" Target="http://images.google.com/imgres?imgurl=http://www.worldrecordmeteorite.com/downloads/steve_meteorite_0199.jpg&amp;imgrefurl=http://www.worldrecordmeteorite.com/media.htm&amp;h=1452&amp;w=1935&amp;sz=1958&amp;hl=en&amp;start=28&amp;um=1&amp;tbnid=3Uz3vRmRmgeqZM:&amp;tbnh=113&amp;tbnw=150&amp;prev=/images?q%3Dmeteorite%26start%3D20%26ndsp%3D20%26svnum%3D10%26um%3D1%26hl%3Den%26rls%3Dcom.microsoft:tr:IE-SearchBox%26rlz%3D1I7GGLF%26sa%3DN" TargetMode="External"/><Relationship Id="rId2" Type="http://schemas.openxmlformats.org/officeDocument/2006/relationships/image" Target="../media/image75.jpeg"/><Relationship Id="rId16" Type="http://schemas.openxmlformats.org/officeDocument/2006/relationships/image" Target="../media/image82.jpeg"/><Relationship Id="rId20"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hyperlink" Target="http://images.google.com/imgres?imgurl=http://msnbcmedia1.msn.com/j/msnbc/Components/Photos/051111/051111_meteorite_hmed_4p.widec.jpg&amp;imgrefurl=http://www.msnbc.msn.com/id/10007802/&amp;h=300&amp;w=298&amp;sz=17&amp;hl=en&amp;start=7&amp;um=1&amp;tbnid=KMxPENijJhmaZM:&amp;tbnh=116&amp;tbnw=115&amp;prev=/images?q%3Dmeteorite%26svnum%3D10%26um%3D1%26hl%3Den%26rls%3Dcom.microsoft:tr:IE-SearchBox%26rlz%3D1I7GGLF%26sa%3DN" TargetMode="External"/><Relationship Id="rId5" Type="http://schemas.openxmlformats.org/officeDocument/2006/relationships/hyperlink" Target="http://meteorites.asu.edu/images/albin-big.jpg" TargetMode="External"/><Relationship Id="rId15" Type="http://schemas.openxmlformats.org/officeDocument/2006/relationships/hyperlink" Target="http://images.google.com/imgres?imgurl=http://wps.prenhall.com/wps/media/objects/1352/1384752/image/martian_meteorite.jpg&amp;imgrefurl=http://wps.prenhall.com/esm_chaisson_astronomytoday_5/0,9185,1384765-content,00.html&amp;h=469&amp;w=618&amp;sz=96&amp;hl=en&amp;start=31&amp;um=1&amp;tbnid=wKPCqMMrB_XF1M:&amp;tbnh=103&amp;tbnw=136&amp;prev=/images?q%3Dmeteorite%26start%3D20%26ndsp%3D20%26svnum%3D10%26um%3D1%26hl%3Den%26rls%3Dcom.microsoft:tr:IE-SearchBox%26rlz%3D1I7GGLF%26sa%3DN" TargetMode="External"/><Relationship Id="rId10" Type="http://schemas.openxmlformats.org/officeDocument/2006/relationships/image" Target="../media/image79.jpeg"/><Relationship Id="rId19" Type="http://schemas.openxmlformats.org/officeDocument/2006/relationships/hyperlink" Target="http://images.google.com/imgres?imgurl=http://upload.wikimedia.org/wikipedia/commons/archive/a/ab/20050827232208!SikhoteAlinMeteorite.jpg&amp;imgrefurl=http://commons.wikimedia.org/wiki/Image:SikhoteAlinMeteorite.jpg&amp;h=768&amp;w=1024&amp;sz=121&amp;hl=en&amp;start=53&amp;um=1&amp;tbnid=Vot017hsscoo-M:&amp;tbnh=113&amp;tbnw=150&amp;prev=/images?q%3Dmeteorite%26start%3D40%26ndsp%3D20%26svnum%3D10%26um%3D1%26hl%3Den%26rls%3Dcom.microsoft:tr:IE-SearchBox%26rlz%3D1I7GGLF%26sa%3DN" TargetMode="External"/><Relationship Id="rId4" Type="http://schemas.openxmlformats.org/officeDocument/2006/relationships/image" Target="../media/image76.jpeg"/><Relationship Id="rId9" Type="http://schemas.openxmlformats.org/officeDocument/2006/relationships/hyperlink" Target="http://images.google.com/imgres?imgurl=http://www.norwebster.com/mars/mer/images/meteorite.jpg&amp;imgrefurl=http://www.norwebster.com/mars/mer/mer02.html&amp;h=1024&amp;w=1024&amp;sz=906&amp;hl=en&amp;start=12&amp;um=1&amp;tbnid=yco8r5iSawMF9M:&amp;tbnh=150&amp;tbnw=150&amp;prev=/images?q%3Dmeteorite%26svnum%3D10%26um%3D1%26hl%3Den%26rls%3Dcom.microsoft:tr:IE-SearchBox%26rlz%3D1I7GGLF%26sa%3DN" TargetMode="External"/><Relationship Id="rId1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7.vml"/><Relationship Id="rId4" Type="http://schemas.openxmlformats.org/officeDocument/2006/relationships/image" Target="../media/image104.wm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8.vml"/><Relationship Id="rId4" Type="http://schemas.openxmlformats.org/officeDocument/2006/relationships/image" Target="../media/image105.wmf"/></Relationships>
</file>

<file path=ppt/slides/_rels/slide72.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image" Target="../media/image106.jpeg"/><Relationship Id="rId1" Type="http://schemas.openxmlformats.org/officeDocument/2006/relationships/slideLayout" Target="../slideLayouts/slideLayout36.xml"/><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image" Target="../media/image108.jpe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1.xml"/><Relationship Id="rId5" Type="http://schemas.openxmlformats.org/officeDocument/2006/relationships/image" Target="../media/image120.jpeg"/><Relationship Id="rId4" Type="http://schemas.openxmlformats.org/officeDocument/2006/relationships/image" Target="../media/image119.jpeg"/></Relationships>
</file>

<file path=ppt/slides/_rels/slide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1.xml"/><Relationship Id="rId4" Type="http://schemas.openxmlformats.org/officeDocument/2006/relationships/image" Target="../media/image123.jpeg"/></Relationships>
</file>

<file path=ppt/slides/_rels/slide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9576" y="2924944"/>
            <a:ext cx="3770313" cy="2303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a:spLocks noGrp="1" noChangeArrowheads="1"/>
          </p:cNvSpPr>
          <p:nvPr>
            <p:ph type="title"/>
          </p:nvPr>
        </p:nvSpPr>
        <p:spPr/>
        <p:txBody>
          <a:bodyPr anchor="ctr"/>
          <a:lstStyle/>
          <a:p>
            <a:r>
              <a:rPr lang="tr-TR" altLang="tr-TR" sz="4000" dirty="0" smtClean="0">
                <a:solidFill>
                  <a:srgbClr val="FFFF99"/>
                </a:solidFill>
                <a:latin typeface="Georgia" panose="02040502050405020303" pitchFamily="18" charset="0"/>
              </a:rPr>
              <a:t>Asteroidler, Kuyrukluyıldızlar, Meteorlar</a:t>
            </a:r>
            <a:endParaRPr lang="tr-TR" altLang="tr-TR" sz="4000" dirty="0">
              <a:solidFill>
                <a:srgbClr val="FFFF99"/>
              </a:solidFill>
              <a:latin typeface="Georgia" panose="02040502050405020303" pitchFamily="18" charset="0"/>
            </a:endParaRPr>
          </a:p>
        </p:txBody>
      </p:sp>
      <p:pic>
        <p:nvPicPr>
          <p:cNvPr id="9" name="Picture 7" descr="Hale-Bopp_March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104" y="0"/>
            <a:ext cx="3600450" cy="2522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m2"/>
          <p:cNvPicPr>
            <a:picLocks noChangeAspect="1" noChangeArrowheads="1"/>
          </p:cNvPicPr>
          <p:nvPr/>
        </p:nvPicPr>
        <p:blipFill>
          <a:blip r:embed="rId4">
            <a:extLst>
              <a:ext uri="{28A0092B-C50C-407E-A947-70E740481C1C}">
                <a14:useLocalDpi xmlns:a14="http://schemas.microsoft.com/office/drawing/2010/main" val="0"/>
              </a:ext>
            </a:extLst>
          </a:blip>
          <a:srcRect r="52202" b="51410"/>
          <a:stretch>
            <a:fillRect/>
          </a:stretch>
        </p:blipFill>
        <p:spPr bwMode="auto">
          <a:xfrm>
            <a:off x="5004048" y="3868812"/>
            <a:ext cx="3671888"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3"/>
          <p:cNvSpPr txBox="1">
            <a:spLocks noChangeArrowheads="1"/>
          </p:cNvSpPr>
          <p:nvPr/>
        </p:nvSpPr>
        <p:spPr bwMode="auto">
          <a:xfrm>
            <a:off x="1908175" y="836613"/>
            <a:ext cx="655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sz="4000" b="1">
                <a:latin typeface="Monotype Corsiva" panose="03010101010201010101" pitchFamily="66" charset="0"/>
              </a:rPr>
              <a:t>Cüce Gezegenler’in Özellikleri</a:t>
            </a:r>
          </a:p>
        </p:txBody>
      </p:sp>
      <p:pic>
        <p:nvPicPr>
          <p:cNvPr id="27136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947863"/>
            <a:ext cx="87153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3"/>
          <p:cNvSpPr txBox="1">
            <a:spLocks noChangeArrowheads="1"/>
          </p:cNvSpPr>
          <p:nvPr/>
        </p:nvSpPr>
        <p:spPr bwMode="auto">
          <a:xfrm>
            <a:off x="2339975" y="765175"/>
            <a:ext cx="655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tr-TR" altLang="tr-TR" sz="4000" b="1">
                <a:latin typeface="Monotype Corsiva" panose="03010101010201010101" pitchFamily="66" charset="0"/>
              </a:rPr>
              <a:t>Cüce Gezegen Adayları</a:t>
            </a:r>
          </a:p>
        </p:txBody>
      </p:sp>
      <p:pic>
        <p:nvPicPr>
          <p:cNvPr id="272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0238"/>
            <a:ext cx="85344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751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539750" y="333375"/>
            <a:ext cx="6918325" cy="557213"/>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Lst>
        </p:spPr>
        <p:txBody>
          <a:bodyPr lIns="82066" tIns="41034" rIns="82066" bIns="41034" anchor="ct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4400">
                <a:solidFill>
                  <a:srgbClr val="000000"/>
                </a:solidFill>
                <a:latin typeface="Times New Roman" panose="02020603050405020304" pitchFamily="18" charset="0"/>
                <a:ea typeface="HG Mincho Light J"/>
                <a:cs typeface="HG Mincho Light J"/>
              </a:rPr>
              <a:t>Bode Yasas</a:t>
            </a:r>
            <a:r>
              <a:rPr lang="en-US" altLang="tr-TR" sz="4400">
                <a:solidFill>
                  <a:srgbClr val="000000"/>
                </a:solidFill>
                <a:ea typeface="HG Mincho Light J"/>
                <a:cs typeface="HG Mincho Light J"/>
              </a:rPr>
              <a:t>ı</a:t>
            </a:r>
            <a:r>
              <a:rPr lang="en-US" altLang="tr-TR" sz="4400">
                <a:solidFill>
                  <a:srgbClr val="000000"/>
                </a:solidFill>
                <a:latin typeface="Times New Roman" panose="02020603050405020304" pitchFamily="18" charset="0"/>
                <a:ea typeface="HG Mincho Light J"/>
                <a:cs typeface="HG Mincho Light J"/>
              </a:rPr>
              <a:t> </a:t>
            </a:r>
            <a:endParaRPr lang="en-US" altLang="tr-TR" sz="4400"/>
          </a:p>
        </p:txBody>
      </p:sp>
      <p:sp>
        <p:nvSpPr>
          <p:cNvPr id="273411" name="Rectangle 3"/>
          <p:cNvSpPr>
            <a:spLocks noChangeArrowheads="1"/>
          </p:cNvSpPr>
          <p:nvPr/>
        </p:nvSpPr>
        <p:spPr bwMode="auto">
          <a:xfrm>
            <a:off x="323850" y="1122363"/>
            <a:ext cx="7704138" cy="9683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defTabSz="449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49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49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49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ts val="800"/>
              </a:spcBef>
              <a:buFontTx/>
              <a:buChar char="•"/>
            </a:pPr>
            <a:r>
              <a:rPr lang="en-US" altLang="tr-TR">
                <a:solidFill>
                  <a:srgbClr val="000000"/>
                </a:solidFill>
                <a:ea typeface="HG Mincho Light J"/>
                <a:cs typeface="HG Mincho Light J"/>
              </a:rPr>
              <a:t>Gezegenlerin Güne</a:t>
            </a:r>
            <a:r>
              <a:rPr lang="tr-TR" altLang="tr-TR" sz="2800">
                <a:latin typeface="Arial" panose="020B0604020202020204" pitchFamily="34" charset="0"/>
              </a:rPr>
              <a:t>ş</a:t>
            </a:r>
            <a:r>
              <a:rPr lang="en-US" altLang="tr-TR">
                <a:solidFill>
                  <a:srgbClr val="000000"/>
                </a:solidFill>
                <a:ea typeface="HG Mincho Light J"/>
                <a:cs typeface="HG Mincho Light J"/>
              </a:rPr>
              <a:t>’e olan uzaklıkları için basit bir yöntem</a:t>
            </a:r>
          </a:p>
        </p:txBody>
      </p:sp>
      <p:graphicFrame>
        <p:nvGraphicFramePr>
          <p:cNvPr id="410628" name="Object 4"/>
          <p:cNvGraphicFramePr>
            <a:graphicFrameLocks noChangeAspect="1"/>
          </p:cNvGraphicFramePr>
          <p:nvPr/>
        </p:nvGraphicFramePr>
        <p:xfrm>
          <a:off x="2987675" y="2205038"/>
          <a:ext cx="3455988" cy="1439862"/>
        </p:xfrm>
        <a:graphic>
          <a:graphicData uri="http://schemas.openxmlformats.org/presentationml/2006/ole">
            <mc:AlternateContent xmlns:mc="http://schemas.openxmlformats.org/markup-compatibility/2006">
              <mc:Choice xmlns:v="urn:schemas-microsoft-com:vml" Requires="v">
                <p:oleObj spid="_x0000_s1035" name="Equation" r:id="rId3" imgW="904729" imgH="323905" progId="Equation.3">
                  <p:embed/>
                </p:oleObj>
              </mc:Choice>
              <mc:Fallback>
                <p:oleObj name="Equation" r:id="rId3" imgW="904729" imgH="32390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205038"/>
                        <a:ext cx="3455988" cy="1439862"/>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333333"/>
                              </a:outerShdw>
                            </a:effectLst>
                          </a14:hiddenEffects>
                        </a:ext>
                      </a:extLst>
                    </p:spPr>
                  </p:pic>
                </p:oleObj>
              </mc:Fallback>
            </mc:AlternateContent>
          </a:graphicData>
        </a:graphic>
      </p:graphicFrame>
      <p:sp>
        <p:nvSpPr>
          <p:cNvPr id="273413" name="Rectangle 5"/>
          <p:cNvSpPr>
            <a:spLocks noChangeArrowheads="1"/>
          </p:cNvSpPr>
          <p:nvPr/>
        </p:nvSpPr>
        <p:spPr bwMode="auto">
          <a:xfrm>
            <a:off x="611188" y="3789363"/>
            <a:ext cx="7561262" cy="16478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2800">
              <a:latin typeface="Times New Roman" panose="02020603050405020304" pitchFamily="18" charset="0"/>
              <a:cs typeface="Times New Roman" panose="02020603050405020304" pitchFamily="18" charset="0"/>
            </a:endParaRPr>
          </a:p>
          <a:p>
            <a:pPr>
              <a:spcBef>
                <a:spcPct val="0"/>
              </a:spcBef>
              <a:buFontTx/>
              <a:buNone/>
            </a:pPr>
            <a:r>
              <a:rPr lang="en-US" altLang="tr-TR" sz="2800">
                <a:latin typeface="Times New Roman" panose="02020603050405020304" pitchFamily="18" charset="0"/>
                <a:cs typeface="Times New Roman" panose="02020603050405020304" pitchFamily="18" charset="0"/>
              </a:rPr>
              <a:t>burada Merkür, Venüs, Dünya, Mars vd için sırasıyla N=0, 3, 6, 12, 24…</a:t>
            </a:r>
            <a:endParaRPr lang="en-US" altLang="tr-TR" sz="2400">
              <a:latin typeface="Times New Roman" panose="02020603050405020304" pitchFamily="18" charset="0"/>
              <a:cs typeface="Times New Roman" panose="02020603050405020304" pitchFamily="18" charset="0"/>
            </a:endParaRPr>
          </a:p>
          <a:p>
            <a:pPr>
              <a:spcBef>
                <a:spcPct val="0"/>
              </a:spcBef>
              <a:buFontTx/>
              <a:buNone/>
            </a:pPr>
            <a:endParaRPr lang="en-US" altLang="tr-TR" sz="1800">
              <a:latin typeface="Arial" panose="020B0604020202020204" pitchFamily="34" charset="0"/>
            </a:endParaRPr>
          </a:p>
        </p:txBody>
      </p:sp>
      <p:sp>
        <p:nvSpPr>
          <p:cNvPr id="273414" name="Rectangle 6"/>
          <p:cNvSpPr>
            <a:spLocks noChangeArrowheads="1"/>
          </p:cNvSpPr>
          <p:nvPr/>
        </p:nvSpPr>
        <p:spPr bwMode="auto">
          <a:xfrm>
            <a:off x="-738188" y="1824038"/>
            <a:ext cx="7670801"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73415" name="Rectangle 7"/>
          <p:cNvSpPr>
            <a:spLocks noChangeArrowheads="1"/>
          </p:cNvSpPr>
          <p:nvPr/>
        </p:nvSpPr>
        <p:spPr bwMode="auto">
          <a:xfrm>
            <a:off x="-738188" y="1824038"/>
            <a:ext cx="7670801"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Tree>
    <p:extLst>
      <p:ext uri="{BB962C8B-B14F-4D97-AF65-F5344CB8AC3E}">
        <p14:creationId xmlns:p14="http://schemas.microsoft.com/office/powerpoint/2010/main" val="3435666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10628"/>
                                        </p:tgtEl>
                                        <p:attrNameLst>
                                          <p:attrName>style.visibility</p:attrName>
                                        </p:attrNameLst>
                                      </p:cBhvr>
                                      <p:to>
                                        <p:strVal val="visible"/>
                                      </p:to>
                                    </p:set>
                                    <p:anim calcmode="lin" valueType="num">
                                      <p:cBhvr additive="base">
                                        <p:cTn id="7" dur="500" fill="hold"/>
                                        <p:tgtEl>
                                          <p:spTgt spid="410628"/>
                                        </p:tgtEl>
                                        <p:attrNameLst>
                                          <p:attrName>ppt_x</p:attrName>
                                        </p:attrNameLst>
                                      </p:cBhvr>
                                      <p:tavLst>
                                        <p:tav tm="0">
                                          <p:val>
                                            <p:strVal val="#ppt_x"/>
                                          </p:val>
                                        </p:tav>
                                        <p:tav tm="100000">
                                          <p:val>
                                            <p:strVal val="#ppt_x"/>
                                          </p:val>
                                        </p:tav>
                                      </p:tavLst>
                                    </p:anim>
                                    <p:anim calcmode="lin" valueType="num">
                                      <p:cBhvr additive="base">
                                        <p:cTn id="8" dur="500" fill="hold"/>
                                        <p:tgtEl>
                                          <p:spTgt spid="4106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4" name="Object 2"/>
          <p:cNvGraphicFramePr>
            <a:graphicFrameLocks noChangeAspect="1"/>
          </p:cNvGraphicFramePr>
          <p:nvPr>
            <p:extLst>
              <p:ext uri="{D42A27DB-BD31-4B8C-83A1-F6EECF244321}">
                <p14:modId xmlns:p14="http://schemas.microsoft.com/office/powerpoint/2010/main" val="3822563419"/>
              </p:ext>
            </p:extLst>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spid="_x0000_s2060" name="Slide" r:id="rId3" imgW="3785537" imgH="2849978" progId="PowerPoint.Slide.8">
                  <p:embed/>
                </p:oleObj>
              </mc:Choice>
              <mc:Fallback>
                <p:oleObj name="Slide" r:id="rId3" imgW="3785537" imgH="2849978" progId="PowerPoint.Slide.8">
                  <p:embed/>
                  <p:pic>
                    <p:nvPicPr>
                      <p:cNvPr id="0" name=""/>
                      <p:cNvPicPr>
                        <a:picLocks noChangeAspect="1" noChangeArrowheads="1"/>
                      </p:cNvPicPr>
                      <p:nvPr/>
                    </p:nvPicPr>
                    <p:blipFill>
                      <a:blip r:embed="rId4"/>
                      <a:srcRect/>
                      <a:stretch>
                        <a:fillRect/>
                      </a:stretch>
                    </p:blipFill>
                    <p:spPr bwMode="auto">
                      <a:xfrm>
                        <a:off x="0" y="1588"/>
                        <a:ext cx="9144000" cy="6856412"/>
                      </a:xfrm>
                      <a:prstGeom prst="rect">
                        <a:avLst/>
                      </a:prstGeom>
                      <a:solidFill>
                        <a:schemeClr val="bg1">
                          <a:alpha val="0"/>
                        </a:schemeClr>
                      </a:solidFill>
                      <a:ln>
                        <a:noFill/>
                      </a:ln>
                      <a:effectLst/>
                    </p:spPr>
                  </p:pic>
                </p:oleObj>
              </mc:Fallback>
            </mc:AlternateContent>
          </a:graphicData>
        </a:graphic>
      </p:graphicFrame>
    </p:spTree>
    <p:extLst>
      <p:ext uri="{BB962C8B-B14F-4D97-AF65-F5344CB8AC3E}">
        <p14:creationId xmlns:p14="http://schemas.microsoft.com/office/powerpoint/2010/main" val="195650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75460" name="Text Box 4"/>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dirty="0">
                <a:solidFill>
                  <a:srgbClr val="FF0000"/>
                </a:solidFill>
                <a:latin typeface="Albertus Medium" pitchFamily="34" charset="0"/>
              </a:rPr>
              <a:t>Asteroidler</a:t>
            </a:r>
            <a:endParaRPr lang="en-US" altLang="tr-TR" sz="3600" b="1" dirty="0">
              <a:solidFill>
                <a:srgbClr val="FF0000"/>
              </a:solidFill>
              <a:latin typeface="Albertus Medium" pitchFamily="34" charset="0"/>
            </a:endParaRPr>
          </a:p>
        </p:txBody>
      </p:sp>
      <p:sp>
        <p:nvSpPr>
          <p:cNvPr id="275461" name="Text Box 5"/>
          <p:cNvSpPr txBox="1">
            <a:spLocks noChangeArrowheads="1"/>
          </p:cNvSpPr>
          <p:nvPr/>
        </p:nvSpPr>
        <p:spPr bwMode="auto">
          <a:xfrm>
            <a:off x="323850" y="1125538"/>
            <a:ext cx="84248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2000" dirty="0">
                <a:latin typeface="Times New Roman" panose="02020603050405020304" pitchFamily="18" charset="0"/>
              </a:rPr>
              <a:t>1781 yılında Herschel’in Uranüs’ü keşfetmesinden sonra çok sayıda araştırmacı Güneş sistemimizde henüz keşfedilmemiş gezegenlerin var olabileceği konusunda kuşku duymaya başlamıştır.</a:t>
            </a:r>
          </a:p>
        </p:txBody>
      </p:sp>
      <p:grpSp>
        <p:nvGrpSpPr>
          <p:cNvPr id="419846" name="Group 6"/>
          <p:cNvGrpSpPr>
            <a:grpSpLocks/>
          </p:cNvGrpSpPr>
          <p:nvPr/>
        </p:nvGrpSpPr>
        <p:grpSpPr bwMode="auto">
          <a:xfrm>
            <a:off x="323850" y="2336801"/>
            <a:ext cx="8424863" cy="1446213"/>
            <a:chOff x="204" y="1472"/>
            <a:chExt cx="5307" cy="911"/>
          </a:xfrm>
        </p:grpSpPr>
        <p:sp>
          <p:nvSpPr>
            <p:cNvPr id="275510" name="Text Box 7"/>
            <p:cNvSpPr txBox="1">
              <a:spLocks noChangeArrowheads="1"/>
            </p:cNvSpPr>
            <p:nvPr/>
          </p:nvSpPr>
          <p:spPr bwMode="auto">
            <a:xfrm>
              <a:off x="204" y="1472"/>
              <a:ext cx="5307"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2000" dirty="0">
                  <a:latin typeface="Times New Roman" panose="02020603050405020304" pitchFamily="18" charset="0"/>
                </a:rPr>
                <a:t>18. yüzyıl sonlarında astronomların elinde, gezegen yörüngelerinin yarıçaplarını Güneş’ten olan uzaklık sıralarına bağlayan basit bir kural vardı,</a:t>
              </a:r>
            </a:p>
            <a:p>
              <a:pPr eaLnBrk="1" hangingPunct="1">
                <a:spcBef>
                  <a:spcPct val="0"/>
                </a:spcBef>
                <a:buFontTx/>
                <a:buNone/>
              </a:pPr>
              <a:endParaRPr lang="tr-TR" altLang="tr-TR" sz="2000" dirty="0">
                <a:latin typeface="Times New Roman" panose="02020603050405020304" pitchFamily="18" charset="0"/>
              </a:endParaRPr>
            </a:p>
            <a:p>
              <a:pPr eaLnBrk="1" hangingPunct="1">
                <a:spcBef>
                  <a:spcPct val="0"/>
                </a:spcBef>
                <a:buFontTx/>
                <a:buNone/>
              </a:pPr>
              <a:r>
                <a:rPr lang="tr-TR" altLang="tr-TR" sz="2000" dirty="0">
                  <a:latin typeface="Times New Roman" panose="02020603050405020304" pitchFamily="18" charset="0"/>
                </a:rPr>
                <a:t>Titius-Bode kuralı:			(n=-</a:t>
              </a:r>
              <a:r>
                <a:rPr lang="tr-TR" altLang="tr-TR" sz="2000" dirty="0">
                  <a:latin typeface="Times New Roman" panose="02020603050405020304" pitchFamily="18" charset="0"/>
                  <a:sym typeface="Symbol" panose="05050102010706020507" pitchFamily="18" charset="2"/>
                </a:rPr>
                <a:t></a:t>
              </a:r>
              <a:r>
                <a:rPr lang="tr-TR" altLang="tr-TR" sz="2000" dirty="0">
                  <a:latin typeface="Times New Roman" panose="02020603050405020304" pitchFamily="18" charset="0"/>
                </a:rPr>
                <a:t> Merkür, 0 Venüs, 1 Yer, ...)	 </a:t>
              </a:r>
            </a:p>
          </p:txBody>
        </p:sp>
        <p:graphicFrame>
          <p:nvGraphicFramePr>
            <p:cNvPr id="275511" name="Object 8"/>
            <p:cNvGraphicFramePr>
              <a:graphicFrameLocks noChangeAspect="1"/>
            </p:cNvGraphicFramePr>
            <p:nvPr>
              <p:extLst>
                <p:ext uri="{D42A27DB-BD31-4B8C-83A1-F6EECF244321}">
                  <p14:modId xmlns:p14="http://schemas.microsoft.com/office/powerpoint/2010/main" val="3600644423"/>
                </p:ext>
              </p:extLst>
            </p:nvPr>
          </p:nvGraphicFramePr>
          <p:xfrm>
            <a:off x="1544" y="1953"/>
            <a:ext cx="1503" cy="430"/>
          </p:xfrm>
          <a:graphic>
            <a:graphicData uri="http://schemas.openxmlformats.org/presentationml/2006/ole">
              <mc:AlternateContent xmlns:mc="http://schemas.openxmlformats.org/markup-compatibility/2006">
                <mc:Choice xmlns:v="urn:schemas-microsoft-com:vml" Requires="v">
                  <p:oleObj spid="_x0000_s3084" name="Equation" r:id="rId3" imgW="1117440" imgH="241200" progId="Equation.3">
                    <p:embed/>
                  </p:oleObj>
                </mc:Choice>
                <mc:Fallback>
                  <p:oleObj name="Equation" r:id="rId3" imgW="1117440" imgH="241200" progId="Equation.3">
                    <p:embed/>
                    <p:pic>
                      <p:nvPicPr>
                        <p:cNvPr id="0" name=""/>
                        <p:cNvPicPr>
                          <a:picLocks noChangeAspect="1" noChangeArrowheads="1"/>
                        </p:cNvPicPr>
                        <p:nvPr/>
                      </p:nvPicPr>
                      <p:blipFill>
                        <a:blip r:embed="rId4"/>
                        <a:srcRect/>
                        <a:stretch>
                          <a:fillRect/>
                        </a:stretch>
                      </p:blipFill>
                      <p:spPr bwMode="auto">
                        <a:xfrm>
                          <a:off x="1544" y="1953"/>
                          <a:ext cx="1503" cy="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19849" name="Group 9"/>
          <p:cNvGraphicFramePr>
            <a:graphicFrameLocks noGrp="1"/>
          </p:cNvGraphicFramePr>
          <p:nvPr>
            <p:extLst>
              <p:ext uri="{D42A27DB-BD31-4B8C-83A1-F6EECF244321}">
                <p14:modId xmlns:p14="http://schemas.microsoft.com/office/powerpoint/2010/main" val="3542125127"/>
              </p:ext>
            </p:extLst>
          </p:nvPr>
        </p:nvGraphicFramePr>
        <p:xfrm>
          <a:off x="1123950" y="3975100"/>
          <a:ext cx="6832600" cy="1831975"/>
        </p:xfrm>
        <a:graphic>
          <a:graphicData uri="http://schemas.openxmlformats.org/drawingml/2006/table">
            <a:tbl>
              <a:tblPr/>
              <a:tblGrid>
                <a:gridCol w="935038"/>
                <a:gridCol w="792162"/>
                <a:gridCol w="720725"/>
                <a:gridCol w="722313"/>
                <a:gridCol w="715962"/>
                <a:gridCol w="717550"/>
                <a:gridCol w="719138"/>
                <a:gridCol w="717550"/>
                <a:gridCol w="792162"/>
              </a:tblGrid>
              <a:tr h="70128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a:cs typeface="Arial" pitchFamily="34" charset="0"/>
                        </a:rPr>
                        <a:t> </a:t>
                      </a:r>
                      <a:endParaRPr kumimoji="0" lang="en-US" sz="2400" b="0" i="0" u="none" strike="noStrike" cap="none" normalizeH="0" baseline="0" dirty="0" smtClean="0">
                        <a:ln>
                          <a:noFill/>
                        </a:ln>
                        <a:solidFill>
                          <a:schemeClr val="tx1"/>
                        </a:solidFill>
                        <a:effectLst/>
                        <a:latin typeface="Calibri" pitchFamily="34" charset="0"/>
                        <a:cs typeface="Arial" pitchFamily="34" charset="0"/>
                      </a:endParaRPr>
                    </a:p>
                  </a:txBody>
                  <a:tcPr marT="45736" marB="45736" anchor="ctr" horzOverflow="overflow">
                    <a:lnL cap="flat">
                      <a:noFill/>
                    </a:lnL>
                    <a:lnR w="12700" cap="flat" cmpd="sng" algn="ctr">
                      <a:solidFill>
                        <a:srgbClr val="D1FFFF"/>
                      </a:solidFill>
                      <a:prstDash val="solid"/>
                      <a:round/>
                      <a:headEnd type="none" w="med" len="med"/>
                      <a:tailEnd type="none" w="med" len="med"/>
                    </a:lnR>
                    <a:lnT cap="flat">
                      <a:noFill/>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Merk</a:t>
                      </a:r>
                      <a:r>
                        <a:rPr kumimoji="0" lang="en-US" sz="1000" b="1" i="0" u="none" strike="noStrike" cap="none" normalizeH="0" baseline="0" smtClean="0">
                          <a:ln>
                            <a:noFill/>
                          </a:ln>
                          <a:solidFill>
                            <a:schemeClr val="tx1"/>
                          </a:solidFill>
                          <a:effectLst/>
                          <a:latin typeface="Calibri"/>
                          <a:cs typeface="Arial" pitchFamily="34" charset="0"/>
                        </a:rPr>
                        <a:t>ü</a:t>
                      </a:r>
                      <a:r>
                        <a:rPr kumimoji="0" lang="en-US" sz="1000" b="1" i="0" u="none" strike="noStrike" cap="none" normalizeH="0" baseline="0" smtClean="0">
                          <a:ln>
                            <a:noFill/>
                          </a:ln>
                          <a:solidFill>
                            <a:schemeClr val="tx1"/>
                          </a:solidFill>
                          <a:effectLst/>
                          <a:latin typeface="Arial" pitchFamily="34" charset="0"/>
                          <a:cs typeface="Arial" pitchFamily="34" charset="0"/>
                        </a:rPr>
                        <a:t>r</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a:t>
                      </a:r>
                      <a:r>
                        <a:rPr kumimoji="0" lang="tr-TR" sz="1400" b="0" i="0" u="none" strike="noStrike" cap="none" normalizeH="0" baseline="0" smtClean="0">
                          <a:ln>
                            <a:noFill/>
                          </a:ln>
                          <a:solidFill>
                            <a:schemeClr val="tx1"/>
                          </a:solidFill>
                          <a:effectLst/>
                          <a:latin typeface="Calibri" pitchFamily="34" charset="0"/>
                          <a:cs typeface="Arial" pitchFamily="34" charset="0"/>
                        </a:rPr>
                        <a:t>-</a:t>
                      </a:r>
                      <a:r>
                        <a:rPr kumimoji="0" lang="tr-TR" sz="1400" b="0" i="0" u="none" strike="noStrike" cap="none" normalizeH="0" baseline="0" smtClean="0">
                          <a:ln>
                            <a:noFill/>
                          </a:ln>
                          <a:solidFill>
                            <a:schemeClr val="tx1"/>
                          </a:solidFill>
                          <a:effectLst/>
                          <a:latin typeface="Calibri" pitchFamily="34" charset="0"/>
                          <a:cs typeface="Arial" pitchFamily="34" charset="0"/>
                          <a:sym typeface="Symbol" pitchFamily="18" charset="2"/>
                        </a:rPr>
                        <a:t></a:t>
                      </a:r>
                      <a:endParaRPr kumimoji="0" lang="en-US" sz="1400" b="0" i="0" u="none" strike="noStrike" cap="none" normalizeH="0" baseline="0" smtClean="0">
                        <a:ln>
                          <a:noFill/>
                        </a:ln>
                        <a:solidFill>
                          <a:schemeClr val="tx1"/>
                        </a:solidFill>
                        <a:effectLst/>
                        <a:latin typeface="Calibri" pitchFamily="34" charset="0"/>
                        <a:cs typeface="Arial" pitchFamily="34" charset="0"/>
                        <a:sym typeface="Symbol" pitchFamily="18" charset="2"/>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Ven</a:t>
                      </a:r>
                      <a:r>
                        <a:rPr kumimoji="0" lang="en-US" sz="1000" b="1" i="0" u="none" strike="noStrike" cap="none" normalizeH="0" baseline="0" smtClean="0">
                          <a:ln>
                            <a:noFill/>
                          </a:ln>
                          <a:solidFill>
                            <a:schemeClr val="tx1"/>
                          </a:solidFill>
                          <a:effectLst/>
                          <a:latin typeface="Calibri"/>
                          <a:cs typeface="Arial" pitchFamily="34" charset="0"/>
                        </a:rPr>
                        <a:t>ü</a:t>
                      </a:r>
                      <a:r>
                        <a:rPr kumimoji="0" lang="en-US" sz="1000" b="1" i="0" u="none" strike="noStrike" cap="none" normalizeH="0" baseline="0" smtClean="0">
                          <a:ln>
                            <a:noFill/>
                          </a:ln>
                          <a:solidFill>
                            <a:schemeClr val="tx1"/>
                          </a:solidFill>
                          <a:effectLst/>
                          <a:latin typeface="Arial" pitchFamily="34" charset="0"/>
                          <a:cs typeface="Arial" pitchFamily="34" charset="0"/>
                        </a:rPr>
                        <a:t>s</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n=0</a:t>
                      </a:r>
                      <a:endParaRPr kumimoji="0" lang="en-US" sz="10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Yer</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n=1</a:t>
                      </a:r>
                      <a:endParaRPr kumimoji="0" lang="en-US" sz="1000" b="1" i="0" u="none" strike="noStrike" cap="none" normalizeH="0" baseline="0" smtClean="0">
                        <a:ln>
                          <a:noFill/>
                        </a:ln>
                        <a:solidFill>
                          <a:schemeClr val="tx1"/>
                        </a:solidFill>
                        <a:effectLst/>
                        <a:latin typeface="Arial"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Mars</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n=2</a:t>
                      </a:r>
                      <a:endParaRPr kumimoji="0" lang="en-US" sz="1000" b="1" i="0" u="none" strike="noStrike" cap="none" normalizeH="0" baseline="0" smtClean="0">
                        <a:ln>
                          <a:noFill/>
                        </a:ln>
                        <a:solidFill>
                          <a:schemeClr val="tx1"/>
                        </a:solidFill>
                        <a:effectLst/>
                        <a:latin typeface="Arial"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n=3</a:t>
                      </a:r>
                      <a:endParaRPr kumimoji="0" lang="en-US" sz="1000" b="1" i="0" u="none" strike="noStrike" cap="none" normalizeH="0" baseline="0" smtClean="0">
                        <a:ln>
                          <a:noFill/>
                        </a:ln>
                        <a:solidFill>
                          <a:schemeClr val="tx1"/>
                        </a:solidFill>
                        <a:effectLst/>
                        <a:latin typeface="Arial"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J</a:t>
                      </a:r>
                      <a:r>
                        <a:rPr kumimoji="0" lang="en-US" sz="1000" b="1" i="0" u="none" strike="noStrike" cap="none" normalizeH="0" baseline="0" smtClean="0">
                          <a:ln>
                            <a:noFill/>
                          </a:ln>
                          <a:solidFill>
                            <a:schemeClr val="tx1"/>
                          </a:solidFill>
                          <a:effectLst/>
                          <a:latin typeface="Calibri"/>
                          <a:cs typeface="Arial" pitchFamily="34" charset="0"/>
                        </a:rPr>
                        <a:t>ü</a:t>
                      </a:r>
                      <a:r>
                        <a:rPr kumimoji="0" lang="en-US" sz="1000" b="1" i="0" u="none" strike="noStrike" cap="none" normalizeH="0" baseline="0" smtClean="0">
                          <a:ln>
                            <a:noFill/>
                          </a:ln>
                          <a:solidFill>
                            <a:schemeClr val="tx1"/>
                          </a:solidFill>
                          <a:effectLst/>
                          <a:latin typeface="Arial" pitchFamily="34" charset="0"/>
                          <a:cs typeface="Arial" pitchFamily="34" charset="0"/>
                        </a:rPr>
                        <a:t>piter</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n=4</a:t>
                      </a:r>
                      <a:endParaRPr kumimoji="0" lang="en-US" sz="1000" b="1" i="0" u="none" strike="noStrike" cap="none" normalizeH="0" baseline="0" smtClean="0">
                        <a:ln>
                          <a:noFill/>
                        </a:ln>
                        <a:solidFill>
                          <a:schemeClr val="tx1"/>
                        </a:solidFill>
                        <a:effectLst/>
                        <a:latin typeface="Arial"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Sat</a:t>
                      </a:r>
                      <a:r>
                        <a:rPr kumimoji="0" lang="en-US" sz="1000" b="1" i="0" u="none" strike="noStrike" cap="none" normalizeH="0" baseline="0" smtClean="0">
                          <a:ln>
                            <a:noFill/>
                          </a:ln>
                          <a:solidFill>
                            <a:schemeClr val="tx1"/>
                          </a:solidFill>
                          <a:effectLst/>
                          <a:latin typeface="Calibri"/>
                          <a:cs typeface="Arial" pitchFamily="34" charset="0"/>
                        </a:rPr>
                        <a:t>ü</a:t>
                      </a:r>
                      <a:r>
                        <a:rPr kumimoji="0" lang="en-US" sz="1000" b="1" i="0" u="none" strike="noStrike" cap="none" normalizeH="0" baseline="0" smtClean="0">
                          <a:ln>
                            <a:noFill/>
                          </a:ln>
                          <a:solidFill>
                            <a:schemeClr val="tx1"/>
                          </a:solidFill>
                          <a:effectLst/>
                          <a:latin typeface="Arial" pitchFamily="34" charset="0"/>
                          <a:cs typeface="Arial" pitchFamily="34" charset="0"/>
                        </a:rPr>
                        <a:t>rn</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n=5</a:t>
                      </a:r>
                      <a:endParaRPr kumimoji="0" lang="en-US" sz="1000" b="1" i="0" u="none" strike="noStrike" cap="none" normalizeH="0" baseline="0" smtClean="0">
                        <a:ln>
                          <a:noFill/>
                        </a:ln>
                        <a:solidFill>
                          <a:schemeClr val="tx1"/>
                        </a:solidFill>
                        <a:effectLst/>
                        <a:latin typeface="Arial"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Arial" pitchFamily="34" charset="0"/>
                        </a:rPr>
                        <a:t>Uran</a:t>
                      </a:r>
                      <a:r>
                        <a:rPr kumimoji="0" lang="en-US" sz="1000" b="1" i="0" u="none" strike="noStrike" cap="none" normalizeH="0" baseline="0" smtClean="0">
                          <a:ln>
                            <a:noFill/>
                          </a:ln>
                          <a:solidFill>
                            <a:schemeClr val="tx1"/>
                          </a:solidFill>
                          <a:effectLst/>
                          <a:latin typeface="Calibri"/>
                          <a:cs typeface="Arial" pitchFamily="34" charset="0"/>
                        </a:rPr>
                        <a:t>ü</a:t>
                      </a:r>
                      <a:r>
                        <a:rPr kumimoji="0" lang="en-US" sz="1000" b="1" i="0" u="none" strike="noStrike" cap="none" normalizeH="0" baseline="0" smtClean="0">
                          <a:ln>
                            <a:noFill/>
                          </a:ln>
                          <a:solidFill>
                            <a:schemeClr val="tx1"/>
                          </a:solidFill>
                          <a:effectLst/>
                          <a:latin typeface="Arial" pitchFamily="34" charset="0"/>
                          <a:cs typeface="Arial" pitchFamily="34" charset="0"/>
                        </a:rPr>
                        <a:t>s</a:t>
                      </a:r>
                      <a:endParaRPr kumimoji="0" lang="tr-TR" sz="10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chemeClr val="tx1"/>
                          </a:solidFill>
                          <a:effectLst/>
                          <a:latin typeface="Arial" pitchFamily="34" charset="0"/>
                          <a:cs typeface="Arial" pitchFamily="34" charset="0"/>
                        </a:rPr>
                        <a:t>n=6</a:t>
                      </a:r>
                      <a:endParaRPr kumimoji="0" lang="en-US" sz="1000" b="1" i="0" u="none" strike="noStrike" cap="none" normalizeH="0" baseline="0" smtClean="0">
                        <a:ln>
                          <a:noFill/>
                        </a:ln>
                        <a:solidFill>
                          <a:schemeClr val="tx1"/>
                        </a:solidFill>
                        <a:effectLst/>
                        <a:latin typeface="Arial"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r>
              <a:tr h="56534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2000" b="0" i="0" u="none" strike="noStrike" cap="none" normalizeH="0" baseline="0" smtClean="0">
                          <a:ln>
                            <a:noFill/>
                          </a:ln>
                          <a:solidFill>
                            <a:schemeClr val="tx1"/>
                          </a:solidFill>
                          <a:effectLst/>
                          <a:latin typeface="Calibri" pitchFamily="34" charset="0"/>
                          <a:cs typeface="Arial" pitchFamily="34" charset="0"/>
                        </a:rPr>
                        <a:t>a  </a:t>
                      </a:r>
                      <a:r>
                        <a:rPr kumimoji="0" lang="tr-TR" sz="1400" b="0" i="0" u="none" strike="noStrike" cap="none" normalizeH="0" baseline="0" smtClean="0">
                          <a:ln>
                            <a:noFill/>
                          </a:ln>
                          <a:solidFill>
                            <a:schemeClr val="tx1"/>
                          </a:solidFill>
                          <a:effectLst/>
                          <a:latin typeface="Calibri" pitchFamily="34" charset="0"/>
                          <a:cs typeface="Arial" pitchFamily="34" charset="0"/>
                        </a:rPr>
                        <a:t>(AB)</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0.40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0.70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1.00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1.60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chemeClr val="tx1"/>
                          </a:solidFill>
                          <a:effectLst/>
                          <a:latin typeface="Arial" pitchFamily="34" charset="0"/>
                          <a:cs typeface="Arial" pitchFamily="34" charset="0"/>
                        </a:rPr>
                        <a:t>2.80</a:t>
                      </a:r>
                      <a:endParaRPr kumimoji="0" lang="en-US" sz="14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5.20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10.00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19.60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r>
              <a:tr h="56534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Calibri" pitchFamily="34" charset="0"/>
                          <a:cs typeface="Arial" pitchFamily="34" charset="0"/>
                        </a:rPr>
                        <a:t>Gerçek</a:t>
                      </a:r>
                    </a:p>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Calibri" pitchFamily="34" charset="0"/>
                          <a:cs typeface="Arial" pitchFamily="34" charset="0"/>
                        </a:rPr>
                        <a:t>değer (AB)</a:t>
                      </a:r>
                      <a:endParaRPr kumimoji="0" lang="en-US" sz="1200" b="0"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0.39</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0.72</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1"/>
                          </a:solidFill>
                          <a:effectLst/>
                          <a:latin typeface="Arial" pitchFamily="34" charset="0"/>
                          <a:cs typeface="Arial" pitchFamily="34" charset="0"/>
                        </a:rPr>
                        <a:t>1.00</a:t>
                      </a:r>
                      <a:endParaRPr kumimoji="0" lang="en-US" sz="1200" b="1" i="0" u="none" strike="noStrike" cap="none" normalizeH="0" baseline="0" dirty="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1.52</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tr-TR"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5.20</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smtClean="0">
                          <a:ln>
                            <a:noFill/>
                          </a:ln>
                          <a:solidFill>
                            <a:schemeClr val="tx1"/>
                          </a:solidFill>
                          <a:effectLst/>
                          <a:latin typeface="Arial" pitchFamily="34" charset="0"/>
                          <a:cs typeface="Arial" pitchFamily="34" charset="0"/>
                        </a:rPr>
                        <a:t>9.27</a:t>
                      </a:r>
                      <a:endParaRPr kumimoji="0" lang="en-US" sz="1200" b="1" i="0" u="none" strike="noStrike" cap="none" normalizeH="0" baseline="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1" i="0" u="none" strike="noStrike" cap="none" normalizeH="0" baseline="0" dirty="0" smtClean="0">
                          <a:ln>
                            <a:noFill/>
                          </a:ln>
                          <a:solidFill>
                            <a:schemeClr val="tx1"/>
                          </a:solidFill>
                          <a:effectLst/>
                          <a:latin typeface="Arial" pitchFamily="34" charset="0"/>
                          <a:cs typeface="Arial" pitchFamily="34" charset="0"/>
                        </a:rPr>
                        <a:t>19.19</a:t>
                      </a:r>
                      <a:endParaRPr kumimoji="0" lang="en-US" sz="1200" b="1" i="0" u="none" strike="noStrike" cap="none" normalizeH="0" baseline="0" dirty="0" smtClean="0">
                        <a:ln>
                          <a:noFill/>
                        </a:ln>
                        <a:solidFill>
                          <a:schemeClr val="tx1"/>
                        </a:solidFill>
                        <a:effectLst/>
                        <a:latin typeface="Calibri" pitchFamily="34" charset="0"/>
                        <a:cs typeface="Arial" pitchFamily="34" charset="0"/>
                      </a:endParaRPr>
                    </a:p>
                  </a:txBody>
                  <a:tcPr marT="45736" marB="45736" anchor="ctr" horzOverflow="overflow">
                    <a:lnL w="12700" cap="flat" cmpd="sng" algn="ctr">
                      <a:solidFill>
                        <a:srgbClr val="D1FFFF"/>
                      </a:solidFill>
                      <a:prstDash val="solid"/>
                      <a:round/>
                      <a:headEnd type="none" w="med" len="med"/>
                      <a:tailEnd type="none" w="med" len="med"/>
                    </a:lnL>
                    <a:lnR w="12700" cap="flat" cmpd="sng" algn="ctr">
                      <a:solidFill>
                        <a:srgbClr val="D1FFFF"/>
                      </a:solidFill>
                      <a:prstDash val="solid"/>
                      <a:round/>
                      <a:headEnd type="none" w="med" len="med"/>
                      <a:tailEnd type="none" w="med" len="med"/>
                    </a:lnR>
                    <a:lnT w="12700" cap="flat" cmpd="sng" algn="ctr">
                      <a:solidFill>
                        <a:srgbClr val="D1FFFF"/>
                      </a:solidFill>
                      <a:prstDash val="solid"/>
                      <a:round/>
                      <a:headEnd type="none" w="med" len="med"/>
                      <a:tailEnd type="none" w="med" len="med"/>
                    </a:lnT>
                    <a:lnB w="12700" cap="flat" cmpd="sng" algn="ctr">
                      <a:solidFill>
                        <a:srgbClr val="D1FFFF"/>
                      </a:solidFill>
                      <a:prstDash val="solid"/>
                      <a:round/>
                      <a:headEnd type="none" w="med" len="med"/>
                      <a:tailEnd type="none" w="med" len="med"/>
                    </a:lnB>
                    <a:lnTlToBr>
                      <a:noFill/>
                    </a:lnTlToBr>
                    <a:lnBlToTr>
                      <a:noFill/>
                    </a:lnBlToTr>
                    <a:noFill/>
                  </a:tcPr>
                </a:tc>
              </a:tr>
            </a:tbl>
          </a:graphicData>
        </a:graphic>
      </p:graphicFrame>
      <p:sp>
        <p:nvSpPr>
          <p:cNvPr id="419893" name="Text Box 53"/>
          <p:cNvSpPr txBox="1">
            <a:spLocks noChangeArrowheads="1"/>
          </p:cNvSpPr>
          <p:nvPr/>
        </p:nvSpPr>
        <p:spPr bwMode="auto">
          <a:xfrm>
            <a:off x="1331913" y="4799013"/>
            <a:ext cx="32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1600">
                <a:solidFill>
                  <a:srgbClr val="C00000"/>
                </a:solidFill>
                <a:latin typeface="Times New Roman" panose="02020603050405020304" pitchFamily="18" charset="0"/>
              </a:rPr>
              <a:t>n</a:t>
            </a:r>
            <a:r>
              <a:rPr lang="tr-TR" altLang="tr-TR" sz="2000">
                <a:solidFill>
                  <a:srgbClr val="C00000"/>
                </a:solidFill>
                <a:latin typeface="Times New Roman" panose="02020603050405020304" pitchFamily="18" charset="0"/>
              </a:rPr>
              <a:t> </a:t>
            </a:r>
          </a:p>
        </p:txBody>
      </p:sp>
      <p:grpSp>
        <p:nvGrpSpPr>
          <p:cNvPr id="419894" name="Group 54"/>
          <p:cNvGrpSpPr>
            <a:grpSpLocks/>
          </p:cNvGrpSpPr>
          <p:nvPr/>
        </p:nvGrpSpPr>
        <p:grpSpPr bwMode="auto">
          <a:xfrm>
            <a:off x="5105400" y="3937000"/>
            <a:ext cx="503238" cy="1865313"/>
            <a:chOff x="3216" y="2480"/>
            <a:chExt cx="317" cy="1175"/>
          </a:xfrm>
        </p:grpSpPr>
        <p:sp>
          <p:nvSpPr>
            <p:cNvPr id="275508" name="Text Box 55"/>
            <p:cNvSpPr txBox="1">
              <a:spLocks noChangeArrowheads="1"/>
            </p:cNvSpPr>
            <p:nvPr/>
          </p:nvSpPr>
          <p:spPr bwMode="auto">
            <a:xfrm>
              <a:off x="3216" y="2480"/>
              <a:ext cx="31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3600" b="1" dirty="0">
                  <a:solidFill>
                    <a:srgbClr val="FF0000"/>
                  </a:solidFill>
                  <a:latin typeface="Times New Roman" panose="02020603050405020304" pitchFamily="18" charset="0"/>
                </a:rPr>
                <a:t>?</a:t>
              </a:r>
              <a:r>
                <a:rPr lang="tr-TR" altLang="tr-TR" sz="3600" dirty="0">
                  <a:solidFill>
                    <a:srgbClr val="FFFF66"/>
                  </a:solidFill>
                  <a:latin typeface="Times New Roman" panose="02020603050405020304" pitchFamily="18" charset="0"/>
                </a:rPr>
                <a:t> </a:t>
              </a:r>
            </a:p>
          </p:txBody>
        </p:sp>
        <p:sp>
          <p:nvSpPr>
            <p:cNvPr id="275509" name="Text Box 56"/>
            <p:cNvSpPr txBox="1">
              <a:spLocks noChangeArrowheads="1"/>
            </p:cNvSpPr>
            <p:nvPr/>
          </p:nvSpPr>
          <p:spPr bwMode="auto">
            <a:xfrm>
              <a:off x="3216" y="3251"/>
              <a:ext cx="31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3600" b="1" dirty="0">
                  <a:solidFill>
                    <a:srgbClr val="FF0000"/>
                  </a:solidFill>
                  <a:latin typeface="Times New Roman" panose="02020603050405020304" pitchFamily="18" charset="0"/>
                </a:rPr>
                <a:t>?</a:t>
              </a:r>
              <a:r>
                <a:rPr lang="tr-TR" altLang="tr-TR" sz="3600" dirty="0">
                  <a:solidFill>
                    <a:srgbClr val="FFFF66"/>
                  </a:solidFill>
                  <a:latin typeface="Times New Roman" panose="02020603050405020304" pitchFamily="18" charset="0"/>
                </a:rPr>
                <a:t> </a:t>
              </a:r>
            </a:p>
          </p:txBody>
        </p:sp>
      </p:grpSp>
      <p:sp>
        <p:nvSpPr>
          <p:cNvPr id="419897" name="Text Box 57"/>
          <p:cNvSpPr txBox="1">
            <a:spLocks noChangeArrowheads="1"/>
          </p:cNvSpPr>
          <p:nvPr/>
        </p:nvSpPr>
        <p:spPr bwMode="auto">
          <a:xfrm>
            <a:off x="395288" y="6130925"/>
            <a:ext cx="8424862" cy="4667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dirty="0">
                <a:latin typeface="Times New Roman" panose="02020603050405020304" pitchFamily="18" charset="0"/>
              </a:rPr>
              <a:t>Mars ve Jüpiter arasında bir gezegen daha olmalıydı !!</a:t>
            </a:r>
          </a:p>
        </p:txBody>
      </p:sp>
    </p:spTree>
    <p:extLst>
      <p:ext uri="{BB962C8B-B14F-4D97-AF65-F5344CB8AC3E}">
        <p14:creationId xmlns:p14="http://schemas.microsoft.com/office/powerpoint/2010/main" val="363945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animEffect transition="in" filter="fade">
                                      <p:cBhvr>
                                        <p:cTn id="7" dur="1000"/>
                                        <p:tgtEl>
                                          <p:spTgt spid="4198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849"/>
                                        </p:tgtEl>
                                        <p:attrNameLst>
                                          <p:attrName>style.visibility</p:attrName>
                                        </p:attrNameLst>
                                      </p:cBhvr>
                                      <p:to>
                                        <p:strVal val="visible"/>
                                      </p:to>
                                    </p:set>
                                    <p:animEffect transition="in" filter="fade">
                                      <p:cBhvr>
                                        <p:cTn id="12" dur="2000"/>
                                        <p:tgtEl>
                                          <p:spTgt spid="4198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9893"/>
                                        </p:tgtEl>
                                        <p:attrNameLst>
                                          <p:attrName>style.visibility</p:attrName>
                                        </p:attrNameLst>
                                      </p:cBhvr>
                                      <p:to>
                                        <p:strVal val="visible"/>
                                      </p:to>
                                    </p:set>
                                    <p:animEffect transition="in" filter="fade">
                                      <p:cBhvr>
                                        <p:cTn id="15" dur="1000"/>
                                        <p:tgtEl>
                                          <p:spTgt spid="419893"/>
                                        </p:tgtEl>
                                      </p:cBhvr>
                                    </p:animEffect>
                                  </p:childTnLst>
                                </p:cTn>
                              </p:par>
                              <p:par>
                                <p:cTn id="16" presetID="10" presetClass="entr" presetSubtype="0" fill="hold" nodeType="withEffect">
                                  <p:stCondLst>
                                    <p:cond delay="0"/>
                                  </p:stCondLst>
                                  <p:childTnLst>
                                    <p:set>
                                      <p:cBhvr>
                                        <p:cTn id="17" dur="1" fill="hold">
                                          <p:stCondLst>
                                            <p:cond delay="0"/>
                                          </p:stCondLst>
                                        </p:cTn>
                                        <p:tgtEl>
                                          <p:spTgt spid="419894"/>
                                        </p:tgtEl>
                                        <p:attrNameLst>
                                          <p:attrName>style.visibility</p:attrName>
                                        </p:attrNameLst>
                                      </p:cBhvr>
                                      <p:to>
                                        <p:strVal val="visible"/>
                                      </p:to>
                                    </p:set>
                                    <p:animEffect transition="in" filter="fade">
                                      <p:cBhvr>
                                        <p:cTn id="18" dur="2000"/>
                                        <p:tgtEl>
                                          <p:spTgt spid="419894"/>
                                        </p:tgtEl>
                                      </p:cBhvr>
                                    </p:animEffect>
                                  </p:childTnLst>
                                </p:cTn>
                              </p:par>
                            </p:childTnLst>
                          </p:cTn>
                        </p:par>
                        <p:par>
                          <p:cTn id="19" fill="hold" nodeType="afterGroup">
                            <p:stCondLst>
                              <p:cond delay="2000"/>
                            </p:stCondLst>
                            <p:childTnLst>
                              <p:par>
                                <p:cTn id="20" presetID="35" presetClass="emph" presetSubtype="0" repeatCount="indefinite" fill="hold" nodeType="afterEffect">
                                  <p:stCondLst>
                                    <p:cond delay="0"/>
                                  </p:stCondLst>
                                  <p:childTnLst>
                                    <p:anim calcmode="discrete" valueType="str">
                                      <p:cBhvr>
                                        <p:cTn id="21" dur="1000" fill="hold"/>
                                        <p:tgtEl>
                                          <p:spTgt spid="419894"/>
                                        </p:tgtEl>
                                        <p:attrNameLst>
                                          <p:attrName>style.visibility</p:attrName>
                                        </p:attrNameLst>
                                      </p:cBhvr>
                                      <p:tavLst>
                                        <p:tav tm="0">
                                          <p:val>
                                            <p:strVal val="hidden"/>
                                          </p:val>
                                        </p:tav>
                                        <p:tav tm="50000">
                                          <p:val>
                                            <p:strVal val="visible"/>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419897"/>
                                        </p:tgtEl>
                                        <p:attrNameLst>
                                          <p:attrName>style.visibility</p:attrName>
                                        </p:attrNameLst>
                                      </p:cBhvr>
                                      <p:to>
                                        <p:strVal val="visible"/>
                                      </p:to>
                                    </p:set>
                                    <p:anim calcmode="lin" valueType="num">
                                      <p:cBhvr>
                                        <p:cTn id="26" dur="500" fill="hold"/>
                                        <p:tgtEl>
                                          <p:spTgt spid="419897"/>
                                        </p:tgtEl>
                                        <p:attrNameLst>
                                          <p:attrName>ppt_w</p:attrName>
                                        </p:attrNameLst>
                                      </p:cBhvr>
                                      <p:tavLst>
                                        <p:tav tm="0">
                                          <p:val>
                                            <p:fltVal val="0"/>
                                          </p:val>
                                        </p:tav>
                                        <p:tav tm="100000">
                                          <p:val>
                                            <p:strVal val="#ppt_w"/>
                                          </p:val>
                                        </p:tav>
                                      </p:tavLst>
                                    </p:anim>
                                    <p:anim calcmode="lin" valueType="num">
                                      <p:cBhvr>
                                        <p:cTn id="27" dur="500" fill="hold"/>
                                        <p:tgtEl>
                                          <p:spTgt spid="419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3" grpId="0"/>
      <p:bldP spid="4198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76484" name="Text Box 4"/>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dirty="0">
                <a:solidFill>
                  <a:srgbClr val="C00000"/>
                </a:solidFill>
                <a:latin typeface="Albertus Medium" pitchFamily="34" charset="0"/>
              </a:rPr>
              <a:t>Asteroidler</a:t>
            </a:r>
            <a:endParaRPr lang="en-US" altLang="tr-TR" sz="3600" b="1" dirty="0">
              <a:solidFill>
                <a:srgbClr val="C00000"/>
              </a:solidFill>
              <a:latin typeface="Albertus Medium" pitchFamily="34" charset="0"/>
            </a:endParaRPr>
          </a:p>
        </p:txBody>
      </p:sp>
      <p:sp>
        <p:nvSpPr>
          <p:cNvPr id="276485" name="Text Box 5"/>
          <p:cNvSpPr txBox="1">
            <a:spLocks noChangeArrowheads="1"/>
          </p:cNvSpPr>
          <p:nvPr/>
        </p:nvSpPr>
        <p:spPr bwMode="auto">
          <a:xfrm>
            <a:off x="323850" y="1125538"/>
            <a:ext cx="84248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2000" dirty="0">
                <a:latin typeface="Times New Roman" panose="02020603050405020304" pitchFamily="18" charset="0"/>
              </a:rPr>
              <a:t>Tüm gezegenlerin yörüngelerinin ekliptik düzleminde olduğu gerçeğinden hareketle Mars ve Jüpiter yörüngeleri arasında yer alması olası Güneş sistemi üyesi için sistematik gözlemler başladı.</a:t>
            </a:r>
          </a:p>
        </p:txBody>
      </p:sp>
      <p:sp>
        <p:nvSpPr>
          <p:cNvPr id="420870" name="Text Box 6"/>
          <p:cNvSpPr txBox="1">
            <a:spLocks noChangeArrowheads="1"/>
          </p:cNvSpPr>
          <p:nvPr/>
        </p:nvSpPr>
        <p:spPr bwMode="auto">
          <a:xfrm>
            <a:off x="4692650" y="2205038"/>
            <a:ext cx="3743325"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000" b="1" dirty="0">
                <a:latin typeface="Arial" panose="020B0604020202020204" pitchFamily="34" charset="0"/>
              </a:rPr>
              <a:t>1 Ocak 1801</a:t>
            </a:r>
          </a:p>
          <a:p>
            <a:pPr algn="ctr" eaLnBrk="1" hangingPunct="1">
              <a:spcBef>
                <a:spcPct val="0"/>
              </a:spcBef>
              <a:buFontTx/>
              <a:buNone/>
            </a:pPr>
            <a:endParaRPr lang="tr-TR" altLang="tr-TR" sz="800" dirty="0">
              <a:latin typeface="Times New Roman" panose="02020603050405020304" pitchFamily="18" charset="0"/>
            </a:endParaRPr>
          </a:p>
          <a:p>
            <a:pPr algn="just" eaLnBrk="1" hangingPunct="1">
              <a:spcBef>
                <a:spcPct val="0"/>
              </a:spcBef>
              <a:buFontTx/>
              <a:buNone/>
            </a:pPr>
            <a:r>
              <a:rPr lang="tr-TR" altLang="tr-TR" sz="2000" dirty="0">
                <a:latin typeface="Times New Roman" panose="02020603050405020304" pitchFamily="18" charset="0"/>
              </a:rPr>
              <a:t>Giuseppe Piazzi CERES’i keşfetti.</a:t>
            </a:r>
          </a:p>
          <a:p>
            <a:pPr algn="just" eaLnBrk="1" hangingPunct="1">
              <a:spcBef>
                <a:spcPct val="0"/>
              </a:spcBef>
              <a:buFontTx/>
              <a:buNone/>
            </a:pPr>
            <a:r>
              <a:rPr lang="tr-TR" altLang="tr-TR" sz="800" dirty="0">
                <a:latin typeface="Times New Roman" panose="02020603050405020304" pitchFamily="18" charset="0"/>
              </a:rPr>
              <a:t> </a:t>
            </a:r>
          </a:p>
          <a:p>
            <a:pPr algn="just" eaLnBrk="1" hangingPunct="1">
              <a:spcBef>
                <a:spcPct val="0"/>
              </a:spcBef>
              <a:buFontTx/>
              <a:buNone/>
            </a:pPr>
            <a:r>
              <a:rPr lang="tr-TR" altLang="tr-TR" sz="2000" dirty="0">
                <a:latin typeface="Times New Roman" panose="02020603050405020304" pitchFamily="18" charset="0"/>
              </a:rPr>
              <a:t>Yörünge dönemi: P = 4.6 yıl</a:t>
            </a:r>
          </a:p>
          <a:p>
            <a:pPr algn="just" eaLnBrk="1" hangingPunct="1">
              <a:spcBef>
                <a:spcPct val="0"/>
              </a:spcBef>
              <a:buFontTx/>
              <a:buNone/>
            </a:pPr>
            <a:r>
              <a:rPr lang="tr-TR" altLang="tr-TR" sz="2000" dirty="0">
                <a:latin typeface="Times New Roman" panose="02020603050405020304" pitchFamily="18" charset="0"/>
              </a:rPr>
              <a:t>Güneş’e uzaklığı: a = 2.77 AB</a:t>
            </a:r>
          </a:p>
          <a:p>
            <a:pPr algn="just" eaLnBrk="1" hangingPunct="1">
              <a:spcBef>
                <a:spcPct val="0"/>
              </a:spcBef>
              <a:buFontTx/>
              <a:buNone/>
            </a:pPr>
            <a:r>
              <a:rPr lang="tr-TR" altLang="tr-TR" sz="2000" dirty="0">
                <a:latin typeface="Times New Roman" panose="02020603050405020304" pitchFamily="18" charset="0"/>
              </a:rPr>
              <a:t>Çapı: D = 918 km</a:t>
            </a:r>
          </a:p>
        </p:txBody>
      </p:sp>
      <p:pic>
        <p:nvPicPr>
          <p:cNvPr id="420871" name="Picture 7" descr="Piazz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301875"/>
            <a:ext cx="1344612" cy="1704975"/>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420872" name="Picture 8" descr="Ceres_optim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301875"/>
            <a:ext cx="1704975" cy="1704975"/>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420873" name="Text Box 9"/>
          <p:cNvSpPr txBox="1">
            <a:spLocks noChangeArrowheads="1"/>
          </p:cNvSpPr>
          <p:nvPr/>
        </p:nvSpPr>
        <p:spPr bwMode="auto">
          <a:xfrm>
            <a:off x="360363" y="4149725"/>
            <a:ext cx="8424862" cy="4064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2000">
                <a:latin typeface="Times New Roman" panose="02020603050405020304" pitchFamily="18" charset="0"/>
              </a:rPr>
              <a:t>HAYAL KIRIKLIĞI: Çok küçük olan bu cisim beklentileri açıklamaya yetmedi.</a:t>
            </a:r>
          </a:p>
        </p:txBody>
      </p:sp>
      <p:grpSp>
        <p:nvGrpSpPr>
          <p:cNvPr id="420874" name="Group 10"/>
          <p:cNvGrpSpPr>
            <a:grpSpLocks/>
          </p:cNvGrpSpPr>
          <p:nvPr/>
        </p:nvGrpSpPr>
        <p:grpSpPr bwMode="auto">
          <a:xfrm>
            <a:off x="346075" y="4724400"/>
            <a:ext cx="2592388" cy="1935163"/>
            <a:chOff x="158" y="2976"/>
            <a:chExt cx="1633" cy="1219"/>
          </a:xfrm>
        </p:grpSpPr>
        <p:sp>
          <p:nvSpPr>
            <p:cNvPr id="276498" name="Text Box 11"/>
            <p:cNvSpPr txBox="1">
              <a:spLocks noChangeArrowheads="1"/>
            </p:cNvSpPr>
            <p:nvPr/>
          </p:nvSpPr>
          <p:spPr bwMode="auto">
            <a:xfrm>
              <a:off x="158" y="2976"/>
              <a:ext cx="1633" cy="1219"/>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latin typeface="Arial" panose="020B0604020202020204" pitchFamily="34" charset="0"/>
                </a:rPr>
                <a:t>28 Mart 1802</a:t>
              </a:r>
            </a:p>
            <a:p>
              <a:pPr algn="ctr" eaLnBrk="1" hangingPunct="1">
                <a:spcBef>
                  <a:spcPct val="0"/>
                </a:spcBef>
                <a:buFontTx/>
                <a:buNone/>
              </a:pPr>
              <a:endParaRPr lang="tr-TR" altLang="tr-TR" sz="800">
                <a:latin typeface="Times New Roman" panose="02020603050405020304" pitchFamily="18" charset="0"/>
              </a:endParaRPr>
            </a:p>
            <a:p>
              <a:pPr algn="just" eaLnBrk="1" hangingPunct="1">
                <a:spcBef>
                  <a:spcPct val="0"/>
                </a:spcBef>
                <a:buFontTx/>
                <a:buNone/>
              </a:pPr>
              <a:r>
                <a:rPr lang="tr-TR" altLang="tr-TR" sz="1600">
                  <a:latin typeface="Times New Roman" panose="02020603050405020304" pitchFamily="18" charset="0"/>
                </a:rPr>
                <a:t>Heinrich Olbers</a:t>
              </a:r>
            </a:p>
            <a:p>
              <a:pPr algn="just" eaLnBrk="1" hangingPunct="1">
                <a:spcBef>
                  <a:spcPct val="0"/>
                </a:spcBef>
                <a:buFontTx/>
                <a:buNone/>
              </a:pPr>
              <a:r>
                <a:rPr lang="tr-TR" altLang="tr-TR" sz="1600" b="1">
                  <a:latin typeface="Times New Roman" panose="02020603050405020304" pitchFamily="18" charset="0"/>
                </a:rPr>
                <a:t>PALLAS</a:t>
              </a:r>
            </a:p>
            <a:p>
              <a:pPr algn="just" eaLnBrk="1" hangingPunct="1">
                <a:spcBef>
                  <a:spcPct val="0"/>
                </a:spcBef>
                <a:buFontTx/>
                <a:buNone/>
              </a:pPr>
              <a:r>
                <a:rPr lang="tr-TR" altLang="tr-TR" sz="1600">
                  <a:latin typeface="Times New Roman" panose="02020603050405020304" pitchFamily="18" charset="0"/>
                </a:rPr>
                <a:t> </a:t>
              </a:r>
            </a:p>
            <a:p>
              <a:pPr algn="just" eaLnBrk="1" hangingPunct="1">
                <a:spcBef>
                  <a:spcPct val="0"/>
                </a:spcBef>
                <a:buFontTx/>
                <a:buNone/>
              </a:pPr>
              <a:r>
                <a:rPr lang="tr-TR" altLang="tr-TR" sz="1600">
                  <a:latin typeface="Times New Roman" panose="02020603050405020304" pitchFamily="18" charset="0"/>
                </a:rPr>
                <a:t>P = 4.6 yıl</a:t>
              </a:r>
            </a:p>
            <a:p>
              <a:pPr algn="just" eaLnBrk="1" hangingPunct="1">
                <a:spcBef>
                  <a:spcPct val="0"/>
                </a:spcBef>
                <a:buFontTx/>
                <a:buNone/>
              </a:pPr>
              <a:r>
                <a:rPr lang="tr-TR" altLang="tr-TR" sz="1600">
                  <a:latin typeface="Times New Roman" panose="02020603050405020304" pitchFamily="18" charset="0"/>
                </a:rPr>
                <a:t>a = 2.77 AB</a:t>
              </a:r>
            </a:p>
            <a:p>
              <a:pPr algn="just" eaLnBrk="1" hangingPunct="1">
                <a:spcBef>
                  <a:spcPct val="0"/>
                </a:spcBef>
                <a:buFontTx/>
                <a:buNone/>
              </a:pPr>
              <a:r>
                <a:rPr lang="tr-TR" altLang="tr-TR" sz="1600">
                  <a:latin typeface="Times New Roman" panose="02020603050405020304" pitchFamily="18" charset="0"/>
                </a:rPr>
                <a:t>D = 918 km</a:t>
              </a:r>
            </a:p>
          </p:txBody>
        </p:sp>
        <p:pic>
          <p:nvPicPr>
            <p:cNvPr id="276499" name="Picture 12" descr="pallas"/>
            <p:cNvPicPr>
              <a:picLocks noChangeAspect="1" noChangeArrowheads="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1137" y="3282"/>
              <a:ext cx="576" cy="864"/>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20877" name="Group 13"/>
          <p:cNvGrpSpPr>
            <a:grpSpLocks/>
          </p:cNvGrpSpPr>
          <p:nvPr/>
        </p:nvGrpSpPr>
        <p:grpSpPr bwMode="auto">
          <a:xfrm>
            <a:off x="3284538" y="4724400"/>
            <a:ext cx="2573337" cy="1935163"/>
            <a:chOff x="1973" y="2976"/>
            <a:chExt cx="1621" cy="1219"/>
          </a:xfrm>
        </p:grpSpPr>
        <p:sp>
          <p:nvSpPr>
            <p:cNvPr id="276495" name="Rectangle 14"/>
            <p:cNvSpPr>
              <a:spLocks noChangeArrowheads="1"/>
            </p:cNvSpPr>
            <p:nvPr/>
          </p:nvSpPr>
          <p:spPr bwMode="auto">
            <a:xfrm>
              <a:off x="1973" y="2976"/>
              <a:ext cx="1621" cy="1219"/>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latin typeface="Arial" panose="020B0604020202020204" pitchFamily="34" charset="0"/>
                </a:rPr>
                <a:t>1 Eylül 1804</a:t>
              </a:r>
            </a:p>
            <a:p>
              <a:pPr eaLnBrk="1" hangingPunct="1">
                <a:spcBef>
                  <a:spcPct val="0"/>
                </a:spcBef>
                <a:buFontTx/>
                <a:buNone/>
              </a:pPr>
              <a:endParaRPr lang="tr-TR" altLang="tr-TR" sz="800">
                <a:latin typeface="Times New Roman" panose="02020603050405020304" pitchFamily="18" charset="0"/>
              </a:endParaRPr>
            </a:p>
            <a:p>
              <a:pPr eaLnBrk="1" hangingPunct="1">
                <a:spcBef>
                  <a:spcPct val="0"/>
                </a:spcBef>
                <a:buFontTx/>
                <a:buNone/>
              </a:pPr>
              <a:r>
                <a:rPr lang="tr-TR" altLang="tr-TR" sz="1600">
                  <a:latin typeface="Times New Roman" panose="02020603050405020304" pitchFamily="18" charset="0"/>
                </a:rPr>
                <a:t>Karl L. Harding</a:t>
              </a:r>
            </a:p>
            <a:p>
              <a:pPr eaLnBrk="1" hangingPunct="1">
                <a:spcBef>
                  <a:spcPct val="0"/>
                </a:spcBef>
                <a:buFontTx/>
                <a:buNone/>
              </a:pPr>
              <a:r>
                <a:rPr lang="tr-TR" altLang="tr-TR" sz="1600" b="1">
                  <a:latin typeface="Times New Roman" panose="02020603050405020304" pitchFamily="18" charset="0"/>
                </a:rPr>
                <a:t>JUNO</a:t>
              </a:r>
            </a:p>
            <a:p>
              <a:pPr eaLnBrk="1" hangingPunct="1">
                <a:spcBef>
                  <a:spcPct val="0"/>
                </a:spcBef>
                <a:buFontTx/>
                <a:buNone/>
              </a:pPr>
              <a:r>
                <a:rPr lang="tr-TR" altLang="tr-TR" sz="1600">
                  <a:latin typeface="Times New Roman" panose="02020603050405020304" pitchFamily="18" charset="0"/>
                </a:rPr>
                <a:t> </a:t>
              </a:r>
            </a:p>
            <a:p>
              <a:pPr eaLnBrk="1" hangingPunct="1">
                <a:spcBef>
                  <a:spcPct val="0"/>
                </a:spcBef>
                <a:buFontTx/>
                <a:buNone/>
              </a:pPr>
              <a:r>
                <a:rPr lang="tr-TR" altLang="tr-TR" sz="1600">
                  <a:latin typeface="Times New Roman" panose="02020603050405020304" pitchFamily="18" charset="0"/>
                </a:rPr>
                <a:t>P = 4.4 yıl</a:t>
              </a:r>
            </a:p>
            <a:p>
              <a:pPr eaLnBrk="1" hangingPunct="1">
                <a:spcBef>
                  <a:spcPct val="0"/>
                </a:spcBef>
                <a:buFontTx/>
                <a:buNone/>
              </a:pPr>
              <a:r>
                <a:rPr lang="tr-TR" altLang="tr-TR" sz="1600">
                  <a:latin typeface="Times New Roman" panose="02020603050405020304" pitchFamily="18" charset="0"/>
                </a:rPr>
                <a:t>a = 2.50 AB</a:t>
              </a:r>
            </a:p>
            <a:p>
              <a:pPr eaLnBrk="1" hangingPunct="1">
                <a:spcBef>
                  <a:spcPct val="0"/>
                </a:spcBef>
                <a:buFontTx/>
                <a:buNone/>
              </a:pPr>
              <a:r>
                <a:rPr lang="tr-TR" altLang="tr-TR" sz="1600">
                  <a:latin typeface="Times New Roman" panose="02020603050405020304" pitchFamily="18" charset="0"/>
                </a:rPr>
                <a:t>D = 240 km</a:t>
              </a:r>
            </a:p>
          </p:txBody>
        </p:sp>
        <p:pic>
          <p:nvPicPr>
            <p:cNvPr id="276496" name="Picture 15" descr="juno"/>
            <p:cNvPicPr>
              <a:picLocks noChangeAspect="1" noChangeArrowheads="1" noCrop="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880" y="3475"/>
              <a:ext cx="647"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7" name="Rectangle 16"/>
            <p:cNvSpPr>
              <a:spLocks noChangeArrowheads="1"/>
            </p:cNvSpPr>
            <p:nvPr/>
          </p:nvSpPr>
          <p:spPr bwMode="auto">
            <a:xfrm>
              <a:off x="2880" y="3475"/>
              <a:ext cx="648" cy="575"/>
            </a:xfrm>
            <a:prstGeom prst="rect">
              <a:avLst/>
            </a:prstGeom>
            <a:noFill/>
            <a:ln w="9525">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grpSp>
      <p:grpSp>
        <p:nvGrpSpPr>
          <p:cNvPr id="420881" name="Group 17"/>
          <p:cNvGrpSpPr>
            <a:grpSpLocks/>
          </p:cNvGrpSpPr>
          <p:nvPr/>
        </p:nvGrpSpPr>
        <p:grpSpPr bwMode="auto">
          <a:xfrm>
            <a:off x="6205538" y="4724400"/>
            <a:ext cx="2592387" cy="1935163"/>
            <a:chOff x="3787" y="2976"/>
            <a:chExt cx="1633" cy="1219"/>
          </a:xfrm>
        </p:grpSpPr>
        <p:sp>
          <p:nvSpPr>
            <p:cNvPr id="276493" name="Text Box 18"/>
            <p:cNvSpPr txBox="1">
              <a:spLocks noChangeArrowheads="1"/>
            </p:cNvSpPr>
            <p:nvPr/>
          </p:nvSpPr>
          <p:spPr bwMode="auto">
            <a:xfrm>
              <a:off x="3787" y="2976"/>
              <a:ext cx="1633" cy="1219"/>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latin typeface="Arial" panose="020B0604020202020204" pitchFamily="34" charset="0"/>
                </a:rPr>
                <a:t>29 Mart 1807</a:t>
              </a:r>
            </a:p>
            <a:p>
              <a:pPr algn="ctr" eaLnBrk="1" hangingPunct="1">
                <a:spcBef>
                  <a:spcPct val="0"/>
                </a:spcBef>
                <a:buFontTx/>
                <a:buNone/>
              </a:pPr>
              <a:endParaRPr lang="tr-TR" altLang="tr-TR" sz="800">
                <a:latin typeface="Times New Roman" panose="02020603050405020304" pitchFamily="18" charset="0"/>
              </a:endParaRPr>
            </a:p>
            <a:p>
              <a:pPr algn="just" eaLnBrk="1" hangingPunct="1">
                <a:spcBef>
                  <a:spcPct val="0"/>
                </a:spcBef>
                <a:buFontTx/>
                <a:buNone/>
              </a:pPr>
              <a:r>
                <a:rPr lang="tr-TR" altLang="tr-TR" sz="1600">
                  <a:latin typeface="Times New Roman" panose="02020603050405020304" pitchFamily="18" charset="0"/>
                </a:rPr>
                <a:t>Heinrich Olbers</a:t>
              </a:r>
            </a:p>
            <a:p>
              <a:pPr algn="just" eaLnBrk="1" hangingPunct="1">
                <a:spcBef>
                  <a:spcPct val="0"/>
                </a:spcBef>
                <a:buFontTx/>
                <a:buNone/>
              </a:pPr>
              <a:r>
                <a:rPr lang="tr-TR" altLang="tr-TR" sz="1600" b="1">
                  <a:latin typeface="Times New Roman" panose="02020603050405020304" pitchFamily="18" charset="0"/>
                </a:rPr>
                <a:t>VESTA</a:t>
              </a:r>
            </a:p>
            <a:p>
              <a:pPr algn="just" eaLnBrk="1" hangingPunct="1">
                <a:spcBef>
                  <a:spcPct val="0"/>
                </a:spcBef>
                <a:buFontTx/>
                <a:buNone/>
              </a:pPr>
              <a:r>
                <a:rPr lang="tr-TR" altLang="tr-TR" sz="1600">
                  <a:latin typeface="Times New Roman" panose="02020603050405020304" pitchFamily="18" charset="0"/>
                </a:rPr>
                <a:t> </a:t>
              </a:r>
            </a:p>
            <a:p>
              <a:pPr algn="just" eaLnBrk="1" hangingPunct="1">
                <a:spcBef>
                  <a:spcPct val="0"/>
                </a:spcBef>
                <a:buFontTx/>
                <a:buNone/>
              </a:pPr>
              <a:r>
                <a:rPr lang="tr-TR" altLang="tr-TR" sz="1600">
                  <a:latin typeface="Times New Roman" panose="02020603050405020304" pitchFamily="18" charset="0"/>
                </a:rPr>
                <a:t>P = 3.6 yıl</a:t>
              </a:r>
            </a:p>
            <a:p>
              <a:pPr algn="just" eaLnBrk="1" hangingPunct="1">
                <a:spcBef>
                  <a:spcPct val="0"/>
                </a:spcBef>
                <a:buFontTx/>
                <a:buNone/>
              </a:pPr>
              <a:r>
                <a:rPr lang="tr-TR" altLang="tr-TR" sz="1600">
                  <a:latin typeface="Times New Roman" panose="02020603050405020304" pitchFamily="18" charset="0"/>
                </a:rPr>
                <a:t>a = 2.36 AB</a:t>
              </a:r>
            </a:p>
            <a:p>
              <a:pPr algn="just" eaLnBrk="1" hangingPunct="1">
                <a:spcBef>
                  <a:spcPct val="0"/>
                </a:spcBef>
                <a:buFontTx/>
                <a:buNone/>
              </a:pPr>
              <a:r>
                <a:rPr lang="tr-TR" altLang="tr-TR" sz="1600">
                  <a:latin typeface="Times New Roman" panose="02020603050405020304" pitchFamily="18" charset="0"/>
                </a:rPr>
                <a:t>D = 550 km</a:t>
              </a:r>
            </a:p>
          </p:txBody>
        </p:sp>
        <p:pic>
          <p:nvPicPr>
            <p:cNvPr id="276494" name="Picture 19" descr="ves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4" y="3457"/>
              <a:ext cx="638" cy="638"/>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50727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0871"/>
                                        </p:tgtEl>
                                        <p:attrNameLst>
                                          <p:attrName>style.visibility</p:attrName>
                                        </p:attrNameLst>
                                      </p:cBhvr>
                                      <p:to>
                                        <p:strVal val="visible"/>
                                      </p:to>
                                    </p:set>
                                    <p:animEffect transition="in" filter="fade">
                                      <p:cBhvr>
                                        <p:cTn id="7" dur="1000"/>
                                        <p:tgtEl>
                                          <p:spTgt spid="420871"/>
                                        </p:tgtEl>
                                      </p:cBhvr>
                                    </p:animEffect>
                                  </p:childTnLst>
                                </p:cTn>
                              </p:par>
                              <p:par>
                                <p:cTn id="8" presetID="10" presetClass="entr" presetSubtype="0" fill="hold" nodeType="withEffect">
                                  <p:stCondLst>
                                    <p:cond delay="0"/>
                                  </p:stCondLst>
                                  <p:childTnLst>
                                    <p:set>
                                      <p:cBhvr>
                                        <p:cTn id="9" dur="1" fill="hold">
                                          <p:stCondLst>
                                            <p:cond delay="0"/>
                                          </p:stCondLst>
                                        </p:cTn>
                                        <p:tgtEl>
                                          <p:spTgt spid="420872"/>
                                        </p:tgtEl>
                                        <p:attrNameLst>
                                          <p:attrName>style.visibility</p:attrName>
                                        </p:attrNameLst>
                                      </p:cBhvr>
                                      <p:to>
                                        <p:strVal val="visible"/>
                                      </p:to>
                                    </p:set>
                                    <p:animEffect transition="in" filter="fade">
                                      <p:cBhvr>
                                        <p:cTn id="10" dur="1000"/>
                                        <p:tgtEl>
                                          <p:spTgt spid="4208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0870"/>
                                        </p:tgtEl>
                                        <p:attrNameLst>
                                          <p:attrName>style.visibility</p:attrName>
                                        </p:attrNameLst>
                                      </p:cBhvr>
                                      <p:to>
                                        <p:strVal val="visible"/>
                                      </p:to>
                                    </p:set>
                                    <p:animEffect transition="in" filter="fade">
                                      <p:cBhvr>
                                        <p:cTn id="13" dur="1000"/>
                                        <p:tgtEl>
                                          <p:spTgt spid="4208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20873"/>
                                        </p:tgtEl>
                                        <p:attrNameLst>
                                          <p:attrName>style.visibility</p:attrName>
                                        </p:attrNameLst>
                                      </p:cBhvr>
                                      <p:to>
                                        <p:strVal val="visible"/>
                                      </p:to>
                                    </p:set>
                                    <p:animEffect transition="in" filter="fade">
                                      <p:cBhvr>
                                        <p:cTn id="18" dur="1000"/>
                                        <p:tgtEl>
                                          <p:spTgt spid="4208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420874"/>
                                        </p:tgtEl>
                                        <p:attrNameLst>
                                          <p:attrName>style.visibility</p:attrName>
                                        </p:attrNameLst>
                                      </p:cBhvr>
                                      <p:to>
                                        <p:strVal val="visible"/>
                                      </p:to>
                                    </p:set>
                                    <p:anim calcmode="lin" valueType="num">
                                      <p:cBhvr>
                                        <p:cTn id="23" dur="500" fill="hold"/>
                                        <p:tgtEl>
                                          <p:spTgt spid="420874"/>
                                        </p:tgtEl>
                                        <p:attrNameLst>
                                          <p:attrName>ppt_w</p:attrName>
                                        </p:attrNameLst>
                                      </p:cBhvr>
                                      <p:tavLst>
                                        <p:tav tm="0">
                                          <p:val>
                                            <p:fltVal val="0"/>
                                          </p:val>
                                        </p:tav>
                                        <p:tav tm="100000">
                                          <p:val>
                                            <p:strVal val="#ppt_w"/>
                                          </p:val>
                                        </p:tav>
                                      </p:tavLst>
                                    </p:anim>
                                    <p:anim calcmode="lin" valueType="num">
                                      <p:cBhvr>
                                        <p:cTn id="24" dur="500" fill="hold"/>
                                        <p:tgtEl>
                                          <p:spTgt spid="420874"/>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3" presetClass="entr" presetSubtype="16" fill="hold" nodeType="afterEffect">
                                  <p:stCondLst>
                                    <p:cond delay="0"/>
                                  </p:stCondLst>
                                  <p:childTnLst>
                                    <p:set>
                                      <p:cBhvr>
                                        <p:cTn id="27" dur="1" fill="hold">
                                          <p:stCondLst>
                                            <p:cond delay="0"/>
                                          </p:stCondLst>
                                        </p:cTn>
                                        <p:tgtEl>
                                          <p:spTgt spid="420877"/>
                                        </p:tgtEl>
                                        <p:attrNameLst>
                                          <p:attrName>style.visibility</p:attrName>
                                        </p:attrNameLst>
                                      </p:cBhvr>
                                      <p:to>
                                        <p:strVal val="visible"/>
                                      </p:to>
                                    </p:set>
                                    <p:anim calcmode="lin" valueType="num">
                                      <p:cBhvr>
                                        <p:cTn id="28" dur="500" fill="hold"/>
                                        <p:tgtEl>
                                          <p:spTgt spid="420877"/>
                                        </p:tgtEl>
                                        <p:attrNameLst>
                                          <p:attrName>ppt_w</p:attrName>
                                        </p:attrNameLst>
                                      </p:cBhvr>
                                      <p:tavLst>
                                        <p:tav tm="0">
                                          <p:val>
                                            <p:fltVal val="0"/>
                                          </p:val>
                                        </p:tav>
                                        <p:tav tm="100000">
                                          <p:val>
                                            <p:strVal val="#ppt_w"/>
                                          </p:val>
                                        </p:tav>
                                      </p:tavLst>
                                    </p:anim>
                                    <p:anim calcmode="lin" valueType="num">
                                      <p:cBhvr>
                                        <p:cTn id="29" dur="500" fill="hold"/>
                                        <p:tgtEl>
                                          <p:spTgt spid="420877"/>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nodeType="afterEffect">
                                  <p:stCondLst>
                                    <p:cond delay="0"/>
                                  </p:stCondLst>
                                  <p:childTnLst>
                                    <p:set>
                                      <p:cBhvr>
                                        <p:cTn id="32" dur="1" fill="hold">
                                          <p:stCondLst>
                                            <p:cond delay="0"/>
                                          </p:stCondLst>
                                        </p:cTn>
                                        <p:tgtEl>
                                          <p:spTgt spid="420881"/>
                                        </p:tgtEl>
                                        <p:attrNameLst>
                                          <p:attrName>style.visibility</p:attrName>
                                        </p:attrNameLst>
                                      </p:cBhvr>
                                      <p:to>
                                        <p:strVal val="visible"/>
                                      </p:to>
                                    </p:set>
                                    <p:anim calcmode="lin" valueType="num">
                                      <p:cBhvr>
                                        <p:cTn id="33" dur="500" fill="hold"/>
                                        <p:tgtEl>
                                          <p:spTgt spid="420881"/>
                                        </p:tgtEl>
                                        <p:attrNameLst>
                                          <p:attrName>ppt_w</p:attrName>
                                        </p:attrNameLst>
                                      </p:cBhvr>
                                      <p:tavLst>
                                        <p:tav tm="0">
                                          <p:val>
                                            <p:fltVal val="0"/>
                                          </p:val>
                                        </p:tav>
                                        <p:tav tm="100000">
                                          <p:val>
                                            <p:strVal val="#ppt_w"/>
                                          </p:val>
                                        </p:tav>
                                      </p:tavLst>
                                    </p:anim>
                                    <p:anim calcmode="lin" valueType="num">
                                      <p:cBhvr>
                                        <p:cTn id="34" dur="500" fill="hold"/>
                                        <p:tgtEl>
                                          <p:spTgt spid="4208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0" grpId="0"/>
      <p:bldP spid="4208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78531" name="Text Box 3"/>
          <p:cNvSpPr txBox="1">
            <a:spLocks noChangeArrowheads="1"/>
          </p:cNvSpPr>
          <p:nvPr/>
        </p:nvSpPr>
        <p:spPr bwMode="auto">
          <a:xfrm>
            <a:off x="1150938" y="379413"/>
            <a:ext cx="6843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2400" b="1" dirty="0">
                <a:solidFill>
                  <a:srgbClr val="C00000"/>
                </a:solidFill>
                <a:latin typeface="Albertus Medium" pitchFamily="34" charset="0"/>
              </a:rPr>
              <a:t>Asteroidler</a:t>
            </a:r>
            <a:endParaRPr lang="en-US" altLang="tr-TR" sz="2400" b="1" dirty="0">
              <a:solidFill>
                <a:srgbClr val="C00000"/>
              </a:solidFill>
              <a:latin typeface="Albertus Medium" pitchFamily="34" charset="0"/>
            </a:endParaRPr>
          </a:p>
        </p:txBody>
      </p:sp>
      <p:sp>
        <p:nvSpPr>
          <p:cNvPr id="278532" name="Text Box 4"/>
          <p:cNvSpPr txBox="1">
            <a:spLocks noChangeArrowheads="1"/>
          </p:cNvSpPr>
          <p:nvPr/>
        </p:nvSpPr>
        <p:spPr bwMode="auto">
          <a:xfrm>
            <a:off x="352425" y="977900"/>
            <a:ext cx="8424863"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dirty="0">
                <a:latin typeface="Times New Roman" panose="02020603050405020304" pitchFamily="18" charset="0"/>
              </a:rPr>
              <a:t>Uzay araçları ile Güneş sistemi üyelerinin yakından incelenmesine başlanmadan önce asteroidler hakkındaki bilgi çok kısıtlıydı. Küçük boyutları ve bize olan uzaklıkları, Yer’deki en büyük teleskoplarla bile detaylı incelenmelerine engeldi.</a:t>
            </a:r>
          </a:p>
          <a:p>
            <a:pPr algn="ctr" eaLnBrk="1" hangingPunct="1">
              <a:spcBef>
                <a:spcPct val="0"/>
              </a:spcBef>
              <a:buFontTx/>
              <a:buNone/>
            </a:pPr>
            <a:endParaRPr lang="tr-TR" altLang="tr-TR" sz="1600" dirty="0">
              <a:latin typeface="Times New Roman" panose="02020603050405020304" pitchFamily="18" charset="0"/>
            </a:endParaRPr>
          </a:p>
          <a:p>
            <a:pPr algn="ctr" eaLnBrk="1" hangingPunct="1">
              <a:spcBef>
                <a:spcPct val="0"/>
              </a:spcBef>
              <a:buFontTx/>
              <a:buNone/>
            </a:pPr>
            <a:r>
              <a:rPr lang="tr-TR" altLang="tr-TR" sz="1600" dirty="0">
                <a:latin typeface="Times New Roman" panose="02020603050405020304" pitchFamily="18" charset="0"/>
              </a:rPr>
              <a:t>Sistemimizin oluşumu sırasında, gelişimlerini belirli bir noktaya kadar tamamlayabilen ancak bir gezegenin parçası olamayan artıklardır. Dolayısıyla, Güneş sistemimizin iç bölgelerinin oluşum teorileri hakkında çok önemli ip uçları sunarlar.</a:t>
            </a:r>
          </a:p>
        </p:txBody>
      </p:sp>
      <p:grpSp>
        <p:nvGrpSpPr>
          <p:cNvPr id="278533" name="Group 5"/>
          <p:cNvGrpSpPr>
            <a:grpSpLocks/>
          </p:cNvGrpSpPr>
          <p:nvPr/>
        </p:nvGrpSpPr>
        <p:grpSpPr bwMode="auto">
          <a:xfrm>
            <a:off x="3168650" y="2935288"/>
            <a:ext cx="2262188" cy="1665287"/>
            <a:chOff x="1873" y="1117"/>
            <a:chExt cx="1425" cy="1049"/>
          </a:xfrm>
        </p:grpSpPr>
        <p:pic>
          <p:nvPicPr>
            <p:cNvPr id="278558" name="Picture 6" descr="243_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 y="1140"/>
              <a:ext cx="1412" cy="1022"/>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59" name="Text Box 7"/>
            <p:cNvSpPr txBox="1">
              <a:spLocks noChangeArrowheads="1"/>
            </p:cNvSpPr>
            <p:nvPr/>
          </p:nvSpPr>
          <p:spPr bwMode="auto">
            <a:xfrm>
              <a:off x="1876" y="1117"/>
              <a:ext cx="100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Ida  </a:t>
              </a:r>
              <a:r>
                <a:rPr lang="tr-TR" altLang="tr-TR" sz="1200">
                  <a:solidFill>
                    <a:srgbClr val="66FF66"/>
                  </a:solidFill>
                  <a:latin typeface="Times New Roman" panose="02020603050405020304" pitchFamily="18" charset="0"/>
                </a:rPr>
                <a:t>54 × 24 × 15 km</a:t>
              </a:r>
              <a:endParaRPr lang="tr-TR" altLang="tr-TR" sz="1200" b="1">
                <a:solidFill>
                  <a:srgbClr val="FFCC66"/>
                </a:solidFill>
                <a:latin typeface="Times New Roman" panose="02020603050405020304" pitchFamily="18" charset="0"/>
              </a:endParaRPr>
            </a:p>
          </p:txBody>
        </p:sp>
        <p:sp>
          <p:nvSpPr>
            <p:cNvPr id="278560" name="Text Box 8"/>
            <p:cNvSpPr txBox="1">
              <a:spLocks noChangeArrowheads="1"/>
            </p:cNvSpPr>
            <p:nvPr/>
          </p:nvSpPr>
          <p:spPr bwMode="auto">
            <a:xfrm>
              <a:off x="2744" y="1833"/>
              <a:ext cx="55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solidFill>
                    <a:srgbClr val="FFCC66"/>
                  </a:solidFill>
                  <a:latin typeface="Times New Roman" panose="02020603050405020304" pitchFamily="18" charset="0"/>
                </a:rPr>
                <a:t>Dactyl</a:t>
              </a:r>
            </a:p>
            <a:p>
              <a:pPr algn="ctr" eaLnBrk="1" hangingPunct="1">
                <a:spcBef>
                  <a:spcPct val="0"/>
                </a:spcBef>
                <a:buFontTx/>
                <a:buNone/>
              </a:pPr>
              <a:r>
                <a:rPr lang="tr-TR" altLang="tr-TR" sz="1200">
                  <a:solidFill>
                    <a:srgbClr val="66FF66"/>
                  </a:solidFill>
                  <a:latin typeface="Times New Roman" panose="02020603050405020304" pitchFamily="18" charset="0"/>
                </a:rPr>
                <a:t>D = 1.5 km</a:t>
              </a:r>
              <a:endParaRPr lang="tr-TR" altLang="tr-TR" sz="1200" b="1">
                <a:solidFill>
                  <a:srgbClr val="FFCC66"/>
                </a:solidFill>
                <a:latin typeface="Times New Roman" panose="02020603050405020304" pitchFamily="18" charset="0"/>
              </a:endParaRPr>
            </a:p>
          </p:txBody>
        </p:sp>
        <p:sp>
          <p:nvSpPr>
            <p:cNvPr id="278561" name="Line 9"/>
            <p:cNvSpPr>
              <a:spLocks noChangeShapeType="1"/>
            </p:cNvSpPr>
            <p:nvPr/>
          </p:nvSpPr>
          <p:spPr bwMode="auto">
            <a:xfrm flipH="1" flipV="1">
              <a:off x="2992" y="1708"/>
              <a:ext cx="69" cy="180"/>
            </a:xfrm>
            <a:prstGeom prst="line">
              <a:avLst/>
            </a:prstGeom>
            <a:noFill/>
            <a:ln w="9525">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78562" name="Text Box 10"/>
            <p:cNvSpPr txBox="1">
              <a:spLocks noChangeArrowheads="1"/>
            </p:cNvSpPr>
            <p:nvPr/>
          </p:nvSpPr>
          <p:spPr bwMode="auto">
            <a:xfrm>
              <a:off x="1873" y="2012"/>
              <a:ext cx="6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GALILEO 1993</a:t>
              </a:r>
            </a:p>
          </p:txBody>
        </p:sp>
      </p:grpSp>
      <p:grpSp>
        <p:nvGrpSpPr>
          <p:cNvPr id="278534" name="Group 11"/>
          <p:cNvGrpSpPr>
            <a:grpSpLocks/>
          </p:cNvGrpSpPr>
          <p:nvPr/>
        </p:nvGrpSpPr>
        <p:grpSpPr bwMode="auto">
          <a:xfrm>
            <a:off x="681038" y="2933700"/>
            <a:ext cx="2236787" cy="1666875"/>
            <a:chOff x="228" y="1116"/>
            <a:chExt cx="1409" cy="1050"/>
          </a:xfrm>
        </p:grpSpPr>
        <p:pic>
          <p:nvPicPr>
            <p:cNvPr id="278555" name="Picture 12" descr="951_Gasp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1140"/>
              <a:ext cx="1361" cy="102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56" name="Text Box 13"/>
            <p:cNvSpPr txBox="1">
              <a:spLocks noChangeArrowheads="1"/>
            </p:cNvSpPr>
            <p:nvPr/>
          </p:nvSpPr>
          <p:spPr bwMode="auto">
            <a:xfrm>
              <a:off x="228" y="1116"/>
              <a:ext cx="11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Gaspra  </a:t>
              </a:r>
              <a:r>
                <a:rPr lang="tr-TR" altLang="tr-TR" sz="1200">
                  <a:solidFill>
                    <a:srgbClr val="66FF66"/>
                  </a:solidFill>
                  <a:latin typeface="Times New Roman" panose="02020603050405020304" pitchFamily="18" charset="0"/>
                </a:rPr>
                <a:t>18 × 10 × 9 km</a:t>
              </a:r>
              <a:endParaRPr lang="tr-TR" altLang="tr-TR" sz="1600" b="1">
                <a:solidFill>
                  <a:srgbClr val="FFCC66"/>
                </a:solidFill>
                <a:latin typeface="Times New Roman" panose="02020603050405020304" pitchFamily="18" charset="0"/>
              </a:endParaRPr>
            </a:p>
          </p:txBody>
        </p:sp>
        <p:sp>
          <p:nvSpPr>
            <p:cNvPr id="278557" name="Text Box 14"/>
            <p:cNvSpPr txBox="1">
              <a:spLocks noChangeArrowheads="1"/>
            </p:cNvSpPr>
            <p:nvPr/>
          </p:nvSpPr>
          <p:spPr bwMode="auto">
            <a:xfrm>
              <a:off x="993" y="2012"/>
              <a:ext cx="6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GALILEO 1991</a:t>
              </a:r>
            </a:p>
          </p:txBody>
        </p:sp>
      </p:grpSp>
      <p:grpSp>
        <p:nvGrpSpPr>
          <p:cNvPr id="278535" name="Group 15"/>
          <p:cNvGrpSpPr>
            <a:grpSpLocks/>
          </p:cNvGrpSpPr>
          <p:nvPr/>
        </p:nvGrpSpPr>
        <p:grpSpPr bwMode="auto">
          <a:xfrm>
            <a:off x="6915150" y="4868863"/>
            <a:ext cx="2228850" cy="1671637"/>
            <a:chOff x="249" y="3267"/>
            <a:chExt cx="1404" cy="1053"/>
          </a:xfrm>
        </p:grpSpPr>
        <p:pic>
          <p:nvPicPr>
            <p:cNvPr id="278552" name="Picture 16" descr="25143_itokaw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 y="3273"/>
              <a:ext cx="1373" cy="102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53" name="Text Box 17"/>
            <p:cNvSpPr txBox="1">
              <a:spLocks noChangeArrowheads="1"/>
            </p:cNvSpPr>
            <p:nvPr/>
          </p:nvSpPr>
          <p:spPr bwMode="auto">
            <a:xfrm>
              <a:off x="271" y="4108"/>
              <a:ext cx="13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Itokawa  </a:t>
              </a:r>
              <a:r>
                <a:rPr lang="tr-TR" altLang="tr-TR" sz="1200">
                  <a:solidFill>
                    <a:srgbClr val="66FF66"/>
                  </a:solidFill>
                  <a:latin typeface="Times New Roman" panose="02020603050405020304" pitchFamily="18" charset="0"/>
                </a:rPr>
                <a:t>0.5 × 0.3 × 0.2 km</a:t>
              </a:r>
              <a:endParaRPr lang="tr-TR" altLang="tr-TR" sz="1200" b="1">
                <a:solidFill>
                  <a:srgbClr val="FFCC66"/>
                </a:solidFill>
                <a:latin typeface="Times New Roman" panose="02020603050405020304" pitchFamily="18" charset="0"/>
              </a:endParaRPr>
            </a:p>
          </p:txBody>
        </p:sp>
        <p:sp>
          <p:nvSpPr>
            <p:cNvPr id="278554" name="Text Box 18"/>
            <p:cNvSpPr txBox="1">
              <a:spLocks noChangeArrowheads="1"/>
            </p:cNvSpPr>
            <p:nvPr/>
          </p:nvSpPr>
          <p:spPr bwMode="auto">
            <a:xfrm>
              <a:off x="912" y="3267"/>
              <a:ext cx="74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HAYABUSA 2005</a:t>
              </a:r>
            </a:p>
          </p:txBody>
        </p:sp>
      </p:grpSp>
      <p:grpSp>
        <p:nvGrpSpPr>
          <p:cNvPr id="278536" name="Group 19"/>
          <p:cNvGrpSpPr>
            <a:grpSpLocks/>
          </p:cNvGrpSpPr>
          <p:nvPr/>
        </p:nvGrpSpPr>
        <p:grpSpPr bwMode="auto">
          <a:xfrm>
            <a:off x="2439988" y="4868863"/>
            <a:ext cx="2235200" cy="1639887"/>
            <a:chOff x="4352" y="3146"/>
            <a:chExt cx="1408" cy="1033"/>
          </a:xfrm>
        </p:grpSpPr>
        <p:pic>
          <p:nvPicPr>
            <p:cNvPr id="278549" name="Picture 20" descr="433_Er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 y="3158"/>
              <a:ext cx="1361" cy="1021"/>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50" name="Text Box 21"/>
            <p:cNvSpPr txBox="1">
              <a:spLocks noChangeArrowheads="1"/>
            </p:cNvSpPr>
            <p:nvPr/>
          </p:nvSpPr>
          <p:spPr bwMode="auto">
            <a:xfrm>
              <a:off x="4352" y="3146"/>
              <a:ext cx="10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Eros  </a:t>
              </a:r>
              <a:r>
                <a:rPr lang="tr-TR" altLang="tr-TR" sz="1200">
                  <a:solidFill>
                    <a:srgbClr val="66FF66"/>
                  </a:solidFill>
                  <a:latin typeface="Times New Roman" panose="02020603050405020304" pitchFamily="18" charset="0"/>
                </a:rPr>
                <a:t>13 × 13 × 33 km</a:t>
              </a:r>
              <a:endParaRPr lang="tr-TR" altLang="tr-TR" sz="1200" b="1">
                <a:solidFill>
                  <a:srgbClr val="FFCC66"/>
                </a:solidFill>
                <a:latin typeface="Times New Roman" panose="02020603050405020304" pitchFamily="18" charset="0"/>
              </a:endParaRPr>
            </a:p>
          </p:txBody>
        </p:sp>
        <p:sp>
          <p:nvSpPr>
            <p:cNvPr id="278551" name="Text Box 22"/>
            <p:cNvSpPr txBox="1">
              <a:spLocks noChangeArrowheads="1"/>
            </p:cNvSpPr>
            <p:nvPr/>
          </p:nvSpPr>
          <p:spPr bwMode="auto">
            <a:xfrm>
              <a:off x="4721" y="4020"/>
              <a:ext cx="10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NEAR-SHOEMAKER 2001</a:t>
              </a:r>
            </a:p>
          </p:txBody>
        </p:sp>
      </p:grpSp>
      <p:grpSp>
        <p:nvGrpSpPr>
          <p:cNvPr id="278537" name="Group 23"/>
          <p:cNvGrpSpPr>
            <a:grpSpLocks/>
          </p:cNvGrpSpPr>
          <p:nvPr/>
        </p:nvGrpSpPr>
        <p:grpSpPr bwMode="auto">
          <a:xfrm>
            <a:off x="5683250" y="2924175"/>
            <a:ext cx="2705100" cy="1676400"/>
            <a:chOff x="3379" y="1104"/>
            <a:chExt cx="1704" cy="1056"/>
          </a:xfrm>
        </p:grpSpPr>
        <p:pic>
          <p:nvPicPr>
            <p:cNvPr id="278546" name="Picture 24" descr="253_mathil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9" y="1104"/>
              <a:ext cx="1699" cy="105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47" name="Text Box 25"/>
            <p:cNvSpPr txBox="1">
              <a:spLocks noChangeArrowheads="1"/>
            </p:cNvSpPr>
            <p:nvPr/>
          </p:nvSpPr>
          <p:spPr bwMode="auto">
            <a:xfrm>
              <a:off x="3424" y="1117"/>
              <a:ext cx="1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Mathilde </a:t>
              </a:r>
              <a:r>
                <a:rPr lang="tr-TR" altLang="tr-TR" sz="1200">
                  <a:solidFill>
                    <a:srgbClr val="66FF66"/>
                  </a:solidFill>
                  <a:latin typeface="Times New Roman" panose="02020603050405020304" pitchFamily="18" charset="0"/>
                </a:rPr>
                <a:t>13 × 13 × 33 km</a:t>
              </a:r>
              <a:endParaRPr lang="tr-TR" altLang="tr-TR" sz="1200" b="1">
                <a:solidFill>
                  <a:srgbClr val="FFCC66"/>
                </a:solidFill>
                <a:latin typeface="Times New Roman" panose="02020603050405020304" pitchFamily="18" charset="0"/>
              </a:endParaRPr>
            </a:p>
          </p:txBody>
        </p:sp>
        <p:sp>
          <p:nvSpPr>
            <p:cNvPr id="278548" name="Text Box 26"/>
            <p:cNvSpPr txBox="1">
              <a:spLocks noChangeArrowheads="1"/>
            </p:cNvSpPr>
            <p:nvPr/>
          </p:nvSpPr>
          <p:spPr bwMode="auto">
            <a:xfrm>
              <a:off x="4044" y="1979"/>
              <a:ext cx="10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NEAR-SHOEMAKER 1997</a:t>
              </a:r>
            </a:p>
          </p:txBody>
        </p:sp>
      </p:grpSp>
      <p:grpSp>
        <p:nvGrpSpPr>
          <p:cNvPr id="278538" name="Group 27"/>
          <p:cNvGrpSpPr>
            <a:grpSpLocks/>
          </p:cNvGrpSpPr>
          <p:nvPr/>
        </p:nvGrpSpPr>
        <p:grpSpPr bwMode="auto">
          <a:xfrm>
            <a:off x="179388" y="4868863"/>
            <a:ext cx="2212975" cy="1765300"/>
            <a:chOff x="249" y="2227"/>
            <a:chExt cx="1394" cy="1112"/>
          </a:xfrm>
        </p:grpSpPr>
        <p:pic>
          <p:nvPicPr>
            <p:cNvPr id="278543" name="Picture 28" descr="9969_Brail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2251"/>
              <a:ext cx="1361" cy="108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44" name="Text Box 29"/>
            <p:cNvSpPr txBox="1">
              <a:spLocks noChangeArrowheads="1"/>
            </p:cNvSpPr>
            <p:nvPr/>
          </p:nvSpPr>
          <p:spPr bwMode="auto">
            <a:xfrm>
              <a:off x="295" y="2227"/>
              <a:ext cx="123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Braille </a:t>
              </a:r>
              <a:r>
                <a:rPr lang="tr-TR" altLang="tr-TR" sz="1200">
                  <a:solidFill>
                    <a:srgbClr val="66FF66"/>
                  </a:solidFill>
                  <a:latin typeface="Times New Roman" panose="02020603050405020304" pitchFamily="18" charset="0"/>
                </a:rPr>
                <a:t>0.6 × 0.6 × 2.2 km</a:t>
              </a:r>
              <a:endParaRPr lang="tr-TR" altLang="tr-TR" sz="1200" b="1">
                <a:solidFill>
                  <a:srgbClr val="FFCC66"/>
                </a:solidFill>
                <a:latin typeface="Times New Roman" panose="02020603050405020304" pitchFamily="18" charset="0"/>
              </a:endParaRPr>
            </a:p>
          </p:txBody>
        </p:sp>
        <p:sp>
          <p:nvSpPr>
            <p:cNvPr id="278545" name="Text Box 30"/>
            <p:cNvSpPr txBox="1">
              <a:spLocks noChangeArrowheads="1"/>
            </p:cNvSpPr>
            <p:nvPr/>
          </p:nvSpPr>
          <p:spPr bwMode="auto">
            <a:xfrm>
              <a:off x="812" y="3185"/>
              <a:ext cx="83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DEEP SPACE-1 1999</a:t>
              </a:r>
            </a:p>
          </p:txBody>
        </p:sp>
      </p:grpSp>
      <p:grpSp>
        <p:nvGrpSpPr>
          <p:cNvPr id="278539" name="Group 31"/>
          <p:cNvGrpSpPr>
            <a:grpSpLocks/>
          </p:cNvGrpSpPr>
          <p:nvPr/>
        </p:nvGrpSpPr>
        <p:grpSpPr bwMode="auto">
          <a:xfrm>
            <a:off x="4724400" y="4868863"/>
            <a:ext cx="2141538" cy="1725612"/>
            <a:chOff x="2925" y="2996"/>
            <a:chExt cx="1349" cy="1087"/>
          </a:xfrm>
        </p:grpSpPr>
        <p:pic>
          <p:nvPicPr>
            <p:cNvPr id="278540" name="Picture 32" descr="5535_annefrank"/>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2925" y="3022"/>
              <a:ext cx="1316" cy="104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78541" name="Text Box 33"/>
            <p:cNvSpPr txBox="1">
              <a:spLocks noChangeArrowheads="1"/>
            </p:cNvSpPr>
            <p:nvPr/>
          </p:nvSpPr>
          <p:spPr bwMode="auto">
            <a:xfrm>
              <a:off x="2941" y="2996"/>
              <a:ext cx="82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FFCC66"/>
                  </a:solidFill>
                  <a:latin typeface="Times New Roman" panose="02020603050405020304" pitchFamily="18" charset="0"/>
                </a:rPr>
                <a:t>Annefrank</a:t>
              </a:r>
            </a:p>
            <a:p>
              <a:pPr eaLnBrk="1" hangingPunct="1">
                <a:spcBef>
                  <a:spcPct val="0"/>
                </a:spcBef>
                <a:buFontTx/>
                <a:buNone/>
              </a:pPr>
              <a:r>
                <a:rPr lang="tr-TR" altLang="tr-TR" sz="1200">
                  <a:solidFill>
                    <a:srgbClr val="66FF66"/>
                  </a:solidFill>
                  <a:latin typeface="Times New Roman" panose="02020603050405020304" pitchFamily="18" charset="0"/>
                </a:rPr>
                <a:t>6.6 × 5.0 × 3.4 km</a:t>
              </a:r>
              <a:endParaRPr lang="tr-TR" altLang="tr-TR" sz="1200" b="1">
                <a:solidFill>
                  <a:srgbClr val="FFCC66"/>
                </a:solidFill>
                <a:latin typeface="Times New Roman" panose="02020603050405020304" pitchFamily="18" charset="0"/>
              </a:endParaRPr>
            </a:p>
          </p:txBody>
        </p:sp>
        <p:sp>
          <p:nvSpPr>
            <p:cNvPr id="278542" name="Text Box 34"/>
            <p:cNvSpPr txBox="1">
              <a:spLocks noChangeArrowheads="1"/>
            </p:cNvSpPr>
            <p:nvPr/>
          </p:nvSpPr>
          <p:spPr bwMode="auto">
            <a:xfrm>
              <a:off x="3565" y="3929"/>
              <a:ext cx="70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000">
                  <a:solidFill>
                    <a:srgbClr val="66FFFF"/>
                  </a:solidFill>
                  <a:latin typeface="Times New Roman" panose="02020603050405020304" pitchFamily="18" charset="0"/>
                </a:rPr>
                <a:t>STARDUST 2002</a:t>
              </a:r>
            </a:p>
          </p:txBody>
        </p:sp>
      </p:grpSp>
    </p:spTree>
    <p:extLst>
      <p:ext uri="{BB962C8B-B14F-4D97-AF65-F5344CB8AC3E}">
        <p14:creationId xmlns:p14="http://schemas.microsoft.com/office/powerpoint/2010/main" val="1613993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title"/>
          </p:nvPr>
        </p:nvSpPr>
        <p:spPr>
          <a:xfrm>
            <a:off x="827088" y="54769"/>
            <a:ext cx="7924800" cy="1143000"/>
          </a:xfrm>
        </p:spPr>
        <p:txBody>
          <a:bodyPr/>
          <a:lstStyle/>
          <a:p>
            <a:r>
              <a:rPr lang="tr-TR" altLang="tr-TR" dirty="0"/>
              <a:t>Asteroidler</a:t>
            </a:r>
            <a:endParaRPr lang="en-US" altLang="tr-TR" b="0" dirty="0"/>
          </a:p>
        </p:txBody>
      </p:sp>
      <p:sp>
        <p:nvSpPr>
          <p:cNvPr id="3075" name="Rectangle 3"/>
          <p:cNvSpPr>
            <a:spLocks noGrp="1" noChangeArrowheads="1"/>
          </p:cNvSpPr>
          <p:nvPr>
            <p:ph type="body" sz="half" idx="1"/>
          </p:nvPr>
        </p:nvSpPr>
        <p:spPr>
          <a:xfrm>
            <a:off x="-21311" y="591006"/>
            <a:ext cx="6264696" cy="3938397"/>
          </a:xfrm>
        </p:spPr>
        <p:txBody>
          <a:bodyPr/>
          <a:lstStyle/>
          <a:p>
            <a:pPr algn="just">
              <a:buFont typeface="Wingdings" panose="05000000000000000000" pitchFamily="2" charset="2"/>
              <a:buNone/>
            </a:pPr>
            <a:endParaRPr lang="en-US" altLang="tr-TR" sz="2200" dirty="0"/>
          </a:p>
          <a:p>
            <a:pPr algn="just"/>
            <a:r>
              <a:rPr lang="en-US" altLang="tr-TR" sz="2200" dirty="0" err="1"/>
              <a:t>Asteroidler</a:t>
            </a:r>
            <a:r>
              <a:rPr lang="en-US" altLang="tr-TR" sz="2200" dirty="0"/>
              <a:t>, </a:t>
            </a:r>
            <a:r>
              <a:rPr lang="en-US" altLang="tr-TR" sz="2200" dirty="0" err="1"/>
              <a:t>Güne</a:t>
            </a:r>
            <a:r>
              <a:rPr lang="tr-TR" altLang="tr-TR" sz="2200" dirty="0"/>
              <a:t>ş</a:t>
            </a:r>
            <a:r>
              <a:rPr lang="en-US" altLang="tr-TR" sz="2200" dirty="0"/>
              <a:t> </a:t>
            </a:r>
            <a:r>
              <a:rPr lang="en-US" altLang="tr-TR" sz="2200" dirty="0" err="1"/>
              <a:t>sistemiyle</a:t>
            </a:r>
            <a:r>
              <a:rPr lang="tr-TR" altLang="tr-TR" sz="2200" dirty="0"/>
              <a:t> </a:t>
            </a:r>
            <a:r>
              <a:rPr lang="en-US" altLang="tr-TR" sz="2200" dirty="0" err="1"/>
              <a:t>birlikte</a:t>
            </a:r>
            <a:r>
              <a:rPr lang="en-US" altLang="tr-TR" sz="2200" dirty="0"/>
              <a:t> </a:t>
            </a:r>
            <a:r>
              <a:rPr lang="en-US" altLang="tr-TR" sz="2200" dirty="0" err="1"/>
              <a:t>olu</a:t>
            </a:r>
            <a:r>
              <a:rPr lang="tr-TR" altLang="tr-TR" sz="2200" dirty="0"/>
              <a:t>ş</a:t>
            </a:r>
            <a:r>
              <a:rPr lang="en-US" altLang="tr-TR" sz="2200" dirty="0"/>
              <a:t>mu</a:t>
            </a:r>
            <a:r>
              <a:rPr lang="tr-TR" altLang="tr-TR" sz="2200" dirty="0"/>
              <a:t>ş</a:t>
            </a:r>
            <a:r>
              <a:rPr lang="en-US" altLang="tr-TR" sz="2200" dirty="0"/>
              <a:t> kaya, </a:t>
            </a:r>
            <a:r>
              <a:rPr lang="en-US" altLang="tr-TR" sz="2200" dirty="0" err="1"/>
              <a:t>demir</a:t>
            </a:r>
            <a:r>
              <a:rPr lang="en-US" altLang="tr-TR" sz="2200" dirty="0"/>
              <a:t> </a:t>
            </a:r>
            <a:r>
              <a:rPr lang="en-US" altLang="tr-TR" sz="2200" dirty="0" err="1"/>
              <a:t>ya</a:t>
            </a:r>
            <a:r>
              <a:rPr lang="tr-TR" altLang="tr-TR" sz="2200" dirty="0"/>
              <a:t> </a:t>
            </a:r>
            <a:r>
              <a:rPr lang="en-US" altLang="tr-TR" sz="2200" dirty="0"/>
              <a:t>da </a:t>
            </a:r>
            <a:r>
              <a:rPr lang="en-US" altLang="tr-TR" sz="2200" dirty="0" err="1"/>
              <a:t>ba</a:t>
            </a:r>
            <a:r>
              <a:rPr lang="tr-TR" altLang="tr-TR" sz="2200" dirty="0"/>
              <a:t>ş</a:t>
            </a:r>
            <a:r>
              <a:rPr lang="en-US" altLang="tr-TR" sz="2200" dirty="0" err="1"/>
              <a:t>ka</a:t>
            </a:r>
            <a:r>
              <a:rPr lang="en-US" altLang="tr-TR" sz="2200" dirty="0"/>
              <a:t> </a:t>
            </a:r>
            <a:r>
              <a:rPr lang="en-US" altLang="tr-TR" sz="2200" dirty="0" err="1"/>
              <a:t>elementlerden</a:t>
            </a:r>
            <a:r>
              <a:rPr lang="en-US" altLang="tr-TR" sz="2200" dirty="0"/>
              <a:t> </a:t>
            </a:r>
            <a:r>
              <a:rPr lang="en-US" altLang="tr-TR" sz="2200" dirty="0" err="1"/>
              <a:t>olu</a:t>
            </a:r>
            <a:r>
              <a:rPr lang="tr-TR" altLang="tr-TR" sz="2200" dirty="0"/>
              <a:t>ş</a:t>
            </a:r>
            <a:r>
              <a:rPr lang="en-US" altLang="tr-TR" sz="2200" dirty="0"/>
              <a:t>mu</a:t>
            </a:r>
            <a:r>
              <a:rPr lang="tr-TR" altLang="tr-TR" sz="2200" dirty="0"/>
              <a:t>ş </a:t>
            </a:r>
            <a:r>
              <a:rPr lang="en-US" altLang="tr-TR" sz="2200" dirty="0" err="1"/>
              <a:t>kütleler</a:t>
            </a:r>
            <a:r>
              <a:rPr lang="tr-TR" altLang="tr-TR" sz="2200" dirty="0"/>
              <a:t>dir</a:t>
            </a:r>
            <a:r>
              <a:rPr lang="en-US" altLang="tr-TR" sz="2200" dirty="0"/>
              <a:t>.</a:t>
            </a:r>
            <a:r>
              <a:rPr lang="tr-TR" altLang="tr-TR" sz="2200" dirty="0"/>
              <a:t> Bunlara genelde küçük gezegenler de denir</a:t>
            </a:r>
            <a:r>
              <a:rPr lang="tr-TR" altLang="tr-TR" sz="2200" dirty="0" smtClean="0"/>
              <a:t>.</a:t>
            </a:r>
          </a:p>
          <a:p>
            <a:r>
              <a:rPr lang="tr-TR" altLang="tr-TR" sz="2200" dirty="0"/>
              <a:t>Bu asteroidler Mars ve Jüpiter’in yörüngeleri arasında "</a:t>
            </a:r>
            <a:r>
              <a:rPr lang="tr-TR" altLang="tr-TR" sz="2200" dirty="0">
                <a:solidFill>
                  <a:srgbClr val="FF0000"/>
                </a:solidFill>
              </a:rPr>
              <a:t>Asteroid Kuşağı</a:t>
            </a:r>
            <a:r>
              <a:rPr lang="tr-TR" altLang="tr-TR" sz="2200" dirty="0"/>
              <a:t>" adı verilen bir bölge üzerinde bulunuyorlar. Bu kuşak Yer Güneş uzaklığından  2.7 kez daha uzakta yer alıyor. Arada bir içlerinden bazıları çarpışma, kütleçekim etkileri, hatta yalnızca Güneş rüzgârının etkisiyle Dünya yakanılarına sokuluyorlar</a:t>
            </a:r>
            <a:r>
              <a:rPr lang="tr-TR" altLang="tr-TR" sz="2200" dirty="0" smtClean="0"/>
              <a:t>.</a:t>
            </a:r>
          </a:p>
          <a:p>
            <a:r>
              <a:rPr lang="tr-TR" altLang="tr-TR" sz="2200" dirty="0"/>
              <a:t>Bunlardan en büyüğü 700km çapıyla “CERES” dir</a:t>
            </a:r>
            <a:r>
              <a:rPr lang="tr-TR" altLang="tr-TR" sz="2200" dirty="0" smtClean="0"/>
              <a:t>.</a:t>
            </a:r>
            <a:endParaRPr lang="en-US" altLang="tr-TR" sz="2200" dirty="0"/>
          </a:p>
          <a:p>
            <a:pPr>
              <a:lnSpc>
                <a:spcPct val="80000"/>
              </a:lnSpc>
            </a:pPr>
            <a:r>
              <a:rPr lang="tr-TR" altLang="tr-TR" sz="2200" dirty="0" smtClean="0"/>
              <a:t>Ayrıca Kuiper </a:t>
            </a:r>
            <a:r>
              <a:rPr lang="tr-TR" altLang="tr-TR" sz="2200" dirty="0"/>
              <a:t>Kuşağı olarak </a:t>
            </a:r>
            <a:r>
              <a:rPr lang="tr-TR" altLang="tr-TR" sz="2200" dirty="0" smtClean="0"/>
              <a:t>bilinen bölgede de </a:t>
            </a:r>
            <a:r>
              <a:rPr lang="tr-TR" altLang="tr-TR" sz="2200" dirty="0"/>
              <a:t>irili ufaklı </a:t>
            </a:r>
            <a:r>
              <a:rPr lang="tr-TR" altLang="tr-TR" sz="2200" dirty="0" smtClean="0"/>
              <a:t>milyonlarca </a:t>
            </a:r>
            <a:r>
              <a:rPr lang="tr-TR" altLang="tr-TR" sz="2200" dirty="0"/>
              <a:t>asteroid vardır.</a:t>
            </a:r>
          </a:p>
          <a:p>
            <a:pPr algn="just"/>
            <a:endParaRPr lang="en-US" altLang="tr-TR" sz="2200" dirty="0"/>
          </a:p>
          <a:p>
            <a:pPr>
              <a:buFont typeface="Wingdings" panose="05000000000000000000" pitchFamily="2" charset="2"/>
              <a:buNone/>
            </a:pPr>
            <a:endParaRPr lang="en-US" altLang="tr-TR" sz="2200" dirty="0"/>
          </a:p>
          <a:p>
            <a:pPr>
              <a:buFont typeface="Wingdings" panose="05000000000000000000" pitchFamily="2" charset="2"/>
              <a:buNone/>
            </a:pPr>
            <a:endParaRPr lang="en-US" altLang="tr-TR" sz="22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581128"/>
            <a:ext cx="2016125" cy="1654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el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60136" y="759979"/>
            <a:ext cx="3427412"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3874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tr-TR" altLang="tr-TR" dirty="0" smtClean="0"/>
              <a:t>Asteroidler</a:t>
            </a:r>
            <a:endParaRPr lang="tr-TR" altLang="tr-TR" dirty="0"/>
          </a:p>
        </p:txBody>
      </p:sp>
      <p:pic>
        <p:nvPicPr>
          <p:cNvPr id="10245" name="Picture 5" descr="Aste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Asteroid_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200" y="2924175"/>
            <a:ext cx="4405313" cy="3568700"/>
          </a:xfrm>
          <a:prstGeom prst="rect">
            <a:avLst/>
          </a:prstGeom>
          <a:noFill/>
          <a:extLst>
            <a:ext uri="{909E8E84-426E-40DD-AFC4-6F175D3DCCD1}">
              <a14:hiddenFill xmlns:a14="http://schemas.microsoft.com/office/drawing/2010/main">
                <a:solidFill>
                  <a:srgbClr val="FFFFFF"/>
                </a:solidFill>
              </a14:hiddenFill>
            </a:ext>
          </a:extLst>
        </p:spPr>
      </p:pic>
      <p:sp>
        <p:nvSpPr>
          <p:cNvPr id="10248" name="Line 8"/>
          <p:cNvSpPr>
            <a:spLocks noChangeShapeType="1"/>
          </p:cNvSpPr>
          <p:nvPr/>
        </p:nvSpPr>
        <p:spPr bwMode="auto">
          <a:xfrm>
            <a:off x="2411413" y="3213100"/>
            <a:ext cx="2376487" cy="11525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grpSp>
        <p:nvGrpSpPr>
          <p:cNvPr id="10249" name="Group 9"/>
          <p:cNvGrpSpPr>
            <a:grpSpLocks/>
          </p:cNvGrpSpPr>
          <p:nvPr/>
        </p:nvGrpSpPr>
        <p:grpSpPr bwMode="auto">
          <a:xfrm>
            <a:off x="900113" y="4581525"/>
            <a:ext cx="2089150" cy="2087563"/>
            <a:chOff x="3424" y="1888"/>
            <a:chExt cx="1316" cy="1315"/>
          </a:xfrm>
        </p:grpSpPr>
        <p:pic>
          <p:nvPicPr>
            <p:cNvPr id="10250" name="Picture 10" descr="Asteroid_2004_F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 y="1888"/>
              <a:ext cx="1309" cy="1309"/>
            </a:xfrm>
            <a:prstGeom prst="rect">
              <a:avLst/>
            </a:prstGeom>
            <a:noFill/>
            <a:extLst>
              <a:ext uri="{909E8E84-426E-40DD-AFC4-6F175D3DCCD1}">
                <a14:hiddenFill xmlns:a14="http://schemas.microsoft.com/office/drawing/2010/main">
                  <a:solidFill>
                    <a:srgbClr val="FFFFFF"/>
                  </a:solidFill>
                </a14:hiddenFill>
              </a:ext>
            </a:extLst>
          </p:spPr>
        </p:pic>
        <p:sp>
          <p:nvSpPr>
            <p:cNvPr id="10251" name="Rectangle 11"/>
            <p:cNvSpPr>
              <a:spLocks noChangeArrowheads="1"/>
            </p:cNvSpPr>
            <p:nvPr/>
          </p:nvSpPr>
          <p:spPr bwMode="auto">
            <a:xfrm>
              <a:off x="3424" y="1888"/>
              <a:ext cx="1316" cy="1315"/>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sp>
        <p:nvSpPr>
          <p:cNvPr id="10252" name="Text Box 12"/>
          <p:cNvSpPr txBox="1">
            <a:spLocks noChangeArrowheads="1"/>
          </p:cNvSpPr>
          <p:nvPr/>
        </p:nvSpPr>
        <p:spPr bwMode="auto">
          <a:xfrm>
            <a:off x="3563938" y="1557338"/>
            <a:ext cx="2592387" cy="1314450"/>
          </a:xfrm>
          <a:prstGeom prst="rect">
            <a:avLst/>
          </a:prstGeom>
          <a:solidFill>
            <a:srgbClr val="00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1600"/>
              <a:t>Bu bölgede bulunan milyonlarca asteroitten çapı 1 km’den büyük olan asteroitlerin sayısı 1.1 – 1.9 milyon arasındadır.</a:t>
            </a:r>
          </a:p>
        </p:txBody>
      </p:sp>
      <p:pic>
        <p:nvPicPr>
          <p:cNvPr id="10254" name="Picture 14" descr="http://www.optyczne.pl/upload2/75792_porownani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1557338"/>
            <a:ext cx="2303463" cy="129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05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60350"/>
            <a:ext cx="8229600" cy="792163"/>
          </a:xfrm>
        </p:spPr>
        <p:txBody>
          <a:bodyPr/>
          <a:lstStyle/>
          <a:p>
            <a:r>
              <a:rPr lang="tr-TR" altLang="tr-TR"/>
              <a:t>Asteroitler</a:t>
            </a:r>
          </a:p>
        </p:txBody>
      </p:sp>
      <p:sp>
        <p:nvSpPr>
          <p:cNvPr id="25635" name="Rectangle 35"/>
          <p:cNvSpPr>
            <a:spLocks noChangeArrowheads="1"/>
          </p:cNvSpPr>
          <p:nvPr/>
        </p:nvSpPr>
        <p:spPr bwMode="auto">
          <a:xfrm>
            <a:off x="539750" y="1125538"/>
            <a:ext cx="8135938"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dirty="0"/>
              <a:t>Asteroitler yapılarına göre farklı yoğunluklara sahip olabilirler. </a:t>
            </a:r>
          </a:p>
          <a:p>
            <a:pPr>
              <a:spcBef>
                <a:spcPct val="50000"/>
              </a:spcBef>
            </a:pPr>
            <a:r>
              <a:rPr lang="tr-TR" altLang="tr-TR" dirty="0"/>
              <a:t>Buz – kaya karışımı bir bileşime sahip olan asteroitler 1.5 – 3 gr/cm</a:t>
            </a:r>
            <a:r>
              <a:rPr lang="tr-TR" altLang="tr-TR" baseline="30000" dirty="0"/>
              <a:t>3</a:t>
            </a:r>
            <a:r>
              <a:rPr lang="tr-TR" altLang="tr-TR" dirty="0"/>
              <a:t>,  metal – kaya karışımı olanlar 3 – 7 gr/cm</a:t>
            </a:r>
            <a:r>
              <a:rPr lang="tr-TR" altLang="tr-TR" baseline="30000" dirty="0"/>
              <a:t>3</a:t>
            </a:r>
            <a:r>
              <a:rPr lang="tr-TR" altLang="tr-TR" dirty="0"/>
              <a:t>, tamamen metalik yapıda (demir – nikel) olanlar ise 7 – 8 gr/cm</a:t>
            </a:r>
            <a:r>
              <a:rPr lang="tr-TR" altLang="tr-TR" baseline="30000" dirty="0"/>
              <a:t>3</a:t>
            </a:r>
            <a:r>
              <a:rPr lang="tr-TR" altLang="tr-TR" dirty="0"/>
              <a:t> yoğunluktadırlar.</a:t>
            </a:r>
          </a:p>
        </p:txBody>
      </p:sp>
      <p:pic>
        <p:nvPicPr>
          <p:cNvPr id="25636" name="Picture 36" descr="iron-meteori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57563"/>
            <a:ext cx="3240087" cy="2430462"/>
          </a:xfrm>
          <a:prstGeom prst="rect">
            <a:avLst/>
          </a:prstGeom>
          <a:noFill/>
          <a:extLst>
            <a:ext uri="{909E8E84-426E-40DD-AFC4-6F175D3DCCD1}">
              <a14:hiddenFill xmlns:a14="http://schemas.microsoft.com/office/drawing/2010/main">
                <a:solidFill>
                  <a:srgbClr val="FFFFFF"/>
                </a:solidFill>
              </a14:hiddenFill>
            </a:ext>
          </a:extLst>
        </p:spPr>
      </p:pic>
      <p:pic>
        <p:nvPicPr>
          <p:cNvPr id="25637" name="Picture 37" descr="rocky-meteorit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286125"/>
            <a:ext cx="3384550" cy="2447925"/>
          </a:xfrm>
          <a:prstGeom prst="rect">
            <a:avLst/>
          </a:prstGeom>
          <a:noFill/>
          <a:extLst>
            <a:ext uri="{909E8E84-426E-40DD-AFC4-6F175D3DCCD1}">
              <a14:hiddenFill xmlns:a14="http://schemas.microsoft.com/office/drawing/2010/main">
                <a:solidFill>
                  <a:srgbClr val="FFFFFF"/>
                </a:solidFill>
              </a14:hiddenFill>
            </a:ext>
          </a:extLst>
        </p:spPr>
      </p:pic>
      <p:sp>
        <p:nvSpPr>
          <p:cNvPr id="25638" name="Text Box 38"/>
          <p:cNvSpPr txBox="1">
            <a:spLocks noChangeArrowheads="1"/>
          </p:cNvSpPr>
          <p:nvPr/>
        </p:nvSpPr>
        <p:spPr bwMode="auto">
          <a:xfrm>
            <a:off x="3419475" y="3789363"/>
            <a:ext cx="1944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200" b="1"/>
              <a:t>Demir – Nikel bileşimli</a:t>
            </a:r>
          </a:p>
        </p:txBody>
      </p:sp>
      <p:sp>
        <p:nvSpPr>
          <p:cNvPr id="25639" name="Text Box 39"/>
          <p:cNvSpPr txBox="1">
            <a:spLocks noChangeArrowheads="1"/>
          </p:cNvSpPr>
          <p:nvPr/>
        </p:nvSpPr>
        <p:spPr bwMode="auto">
          <a:xfrm>
            <a:off x="3851275" y="5013325"/>
            <a:ext cx="18716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200" b="1"/>
              <a:t>      Kayalık bileşimli</a:t>
            </a:r>
          </a:p>
        </p:txBody>
      </p:sp>
      <p:sp>
        <p:nvSpPr>
          <p:cNvPr id="25640" name="Line 40"/>
          <p:cNvSpPr>
            <a:spLocks noChangeShapeType="1"/>
          </p:cNvSpPr>
          <p:nvPr/>
        </p:nvSpPr>
        <p:spPr bwMode="auto">
          <a:xfrm flipH="1">
            <a:off x="2843213" y="4076700"/>
            <a:ext cx="1009650" cy="360363"/>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5641" name="Line 41"/>
          <p:cNvSpPr>
            <a:spLocks noChangeShapeType="1"/>
          </p:cNvSpPr>
          <p:nvPr/>
        </p:nvSpPr>
        <p:spPr bwMode="auto">
          <a:xfrm flipV="1">
            <a:off x="4787900" y="4581525"/>
            <a:ext cx="790575" cy="4318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5642" name="Line 42"/>
          <p:cNvSpPr>
            <a:spLocks noChangeShapeType="1"/>
          </p:cNvSpPr>
          <p:nvPr/>
        </p:nvSpPr>
        <p:spPr bwMode="auto">
          <a:xfrm flipH="1">
            <a:off x="2843213" y="4076700"/>
            <a:ext cx="1009650" cy="3603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5643" name="Line 43"/>
          <p:cNvSpPr>
            <a:spLocks noChangeShapeType="1"/>
          </p:cNvSpPr>
          <p:nvPr/>
        </p:nvSpPr>
        <p:spPr bwMode="auto">
          <a:xfrm flipV="1">
            <a:off x="4787900" y="4581525"/>
            <a:ext cx="790575" cy="431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844223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4_15.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043608" y="840086"/>
            <a:ext cx="7239000" cy="2843213"/>
          </a:xfrm>
          <a:prstGeom prst="rect">
            <a:avLst/>
          </a:prstGeom>
          <a:noFill/>
          <a:extLst>
            <a:ext uri="{909E8E84-426E-40DD-AFC4-6F175D3DCCD1}">
              <a14:hiddenFill xmlns:a14="http://schemas.microsoft.com/office/drawing/2010/main">
                <a:solidFill>
                  <a:srgbClr val="FFFFFF"/>
                </a:solidFill>
              </a14:hiddenFill>
            </a:ext>
          </a:extLst>
        </p:spPr>
      </p:pic>
      <p:sp>
        <p:nvSpPr>
          <p:cNvPr id="198659" name="Text Box 3"/>
          <p:cNvSpPr txBox="1">
            <a:spLocks noChangeArrowheads="1"/>
          </p:cNvSpPr>
          <p:nvPr/>
        </p:nvSpPr>
        <p:spPr bwMode="auto">
          <a:xfrm>
            <a:off x="1509192" y="260648"/>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3200" dirty="0">
                <a:solidFill>
                  <a:srgbClr val="000000"/>
                </a:solidFill>
                <a:latin typeface="Times New Roman" panose="02020603050405020304" pitchFamily="18" charset="0"/>
              </a:rPr>
              <a:t>Kepler Yasaları </a:t>
            </a:r>
            <a:endParaRPr lang="en-US" altLang="tr-TR" sz="3200" dirty="0">
              <a:solidFill>
                <a:srgbClr val="000000"/>
              </a:solidFill>
              <a:latin typeface="Times New Roman" panose="02020603050405020304" pitchFamily="18" charset="0"/>
            </a:endParaRPr>
          </a:p>
        </p:txBody>
      </p:sp>
      <p:sp>
        <p:nvSpPr>
          <p:cNvPr id="4" name="Rectangle 2"/>
          <p:cNvSpPr>
            <a:spLocks noChangeArrowheads="1"/>
          </p:cNvSpPr>
          <p:nvPr/>
        </p:nvSpPr>
        <p:spPr bwMode="auto">
          <a:xfrm>
            <a:off x="504714" y="3441680"/>
            <a:ext cx="802875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tr-TR" dirty="0">
              <a:solidFill>
                <a:srgbClr val="000000"/>
              </a:solidFill>
            </a:endParaRPr>
          </a:p>
          <a:p>
            <a:r>
              <a:rPr lang="en-US" altLang="tr-TR" dirty="0">
                <a:solidFill>
                  <a:srgbClr val="000000"/>
                </a:solidFill>
              </a:rPr>
              <a:t>        </a:t>
            </a:r>
            <a:r>
              <a:rPr lang="en-US" altLang="tr-TR" dirty="0">
                <a:solidFill>
                  <a:srgbClr val="800080"/>
                </a:solidFill>
              </a:rPr>
              <a:t>1</a:t>
            </a:r>
            <a:r>
              <a:rPr lang="tr-TR" altLang="tr-TR" dirty="0">
                <a:solidFill>
                  <a:srgbClr val="800080"/>
                </a:solidFill>
              </a:rPr>
              <a:t>. Yasa</a:t>
            </a:r>
            <a:r>
              <a:rPr lang="en-US" altLang="tr-TR" dirty="0">
                <a:solidFill>
                  <a:srgbClr val="800080"/>
                </a:solidFill>
              </a:rPr>
              <a:t>: </a:t>
            </a:r>
          </a:p>
          <a:p>
            <a:r>
              <a:rPr lang="en-US" altLang="tr-TR" dirty="0">
                <a:solidFill>
                  <a:srgbClr val="000000"/>
                </a:solidFill>
              </a:rPr>
              <a:t>	</a:t>
            </a:r>
            <a:r>
              <a:rPr lang="tr-TR" altLang="tr-TR" dirty="0">
                <a:solidFill>
                  <a:srgbClr val="000000"/>
                </a:solidFill>
              </a:rPr>
              <a:t>Tüm gezegenleri eliptik yörüngede Güneş etrafında 	dolanmaktadır</a:t>
            </a:r>
            <a:r>
              <a:rPr lang="en-US" altLang="tr-TR" dirty="0">
                <a:solidFill>
                  <a:srgbClr val="000000"/>
                </a:solidFill>
              </a:rPr>
              <a:t>.</a:t>
            </a:r>
          </a:p>
          <a:p>
            <a:r>
              <a:rPr lang="en-US" altLang="tr-TR" dirty="0">
                <a:solidFill>
                  <a:srgbClr val="000000"/>
                </a:solidFill>
              </a:rPr>
              <a:t> </a:t>
            </a:r>
          </a:p>
          <a:p>
            <a:r>
              <a:rPr lang="en-US" altLang="tr-TR" dirty="0">
                <a:solidFill>
                  <a:srgbClr val="000000"/>
                </a:solidFill>
              </a:rPr>
              <a:t>       </a:t>
            </a:r>
            <a:r>
              <a:rPr lang="en-US" altLang="tr-TR" dirty="0">
                <a:solidFill>
                  <a:srgbClr val="800080"/>
                </a:solidFill>
              </a:rPr>
              <a:t>2</a:t>
            </a:r>
            <a:r>
              <a:rPr lang="tr-TR" altLang="tr-TR" dirty="0">
                <a:solidFill>
                  <a:srgbClr val="800080"/>
                </a:solidFill>
              </a:rPr>
              <a:t>. 	Yasa</a:t>
            </a:r>
            <a:r>
              <a:rPr lang="en-US" altLang="tr-TR" dirty="0">
                <a:solidFill>
                  <a:srgbClr val="800080"/>
                </a:solidFill>
              </a:rPr>
              <a:t>:  </a:t>
            </a:r>
            <a:r>
              <a:rPr lang="tr-TR" altLang="tr-TR" dirty="0">
                <a:solidFill>
                  <a:srgbClr val="800080"/>
                </a:solidFill>
              </a:rPr>
              <a:t>Alanlar </a:t>
            </a:r>
            <a:r>
              <a:rPr lang="tr-TR" altLang="tr-TR" dirty="0" smtClean="0">
                <a:solidFill>
                  <a:srgbClr val="800080"/>
                </a:solidFill>
              </a:rPr>
              <a:t>Yasası</a:t>
            </a:r>
            <a:r>
              <a:rPr lang="en-US" altLang="tr-TR" dirty="0">
                <a:solidFill>
                  <a:srgbClr val="000000"/>
                </a:solidFill>
              </a:rPr>
              <a:t>	</a:t>
            </a:r>
          </a:p>
          <a:p>
            <a:r>
              <a:rPr lang="en-US" altLang="tr-TR" dirty="0">
                <a:solidFill>
                  <a:srgbClr val="000000"/>
                </a:solidFill>
              </a:rPr>
              <a:t>	</a:t>
            </a:r>
            <a:r>
              <a:rPr lang="tr-TR" altLang="tr-TR" dirty="0">
                <a:solidFill>
                  <a:srgbClr val="000000"/>
                </a:solidFill>
              </a:rPr>
              <a:t>Gezegenleri Güneş’e birleştiren hayali doğru,eşit zamanda 	eşit alanlar taramaktadır</a:t>
            </a:r>
          </a:p>
          <a:p>
            <a:endParaRPr lang="tr-TR" altLang="tr-TR" dirty="0">
              <a:solidFill>
                <a:srgbClr val="000000"/>
              </a:solidFill>
            </a:endParaRPr>
          </a:p>
          <a:p>
            <a:r>
              <a:rPr lang="en-US" altLang="tr-TR" dirty="0">
                <a:solidFill>
                  <a:srgbClr val="000000"/>
                </a:solidFill>
              </a:rPr>
              <a:t>       </a:t>
            </a:r>
            <a:r>
              <a:rPr lang="en-US" altLang="tr-TR" dirty="0">
                <a:solidFill>
                  <a:srgbClr val="800080"/>
                </a:solidFill>
              </a:rPr>
              <a:t>3</a:t>
            </a:r>
            <a:r>
              <a:rPr lang="tr-TR" altLang="tr-TR" dirty="0">
                <a:solidFill>
                  <a:srgbClr val="800080"/>
                </a:solidFill>
              </a:rPr>
              <a:t>. Yasa</a:t>
            </a:r>
            <a:r>
              <a:rPr lang="en-US" altLang="tr-TR" dirty="0">
                <a:solidFill>
                  <a:srgbClr val="800080"/>
                </a:solidFill>
              </a:rPr>
              <a:t>: </a:t>
            </a:r>
          </a:p>
          <a:p>
            <a:r>
              <a:rPr lang="en-US" altLang="tr-TR" dirty="0">
                <a:solidFill>
                  <a:srgbClr val="000000"/>
                </a:solidFill>
              </a:rPr>
              <a:t>	</a:t>
            </a:r>
            <a:r>
              <a:rPr lang="tr-TR" altLang="tr-TR" dirty="0">
                <a:solidFill>
                  <a:srgbClr val="000000"/>
                </a:solidFill>
              </a:rPr>
              <a:t>a</a:t>
            </a:r>
            <a:r>
              <a:rPr lang="tr-TR" altLang="tr-TR" baseline="30000" dirty="0">
                <a:solidFill>
                  <a:srgbClr val="000000"/>
                </a:solidFill>
              </a:rPr>
              <a:t>3</a:t>
            </a:r>
            <a:r>
              <a:rPr lang="tr-TR" altLang="tr-TR" dirty="0">
                <a:solidFill>
                  <a:srgbClr val="000000"/>
                </a:solidFill>
              </a:rPr>
              <a:t>/P</a:t>
            </a:r>
            <a:r>
              <a:rPr lang="tr-TR" altLang="tr-TR" baseline="30000" dirty="0">
                <a:solidFill>
                  <a:srgbClr val="000000"/>
                </a:solidFill>
              </a:rPr>
              <a:t>2 </a:t>
            </a:r>
            <a:r>
              <a:rPr lang="tr-TR" altLang="tr-TR" dirty="0">
                <a:solidFill>
                  <a:srgbClr val="000000"/>
                </a:solidFill>
              </a:rPr>
              <a:t>= sabit</a:t>
            </a:r>
            <a:endParaRPr lang="en-US" altLang="tr-TR" dirty="0">
              <a:solidFill>
                <a:srgbClr val="000000"/>
              </a:solidFill>
            </a:endParaRPr>
          </a:p>
          <a:p>
            <a:endParaRPr lang="en-US" altLang="tr-TR" dirty="0">
              <a:solidFill>
                <a:srgbClr val="000000"/>
              </a:solidFill>
            </a:endParaRPr>
          </a:p>
        </p:txBody>
      </p:sp>
    </p:spTree>
    <p:extLst>
      <p:ext uri="{BB962C8B-B14F-4D97-AF65-F5344CB8AC3E}">
        <p14:creationId xmlns:p14="http://schemas.microsoft.com/office/powerpoint/2010/main" val="1544805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86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8658"/>
                                        </p:tgtEl>
                                      </p:cBhvr>
                                    </p:cmd>
                                  </p:childTnLst>
                                </p:cTn>
                              </p:par>
                            </p:childTnLst>
                          </p:cTn>
                        </p:par>
                      </p:childTnLst>
                    </p:cTn>
                  </p:par>
                </p:childTnLst>
              </p:cTn>
              <p:nextCondLst>
                <p:cond evt="onClick" delay="0">
                  <p:tgtEl>
                    <p:spTgt spid="198658"/>
                  </p:tgtEl>
                </p:cond>
              </p:nextCondLst>
            </p:seq>
            <p:video>
              <p:cMediaNode>
                <p:cTn id="7" fill="hold" display="0">
                  <p:stCondLst>
                    <p:cond delay="indefinite"/>
                  </p:stCondLst>
                  <p:endCondLst>
                    <p:cond evt="onNext" delay="0">
                      <p:tgtEl>
                        <p:sldTgt/>
                      </p:tgtEl>
                    </p:cond>
                    <p:cond evt="onPrev" delay="0">
                      <p:tgtEl>
                        <p:sldTgt/>
                      </p:tgtEl>
                    </p:cond>
                  </p:endCondLst>
                </p:cTn>
                <p:tgtEl>
                  <p:spTgt spid="19865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tr-TR" altLang="tr-TR" dirty="0"/>
              <a:t>Asteroidler</a:t>
            </a:r>
            <a:endParaRPr lang="en-US" altLang="tr-TR" dirty="0">
              <a:solidFill>
                <a:srgbClr val="FFFF00"/>
              </a:solidFill>
            </a:endParaRPr>
          </a:p>
        </p:txBody>
      </p:sp>
      <p:sp>
        <p:nvSpPr>
          <p:cNvPr id="12291" name="Rectangle 3"/>
          <p:cNvSpPr>
            <a:spLocks noGrp="1" noChangeArrowheads="1"/>
          </p:cNvSpPr>
          <p:nvPr>
            <p:ph type="body" idx="1"/>
          </p:nvPr>
        </p:nvSpPr>
        <p:spPr>
          <a:xfrm>
            <a:off x="539552" y="1268760"/>
            <a:ext cx="8229600" cy="4525963"/>
          </a:xfrm>
        </p:spPr>
        <p:txBody>
          <a:bodyPr/>
          <a:lstStyle/>
          <a:p>
            <a:pPr>
              <a:lnSpc>
                <a:spcPct val="90000"/>
              </a:lnSpc>
            </a:pPr>
            <a:r>
              <a:rPr lang="tr-TR" altLang="tr-TR" sz="2400" dirty="0"/>
              <a:t>Dünya için tehdit oluşturacak kadar yakın geçiş yapan asteroidlere,”potansiyel tehlikeli asteroidler” denir.</a:t>
            </a:r>
          </a:p>
          <a:p>
            <a:pPr>
              <a:lnSpc>
                <a:spcPct val="90000"/>
              </a:lnSpc>
            </a:pPr>
            <a:r>
              <a:rPr lang="tr-TR" altLang="tr-TR" sz="2400" dirty="0"/>
              <a:t>Yani Dünya’ya 0.05 AB (1 AB=150 milyon km) den daha fazla yaklaşamayan ve çapları 150 m den büyük olan asteroidlerdir.</a:t>
            </a:r>
          </a:p>
          <a:p>
            <a:pPr>
              <a:lnSpc>
                <a:spcPct val="90000"/>
              </a:lnSpc>
            </a:pPr>
            <a:r>
              <a:rPr lang="tr-TR" altLang="tr-TR" sz="2400" dirty="0"/>
              <a:t>Çapı 1m’den büyük 60 m’den küçük olan asteroidler Dünya yüzeyine ulaşamazlar</a:t>
            </a:r>
            <a:r>
              <a:rPr lang="tr-TR" altLang="tr-TR" sz="2400" dirty="0" smtClean="0"/>
              <a:t>.</a:t>
            </a:r>
          </a:p>
          <a:p>
            <a:pPr algn="just">
              <a:lnSpc>
                <a:spcPct val="90000"/>
              </a:lnSpc>
            </a:pPr>
            <a:r>
              <a:rPr lang="tr-TR" altLang="tr-TR" sz="2400" dirty="0"/>
              <a:t>Gerçekte bunlar da çok ciddi tehdit oluşturuyorlar. Çünkü 1908'de Sibirya'ya düşen 100 m çaplı bir kuyrukluyıldız parçası da 2000 km lik bir ormanlık alanı yerle bir etmişti.</a:t>
            </a:r>
          </a:p>
          <a:p>
            <a:pPr algn="just">
              <a:lnSpc>
                <a:spcPct val="90000"/>
              </a:lnSpc>
            </a:pPr>
            <a:r>
              <a:rPr lang="tr-TR" altLang="tr-TR" sz="2400" dirty="0"/>
              <a:t>Günümüzde New York, İstanbul ya da Mexico City'ye düşecek yalnızca 100 m çaplı bir göktaşı bile binlerce kilometrelik alanı yerle bir edip on milyondan fazla insanın ölümüne yol açabilir. </a:t>
            </a:r>
            <a:endParaRPr lang="en-US" altLang="tr-TR" sz="2400" dirty="0"/>
          </a:p>
          <a:p>
            <a:pPr>
              <a:lnSpc>
                <a:spcPct val="90000"/>
              </a:lnSpc>
            </a:pPr>
            <a:endParaRPr lang="en-US" altLang="tr-TR" sz="2400" dirty="0"/>
          </a:p>
        </p:txBody>
      </p:sp>
    </p:spTree>
    <p:extLst>
      <p:ext uri="{BB962C8B-B14F-4D97-AF65-F5344CB8AC3E}">
        <p14:creationId xmlns:p14="http://schemas.microsoft.com/office/powerpoint/2010/main" val="3442779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tr-TR" altLang="tr-TR"/>
              <a:t>NEA’lar</a:t>
            </a:r>
          </a:p>
        </p:txBody>
      </p:sp>
      <p:sp>
        <p:nvSpPr>
          <p:cNvPr id="15363" name="Rectangle 3"/>
          <p:cNvSpPr>
            <a:spLocks noGrp="1" noChangeArrowheads="1"/>
          </p:cNvSpPr>
          <p:nvPr>
            <p:ph type="body" idx="1"/>
          </p:nvPr>
        </p:nvSpPr>
        <p:spPr>
          <a:xfrm>
            <a:off x="323850" y="1628775"/>
            <a:ext cx="3743325" cy="3529013"/>
          </a:xfrm>
        </p:spPr>
        <p:txBody>
          <a:bodyPr/>
          <a:lstStyle/>
          <a:p>
            <a:pPr>
              <a:lnSpc>
                <a:spcPct val="80000"/>
              </a:lnSpc>
            </a:pPr>
            <a:r>
              <a:rPr lang="tr-TR" altLang="tr-TR" sz="1600"/>
              <a:t>Bizim için önemli olanlar ise Dünya'ya yakın veya Dünya yörüngesini kesen yörüngelerde dolanan asteroitlerdir. </a:t>
            </a:r>
          </a:p>
          <a:p>
            <a:pPr>
              <a:lnSpc>
                <a:spcPct val="80000"/>
              </a:lnSpc>
            </a:pPr>
            <a:endParaRPr lang="tr-TR" altLang="tr-TR" sz="1600"/>
          </a:p>
          <a:p>
            <a:pPr>
              <a:lnSpc>
                <a:spcPct val="80000"/>
              </a:lnSpc>
            </a:pPr>
            <a:r>
              <a:rPr lang="tr-TR" altLang="tr-TR" sz="1600"/>
              <a:t>Bu cisimlerin, yörüngeleri üzerindeki hareketleri sırasında Dünya’ya çok yaklaşarak çekim etkisine kapılmaları ve sonuçta Dünya’ya çarpma tehlikeleri bulunmaktadır. </a:t>
            </a:r>
          </a:p>
          <a:p>
            <a:pPr>
              <a:lnSpc>
                <a:spcPct val="80000"/>
              </a:lnSpc>
            </a:pPr>
            <a:endParaRPr lang="tr-TR" altLang="tr-TR" sz="1600"/>
          </a:p>
          <a:p>
            <a:pPr>
              <a:lnSpc>
                <a:spcPct val="80000"/>
              </a:lnSpc>
            </a:pPr>
            <a:r>
              <a:rPr lang="tr-TR" altLang="tr-TR" sz="1600"/>
              <a:t>Bu asteroitler, “Dünya'ya Yakın Asteroitler” ya da orijinaliyle "Near-Earth Asteroids“ (NEA) şeklinde adlandırılırlar.</a:t>
            </a:r>
          </a:p>
          <a:p>
            <a:pPr>
              <a:lnSpc>
                <a:spcPct val="80000"/>
              </a:lnSpc>
            </a:pPr>
            <a:endParaRPr lang="tr-TR" altLang="tr-TR" sz="1600"/>
          </a:p>
          <a:p>
            <a:pPr>
              <a:lnSpc>
                <a:spcPct val="80000"/>
              </a:lnSpc>
            </a:pPr>
            <a:endParaRPr lang="tr-TR" altLang="tr-TR" sz="1600"/>
          </a:p>
        </p:txBody>
      </p:sp>
      <p:pic>
        <p:nvPicPr>
          <p:cNvPr id="15365" name="Picture 5" descr="astero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846263"/>
            <a:ext cx="4762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15366" name="Rectangle 6"/>
          <p:cNvSpPr>
            <a:spLocks noChangeArrowheads="1"/>
          </p:cNvSpPr>
          <p:nvPr/>
        </p:nvSpPr>
        <p:spPr bwMode="auto">
          <a:xfrm>
            <a:off x="323850" y="5157788"/>
            <a:ext cx="8496300" cy="1366837"/>
          </a:xfrm>
          <a:prstGeom prst="rect">
            <a:avLst/>
          </a:prstGeom>
          <a:solidFill>
            <a:srgbClr val="00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a:lnSpc>
                <a:spcPct val="80000"/>
              </a:lnSpc>
            </a:pPr>
            <a:endParaRPr lang="tr-TR" altLang="tr-TR" sz="1600">
              <a:solidFill>
                <a:schemeClr val="tx1"/>
              </a:solidFill>
            </a:endParaRPr>
          </a:p>
          <a:p>
            <a:pPr>
              <a:lnSpc>
                <a:spcPct val="80000"/>
              </a:lnSpc>
            </a:pPr>
            <a:r>
              <a:rPr lang="tr-TR" altLang="tr-TR" sz="1600">
                <a:solidFill>
                  <a:schemeClr val="tx1"/>
                </a:solidFill>
              </a:rPr>
              <a:t>NEA’ların bilinen sayısı 1000 civarındadır. Ancak henüz keşfedilmemiş onbinlercesinin daha olduğu tahmin edilmektedir.</a:t>
            </a:r>
          </a:p>
          <a:p>
            <a:pPr>
              <a:lnSpc>
                <a:spcPct val="80000"/>
              </a:lnSpc>
            </a:pPr>
            <a:endParaRPr lang="tr-TR" altLang="tr-TR" sz="1600">
              <a:solidFill>
                <a:schemeClr val="tx1"/>
              </a:solidFill>
            </a:endParaRPr>
          </a:p>
          <a:p>
            <a:pPr>
              <a:lnSpc>
                <a:spcPct val="80000"/>
              </a:lnSpc>
            </a:pPr>
            <a:r>
              <a:rPr lang="tr-TR" altLang="tr-TR" sz="1600">
                <a:solidFill>
                  <a:schemeClr val="tx1"/>
                </a:solidFill>
              </a:rPr>
              <a:t>Yapılan hesaplamalar, Dünya’ya çarpması durumunda küresel bir felakete yol açabilecek büyüklükteki NEA’ların sayısının 2.000 civarında olduğunu göstermektedir.</a:t>
            </a:r>
          </a:p>
        </p:txBody>
      </p:sp>
    </p:spTree>
    <p:extLst>
      <p:ext uri="{BB962C8B-B14F-4D97-AF65-F5344CB8AC3E}">
        <p14:creationId xmlns:p14="http://schemas.microsoft.com/office/powerpoint/2010/main" val="3754053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tr-TR" altLang="tr-TR"/>
              <a:t>NEA’lar</a:t>
            </a:r>
          </a:p>
        </p:txBody>
      </p:sp>
      <p:pic>
        <p:nvPicPr>
          <p:cNvPr id="19460" name="Picture 4" descr="yakı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773238"/>
            <a:ext cx="4932362" cy="4694237"/>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0" y="3573463"/>
            <a:ext cx="39243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a:t>Bir asteroitin Dünya'ya en yakın geçişi 2004 yılında gerçekleşmiş, 30 metre çapındaki 2004FH, Dünya‘ya 43.000 kilometre kadar yaklaşmış, deyim yerindeyse sıyırıp geçmiştir.</a:t>
            </a:r>
          </a:p>
        </p:txBody>
      </p:sp>
    </p:spTree>
    <p:extLst>
      <p:ext uri="{BB962C8B-B14F-4D97-AF65-F5344CB8AC3E}">
        <p14:creationId xmlns:p14="http://schemas.microsoft.com/office/powerpoint/2010/main" val="3483072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tr-TR" altLang="tr-TR" sz="4000"/>
              <a:t>Çarpma Tehlikesi Bulunan NEA’lar</a:t>
            </a:r>
          </a:p>
        </p:txBody>
      </p:sp>
      <p:sp>
        <p:nvSpPr>
          <p:cNvPr id="16387" name="Rectangle 3"/>
          <p:cNvSpPr>
            <a:spLocks noGrp="1" noChangeArrowheads="1"/>
          </p:cNvSpPr>
          <p:nvPr>
            <p:ph type="body" idx="1"/>
          </p:nvPr>
        </p:nvSpPr>
        <p:spPr>
          <a:xfrm>
            <a:off x="468313" y="1628775"/>
            <a:ext cx="4464050" cy="4525963"/>
          </a:xfrm>
        </p:spPr>
        <p:txBody>
          <a:bodyPr/>
          <a:lstStyle/>
          <a:p>
            <a:r>
              <a:rPr lang="tr-TR" altLang="tr-TR" sz="2800"/>
              <a:t>Son zamanlarda bize en çok yaklaşan asteroit:</a:t>
            </a:r>
          </a:p>
          <a:p>
            <a:pPr lvl="1"/>
            <a:r>
              <a:rPr lang="tr-TR" altLang="tr-TR" sz="2400"/>
              <a:t>2012 TC4 (Yaklaşma tarihi: 12 Ekim 1996)</a:t>
            </a:r>
          </a:p>
          <a:p>
            <a:pPr lvl="2"/>
            <a:r>
              <a:rPr lang="tr-TR" altLang="tr-TR" sz="2000"/>
              <a:t>Büyüklüğü: 17 metre (yaklaşık bir ev büyüklüğünde)</a:t>
            </a:r>
          </a:p>
          <a:p>
            <a:pPr lvl="2"/>
            <a:r>
              <a:rPr lang="tr-TR" altLang="tr-TR" sz="2000"/>
              <a:t>Ay’ın 4’te 1 uzaklığı kadar (95.000 km) bize yaklaşmıştır.</a:t>
            </a:r>
          </a:p>
          <a:p>
            <a:pPr lvl="2"/>
            <a:r>
              <a:rPr lang="tr-TR" altLang="tr-TR" sz="2000"/>
              <a:t>Hızı: 45.000 km/saat</a:t>
            </a:r>
          </a:p>
        </p:txBody>
      </p:sp>
      <p:pic>
        <p:nvPicPr>
          <p:cNvPr id="16389" name="Picture 5" descr="nasa-aste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2565400"/>
            <a:ext cx="3744912" cy="280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398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tr-TR" altLang="tr-TR" sz="4000"/>
              <a:t>Çarpma Tehlikesi Bulunan NEA’lar</a:t>
            </a:r>
          </a:p>
        </p:txBody>
      </p:sp>
      <p:sp>
        <p:nvSpPr>
          <p:cNvPr id="17411" name="Rectangle 3"/>
          <p:cNvSpPr>
            <a:spLocks noGrp="1" noChangeArrowheads="1"/>
          </p:cNvSpPr>
          <p:nvPr>
            <p:ph type="body" idx="1"/>
          </p:nvPr>
        </p:nvSpPr>
        <p:spPr>
          <a:xfrm>
            <a:off x="468313" y="1628775"/>
            <a:ext cx="4464050" cy="4525963"/>
          </a:xfrm>
        </p:spPr>
        <p:txBody>
          <a:bodyPr/>
          <a:lstStyle/>
          <a:p>
            <a:r>
              <a:rPr lang="tr-TR" altLang="tr-TR"/>
              <a:t>Yakınımızdan geçen en yakın tarihli asteroitler:</a:t>
            </a:r>
          </a:p>
          <a:p>
            <a:pPr lvl="1"/>
            <a:r>
              <a:rPr lang="tr-TR" altLang="tr-TR"/>
              <a:t>2012 DA14 (Yaklaşma tarihi: 15 Şubat 2013)</a:t>
            </a:r>
          </a:p>
          <a:p>
            <a:pPr lvl="1"/>
            <a:r>
              <a:rPr lang="tr-TR" altLang="tr-TR"/>
              <a:t>2013 HT25 (Yaklaşma tarihi: 18 Nisan 2013)</a:t>
            </a:r>
          </a:p>
          <a:p>
            <a:pPr lvl="1">
              <a:buFontTx/>
              <a:buNone/>
            </a:pPr>
            <a:endParaRPr lang="tr-TR" altLang="tr-TR"/>
          </a:p>
        </p:txBody>
      </p:sp>
      <p:pic>
        <p:nvPicPr>
          <p:cNvPr id="17414" name="Picture 6" descr="asteroid-hits-eart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420938"/>
            <a:ext cx="3667125" cy="275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85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tr-TR" altLang="tr-TR" sz="4000"/>
              <a:t>Çarpma Tehlikesi Bulunan NEA’lar</a:t>
            </a:r>
          </a:p>
        </p:txBody>
      </p:sp>
      <p:sp>
        <p:nvSpPr>
          <p:cNvPr id="18435" name="Rectangle 3"/>
          <p:cNvSpPr>
            <a:spLocks noGrp="1" noChangeArrowheads="1"/>
          </p:cNvSpPr>
          <p:nvPr>
            <p:ph type="body" idx="1"/>
          </p:nvPr>
        </p:nvSpPr>
        <p:spPr>
          <a:xfrm>
            <a:off x="468313" y="1916113"/>
            <a:ext cx="4464050" cy="3960812"/>
          </a:xfrm>
        </p:spPr>
        <p:txBody>
          <a:bodyPr/>
          <a:lstStyle/>
          <a:p>
            <a:pPr>
              <a:lnSpc>
                <a:spcPct val="90000"/>
              </a:lnSpc>
            </a:pPr>
            <a:r>
              <a:rPr lang="tr-TR" altLang="tr-TR" sz="2800"/>
              <a:t>En tehlikeli cisim:</a:t>
            </a:r>
          </a:p>
          <a:p>
            <a:pPr lvl="1">
              <a:lnSpc>
                <a:spcPct val="90000"/>
              </a:lnSpc>
            </a:pPr>
            <a:r>
              <a:rPr lang="tr-TR" altLang="tr-TR" sz="2400"/>
              <a:t>99942 Apophis (Yaklaşma tarihi: 13 Nisan 2029)</a:t>
            </a:r>
          </a:p>
          <a:p>
            <a:pPr lvl="2">
              <a:lnSpc>
                <a:spcPct val="90000"/>
              </a:lnSpc>
            </a:pPr>
            <a:r>
              <a:rPr lang="tr-TR" altLang="tr-TR" sz="2000"/>
              <a:t>Büyüklüğü: 600 metre </a:t>
            </a:r>
          </a:p>
          <a:p>
            <a:pPr lvl="2">
              <a:lnSpc>
                <a:spcPct val="90000"/>
              </a:lnSpc>
            </a:pPr>
            <a:r>
              <a:rPr lang="tr-TR" altLang="tr-TR" sz="2000"/>
              <a:t>Ay’ın 10’da 1 uzaklığı kadar (40.000 km) bize yaklaşacaktır.</a:t>
            </a:r>
          </a:p>
          <a:p>
            <a:pPr lvl="2">
              <a:lnSpc>
                <a:spcPct val="90000"/>
              </a:lnSpc>
            </a:pPr>
            <a:r>
              <a:rPr lang="tr-TR" altLang="tr-TR" sz="2000"/>
              <a:t>Hızı: 45.000 km/saat</a:t>
            </a:r>
          </a:p>
          <a:p>
            <a:pPr>
              <a:lnSpc>
                <a:spcPct val="90000"/>
              </a:lnSpc>
            </a:pPr>
            <a:r>
              <a:rPr lang="tr-TR" altLang="tr-TR" sz="2800"/>
              <a:t>Bununla beraber 2041, 2047, 2048 yıllarında da yakın geçişler olacaktır.</a:t>
            </a:r>
          </a:p>
        </p:txBody>
      </p:sp>
      <p:pic>
        <p:nvPicPr>
          <p:cNvPr id="18438" name="Picture 6" descr="99942 Apophis asteroid height jan 10 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337" y="1928099"/>
            <a:ext cx="4139623"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33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1040462"/>
            <a:ext cx="7886700" cy="994172"/>
          </a:xfrm>
        </p:spPr>
        <p:txBody>
          <a:bodyPr/>
          <a:lstStyle/>
          <a:p>
            <a:pPr algn="r"/>
            <a:r>
              <a:rPr lang="tr-TR" altLang="tr-TR" dirty="0">
                <a:solidFill>
                  <a:schemeClr val="accent6"/>
                </a:solidFill>
              </a:rPr>
              <a:t>Kuyrukluyıldızlar</a:t>
            </a:r>
          </a:p>
        </p:txBody>
      </p:sp>
      <p:pic>
        <p:nvPicPr>
          <p:cNvPr id="21510" name="Picture 6" descr="kuyrukluyıldı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1" y="1970485"/>
            <a:ext cx="3093719" cy="23185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_hale-bopp-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756" y="1044791"/>
            <a:ext cx="2626519" cy="2422922"/>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1513" name="Rectangle 9"/>
          <p:cNvSpPr>
            <a:spLocks noChangeArrowheads="1"/>
          </p:cNvSpPr>
          <p:nvPr/>
        </p:nvSpPr>
        <p:spPr bwMode="auto">
          <a:xfrm>
            <a:off x="4572000" y="4375367"/>
            <a:ext cx="43570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tr-TR" altLang="tr-TR" dirty="0"/>
              <a:t>Kaya parçaları ve toz taneciklerinin, su, karbondioksit ve metan buzları ile </a:t>
            </a:r>
            <a:r>
              <a:rPr lang="tr-TR" altLang="tr-TR" dirty="0" err="1"/>
              <a:t>birarada</a:t>
            </a:r>
            <a:r>
              <a:rPr lang="tr-TR" altLang="tr-TR" dirty="0"/>
              <a:t> durduğu bu cisimlere, Güneş sisteminin “Kirli kartopları” da denir.</a:t>
            </a:r>
          </a:p>
        </p:txBody>
      </p:sp>
      <p:pic>
        <p:nvPicPr>
          <p:cNvPr id="7" name="Picture 4" descr="comet_tail"/>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90031" y="3554016"/>
            <a:ext cx="3881969" cy="22181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7996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Kuiper_o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63" y="723056"/>
            <a:ext cx="4104456" cy="3521999"/>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20486" name="Text Box 6"/>
          <p:cNvSpPr txBox="1">
            <a:spLocks noChangeArrowheads="1"/>
          </p:cNvSpPr>
          <p:nvPr/>
        </p:nvSpPr>
        <p:spPr bwMode="auto">
          <a:xfrm>
            <a:off x="611561" y="3420666"/>
            <a:ext cx="13681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tr-TR" altLang="tr-TR" sz="2400" b="1" dirty="0" err="1">
                <a:latin typeface="Times New Roman" panose="02020603050405020304" pitchFamily="18" charset="0"/>
              </a:rPr>
              <a:t>Kuiper</a:t>
            </a:r>
            <a:endParaRPr lang="tr-TR" altLang="tr-TR" sz="2400" b="1" dirty="0">
              <a:latin typeface="Times New Roman" panose="02020603050405020304" pitchFamily="18" charset="0"/>
            </a:endParaRPr>
          </a:p>
          <a:p>
            <a:pPr algn="ctr"/>
            <a:r>
              <a:rPr lang="tr-TR" altLang="tr-TR" sz="2400" b="1" dirty="0">
                <a:latin typeface="Times New Roman" panose="02020603050405020304" pitchFamily="18" charset="0"/>
              </a:rPr>
              <a:t>Kuşağı</a:t>
            </a:r>
          </a:p>
        </p:txBody>
      </p:sp>
      <p:sp>
        <p:nvSpPr>
          <p:cNvPr id="20487" name="Text Box 7"/>
          <p:cNvSpPr txBox="1">
            <a:spLocks noChangeArrowheads="1"/>
          </p:cNvSpPr>
          <p:nvPr/>
        </p:nvSpPr>
        <p:spPr bwMode="auto">
          <a:xfrm>
            <a:off x="795913" y="3066509"/>
            <a:ext cx="11346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1200" dirty="0" err="1">
                <a:latin typeface="Times New Roman" panose="02020603050405020304" pitchFamily="18" charset="0"/>
              </a:rPr>
              <a:t>Gerard</a:t>
            </a:r>
            <a:r>
              <a:rPr lang="en-US" altLang="tr-TR" sz="1200" dirty="0">
                <a:latin typeface="Times New Roman" panose="02020603050405020304" pitchFamily="18" charset="0"/>
              </a:rPr>
              <a:t> </a:t>
            </a:r>
            <a:r>
              <a:rPr lang="tr-TR" altLang="tr-TR" sz="1200" dirty="0" err="1">
                <a:latin typeface="Times New Roman" panose="02020603050405020304" pitchFamily="18" charset="0"/>
              </a:rPr>
              <a:t>Kuiper</a:t>
            </a:r>
            <a:endParaRPr lang="tr-TR" altLang="tr-TR" sz="1200" dirty="0">
              <a:latin typeface="Times New Roman" panose="02020603050405020304" pitchFamily="18" charset="0"/>
            </a:endParaRPr>
          </a:p>
          <a:p>
            <a:pPr algn="ctr"/>
            <a:r>
              <a:rPr lang="tr-TR" altLang="tr-TR" sz="1200" dirty="0">
                <a:latin typeface="Times New Roman" panose="02020603050405020304" pitchFamily="18" charset="0"/>
              </a:rPr>
              <a:t>1905-1973</a:t>
            </a:r>
            <a:endParaRPr lang="en-US" altLang="tr-TR" sz="1200" dirty="0">
              <a:latin typeface="Times New Roman" panose="02020603050405020304" pitchFamily="18" charset="0"/>
            </a:endParaRPr>
          </a:p>
        </p:txBody>
      </p:sp>
      <p:pic>
        <p:nvPicPr>
          <p:cNvPr id="20488" name="Picture 8" descr="GerardKuiper"/>
          <p:cNvPicPr>
            <a:picLocks noChangeAspect="1" noChangeArrowheads="1"/>
          </p:cNvPicPr>
          <p:nvPr/>
        </p:nvPicPr>
        <p:blipFill>
          <a:blip r:embed="rId3" cstate="print">
            <a:lum bright="-20000" contrast="34000"/>
            <a:extLst>
              <a:ext uri="{28A0092B-C50C-407E-A947-70E740481C1C}">
                <a14:useLocalDpi xmlns:a14="http://schemas.microsoft.com/office/drawing/2010/main" val="0"/>
              </a:ext>
            </a:extLst>
          </a:blip>
          <a:srcRect/>
          <a:stretch>
            <a:fillRect/>
          </a:stretch>
        </p:blipFill>
        <p:spPr bwMode="auto">
          <a:xfrm>
            <a:off x="720628" y="1223553"/>
            <a:ext cx="1259084" cy="1823661"/>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20489" name="Text Box 9"/>
          <p:cNvSpPr txBox="1">
            <a:spLocks noChangeArrowheads="1"/>
          </p:cNvSpPr>
          <p:nvPr/>
        </p:nvSpPr>
        <p:spPr bwMode="auto">
          <a:xfrm>
            <a:off x="6923485" y="3361195"/>
            <a:ext cx="12418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2400" b="1" dirty="0" err="1">
                <a:latin typeface="Times New Roman" panose="02020603050405020304" pitchFamily="18" charset="0"/>
              </a:rPr>
              <a:t>Oort</a:t>
            </a:r>
            <a:endParaRPr lang="tr-TR" altLang="tr-TR" sz="2400" b="1" dirty="0">
              <a:latin typeface="Times New Roman" panose="02020603050405020304" pitchFamily="18" charset="0"/>
            </a:endParaRPr>
          </a:p>
          <a:p>
            <a:pPr algn="ctr"/>
            <a:r>
              <a:rPr lang="tr-TR" altLang="tr-TR" sz="2400" b="1" dirty="0">
                <a:latin typeface="Times New Roman" panose="02020603050405020304" pitchFamily="18" charset="0"/>
              </a:rPr>
              <a:t>Bulutu</a:t>
            </a:r>
          </a:p>
        </p:txBody>
      </p:sp>
      <p:pic>
        <p:nvPicPr>
          <p:cNvPr id="20490" name="Picture 10" descr="oo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0518" y="1223553"/>
            <a:ext cx="1127866" cy="1717826"/>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20491" name="Text Box 11"/>
          <p:cNvSpPr txBox="1">
            <a:spLocks noChangeArrowheads="1"/>
          </p:cNvSpPr>
          <p:nvPr/>
        </p:nvSpPr>
        <p:spPr bwMode="auto">
          <a:xfrm>
            <a:off x="6902589" y="2988386"/>
            <a:ext cx="11346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1200" dirty="0">
                <a:latin typeface="Times New Roman" panose="02020603050405020304" pitchFamily="18" charset="0"/>
              </a:rPr>
              <a:t>Jan H.</a:t>
            </a:r>
            <a:r>
              <a:rPr lang="en-US" altLang="tr-TR" sz="1200" dirty="0">
                <a:latin typeface="Times New Roman" panose="02020603050405020304" pitchFamily="18" charset="0"/>
              </a:rPr>
              <a:t> </a:t>
            </a:r>
            <a:r>
              <a:rPr lang="tr-TR" altLang="tr-TR" sz="1200" dirty="0" err="1">
                <a:latin typeface="Times New Roman" panose="02020603050405020304" pitchFamily="18" charset="0"/>
              </a:rPr>
              <a:t>Oort</a:t>
            </a:r>
            <a:endParaRPr lang="tr-TR" altLang="tr-TR" sz="1200" dirty="0">
              <a:latin typeface="Times New Roman" panose="02020603050405020304" pitchFamily="18" charset="0"/>
            </a:endParaRPr>
          </a:p>
          <a:p>
            <a:pPr algn="ctr"/>
            <a:r>
              <a:rPr lang="tr-TR" altLang="tr-TR" sz="1200" dirty="0">
                <a:latin typeface="Times New Roman" panose="02020603050405020304" pitchFamily="18" charset="0"/>
              </a:rPr>
              <a:t>1900-1992</a:t>
            </a:r>
            <a:endParaRPr lang="en-US" altLang="tr-TR" sz="1200" dirty="0">
              <a:latin typeface="Times New Roman" panose="02020603050405020304" pitchFamily="18" charset="0"/>
            </a:endParaRPr>
          </a:p>
        </p:txBody>
      </p:sp>
      <p:sp>
        <p:nvSpPr>
          <p:cNvPr id="20492" name="Text Box 12"/>
          <p:cNvSpPr txBox="1">
            <a:spLocks noChangeArrowheads="1"/>
          </p:cNvSpPr>
          <p:nvPr/>
        </p:nvSpPr>
        <p:spPr bwMode="auto">
          <a:xfrm>
            <a:off x="4999821" y="4245055"/>
            <a:ext cx="369786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tr-TR" altLang="tr-TR" sz="1500" dirty="0">
                <a:latin typeface="Times New Roman" panose="02020603050405020304" pitchFamily="18" charset="0"/>
              </a:rPr>
              <a:t>- Güneş’ten 50 000 – 100 000 AB</a:t>
            </a:r>
          </a:p>
          <a:p>
            <a:pPr algn="r"/>
            <a:r>
              <a:rPr lang="tr-TR" altLang="tr-TR" sz="1500" dirty="0">
                <a:latin typeface="Times New Roman" panose="02020603050405020304" pitchFamily="18" charset="0"/>
              </a:rPr>
              <a:t>- Güneş sistemini küresel saran</a:t>
            </a:r>
          </a:p>
          <a:p>
            <a:pPr algn="r"/>
            <a:r>
              <a:rPr lang="tr-TR" altLang="tr-TR" sz="1500" dirty="0">
                <a:latin typeface="Times New Roman" panose="02020603050405020304" pitchFamily="18" charset="0"/>
              </a:rPr>
              <a:t>- Çok uzun dönemli kuyruklu yıldızlar</a:t>
            </a:r>
            <a:endParaRPr lang="en-US" altLang="tr-TR" sz="1500" dirty="0">
              <a:latin typeface="Times New Roman" panose="02020603050405020304" pitchFamily="18" charset="0"/>
            </a:endParaRPr>
          </a:p>
        </p:txBody>
      </p:sp>
      <p:sp>
        <p:nvSpPr>
          <p:cNvPr id="20493" name="Text Box 13"/>
          <p:cNvSpPr txBox="1">
            <a:spLocks noChangeArrowheads="1"/>
          </p:cNvSpPr>
          <p:nvPr/>
        </p:nvSpPr>
        <p:spPr bwMode="auto">
          <a:xfrm>
            <a:off x="1360886" y="4275535"/>
            <a:ext cx="348325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altLang="tr-TR" sz="1500" dirty="0">
                <a:latin typeface="Times New Roman" panose="02020603050405020304" pitchFamily="18" charset="0"/>
              </a:rPr>
              <a:t>- Güneş’ten 30 – 55 AB</a:t>
            </a:r>
          </a:p>
          <a:p>
            <a:r>
              <a:rPr lang="tr-TR" altLang="tr-TR" sz="1500" dirty="0">
                <a:latin typeface="Times New Roman" panose="02020603050405020304" pitchFamily="18" charset="0"/>
              </a:rPr>
              <a:t>- Güneş sistemini disk şeklinde saran</a:t>
            </a:r>
          </a:p>
          <a:p>
            <a:r>
              <a:rPr lang="tr-TR" altLang="tr-TR" sz="1500" dirty="0">
                <a:latin typeface="Times New Roman" panose="02020603050405020304" pitchFamily="18" charset="0"/>
              </a:rPr>
              <a:t>- Kısa dönemli kuyruklu yıldızlar</a:t>
            </a:r>
            <a:endParaRPr lang="en-US" altLang="tr-TR" sz="1500" dirty="0">
              <a:latin typeface="Times New Roman" panose="02020603050405020304" pitchFamily="18" charset="0"/>
            </a:endParaRPr>
          </a:p>
        </p:txBody>
      </p:sp>
      <p:sp>
        <p:nvSpPr>
          <p:cNvPr id="20494" name="Text Box 14"/>
          <p:cNvSpPr txBox="1">
            <a:spLocks noChangeArrowheads="1"/>
          </p:cNvSpPr>
          <p:nvPr/>
        </p:nvSpPr>
        <p:spPr bwMode="auto">
          <a:xfrm>
            <a:off x="1657946" y="5356037"/>
            <a:ext cx="58864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1500" b="1" dirty="0">
                <a:solidFill>
                  <a:srgbClr val="FF0000"/>
                </a:solidFill>
                <a:latin typeface="Times New Roman" panose="02020603050405020304" pitchFamily="18" charset="0"/>
              </a:rPr>
              <a:t>Güneş sistemimizi oluşturan devasa bulutsudan geriye kalan</a:t>
            </a:r>
          </a:p>
          <a:p>
            <a:pPr algn="ctr"/>
            <a:r>
              <a:rPr lang="tr-TR" altLang="tr-TR" sz="1500" b="1" dirty="0">
                <a:solidFill>
                  <a:srgbClr val="FF0000"/>
                </a:solidFill>
                <a:latin typeface="Times New Roman" panose="02020603050405020304" pitchFamily="18" charset="0"/>
              </a:rPr>
              <a:t>buzlu ve kayalık kalıntılar</a:t>
            </a:r>
          </a:p>
          <a:p>
            <a:pPr algn="ctr"/>
            <a:r>
              <a:rPr lang="tr-TR" altLang="tr-TR" sz="1500" b="1" dirty="0">
                <a:solidFill>
                  <a:srgbClr val="FF0000"/>
                </a:solidFill>
                <a:latin typeface="Times New Roman" panose="02020603050405020304" pitchFamily="18" charset="0"/>
              </a:rPr>
              <a:t>Genelde 5-10 km çaplarındadır</a:t>
            </a:r>
            <a:endParaRPr lang="en-US" altLang="tr-TR" sz="1500" b="1" dirty="0">
              <a:solidFill>
                <a:srgbClr val="FF0000"/>
              </a:solidFill>
              <a:latin typeface="Times New Roman" panose="02020603050405020304" pitchFamily="18" charset="0"/>
            </a:endParaRPr>
          </a:p>
        </p:txBody>
      </p:sp>
      <p:sp>
        <p:nvSpPr>
          <p:cNvPr id="12" name="Rectangle 2"/>
          <p:cNvSpPr>
            <a:spLocks noGrp="1" noChangeArrowheads="1"/>
          </p:cNvSpPr>
          <p:nvPr>
            <p:ph type="title"/>
          </p:nvPr>
        </p:nvSpPr>
        <p:spPr>
          <a:xfrm>
            <a:off x="467544" y="-50589"/>
            <a:ext cx="7886700" cy="994172"/>
          </a:xfrm>
        </p:spPr>
        <p:txBody>
          <a:bodyPr/>
          <a:lstStyle/>
          <a:p>
            <a:pPr algn="r"/>
            <a:r>
              <a:rPr lang="tr-TR" altLang="tr-TR" dirty="0">
                <a:solidFill>
                  <a:schemeClr val="accent6"/>
                </a:solidFill>
              </a:rPr>
              <a:t>Kuyrukluyıldızlar</a:t>
            </a:r>
          </a:p>
        </p:txBody>
      </p:sp>
    </p:spTree>
    <p:extLst>
      <p:ext uri="{BB962C8B-B14F-4D97-AF65-F5344CB8AC3E}">
        <p14:creationId xmlns:p14="http://schemas.microsoft.com/office/powerpoint/2010/main" val="4006852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99474"/>
            <a:ext cx="4323398" cy="3693319"/>
          </a:xfrm>
          <a:prstGeom prst="rect">
            <a:avLst/>
          </a:prstGeom>
        </p:spPr>
        <p:txBody>
          <a:bodyPr wrap="square">
            <a:spAutoFit/>
          </a:bodyPr>
          <a:lstStyle/>
          <a:p>
            <a:pPr algn="just"/>
            <a:r>
              <a:rPr lang="tr-TR" altLang="tr-TR" dirty="0"/>
              <a:t>Kuyrukluyıldızlar zaman zaman çekim etkileri sonucu yeni bir yörüngeye girerler ve Güneş’e doğru yaklaşırlar</a:t>
            </a:r>
            <a:r>
              <a:rPr lang="tr-TR" altLang="tr-TR" dirty="0" smtClean="0"/>
              <a:t>.</a:t>
            </a:r>
          </a:p>
          <a:p>
            <a:pPr algn="just"/>
            <a:r>
              <a:rPr lang="tr-TR" altLang="tr-TR" dirty="0"/>
              <a:t>Basık yörüngeleri boyunca Güneş’e yaklaştıkca, bu cisimlerin üst tabakaları Güneş’in ışınım basıncı ile buharlaşır ve Güneş’e bakan yönün aksi tarafında bir kuyruk oluşur.</a:t>
            </a:r>
          </a:p>
          <a:p>
            <a:pPr algn="just"/>
            <a:endParaRPr lang="tr-TR" altLang="tr-TR" dirty="0"/>
          </a:p>
          <a:p>
            <a:pPr algn="just"/>
            <a:r>
              <a:rPr lang="tr-TR" altLang="tr-TR" dirty="0"/>
              <a:t>Hatta büyük gezegenlerin birinin yerçekimi etkileriyle yörüngesi yeniden değişebilir ve gezegenler sistemi içinde kalabilir. </a:t>
            </a:r>
          </a:p>
        </p:txBody>
      </p:sp>
      <p:sp>
        <p:nvSpPr>
          <p:cNvPr id="6" name="Rectangle 5"/>
          <p:cNvSpPr/>
          <p:nvPr/>
        </p:nvSpPr>
        <p:spPr>
          <a:xfrm>
            <a:off x="539552" y="4192793"/>
            <a:ext cx="4572000" cy="2308324"/>
          </a:xfrm>
          <a:prstGeom prst="rect">
            <a:avLst/>
          </a:prstGeom>
        </p:spPr>
        <p:txBody>
          <a:bodyPr>
            <a:spAutoFit/>
          </a:bodyPr>
          <a:lstStyle/>
          <a:p>
            <a:pPr algn="just"/>
            <a:r>
              <a:rPr lang="tr-TR" altLang="tr-TR" dirty="0"/>
              <a:t>Kuyrukluyıldızlar hareketleri kolayca değiştirilebildiğinden yörüngeleri çeşit çeşit elipsler halindedir.</a:t>
            </a:r>
          </a:p>
          <a:p>
            <a:pPr algn="just"/>
            <a:r>
              <a:rPr lang="tr-TR" altLang="tr-TR" dirty="0"/>
              <a:t>Bu nedenle bir kuyrukluyıldızın dünyanın yörüngesi ile kesişme ve dünyaya çarpma olasılığı, yıldızlararası uzaydan gelecek iri bir cismin çarpma olasılığından çok daha fazladır.</a:t>
            </a:r>
            <a:endParaRPr lang="en-US" altLang="tr-TR" dirty="0"/>
          </a:p>
        </p:txBody>
      </p:sp>
      <p:pic>
        <p:nvPicPr>
          <p:cNvPr id="7" name="Picture 4" descr="bopp2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295910" y="4005064"/>
            <a:ext cx="3495679" cy="2099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p:cNvSpPr>
            <a:spLocks noGrp="1" noChangeArrowheads="1"/>
          </p:cNvSpPr>
          <p:nvPr>
            <p:ph type="title"/>
          </p:nvPr>
        </p:nvSpPr>
        <p:spPr>
          <a:xfrm>
            <a:off x="1100853" y="167479"/>
            <a:ext cx="7886700" cy="994172"/>
          </a:xfrm>
        </p:spPr>
        <p:txBody>
          <a:bodyPr/>
          <a:lstStyle/>
          <a:p>
            <a:pPr algn="r"/>
            <a:r>
              <a:rPr lang="tr-TR" altLang="tr-TR" dirty="0">
                <a:solidFill>
                  <a:schemeClr val="accent6"/>
                </a:solidFill>
              </a:rPr>
              <a:t>Kuyrukluyıldızlar</a:t>
            </a:r>
          </a:p>
        </p:txBody>
      </p:sp>
      <p:pic>
        <p:nvPicPr>
          <p:cNvPr id="9" name="Picture 4" descr="comet_su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295910" y="1144270"/>
            <a:ext cx="3495679" cy="2160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2877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noChangeArrowheads="1"/>
          </p:cNvSpPr>
          <p:nvPr>
            <p:ph type="title"/>
          </p:nvPr>
        </p:nvSpPr>
        <p:spPr>
          <a:xfrm>
            <a:off x="838200" y="0"/>
            <a:ext cx="7924800" cy="1143000"/>
          </a:xfrm>
        </p:spPr>
        <p:txBody>
          <a:bodyPr/>
          <a:lstStyle/>
          <a:p>
            <a:r>
              <a:rPr lang="tr-TR" altLang="tr-TR" dirty="0">
                <a:solidFill>
                  <a:schemeClr val="accent6"/>
                </a:solidFill>
              </a:rPr>
              <a:t>Kuyrukluyıldızlar</a:t>
            </a:r>
            <a:endParaRPr lang="tr-TR" altLang="tr-TR" dirty="0"/>
          </a:p>
        </p:txBody>
      </p:sp>
      <p:sp>
        <p:nvSpPr>
          <p:cNvPr id="96259" name="Rectangle 3"/>
          <p:cNvSpPr>
            <a:spLocks noGrp="1" noChangeArrowheads="1"/>
          </p:cNvSpPr>
          <p:nvPr>
            <p:ph type="body" sz="half" idx="1"/>
          </p:nvPr>
        </p:nvSpPr>
        <p:spPr>
          <a:xfrm>
            <a:off x="395536" y="1340768"/>
            <a:ext cx="4238625" cy="3724275"/>
          </a:xfrm>
        </p:spPr>
        <p:txBody>
          <a:bodyPr/>
          <a:lstStyle/>
          <a:p>
            <a:pPr algn="just"/>
            <a:r>
              <a:rPr lang="en-US" altLang="tr-TR" sz="2400" dirty="0" err="1"/>
              <a:t>Kuyrukluyıldızlar</a:t>
            </a:r>
            <a:r>
              <a:rPr lang="en-US" altLang="tr-TR" sz="2400" dirty="0"/>
              <a:t> </a:t>
            </a:r>
            <a:r>
              <a:rPr lang="en-US" altLang="tr-TR" sz="2400" dirty="0" err="1"/>
              <a:t>koma</a:t>
            </a:r>
            <a:r>
              <a:rPr lang="en-US" altLang="tr-TR" sz="2400" dirty="0"/>
              <a:t>(</a:t>
            </a:r>
            <a:r>
              <a:rPr lang="en-US" altLang="tr-TR" sz="2400" dirty="0" err="1"/>
              <a:t>saç</a:t>
            </a:r>
            <a:r>
              <a:rPr lang="en-US" altLang="tr-TR" sz="2400" dirty="0"/>
              <a:t>),</a:t>
            </a:r>
            <a:r>
              <a:rPr lang="tr-TR" altLang="tr-TR" sz="2400" dirty="0"/>
              <a:t> </a:t>
            </a:r>
            <a:r>
              <a:rPr lang="en-US" altLang="tr-TR" sz="2400" dirty="0" err="1"/>
              <a:t>çekirdek</a:t>
            </a:r>
            <a:r>
              <a:rPr lang="en-US" altLang="tr-TR" sz="2400" dirty="0"/>
              <a:t> </a:t>
            </a:r>
            <a:r>
              <a:rPr lang="en-US" altLang="tr-TR" sz="2400" dirty="0" err="1"/>
              <a:t>ve</a:t>
            </a:r>
            <a:r>
              <a:rPr lang="en-US" altLang="tr-TR" sz="2400" dirty="0"/>
              <a:t> </a:t>
            </a:r>
            <a:r>
              <a:rPr lang="en-US" altLang="tr-TR" sz="2400" dirty="0" err="1"/>
              <a:t>kuyruk</a:t>
            </a:r>
            <a:r>
              <a:rPr lang="en-US" altLang="tr-TR" sz="2400" dirty="0"/>
              <a:t> </a:t>
            </a:r>
            <a:r>
              <a:rPr lang="en-US" altLang="tr-TR" sz="2400" dirty="0" err="1"/>
              <a:t>olmak</a:t>
            </a:r>
            <a:r>
              <a:rPr lang="en-US" altLang="tr-TR" sz="2400" dirty="0"/>
              <a:t> </a:t>
            </a:r>
            <a:r>
              <a:rPr lang="en-US" altLang="tr-TR" sz="2400" dirty="0" err="1"/>
              <a:t>üzere</a:t>
            </a:r>
            <a:r>
              <a:rPr lang="en-US" altLang="tr-TR" sz="2400" dirty="0"/>
              <a:t> 3 </a:t>
            </a:r>
            <a:r>
              <a:rPr lang="en-US" altLang="tr-TR" sz="2400" dirty="0" err="1"/>
              <a:t>kısımdan</a:t>
            </a:r>
            <a:r>
              <a:rPr lang="en-US" altLang="tr-TR" sz="2400" dirty="0"/>
              <a:t> </a:t>
            </a:r>
            <a:r>
              <a:rPr lang="en-US" altLang="tr-TR" sz="2400" dirty="0" err="1"/>
              <a:t>oluşurlar</a:t>
            </a:r>
            <a:r>
              <a:rPr lang="tr-TR" altLang="tr-TR" sz="2400" dirty="0"/>
              <a:t>.</a:t>
            </a:r>
          </a:p>
          <a:p>
            <a:pPr algn="just"/>
            <a:r>
              <a:rPr lang="tr-TR" altLang="tr-TR" sz="2400" dirty="0"/>
              <a:t>Kuyrukluyıldız çekirdeklerin çoğu 5 ila 10 km çaplarındadır.</a:t>
            </a:r>
            <a:endParaRPr lang="en-US" altLang="tr-TR" sz="2400" dirty="0"/>
          </a:p>
          <a:p>
            <a:pPr>
              <a:buClr>
                <a:schemeClr val="folHlink"/>
              </a:buClr>
              <a:buSzPct val="75000"/>
              <a:buNone/>
            </a:pPr>
            <a:r>
              <a:rPr kumimoji="1" lang="tr-TR" altLang="tr-TR" sz="2800" b="1" dirty="0">
                <a:effectLst>
                  <a:outerShdw blurRad="38100" dist="38100" dir="2700000" algn="tl">
                    <a:srgbClr val="C0C0C0"/>
                  </a:outerShdw>
                </a:effectLst>
                <a:latin typeface="Tahoma" panose="020B0604030504040204" pitchFamily="34" charset="0"/>
                <a:cs typeface="Tahoma" panose="020B0604030504040204" pitchFamily="34" charset="0"/>
              </a:rPr>
              <a:t>	</a:t>
            </a:r>
            <a:r>
              <a:rPr kumimoji="1" lang="tr-TR" altLang="tr-TR" sz="1800" b="1" dirty="0">
                <a:effectLst>
                  <a:outerShdw blurRad="38100" dist="38100" dir="2700000" algn="tl">
                    <a:srgbClr val="C0C0C0"/>
                  </a:outerShdw>
                </a:effectLst>
                <a:latin typeface="Tahoma" panose="020B0604030504040204" pitchFamily="34" charset="0"/>
                <a:cs typeface="Tahoma" panose="020B0604030504040204" pitchFamily="34" charset="0"/>
              </a:rPr>
              <a:t>Kuyrukluyıldızlar için iki ana depo vardır </a:t>
            </a:r>
            <a:endParaRPr lang="tr-TR" altLang="tr-TR" sz="1800" dirty="0"/>
          </a:p>
          <a:p>
            <a:pPr lvl="1">
              <a:buClr>
                <a:schemeClr val="folHlink"/>
              </a:buClr>
            </a:pPr>
            <a:r>
              <a:rPr kumimoji="1" lang="tr-TR" altLang="tr-TR" sz="2400" u="sng" dirty="0">
                <a:solidFill>
                  <a:srgbClr val="FF3300"/>
                </a:solidFill>
                <a:effectLst>
                  <a:outerShdw blurRad="38100" dist="38100" dir="2700000" algn="tl">
                    <a:srgbClr val="C0C0C0"/>
                  </a:outerShdw>
                </a:effectLst>
                <a:latin typeface="Tahoma" panose="020B0604030504040204" pitchFamily="34" charset="0"/>
                <a:cs typeface="Tahoma" panose="020B0604030504040204" pitchFamily="34" charset="0"/>
              </a:rPr>
              <a:t>Kuiper Kuşağı</a:t>
            </a:r>
            <a:r>
              <a:rPr kumimoji="1" lang="tr-TR" altLang="tr-TR" sz="2400" dirty="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sz="1600" dirty="0"/>
          </a:p>
          <a:p>
            <a:pPr lvl="1">
              <a:buClr>
                <a:schemeClr val="folHlink"/>
              </a:buClr>
            </a:pPr>
            <a:r>
              <a:rPr kumimoji="1" lang="tr-TR" altLang="tr-TR" sz="2400" u="sng" dirty="0">
                <a:solidFill>
                  <a:srgbClr val="FF3300"/>
                </a:solidFill>
                <a:effectLst>
                  <a:outerShdw blurRad="38100" dist="38100" dir="2700000" algn="tl">
                    <a:srgbClr val="C0C0C0"/>
                  </a:outerShdw>
                </a:effectLst>
                <a:latin typeface="Tahoma" panose="020B0604030504040204" pitchFamily="34" charset="0"/>
                <a:cs typeface="Tahoma" panose="020B0604030504040204" pitchFamily="34" charset="0"/>
              </a:rPr>
              <a:t>Oort Bulutu</a:t>
            </a:r>
            <a:r>
              <a:rPr kumimoji="1" lang="tr-TR" altLang="tr-TR" sz="2400" dirty="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sz="1600" dirty="0"/>
          </a:p>
          <a:p>
            <a:pPr>
              <a:buFont typeface="Wingdings" panose="05000000000000000000" pitchFamily="2" charset="2"/>
              <a:buNone/>
            </a:pPr>
            <a:endParaRPr lang="en-US" altLang="tr-TR" sz="2400" dirty="0"/>
          </a:p>
        </p:txBody>
      </p:sp>
      <p:pic>
        <p:nvPicPr>
          <p:cNvPr id="96260" name="Picture 4" descr="comet-lo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48064" y="1367188"/>
            <a:ext cx="3770312" cy="320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3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3103563" y="290513"/>
            <a:ext cx="2913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tr-TR" sz="2400" b="1">
                <a:solidFill>
                  <a:srgbClr val="000000"/>
                </a:solidFill>
                <a:latin typeface="Comic Sans MS" panose="030F0702030302020204" pitchFamily="66" charset="0"/>
              </a:rPr>
              <a:t>Kepler’</a:t>
            </a:r>
            <a:r>
              <a:rPr lang="tr-TR" altLang="tr-TR" sz="2400" b="1">
                <a:solidFill>
                  <a:srgbClr val="000000"/>
                </a:solidFill>
                <a:latin typeface="Comic Sans MS" panose="030F0702030302020204" pitchFamily="66" charset="0"/>
              </a:rPr>
              <a:t>in 1. Yasası</a:t>
            </a:r>
            <a:endParaRPr lang="en-US" altLang="tr-TR" sz="2400" b="1">
              <a:solidFill>
                <a:srgbClr val="000000"/>
              </a:solidFill>
              <a:latin typeface="Comic Sans MS" panose="030F0702030302020204" pitchFamily="66" charset="0"/>
            </a:endParaRPr>
          </a:p>
        </p:txBody>
      </p:sp>
      <p:pic>
        <p:nvPicPr>
          <p:cNvPr id="200707" name="Picture 3" descr="03-19"/>
          <p:cNvPicPr>
            <a:picLocks noChangeAspect="1" noChangeArrowheads="1"/>
          </p:cNvPicPr>
          <p:nvPr/>
        </p:nvPicPr>
        <p:blipFill>
          <a:blip r:embed="rId2">
            <a:extLst>
              <a:ext uri="{28A0092B-C50C-407E-A947-70E740481C1C}">
                <a14:useLocalDpi xmlns:a14="http://schemas.microsoft.com/office/drawing/2010/main" val="0"/>
              </a:ext>
            </a:extLst>
          </a:blip>
          <a:srcRect b="22105"/>
          <a:stretch>
            <a:fillRect/>
          </a:stretch>
        </p:blipFill>
        <p:spPr bwMode="auto">
          <a:xfrm>
            <a:off x="533400" y="1174750"/>
            <a:ext cx="8305800" cy="384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175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altLang="tr-TR" dirty="0">
                <a:solidFill>
                  <a:schemeClr val="accent6"/>
                </a:solidFill>
              </a:rPr>
              <a:t>Kuyrukluyıldızlar</a:t>
            </a:r>
            <a:endParaRPr lang="tr-TR" dirty="0"/>
          </a:p>
        </p:txBody>
      </p:sp>
      <p:pic>
        <p:nvPicPr>
          <p:cNvPr id="7" name="Picture 2" descr="kuiper_bel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628800"/>
            <a:ext cx="6552728" cy="491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898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99592" y="332656"/>
            <a:ext cx="7391400" cy="838200"/>
          </a:xfrm>
        </p:spPr>
        <p:txBody>
          <a:bodyPr/>
          <a:lstStyle/>
          <a:p>
            <a:r>
              <a:rPr lang="tr-TR" altLang="tr-TR" dirty="0"/>
              <a:t>Kuiper </a:t>
            </a:r>
            <a:r>
              <a:rPr lang="tr-TR" altLang="tr-TR" dirty="0" smtClean="0"/>
              <a:t>Kuşağı Kuyrukluyıldızlar</a:t>
            </a:r>
            <a:endParaRPr lang="en-US" altLang="tr-TR" dirty="0"/>
          </a:p>
        </p:txBody>
      </p:sp>
      <p:sp>
        <p:nvSpPr>
          <p:cNvPr id="31747" name="Rectangle 3"/>
          <p:cNvSpPr>
            <a:spLocks noGrp="1" noChangeArrowheads="1"/>
          </p:cNvSpPr>
          <p:nvPr>
            <p:ph type="body" sz="half" idx="1"/>
          </p:nvPr>
        </p:nvSpPr>
        <p:spPr>
          <a:xfrm>
            <a:off x="683568" y="1170856"/>
            <a:ext cx="7200800" cy="4800600"/>
          </a:xfrm>
        </p:spPr>
        <p:txBody>
          <a:bodyPr/>
          <a:lstStyle/>
          <a:p>
            <a:r>
              <a:rPr lang="tr-TR" altLang="tr-TR" sz="2800" dirty="0"/>
              <a:t>Neptün yörüngesinden dışarıya </a:t>
            </a:r>
            <a:r>
              <a:rPr lang="tr-TR" altLang="tr-TR" sz="2800" dirty="0" smtClean="0"/>
              <a:t>30 000 AB kadar olan bir bölge</a:t>
            </a:r>
            <a:endParaRPr lang="tr-TR" altLang="tr-TR" sz="2800" dirty="0"/>
          </a:p>
          <a:p>
            <a:r>
              <a:rPr lang="tr-TR" altLang="tr-TR" sz="2800" dirty="0"/>
              <a:t>Plüton’un kendisi de aslında Kuiper Kuşağı’ndan bir parça olabilir. </a:t>
            </a:r>
          </a:p>
          <a:p>
            <a:endParaRPr lang="tr-TR" altLang="tr-TR" sz="2800" dirty="0"/>
          </a:p>
          <a:p>
            <a:r>
              <a:rPr lang="tr-TR" altLang="tr-TR" sz="2800" dirty="0"/>
              <a:t>Kısa dönemli </a:t>
            </a:r>
          </a:p>
          <a:p>
            <a:pPr>
              <a:buFontTx/>
              <a:buNone/>
            </a:pPr>
            <a:r>
              <a:rPr lang="tr-TR" altLang="tr-TR" sz="2800" dirty="0"/>
              <a:t>    kuyrukluyıldızlar...</a:t>
            </a:r>
            <a:endParaRPr lang="en-US" altLang="tr-TR" sz="2800" dirty="0"/>
          </a:p>
        </p:txBody>
      </p:sp>
      <p:pic>
        <p:nvPicPr>
          <p:cNvPr id="31756" name="Picture 12" descr="k-belt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607760" y="3068960"/>
            <a:ext cx="4211637" cy="325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0161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tr-TR" altLang="tr-TR" dirty="0"/>
              <a:t>Oort </a:t>
            </a:r>
            <a:r>
              <a:rPr lang="tr-TR" altLang="tr-TR" dirty="0" smtClean="0"/>
              <a:t>Bulutu Kuyrukluyıldızlar</a:t>
            </a:r>
            <a:endParaRPr lang="tr-TR" altLang="tr-TR" dirty="0"/>
          </a:p>
        </p:txBody>
      </p:sp>
      <p:sp>
        <p:nvSpPr>
          <p:cNvPr id="19459" name="Rectangle 3"/>
          <p:cNvSpPr>
            <a:spLocks noGrp="1" noChangeArrowheads="1"/>
          </p:cNvSpPr>
          <p:nvPr>
            <p:ph type="body" idx="1"/>
          </p:nvPr>
        </p:nvSpPr>
        <p:spPr>
          <a:xfrm>
            <a:off x="457201" y="1600200"/>
            <a:ext cx="4330824" cy="4525963"/>
          </a:xfrm>
        </p:spPr>
        <p:txBody>
          <a:bodyPr/>
          <a:lstStyle/>
          <a:p>
            <a:r>
              <a:rPr lang="tr-TR" altLang="tr-TR" sz="2400" dirty="0"/>
              <a:t>Uzun dönemli kuyrukluyıldızlar</a:t>
            </a:r>
            <a:r>
              <a:rPr lang="tr-TR" altLang="tr-TR" sz="2400" dirty="0" smtClean="0"/>
              <a:t>...</a:t>
            </a:r>
            <a:endParaRPr lang="tr-TR" altLang="tr-TR" sz="2400" dirty="0"/>
          </a:p>
          <a:p>
            <a:r>
              <a:rPr lang="tr-TR" altLang="tr-TR" sz="2400" dirty="0"/>
              <a:t>Güneş Sistemi’den 40.000-100.000 AB </a:t>
            </a:r>
            <a:r>
              <a:rPr lang="tr-TR" altLang="tr-TR" sz="2400" dirty="0" smtClean="0"/>
              <a:t>uzaklıkta</a:t>
            </a:r>
            <a:endParaRPr lang="tr-TR" altLang="tr-TR" sz="2400" dirty="0"/>
          </a:p>
          <a:p>
            <a:r>
              <a:rPr lang="tr-TR" altLang="tr-TR" sz="2400" dirty="0"/>
              <a:t>100 milyon ile 1 trilyon kuyrukluyıldız </a:t>
            </a:r>
            <a:r>
              <a:rPr lang="tr-TR" altLang="tr-TR" sz="2400" dirty="0" smtClean="0"/>
              <a:t>bulunmaktadır.</a:t>
            </a:r>
          </a:p>
          <a:p>
            <a:pPr marL="0" indent="0">
              <a:buNone/>
            </a:pPr>
            <a:r>
              <a:rPr lang="tr-TR" altLang="tr-TR" sz="2400" dirty="0" smtClean="0"/>
              <a:t>- Dev gezegenler bunları etkileyerek konumlarını bozabilir </a:t>
            </a:r>
          </a:p>
          <a:p>
            <a:pPr marL="0" indent="0">
              <a:buNone/>
            </a:pPr>
            <a:r>
              <a:rPr lang="tr-TR" altLang="tr-TR" sz="2400" dirty="0" smtClean="0"/>
              <a:t>- Yakın </a:t>
            </a:r>
            <a:r>
              <a:rPr lang="tr-TR" altLang="tr-TR" sz="2400" dirty="0"/>
              <a:t>yıldızların tedirginliği ile içeri doğru itilirler </a:t>
            </a:r>
          </a:p>
          <a:p>
            <a:endParaRPr lang="tr-TR" altLang="tr-TR" sz="2400" dirty="0"/>
          </a:p>
        </p:txBody>
      </p:sp>
      <p:pic>
        <p:nvPicPr>
          <p:cNvPr id="4" name="Picture 4" descr="kuiper_o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88024" y="1772816"/>
            <a:ext cx="4112742" cy="35719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43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2" name="Picture 4" descr="1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81000"/>
            <a:ext cx="77755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310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ext Box 7"/>
          <p:cNvSpPr txBox="1">
            <a:spLocks noChangeArrowheads="1"/>
          </p:cNvSpPr>
          <p:nvPr/>
        </p:nvSpPr>
        <p:spPr bwMode="auto">
          <a:xfrm>
            <a:off x="250824" y="5115451"/>
            <a:ext cx="871378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600" b="1" dirty="0">
                <a:solidFill>
                  <a:srgbClr val="FF0000"/>
                </a:solidFill>
              </a:rPr>
              <a:t>Oort Bulutu: </a:t>
            </a:r>
            <a:r>
              <a:rPr lang="tr-TR" altLang="tr-TR" sz="1600" b="1" dirty="0"/>
              <a:t>Güneş’ten 50,000 ila 100,000 AB uzaklığında bulunan ve kuyrukluyıldızlar içeren bir küsel bölgedir. Güneş ile Plüto uzaklığı bir birim kabul edersek Güneş’ten 2000 birim ötede bulunur. Veya neredeyse 1 ışık yılı uzaklığındadır. Bu da en Güneş’e en yakın yıldız olan Proxima Centauri’nin uzaklığının dörte biri kadardır.</a:t>
            </a:r>
          </a:p>
          <a:p>
            <a:pPr>
              <a:spcBef>
                <a:spcPct val="50000"/>
              </a:spcBef>
            </a:pPr>
            <a:r>
              <a:rPr lang="tr-TR" altLang="tr-TR" sz="1600" b="1" dirty="0"/>
              <a:t>Oort bulutu, 5 milyar yıl </a:t>
            </a:r>
            <a:r>
              <a:rPr lang="tr-TR" altLang="tr-TR" sz="1600" b="1" dirty="0" smtClean="0"/>
              <a:t>önce çökerek </a:t>
            </a:r>
            <a:r>
              <a:rPr lang="tr-TR" altLang="tr-TR" sz="1600" b="1" dirty="0"/>
              <a:t>Güneş ve 5 gezegenini oluşturulan bulutsudan arta kalan artıklar olduğu düşünülmektedir.</a:t>
            </a:r>
          </a:p>
        </p:txBody>
      </p:sp>
      <p:grpSp>
        <p:nvGrpSpPr>
          <p:cNvPr id="4105" name="Group 9"/>
          <p:cNvGrpSpPr>
            <a:grpSpLocks/>
          </p:cNvGrpSpPr>
          <p:nvPr/>
        </p:nvGrpSpPr>
        <p:grpSpPr bwMode="auto">
          <a:xfrm>
            <a:off x="2123281" y="260648"/>
            <a:ext cx="4968875" cy="4897438"/>
            <a:chOff x="1066" y="210"/>
            <a:chExt cx="3504" cy="3520"/>
          </a:xfrm>
        </p:grpSpPr>
        <p:pic>
          <p:nvPicPr>
            <p:cNvPr id="4102" name="Picture 6" descr="oort_bulu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 y="210"/>
              <a:ext cx="3504" cy="3520"/>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p:cNvSpPr txBox="1">
              <a:spLocks noChangeArrowheads="1"/>
            </p:cNvSpPr>
            <p:nvPr/>
          </p:nvSpPr>
          <p:spPr bwMode="auto">
            <a:xfrm>
              <a:off x="4060" y="1888"/>
              <a:ext cx="498"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200" b="1">
                  <a:solidFill>
                    <a:schemeClr val="bg1"/>
                  </a:solidFill>
                </a:rPr>
                <a:t>AB</a:t>
              </a:r>
            </a:p>
          </p:txBody>
        </p:sp>
      </p:grpSp>
    </p:spTree>
    <p:extLst>
      <p:ext uri="{BB962C8B-B14F-4D97-AF65-F5344CB8AC3E}">
        <p14:creationId xmlns:p14="http://schemas.microsoft.com/office/powerpoint/2010/main" val="298209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38200" y="249238"/>
            <a:ext cx="7924800" cy="1143000"/>
          </a:xfrm>
        </p:spPr>
        <p:txBody>
          <a:bodyPr/>
          <a:lstStyle/>
          <a:p>
            <a:r>
              <a:rPr lang="tr-TR" altLang="tr-TR" dirty="0"/>
              <a:t>Kuyukluyıldızların Yapısı</a:t>
            </a:r>
          </a:p>
        </p:txBody>
      </p:sp>
      <p:sp>
        <p:nvSpPr>
          <p:cNvPr id="36867" name="Rectangle 3"/>
          <p:cNvSpPr>
            <a:spLocks noGrp="1" noChangeArrowheads="1"/>
          </p:cNvSpPr>
          <p:nvPr>
            <p:ph type="body" sz="half" idx="1"/>
          </p:nvPr>
        </p:nvSpPr>
        <p:spPr>
          <a:xfrm>
            <a:off x="1060709" y="1362241"/>
            <a:ext cx="3770313" cy="3724275"/>
          </a:xfrm>
        </p:spPr>
        <p:txBody>
          <a:bodyPr/>
          <a:lstStyle/>
          <a:p>
            <a:r>
              <a:rPr lang="tr-TR" altLang="tr-TR" sz="2800" dirty="0"/>
              <a:t>Çekirdek</a:t>
            </a:r>
          </a:p>
          <a:p>
            <a:r>
              <a:rPr lang="tr-TR" altLang="tr-TR" sz="2800" dirty="0"/>
              <a:t>Saç</a:t>
            </a:r>
          </a:p>
          <a:p>
            <a:endParaRPr lang="tr-TR" altLang="tr-TR" sz="2800" dirty="0"/>
          </a:p>
          <a:p>
            <a:r>
              <a:rPr lang="tr-TR" altLang="tr-TR" sz="2800" dirty="0"/>
              <a:t>Hidrojen </a:t>
            </a:r>
            <a:r>
              <a:rPr lang="tr-TR" altLang="tr-TR" sz="2800" dirty="0" smtClean="0"/>
              <a:t>Zarfı</a:t>
            </a:r>
          </a:p>
          <a:p>
            <a:endParaRPr lang="tr-TR" altLang="tr-TR" sz="2800" dirty="0"/>
          </a:p>
          <a:p>
            <a:r>
              <a:rPr lang="tr-TR" altLang="tr-TR" sz="2800" dirty="0"/>
              <a:t>Kuyruk</a:t>
            </a:r>
          </a:p>
          <a:p>
            <a:endParaRPr lang="tr-TR" altLang="tr-TR" sz="2800" dirty="0"/>
          </a:p>
        </p:txBody>
      </p:sp>
      <p:sp>
        <p:nvSpPr>
          <p:cNvPr id="36868" name="Text Box 4"/>
          <p:cNvSpPr txBox="1">
            <a:spLocks noChangeArrowheads="1"/>
          </p:cNvSpPr>
          <p:nvPr/>
        </p:nvSpPr>
        <p:spPr bwMode="auto">
          <a:xfrm>
            <a:off x="4256088" y="1617663"/>
            <a:ext cx="1744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800"/>
              <a:t>Baş kısmı</a:t>
            </a:r>
          </a:p>
        </p:txBody>
      </p:sp>
      <p:sp>
        <p:nvSpPr>
          <p:cNvPr id="36869" name="AutoShape 5"/>
          <p:cNvSpPr>
            <a:spLocks/>
          </p:cNvSpPr>
          <p:nvPr/>
        </p:nvSpPr>
        <p:spPr bwMode="auto">
          <a:xfrm>
            <a:off x="3708400" y="1412875"/>
            <a:ext cx="144463" cy="792163"/>
          </a:xfrm>
          <a:prstGeom prst="rightBrace">
            <a:avLst>
              <a:gd name="adj1" fmla="val 4569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6870" name="Text Box 6"/>
          <p:cNvSpPr txBox="1">
            <a:spLocks noChangeArrowheads="1"/>
          </p:cNvSpPr>
          <p:nvPr/>
        </p:nvSpPr>
        <p:spPr bwMode="auto">
          <a:xfrm>
            <a:off x="4073265" y="3640832"/>
            <a:ext cx="2282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800" dirty="0"/>
              <a:t>Toz Kuyruk</a:t>
            </a:r>
          </a:p>
          <a:p>
            <a:r>
              <a:rPr lang="tr-TR" altLang="tr-TR" sz="2800" dirty="0"/>
              <a:t>İyon Kuyruğu</a:t>
            </a:r>
          </a:p>
        </p:txBody>
      </p:sp>
      <p:sp>
        <p:nvSpPr>
          <p:cNvPr id="36871" name="AutoShape 7"/>
          <p:cNvSpPr>
            <a:spLocks/>
          </p:cNvSpPr>
          <p:nvPr/>
        </p:nvSpPr>
        <p:spPr bwMode="auto">
          <a:xfrm>
            <a:off x="3636168" y="3717032"/>
            <a:ext cx="144463" cy="793750"/>
          </a:xfrm>
          <a:prstGeom prst="leftBrace">
            <a:avLst>
              <a:gd name="adj1" fmla="val 4578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pic>
        <p:nvPicPr>
          <p:cNvPr id="36872" name="Picture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46813" y="2276475"/>
            <a:ext cx="2717800" cy="4248150"/>
          </a:xfrm>
          <a:noFill/>
          <a:ln/>
        </p:spPr>
      </p:pic>
    </p:spTree>
    <p:extLst>
      <p:ext uri="{BB962C8B-B14F-4D97-AF65-F5344CB8AC3E}">
        <p14:creationId xmlns:p14="http://schemas.microsoft.com/office/powerpoint/2010/main" val="1931430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
            <a:ext cx="8280920" cy="6753627"/>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Tree>
    <p:extLst>
      <p:ext uri="{BB962C8B-B14F-4D97-AF65-F5344CB8AC3E}">
        <p14:creationId xmlns:p14="http://schemas.microsoft.com/office/powerpoint/2010/main" val="4068741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ChangeArrowheads="1"/>
          </p:cNvSpPr>
          <p:nvPr/>
        </p:nvSpPr>
        <p:spPr bwMode="auto">
          <a:xfrm>
            <a:off x="1187450" y="188913"/>
            <a:ext cx="7488238" cy="719137"/>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nchor="b"/>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Kuyrukluyıldızın Yapısı</a:t>
            </a:r>
            <a:r>
              <a:rPr kumimoji="1" lang="tr-TR" altLang="tr-TR" sz="430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sp>
        <p:nvSpPr>
          <p:cNvPr id="152578" name="Rectangle 2"/>
          <p:cNvSpPr>
            <a:spLocks noChangeArrowheads="1"/>
          </p:cNvSpPr>
          <p:nvPr/>
        </p:nvSpPr>
        <p:spPr bwMode="auto">
          <a:xfrm>
            <a:off x="1187450" y="1268413"/>
            <a:ext cx="6918325" cy="5329237"/>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marL="304800" indent="-304800" defTabSz="814388">
              <a:spcBef>
                <a:spcPct val="20000"/>
              </a:spcBef>
              <a:buChar char="•"/>
              <a:defRPr sz="3200">
                <a:solidFill>
                  <a:schemeClr val="tx1"/>
                </a:solidFill>
                <a:latin typeface="Arial" panose="020B0604020202020204" pitchFamily="34" charset="0"/>
              </a:defRPr>
            </a:lvl1pPr>
            <a:lvl2pPr marL="742950" indent="-323850" defTabSz="814388">
              <a:spcBef>
                <a:spcPct val="20000"/>
              </a:spcBef>
              <a:buChar char="–"/>
              <a:defRPr sz="2800">
                <a:solidFill>
                  <a:schemeClr val="tx1"/>
                </a:solidFill>
                <a:latin typeface="Arial" panose="020B0604020202020204" pitchFamily="34" charset="0"/>
              </a:defRPr>
            </a:lvl2pPr>
            <a:lvl3pPr marL="1017588" indent="-103188" defTabSz="814388">
              <a:spcBef>
                <a:spcPct val="20000"/>
              </a:spcBef>
              <a:buChar char="•"/>
              <a:defRPr sz="2400">
                <a:solidFill>
                  <a:schemeClr val="tx1"/>
                </a:solidFill>
                <a:latin typeface="Arial" panose="020B0604020202020204" pitchFamily="34" charset="0"/>
              </a:defRPr>
            </a:lvl3pPr>
            <a:lvl4pPr marL="1423988" indent="-203200" defTabSz="814388">
              <a:spcBef>
                <a:spcPct val="20000"/>
              </a:spcBef>
              <a:buChar char="–"/>
              <a:defRPr sz="2000">
                <a:solidFill>
                  <a:schemeClr val="tx1"/>
                </a:solidFill>
                <a:latin typeface="Arial" panose="020B0604020202020204" pitchFamily="34" charset="0"/>
              </a:defRPr>
            </a:lvl4pPr>
            <a:lvl5pPr marL="1830388" indent="-203200" defTabSz="814388">
              <a:spcBef>
                <a:spcPct val="20000"/>
              </a:spcBef>
              <a:buChar char="»"/>
              <a:defRPr sz="2000">
                <a:solidFill>
                  <a:schemeClr val="tx1"/>
                </a:solidFill>
                <a:latin typeface="Arial" panose="020B0604020202020204" pitchFamily="34" charset="0"/>
              </a:defRPr>
            </a:lvl5pPr>
            <a:lvl6pPr marL="2287588" indent="-203200" defTabSz="814388" fontAlgn="base">
              <a:spcBef>
                <a:spcPct val="20000"/>
              </a:spcBef>
              <a:spcAft>
                <a:spcPct val="0"/>
              </a:spcAft>
              <a:buChar char="»"/>
              <a:defRPr sz="2000">
                <a:solidFill>
                  <a:schemeClr val="tx1"/>
                </a:solidFill>
                <a:latin typeface="Arial" panose="020B0604020202020204" pitchFamily="34" charset="0"/>
              </a:defRPr>
            </a:lvl6pPr>
            <a:lvl7pPr marL="2744788" indent="-203200" defTabSz="814388" fontAlgn="base">
              <a:spcBef>
                <a:spcPct val="20000"/>
              </a:spcBef>
              <a:spcAft>
                <a:spcPct val="0"/>
              </a:spcAft>
              <a:buChar char="»"/>
              <a:defRPr sz="2000">
                <a:solidFill>
                  <a:schemeClr val="tx1"/>
                </a:solidFill>
                <a:latin typeface="Arial" panose="020B0604020202020204" pitchFamily="34" charset="0"/>
              </a:defRPr>
            </a:lvl7pPr>
            <a:lvl8pPr marL="3201988" indent="-203200" defTabSz="814388" fontAlgn="base">
              <a:spcBef>
                <a:spcPct val="20000"/>
              </a:spcBef>
              <a:spcAft>
                <a:spcPct val="0"/>
              </a:spcAft>
              <a:buChar char="»"/>
              <a:defRPr sz="2000">
                <a:solidFill>
                  <a:schemeClr val="tx1"/>
                </a:solidFill>
                <a:latin typeface="Arial" panose="020B0604020202020204" pitchFamily="34" charset="0"/>
              </a:defRPr>
            </a:lvl8pPr>
            <a:lvl9pPr marL="3659188" indent="-203200" defTabSz="814388" fontAlgn="base">
              <a:spcBef>
                <a:spcPct val="20000"/>
              </a:spcBef>
              <a:spcAft>
                <a:spcPct val="0"/>
              </a:spcAft>
              <a:buChar char="»"/>
              <a:defRPr sz="2000">
                <a:solidFill>
                  <a:schemeClr val="tx1"/>
                </a:solidFill>
                <a:latin typeface="Arial" panose="020B0604020202020204" pitchFamily="34" charset="0"/>
              </a:defRPr>
            </a:lvl9pPr>
          </a:lstStyle>
          <a:p>
            <a:pPr eaLnBrk="0" hangingPunct="0">
              <a:lnSpc>
                <a:spcPct val="90000"/>
              </a:lnSpc>
              <a:buClr>
                <a:schemeClr val="folHlink"/>
              </a:buClr>
              <a:buSzPct val="75000"/>
              <a:buFont typeface="Monotype Sorts"/>
              <a:buNone/>
            </a:pPr>
            <a:r>
              <a:rPr kumimoji="1" lang="tr-TR" altLang="tr-TR" sz="2300">
                <a:solidFill>
                  <a:srgbClr val="0100C8"/>
                </a:solidFill>
                <a:effectLst>
                  <a:outerShdw blurRad="38100" dist="38100" dir="2700000" algn="tl">
                    <a:srgbClr val="C0C0C0"/>
                  </a:outerShdw>
                </a:effectLst>
                <a:latin typeface="Tahoma" panose="020B0604030504040204" pitchFamily="34" charset="0"/>
                <a:cs typeface="Tahoma" panose="020B0604030504040204" pitchFamily="34" charset="0"/>
              </a:rPr>
              <a:t>	Çekirdek</a:t>
            </a:r>
            <a:r>
              <a:rPr kumimoji="1" lang="tr-TR" altLang="tr-TR" sz="2300">
                <a:effectLst>
                  <a:outerShdw blurRad="38100" dist="38100" dir="2700000" algn="tl">
                    <a:srgbClr val="C0C0C0"/>
                  </a:outerShdw>
                </a:effectLst>
                <a:latin typeface="Tahoma" panose="020B0604030504040204" pitchFamily="34" charset="0"/>
                <a:cs typeface="Tahoma" panose="020B0604030504040204" pitchFamily="34" charset="0"/>
              </a:rPr>
              <a:t>: Çoğunlukla buz ve gaz ile bir miktar toz ve diğer parçalardan oluşmuş, diğer bölümlere göre daha katı </a:t>
            </a:r>
            <a:endParaRPr lang="tr-TR" altLang="tr-TR" sz="1600"/>
          </a:p>
          <a:p>
            <a:pPr eaLnBrk="0" hangingPunct="0">
              <a:lnSpc>
                <a:spcPct val="90000"/>
              </a:lnSpc>
              <a:buClr>
                <a:schemeClr val="folHlink"/>
              </a:buClr>
              <a:buSzPct val="75000"/>
              <a:buFont typeface="Monotype Sorts"/>
              <a:buNone/>
            </a:pPr>
            <a:r>
              <a:rPr kumimoji="1" lang="tr-TR" altLang="tr-TR" sz="2300">
                <a:solidFill>
                  <a:srgbClr val="0100C8"/>
                </a:solidFill>
                <a:effectLst>
                  <a:outerShdw blurRad="38100" dist="38100" dir="2700000" algn="tl">
                    <a:srgbClr val="C0C0C0"/>
                  </a:outerShdw>
                </a:effectLst>
                <a:latin typeface="Tahoma" panose="020B0604030504040204" pitchFamily="34" charset="0"/>
                <a:cs typeface="Tahoma" panose="020B0604030504040204" pitchFamily="34" charset="0"/>
              </a:rPr>
              <a:t>	Taç</a:t>
            </a:r>
            <a:r>
              <a:rPr kumimoji="1" lang="tr-TR" altLang="tr-TR" sz="2300">
                <a:effectLst>
                  <a:outerShdw blurRad="38100" dist="38100" dir="2700000" algn="tl">
                    <a:srgbClr val="C0C0C0"/>
                  </a:outerShdw>
                </a:effectLst>
                <a:latin typeface="Tahoma" panose="020B0604030504040204" pitchFamily="34" charset="0"/>
                <a:cs typeface="Tahoma" panose="020B0604030504040204" pitchFamily="34" charset="0"/>
              </a:rPr>
              <a:t>: Su, karbondioksit ve diğer nötr gazlardan oluşmuş yoğun bulut </a:t>
            </a:r>
            <a:endParaRPr lang="tr-TR" altLang="tr-TR" sz="1600"/>
          </a:p>
          <a:p>
            <a:pPr eaLnBrk="0" hangingPunct="0">
              <a:lnSpc>
                <a:spcPct val="90000"/>
              </a:lnSpc>
              <a:buClr>
                <a:schemeClr val="folHlink"/>
              </a:buClr>
              <a:buSzPct val="75000"/>
              <a:buFont typeface="Monotype Sorts"/>
              <a:buNone/>
            </a:pPr>
            <a:r>
              <a:rPr kumimoji="1" lang="tr-TR" altLang="tr-TR" sz="2300">
                <a:solidFill>
                  <a:srgbClr val="0100C8"/>
                </a:solidFill>
                <a:effectLst>
                  <a:outerShdw blurRad="38100" dist="38100" dir="2700000" algn="tl">
                    <a:srgbClr val="C0C0C0"/>
                  </a:outerShdw>
                </a:effectLst>
                <a:latin typeface="Tahoma" panose="020B0604030504040204" pitchFamily="34" charset="0"/>
                <a:cs typeface="Tahoma" panose="020B0604030504040204" pitchFamily="34" charset="0"/>
              </a:rPr>
              <a:t>	Hidrojen bulutu/zarf</a:t>
            </a:r>
            <a:r>
              <a:rPr kumimoji="1" lang="tr-TR" altLang="tr-TR" sz="2300">
                <a:effectLst>
                  <a:outerShdw blurRad="38100" dist="38100" dir="2700000" algn="tl">
                    <a:srgbClr val="C0C0C0"/>
                  </a:outerShdw>
                </a:effectLst>
                <a:latin typeface="Tahoma" panose="020B0604030504040204" pitchFamily="34" charset="0"/>
                <a:cs typeface="Tahoma" panose="020B0604030504040204" pitchFamily="34" charset="0"/>
              </a:rPr>
              <a:t>: Nötr hidrojenden oluşmuş çok büyük (milyon km yarıçapında) fakat çok seyrek zarf </a:t>
            </a:r>
            <a:endParaRPr lang="tr-TR" altLang="tr-TR" sz="1600"/>
          </a:p>
          <a:p>
            <a:pPr eaLnBrk="0" hangingPunct="0">
              <a:lnSpc>
                <a:spcPct val="90000"/>
              </a:lnSpc>
              <a:buClr>
                <a:schemeClr val="folHlink"/>
              </a:buClr>
              <a:buSzPct val="75000"/>
              <a:buFont typeface="Monotype Sorts"/>
              <a:buNone/>
            </a:pPr>
            <a:r>
              <a:rPr kumimoji="1" lang="tr-TR" altLang="tr-TR" sz="2300">
                <a:solidFill>
                  <a:srgbClr val="0100C8"/>
                </a:solidFill>
                <a:effectLst>
                  <a:outerShdw blurRad="38100" dist="38100" dir="2700000" algn="tl">
                    <a:srgbClr val="C0C0C0"/>
                  </a:outerShdw>
                </a:effectLst>
                <a:latin typeface="Tahoma" panose="020B0604030504040204" pitchFamily="34" charset="0"/>
                <a:cs typeface="Tahoma" panose="020B0604030504040204" pitchFamily="34" charset="0"/>
              </a:rPr>
              <a:t>	Toz kuyruğu</a:t>
            </a:r>
            <a:r>
              <a:rPr kumimoji="1" lang="tr-TR" altLang="tr-TR" sz="2300">
                <a:effectLst>
                  <a:outerShdw blurRad="38100" dist="38100" dir="2700000" algn="tl">
                    <a:srgbClr val="C0C0C0"/>
                  </a:outerShdw>
                </a:effectLst>
                <a:latin typeface="Tahoma" panose="020B0604030504040204" pitchFamily="34" charset="0"/>
                <a:cs typeface="Tahoma" panose="020B0604030504040204" pitchFamily="34" charset="0"/>
              </a:rPr>
              <a:t>: Çekirdekten ayrılan gazlar tarafından itilen duman (bulut) biçimli tozlardan oluşmuş 10 milyon km uzunlıktadır ve ky ın çıplak gözle görülen kısmıdır </a:t>
            </a:r>
            <a:endParaRPr lang="tr-TR" altLang="tr-TR" sz="1600"/>
          </a:p>
          <a:p>
            <a:pPr eaLnBrk="0" hangingPunct="0">
              <a:lnSpc>
                <a:spcPct val="90000"/>
              </a:lnSpc>
              <a:buClr>
                <a:schemeClr val="folHlink"/>
              </a:buClr>
              <a:buSzPct val="75000"/>
              <a:buFont typeface="Monotype Sorts"/>
              <a:buNone/>
            </a:pPr>
            <a:r>
              <a:rPr kumimoji="1" lang="tr-TR" altLang="tr-TR" sz="2300">
                <a:solidFill>
                  <a:srgbClr val="0100C8"/>
                </a:solidFill>
                <a:effectLst>
                  <a:outerShdw blurRad="38100" dist="38100" dir="2700000" algn="tl">
                    <a:srgbClr val="C0C0C0"/>
                  </a:outerShdw>
                </a:effectLst>
                <a:latin typeface="Tahoma" panose="020B0604030504040204" pitchFamily="34" charset="0"/>
                <a:cs typeface="Tahoma" panose="020B0604030504040204" pitchFamily="34" charset="0"/>
              </a:rPr>
              <a:t>	İyon (gaz) kuyruğu</a:t>
            </a:r>
            <a:r>
              <a:rPr kumimoji="1" lang="tr-TR" altLang="tr-TR" sz="2300">
                <a:effectLst>
                  <a:outerShdw blurRad="38100" dist="38100" dir="2700000" algn="tl">
                    <a:srgbClr val="C0C0C0"/>
                  </a:outerShdw>
                </a:effectLst>
                <a:latin typeface="Tahoma" panose="020B0604030504040204" pitchFamily="34" charset="0"/>
                <a:cs typeface="Tahoma" panose="020B0604030504040204" pitchFamily="34" charset="0"/>
              </a:rPr>
              <a:t>: Yüz milyon km lerce uzunlukta, plazma ve ışın demetinden oluşmuş, güneş rüzgarından etkilenerek yönlenmiş kuyruk. </a:t>
            </a:r>
            <a:endParaRPr lang="tr-TR" altLang="tr-TR"/>
          </a:p>
        </p:txBody>
      </p:sp>
    </p:spTree>
    <p:extLst>
      <p:ext uri="{BB962C8B-B14F-4D97-AF65-F5344CB8AC3E}">
        <p14:creationId xmlns:p14="http://schemas.microsoft.com/office/powerpoint/2010/main" val="3670086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4"/>
          <p:cNvSpPr>
            <a:spLocks noChangeArrowheads="1"/>
          </p:cNvSpPr>
          <p:nvPr/>
        </p:nvSpPr>
        <p:spPr bwMode="auto">
          <a:xfrm>
            <a:off x="1112838" y="1116013"/>
            <a:ext cx="6918325" cy="800100"/>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nchor="b"/>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Bileşimi</a:t>
            </a:r>
            <a:r>
              <a:rPr kumimoji="1" lang="tr-TR" altLang="tr-TR" sz="430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sp>
        <p:nvSpPr>
          <p:cNvPr id="149506" name="Rectangle 2"/>
          <p:cNvSpPr>
            <a:spLocks noChangeArrowheads="1"/>
          </p:cNvSpPr>
          <p:nvPr/>
        </p:nvSpPr>
        <p:spPr bwMode="auto">
          <a:xfrm>
            <a:off x="684213" y="2274888"/>
            <a:ext cx="7707312" cy="3675062"/>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marL="304800" indent="-304800" defTabSz="814388">
              <a:spcBef>
                <a:spcPct val="20000"/>
              </a:spcBef>
              <a:buChar char="•"/>
              <a:defRPr sz="3200">
                <a:solidFill>
                  <a:schemeClr val="tx1"/>
                </a:solidFill>
                <a:latin typeface="Arial" panose="020B0604020202020204" pitchFamily="34" charset="0"/>
              </a:defRPr>
            </a:lvl1pPr>
            <a:lvl2pPr marL="742950" indent="-323850" defTabSz="814388">
              <a:spcBef>
                <a:spcPct val="20000"/>
              </a:spcBef>
              <a:buChar char="–"/>
              <a:defRPr sz="2800">
                <a:solidFill>
                  <a:schemeClr val="tx1"/>
                </a:solidFill>
                <a:latin typeface="Arial" panose="020B0604020202020204" pitchFamily="34" charset="0"/>
              </a:defRPr>
            </a:lvl2pPr>
            <a:lvl3pPr marL="1017588" indent="-103188" defTabSz="814388">
              <a:spcBef>
                <a:spcPct val="20000"/>
              </a:spcBef>
              <a:buChar char="•"/>
              <a:defRPr sz="2400">
                <a:solidFill>
                  <a:schemeClr val="tx1"/>
                </a:solidFill>
                <a:latin typeface="Arial" panose="020B0604020202020204" pitchFamily="34" charset="0"/>
              </a:defRPr>
            </a:lvl3pPr>
            <a:lvl4pPr marL="1423988" indent="-203200" defTabSz="814388">
              <a:spcBef>
                <a:spcPct val="20000"/>
              </a:spcBef>
              <a:buChar char="–"/>
              <a:defRPr sz="2000">
                <a:solidFill>
                  <a:schemeClr val="tx1"/>
                </a:solidFill>
                <a:latin typeface="Arial" panose="020B0604020202020204" pitchFamily="34" charset="0"/>
              </a:defRPr>
            </a:lvl4pPr>
            <a:lvl5pPr marL="1830388" indent="-203200" defTabSz="814388">
              <a:spcBef>
                <a:spcPct val="20000"/>
              </a:spcBef>
              <a:buChar char="»"/>
              <a:defRPr sz="2000">
                <a:solidFill>
                  <a:schemeClr val="tx1"/>
                </a:solidFill>
                <a:latin typeface="Arial" panose="020B0604020202020204" pitchFamily="34" charset="0"/>
              </a:defRPr>
            </a:lvl5pPr>
            <a:lvl6pPr marL="2287588" indent="-203200" defTabSz="814388" fontAlgn="base">
              <a:spcBef>
                <a:spcPct val="20000"/>
              </a:spcBef>
              <a:spcAft>
                <a:spcPct val="0"/>
              </a:spcAft>
              <a:buChar char="»"/>
              <a:defRPr sz="2000">
                <a:solidFill>
                  <a:schemeClr val="tx1"/>
                </a:solidFill>
                <a:latin typeface="Arial" panose="020B0604020202020204" pitchFamily="34" charset="0"/>
              </a:defRPr>
            </a:lvl6pPr>
            <a:lvl7pPr marL="2744788" indent="-203200" defTabSz="814388" fontAlgn="base">
              <a:spcBef>
                <a:spcPct val="20000"/>
              </a:spcBef>
              <a:spcAft>
                <a:spcPct val="0"/>
              </a:spcAft>
              <a:buChar char="»"/>
              <a:defRPr sz="2000">
                <a:solidFill>
                  <a:schemeClr val="tx1"/>
                </a:solidFill>
                <a:latin typeface="Arial" panose="020B0604020202020204" pitchFamily="34" charset="0"/>
              </a:defRPr>
            </a:lvl7pPr>
            <a:lvl8pPr marL="3201988" indent="-203200" defTabSz="814388" fontAlgn="base">
              <a:spcBef>
                <a:spcPct val="20000"/>
              </a:spcBef>
              <a:spcAft>
                <a:spcPct val="0"/>
              </a:spcAft>
              <a:buChar char="»"/>
              <a:defRPr sz="2000">
                <a:solidFill>
                  <a:schemeClr val="tx1"/>
                </a:solidFill>
                <a:latin typeface="Arial" panose="020B0604020202020204" pitchFamily="34" charset="0"/>
              </a:defRPr>
            </a:lvl8pPr>
            <a:lvl9pPr marL="3659188" indent="-203200" defTabSz="814388" fontAlgn="base">
              <a:spcBef>
                <a:spcPct val="20000"/>
              </a:spcBef>
              <a:spcAft>
                <a:spcPct val="0"/>
              </a:spcAft>
              <a:buChar char="»"/>
              <a:defRPr sz="2000">
                <a:solidFill>
                  <a:schemeClr val="tx1"/>
                </a:solidFill>
                <a:latin typeface="Arial" panose="020B0604020202020204" pitchFamily="34" charset="0"/>
              </a:defRPr>
            </a:lvl9pPr>
          </a:lstStyle>
          <a:p>
            <a:pPr eaLnBrk="0" hangingPunct="0">
              <a:buClr>
                <a:schemeClr val="folHlink"/>
              </a:buClr>
              <a:buSzPct val="75000"/>
              <a:buFont typeface="Monotype Sorts"/>
              <a:buNone/>
            </a:pP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	Kuyrukluyıldızlar “kirli kartopu” olarak tanımlanabilir </a:t>
            </a:r>
            <a:endParaRPr lang="tr-TR" altLang="tr-TR" sz="1600"/>
          </a:p>
          <a:p>
            <a:pPr eaLnBrk="0" hangingPunct="0">
              <a:buClr>
                <a:schemeClr val="folHlink"/>
              </a:buClr>
              <a:buSzPct val="75000"/>
              <a:buFont typeface="Monotype Sorts"/>
              <a:buNone/>
            </a:pP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	Çoğunlukla C, H, O, N atomları içerirler </a:t>
            </a:r>
            <a:endParaRPr lang="tr-TR" altLang="tr-TR" sz="1600"/>
          </a:p>
          <a:p>
            <a:pPr lvl="1" eaLnBrk="0" hangingPunct="0">
              <a:buClr>
                <a:schemeClr val="folHlink"/>
              </a:buClr>
            </a:pP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Su (H</a:t>
            </a:r>
            <a:r>
              <a:rPr kumimoji="1" lang="tr-TR" altLang="tr-TR" sz="2900" baseline="-25000">
                <a:effectLst>
                  <a:outerShdw blurRad="38100" dist="38100" dir="2700000" algn="tl">
                    <a:srgbClr val="C0C0C0"/>
                  </a:outerShdw>
                </a:effectLst>
                <a:latin typeface="Tahoma" panose="020B0604030504040204" pitchFamily="34" charset="0"/>
                <a:cs typeface="Tahoma" panose="020B0604030504040204" pitchFamily="34" charset="0"/>
              </a:rPr>
              <a:t>2</a:t>
            </a: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O), metan (CH</a:t>
            </a:r>
            <a:r>
              <a:rPr kumimoji="1" lang="tr-TR" altLang="tr-TR" sz="2900" baseline="-25000">
                <a:effectLst>
                  <a:outerShdw blurRad="38100" dist="38100" dir="2700000" algn="tl">
                    <a:srgbClr val="C0C0C0"/>
                  </a:outerShdw>
                </a:effectLst>
                <a:latin typeface="Tahoma" panose="020B0604030504040204" pitchFamily="34" charset="0"/>
                <a:cs typeface="Tahoma" panose="020B0604030504040204" pitchFamily="34" charset="0"/>
              </a:rPr>
              <a:t>4</a:t>
            </a: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 karbon dioksit (CO</a:t>
            </a:r>
            <a:r>
              <a:rPr kumimoji="1" lang="tr-TR" altLang="tr-TR" sz="2900" baseline="-25000">
                <a:effectLst>
                  <a:outerShdw blurRad="38100" dist="38100" dir="2700000" algn="tl">
                    <a:srgbClr val="C0C0C0"/>
                  </a:outerShdw>
                </a:effectLst>
                <a:latin typeface="Tahoma" panose="020B0604030504040204" pitchFamily="34" charset="0"/>
                <a:cs typeface="Tahoma" panose="020B0604030504040204" pitchFamily="34" charset="0"/>
              </a:rPr>
              <a:t>2</a:t>
            </a: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  amonyum (NH</a:t>
            </a:r>
            <a:r>
              <a:rPr kumimoji="1" lang="tr-TR" altLang="tr-TR" sz="2900" baseline="-25000">
                <a:effectLst>
                  <a:outerShdw blurRad="38100" dist="38100" dir="2700000" algn="tl">
                    <a:srgbClr val="C0C0C0"/>
                  </a:outerShdw>
                </a:effectLst>
                <a:latin typeface="Tahoma" panose="020B0604030504040204" pitchFamily="34" charset="0"/>
                <a:cs typeface="Tahoma" panose="020B0604030504040204" pitchFamily="34" charset="0"/>
              </a:rPr>
              <a:t>3</a:t>
            </a: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sz="1600"/>
          </a:p>
          <a:p>
            <a:pPr lvl="1" eaLnBrk="0" hangingPunct="0">
              <a:buClr>
                <a:schemeClr val="folHlink"/>
              </a:buClr>
            </a:pPr>
            <a:r>
              <a:rPr kumimoji="1" lang="tr-TR" altLang="tr-TR">
                <a:effectLst>
                  <a:outerShdw blurRad="38100" dist="38100" dir="2700000" algn="tl">
                    <a:srgbClr val="C0C0C0"/>
                  </a:outerShdw>
                </a:effectLst>
                <a:latin typeface="Tahoma" panose="020B0604030504040204" pitchFamily="34" charset="0"/>
                <a:cs typeface="Tahoma" panose="020B0604030504040204" pitchFamily="34" charset="0"/>
              </a:rPr>
              <a:t>Ek olarak demir </a:t>
            </a:r>
            <a:endParaRPr lang="tr-TR" altLang="tr-TR"/>
          </a:p>
        </p:txBody>
      </p:sp>
    </p:spTree>
    <p:extLst>
      <p:ext uri="{BB962C8B-B14F-4D97-AF65-F5344CB8AC3E}">
        <p14:creationId xmlns:p14="http://schemas.microsoft.com/office/powerpoint/2010/main" val="2989926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0579" name="Text Box 3"/>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dirty="0">
                <a:latin typeface="Albertus Medium" pitchFamily="34" charset="0"/>
              </a:rPr>
              <a:t>Kuyruklu Yıldızlar</a:t>
            </a:r>
            <a:endParaRPr lang="en-US" altLang="tr-TR" sz="3600" b="1" dirty="0">
              <a:latin typeface="Albertus Medium" pitchFamily="34" charset="0"/>
            </a:endParaRPr>
          </a:p>
        </p:txBody>
      </p:sp>
      <p:sp>
        <p:nvSpPr>
          <p:cNvPr id="280580" name="Text Box 4"/>
          <p:cNvSpPr txBox="1">
            <a:spLocks noChangeArrowheads="1"/>
          </p:cNvSpPr>
          <p:nvPr/>
        </p:nvSpPr>
        <p:spPr bwMode="auto">
          <a:xfrm>
            <a:off x="385763" y="4449763"/>
            <a:ext cx="8424862"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dirty="0">
                <a:latin typeface="Times New Roman" panose="02020603050405020304" pitchFamily="18" charset="0"/>
              </a:rPr>
              <a:t>Kuyruklu yıldızlarda izlenen çift kuyruklu yapı dikkat çekicidir. </a:t>
            </a:r>
          </a:p>
          <a:p>
            <a:pPr algn="ctr" eaLnBrk="1" hangingPunct="1">
              <a:spcBef>
                <a:spcPct val="0"/>
              </a:spcBef>
              <a:buFontTx/>
              <a:buNone/>
            </a:pPr>
            <a:endParaRPr lang="tr-TR" altLang="tr-TR" sz="800" dirty="0">
              <a:latin typeface="Times New Roman" panose="02020603050405020304" pitchFamily="18" charset="0"/>
            </a:endParaRPr>
          </a:p>
          <a:p>
            <a:pPr algn="ctr" eaLnBrk="1" hangingPunct="1">
              <a:spcBef>
                <a:spcPct val="0"/>
              </a:spcBef>
              <a:buFontTx/>
              <a:buNone/>
            </a:pPr>
            <a:r>
              <a:rPr lang="tr-TR" altLang="tr-TR" sz="1600" dirty="0">
                <a:latin typeface="Times New Roman" panose="02020603050405020304" pitchFamily="18" charset="0"/>
              </a:rPr>
              <a:t>Güneş’in ısısı ile buharlaşan su, CO</a:t>
            </a:r>
            <a:r>
              <a:rPr lang="tr-TR" altLang="tr-TR" sz="1600" baseline="-25000" dirty="0">
                <a:latin typeface="Times New Roman" panose="02020603050405020304" pitchFamily="18" charset="0"/>
              </a:rPr>
              <a:t>2</a:t>
            </a:r>
            <a:r>
              <a:rPr lang="tr-TR" altLang="tr-TR" sz="1600" dirty="0">
                <a:latin typeface="Times New Roman" panose="02020603050405020304" pitchFamily="18" charset="0"/>
              </a:rPr>
              <a:t> ve metan buzu, Güneş’in yoğun UV ışınımı ile elektrik yüklü hale gelir (iyonlaşır). Gaz formundaki bu materyal Güneş rüzgarını ve Güneş’in manyetik alan çizgilerini takip edecek şekilde biçimlenir ve “</a:t>
            </a:r>
            <a:r>
              <a:rPr lang="tr-TR" altLang="tr-TR" sz="1600" b="1" dirty="0">
                <a:latin typeface="Times New Roman" panose="02020603050405020304" pitchFamily="18" charset="0"/>
              </a:rPr>
              <a:t>iyon kuyruk</a:t>
            </a:r>
            <a:r>
              <a:rPr lang="tr-TR" altLang="tr-TR" sz="1600" dirty="0">
                <a:latin typeface="Times New Roman" panose="02020603050405020304" pitchFamily="18" charset="0"/>
              </a:rPr>
              <a:t>” adını alır. Biçimi doğrusaldır ve doğrudan güneş yönünde uzanır.</a:t>
            </a:r>
          </a:p>
          <a:p>
            <a:pPr algn="ctr" eaLnBrk="1" hangingPunct="1">
              <a:spcBef>
                <a:spcPct val="0"/>
              </a:spcBef>
              <a:buFontTx/>
              <a:buNone/>
            </a:pPr>
            <a:endParaRPr lang="tr-TR" altLang="tr-TR" sz="800" dirty="0">
              <a:latin typeface="Times New Roman" panose="02020603050405020304" pitchFamily="18" charset="0"/>
            </a:endParaRPr>
          </a:p>
          <a:p>
            <a:pPr algn="ctr" eaLnBrk="1" hangingPunct="1">
              <a:spcBef>
                <a:spcPct val="0"/>
              </a:spcBef>
              <a:buFontTx/>
              <a:buNone/>
            </a:pPr>
            <a:r>
              <a:rPr lang="tr-TR" altLang="tr-TR" sz="1600" dirty="0">
                <a:latin typeface="Times New Roman" panose="02020603050405020304" pitchFamily="18" charset="0"/>
              </a:rPr>
              <a:t>Serbest kalan toz tanecikleri ise, Güneş rüzgarı ve manyetik alandan çok etkilenmezler ve kuyruklu yıldızın yörüngesi boyunca uzanan “</a:t>
            </a:r>
            <a:r>
              <a:rPr lang="tr-TR" altLang="tr-TR" sz="1600" b="1" dirty="0">
                <a:latin typeface="Times New Roman" panose="02020603050405020304" pitchFamily="18" charset="0"/>
              </a:rPr>
              <a:t>toz kuyruk</a:t>
            </a:r>
            <a:r>
              <a:rPr lang="tr-TR" altLang="tr-TR" sz="1600" dirty="0">
                <a:latin typeface="Times New Roman" panose="02020603050405020304" pitchFamily="18" charset="0"/>
              </a:rPr>
              <a:t>” yapısını oluştururlar. Bu nedenle toz kuyruk eğrisel biçimdedir.</a:t>
            </a:r>
          </a:p>
        </p:txBody>
      </p:sp>
      <p:pic>
        <p:nvPicPr>
          <p:cNvPr id="280581" name="Picture 5" descr="c_hale-bopp-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988" y="1125538"/>
            <a:ext cx="3502025" cy="3230562"/>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grpSp>
        <p:nvGrpSpPr>
          <p:cNvPr id="424966" name="Group 6"/>
          <p:cNvGrpSpPr>
            <a:grpSpLocks/>
          </p:cNvGrpSpPr>
          <p:nvPr/>
        </p:nvGrpSpPr>
        <p:grpSpPr bwMode="auto">
          <a:xfrm>
            <a:off x="2771775" y="1341438"/>
            <a:ext cx="2232025" cy="2039937"/>
            <a:chOff x="1746" y="845"/>
            <a:chExt cx="1406" cy="1285"/>
          </a:xfrm>
        </p:grpSpPr>
        <p:sp>
          <p:nvSpPr>
            <p:cNvPr id="280583" name="Line 7"/>
            <p:cNvSpPr>
              <a:spLocks noChangeShapeType="1"/>
            </p:cNvSpPr>
            <p:nvPr/>
          </p:nvSpPr>
          <p:spPr bwMode="auto">
            <a:xfrm flipV="1">
              <a:off x="2200" y="845"/>
              <a:ext cx="907" cy="997"/>
            </a:xfrm>
            <a:prstGeom prst="line">
              <a:avLst/>
            </a:prstGeom>
            <a:noFill/>
            <a:ln w="9525">
              <a:solidFill>
                <a:srgbClr val="00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80584" name="Text Box 8"/>
            <p:cNvSpPr txBox="1">
              <a:spLocks noChangeArrowheads="1"/>
            </p:cNvSpPr>
            <p:nvPr/>
          </p:nvSpPr>
          <p:spPr bwMode="auto">
            <a:xfrm>
              <a:off x="2311" y="981"/>
              <a:ext cx="3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tr-TR" altLang="tr-TR" sz="1200">
                  <a:solidFill>
                    <a:srgbClr val="66FFFF"/>
                  </a:solidFill>
                  <a:latin typeface="Times New Roman" panose="02020603050405020304" pitchFamily="18" charset="0"/>
                </a:rPr>
                <a:t>iyon</a:t>
              </a:r>
            </a:p>
            <a:p>
              <a:pPr algn="r" eaLnBrk="1" hangingPunct="1">
                <a:spcBef>
                  <a:spcPct val="0"/>
                </a:spcBef>
                <a:buFontTx/>
                <a:buNone/>
              </a:pPr>
              <a:r>
                <a:rPr lang="tr-TR" altLang="tr-TR" sz="1200">
                  <a:solidFill>
                    <a:srgbClr val="66FFFF"/>
                  </a:solidFill>
                  <a:latin typeface="Times New Roman" panose="02020603050405020304" pitchFamily="18" charset="0"/>
                </a:rPr>
                <a:t>kuyruk</a:t>
              </a:r>
              <a:endParaRPr lang="en-US" altLang="tr-TR" sz="1200">
                <a:solidFill>
                  <a:srgbClr val="66FFFF"/>
                </a:solidFill>
                <a:latin typeface="Times New Roman" panose="02020603050405020304" pitchFamily="18" charset="0"/>
              </a:endParaRPr>
            </a:p>
          </p:txBody>
        </p:sp>
        <p:sp>
          <p:nvSpPr>
            <p:cNvPr id="280585" name="Text Box 9"/>
            <p:cNvSpPr txBox="1">
              <a:spLocks noChangeArrowheads="1"/>
            </p:cNvSpPr>
            <p:nvPr/>
          </p:nvSpPr>
          <p:spPr bwMode="auto">
            <a:xfrm>
              <a:off x="2064" y="1842"/>
              <a:ext cx="5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200">
                  <a:solidFill>
                    <a:srgbClr val="66FFFF"/>
                  </a:solidFill>
                  <a:latin typeface="Times New Roman" panose="02020603050405020304" pitchFamily="18" charset="0"/>
                </a:rPr>
                <a:t>Güneş</a:t>
              </a:r>
            </a:p>
            <a:p>
              <a:pPr eaLnBrk="1" hangingPunct="1">
                <a:spcBef>
                  <a:spcPct val="0"/>
                </a:spcBef>
                <a:buFontTx/>
                <a:buNone/>
              </a:pPr>
              <a:r>
                <a:rPr lang="tr-TR" altLang="tr-TR" sz="1200">
                  <a:solidFill>
                    <a:srgbClr val="66FFFF"/>
                  </a:solidFill>
                  <a:latin typeface="Times New Roman" panose="02020603050405020304" pitchFamily="18" charset="0"/>
                </a:rPr>
                <a:t>doğrultusu</a:t>
              </a:r>
              <a:endParaRPr lang="en-US" altLang="tr-TR" sz="1200">
                <a:solidFill>
                  <a:srgbClr val="66FFFF"/>
                </a:solidFill>
                <a:latin typeface="Times New Roman" panose="02020603050405020304" pitchFamily="18" charset="0"/>
              </a:endParaRPr>
            </a:p>
          </p:txBody>
        </p:sp>
        <p:sp>
          <p:nvSpPr>
            <p:cNvPr id="280586" name="Freeform 10"/>
            <p:cNvSpPr>
              <a:spLocks/>
            </p:cNvSpPr>
            <p:nvPr/>
          </p:nvSpPr>
          <p:spPr bwMode="auto">
            <a:xfrm>
              <a:off x="2064" y="1588"/>
              <a:ext cx="1088" cy="227"/>
            </a:xfrm>
            <a:custGeom>
              <a:avLst/>
              <a:gdLst>
                <a:gd name="T0" fmla="*/ 0 w 1088"/>
                <a:gd name="T1" fmla="*/ 227 h 227"/>
                <a:gd name="T2" fmla="*/ 136 w 1088"/>
                <a:gd name="T3" fmla="*/ 136 h 227"/>
                <a:gd name="T4" fmla="*/ 362 w 1088"/>
                <a:gd name="T5" fmla="*/ 45 h 227"/>
                <a:gd name="T6" fmla="*/ 680 w 1088"/>
                <a:gd name="T7" fmla="*/ 0 h 227"/>
                <a:gd name="T8" fmla="*/ 1088 w 1088"/>
                <a:gd name="T9" fmla="*/ 45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8" h="227">
                  <a:moveTo>
                    <a:pt x="0" y="227"/>
                  </a:moveTo>
                  <a:cubicBezTo>
                    <a:pt x="38" y="196"/>
                    <a:pt x="76" y="166"/>
                    <a:pt x="136" y="136"/>
                  </a:cubicBezTo>
                  <a:cubicBezTo>
                    <a:pt x="196" y="106"/>
                    <a:pt x="271" y="68"/>
                    <a:pt x="362" y="45"/>
                  </a:cubicBezTo>
                  <a:cubicBezTo>
                    <a:pt x="453" y="22"/>
                    <a:pt x="559" y="0"/>
                    <a:pt x="680" y="0"/>
                  </a:cubicBezTo>
                  <a:cubicBezTo>
                    <a:pt x="801" y="0"/>
                    <a:pt x="1020" y="37"/>
                    <a:pt x="1088" y="45"/>
                  </a:cubicBezTo>
                </a:path>
              </a:pathLst>
            </a:custGeom>
            <a:noFill/>
            <a:ln w="9525">
              <a:solidFill>
                <a:srgbClr val="FFFF66"/>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80587" name="Text Box 11"/>
            <p:cNvSpPr txBox="1">
              <a:spLocks noChangeArrowheads="1"/>
            </p:cNvSpPr>
            <p:nvPr/>
          </p:nvSpPr>
          <p:spPr bwMode="auto">
            <a:xfrm>
              <a:off x="1746" y="1434"/>
              <a:ext cx="5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tr-TR" altLang="tr-TR" sz="1200">
                  <a:solidFill>
                    <a:srgbClr val="FFFF66"/>
                  </a:solidFill>
                  <a:latin typeface="Times New Roman" panose="02020603050405020304" pitchFamily="18" charset="0"/>
                </a:rPr>
                <a:t>yörünge</a:t>
              </a:r>
            </a:p>
            <a:p>
              <a:pPr algn="r" eaLnBrk="1" hangingPunct="1">
                <a:spcBef>
                  <a:spcPct val="0"/>
                </a:spcBef>
                <a:buFontTx/>
                <a:buNone/>
              </a:pPr>
              <a:r>
                <a:rPr lang="tr-TR" altLang="tr-TR" sz="1200">
                  <a:solidFill>
                    <a:srgbClr val="FFFF66"/>
                  </a:solidFill>
                  <a:latin typeface="Times New Roman" panose="02020603050405020304" pitchFamily="18" charset="0"/>
                </a:rPr>
                <a:t>doğrultusu</a:t>
              </a:r>
              <a:endParaRPr lang="en-US" altLang="tr-TR" sz="1200">
                <a:solidFill>
                  <a:srgbClr val="FFFF66"/>
                </a:solidFill>
                <a:latin typeface="Times New Roman" panose="02020603050405020304" pitchFamily="18" charset="0"/>
              </a:endParaRPr>
            </a:p>
          </p:txBody>
        </p:sp>
        <p:sp>
          <p:nvSpPr>
            <p:cNvPr id="280588" name="Text Box 12"/>
            <p:cNvSpPr txBox="1">
              <a:spLocks noChangeArrowheads="1"/>
            </p:cNvSpPr>
            <p:nvPr/>
          </p:nvSpPr>
          <p:spPr bwMode="auto">
            <a:xfrm>
              <a:off x="2608" y="1600"/>
              <a:ext cx="3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200">
                  <a:solidFill>
                    <a:srgbClr val="FFFF66"/>
                  </a:solidFill>
                  <a:latin typeface="Times New Roman" panose="02020603050405020304" pitchFamily="18" charset="0"/>
                </a:rPr>
                <a:t>toz</a:t>
              </a:r>
            </a:p>
            <a:p>
              <a:pPr eaLnBrk="1" hangingPunct="1">
                <a:spcBef>
                  <a:spcPct val="0"/>
                </a:spcBef>
                <a:buFontTx/>
                <a:buNone/>
              </a:pPr>
              <a:r>
                <a:rPr lang="tr-TR" altLang="tr-TR" sz="1200">
                  <a:solidFill>
                    <a:srgbClr val="FFFF66"/>
                  </a:solidFill>
                  <a:latin typeface="Times New Roman" panose="02020603050405020304" pitchFamily="18" charset="0"/>
                </a:rPr>
                <a:t>kuyruk</a:t>
              </a:r>
              <a:endParaRPr lang="en-US" altLang="tr-TR" sz="1200">
                <a:solidFill>
                  <a:srgbClr val="FFFF66"/>
                </a:solidFill>
                <a:latin typeface="Times New Roman" panose="02020603050405020304" pitchFamily="18" charset="0"/>
              </a:endParaRPr>
            </a:p>
          </p:txBody>
        </p:sp>
      </p:grpSp>
    </p:spTree>
    <p:extLst>
      <p:ext uri="{BB962C8B-B14F-4D97-AF65-F5344CB8AC3E}">
        <p14:creationId xmlns:p14="http://schemas.microsoft.com/office/powerpoint/2010/main" val="152370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4966"/>
                                        </p:tgtEl>
                                        <p:attrNameLst>
                                          <p:attrName>style.visibility</p:attrName>
                                        </p:attrNameLst>
                                      </p:cBhvr>
                                      <p:to>
                                        <p:strVal val="visible"/>
                                      </p:to>
                                    </p:set>
                                    <p:animEffect transition="in" filter="fade">
                                      <p:cBhvr>
                                        <p:cTn id="7" dur="2000"/>
                                        <p:tgtEl>
                                          <p:spTgt spid="424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3113088" y="106363"/>
            <a:ext cx="2913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tr-TR" sz="2400" b="1">
                <a:solidFill>
                  <a:srgbClr val="000000"/>
                </a:solidFill>
                <a:latin typeface="Comic Sans MS" panose="030F0702030302020204" pitchFamily="66" charset="0"/>
              </a:rPr>
              <a:t>Kepler’</a:t>
            </a:r>
            <a:r>
              <a:rPr lang="tr-TR" altLang="tr-TR" sz="2400" b="1">
                <a:solidFill>
                  <a:srgbClr val="000000"/>
                </a:solidFill>
                <a:latin typeface="Comic Sans MS" panose="030F0702030302020204" pitchFamily="66" charset="0"/>
              </a:rPr>
              <a:t>in 2. Yasası</a:t>
            </a:r>
            <a:endParaRPr lang="en-US" altLang="tr-TR" sz="2400" b="1">
              <a:solidFill>
                <a:srgbClr val="000000"/>
              </a:solidFill>
              <a:latin typeface="Comic Sans MS" panose="030F0702030302020204" pitchFamily="66" charset="0"/>
            </a:endParaRPr>
          </a:p>
        </p:txBody>
      </p:sp>
      <p:pic>
        <p:nvPicPr>
          <p:cNvPr id="201731" name="Picture 3" descr="Fig02_05"/>
          <p:cNvPicPr>
            <a:picLocks noChangeAspect="1" noChangeArrowheads="1"/>
          </p:cNvPicPr>
          <p:nvPr/>
        </p:nvPicPr>
        <p:blipFill>
          <a:blip r:embed="rId2">
            <a:extLst>
              <a:ext uri="{28A0092B-C50C-407E-A947-70E740481C1C}">
                <a14:useLocalDpi xmlns:a14="http://schemas.microsoft.com/office/drawing/2010/main" val="0"/>
              </a:ext>
            </a:extLst>
          </a:blip>
          <a:srcRect l="10625" t="12500" r="9688" b="12500"/>
          <a:stretch>
            <a:fillRect/>
          </a:stretch>
        </p:blipFill>
        <p:spPr bwMode="auto">
          <a:xfrm>
            <a:off x="1371600" y="1676400"/>
            <a:ext cx="6477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1103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tr-TR" altLang="tr-TR"/>
              <a:t>Çekirdek...</a:t>
            </a:r>
          </a:p>
        </p:txBody>
      </p:sp>
      <p:sp>
        <p:nvSpPr>
          <p:cNvPr id="35843" name="Rectangle 3"/>
          <p:cNvSpPr>
            <a:spLocks noGrp="1" noChangeArrowheads="1"/>
          </p:cNvSpPr>
          <p:nvPr>
            <p:ph type="body" idx="1"/>
          </p:nvPr>
        </p:nvSpPr>
        <p:spPr/>
        <p:txBody>
          <a:bodyPr/>
          <a:lstStyle/>
          <a:p>
            <a:r>
              <a:rPr lang="tr-TR" altLang="tr-TR" dirty="0"/>
              <a:t>Katı yapıda...</a:t>
            </a:r>
          </a:p>
          <a:p>
            <a:r>
              <a:rPr lang="tr-TR" altLang="tr-TR" dirty="0"/>
              <a:t>Toz ve buz... </a:t>
            </a:r>
          </a:p>
          <a:p>
            <a:r>
              <a:rPr lang="tr-TR" altLang="tr-TR" dirty="0"/>
              <a:t>Birkaç km çapında...</a:t>
            </a:r>
          </a:p>
          <a:p>
            <a:r>
              <a:rPr lang="tr-TR" altLang="tr-TR" dirty="0"/>
              <a:t>Güneş’e yaklaştığında güneş radyasyonlarıyla ısınır...</a:t>
            </a:r>
          </a:p>
          <a:p>
            <a:r>
              <a:rPr lang="tr-TR" altLang="tr-TR" dirty="0"/>
              <a:t>Buzlu yapılar süblimleşerek toz kalıntıları </a:t>
            </a:r>
            <a:r>
              <a:rPr lang="tr-TR" altLang="tr-TR" dirty="0" smtClean="0"/>
              <a:t>bırakır...</a:t>
            </a:r>
            <a:endParaRPr lang="tr-TR" altLang="tr-TR" dirty="0"/>
          </a:p>
          <a:p>
            <a:endParaRPr lang="tr-TR" altLang="tr-TR" dirty="0"/>
          </a:p>
          <a:p>
            <a:endParaRPr lang="tr-TR" altLang="tr-TR" dirty="0"/>
          </a:p>
        </p:txBody>
      </p:sp>
    </p:spTree>
    <p:extLst>
      <p:ext uri="{BB962C8B-B14F-4D97-AF65-F5344CB8AC3E}">
        <p14:creationId xmlns:p14="http://schemas.microsoft.com/office/powerpoint/2010/main" val="2594522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tr-TR" altLang="tr-TR"/>
              <a:t>Saç...</a:t>
            </a:r>
          </a:p>
        </p:txBody>
      </p:sp>
      <p:sp>
        <p:nvSpPr>
          <p:cNvPr id="38915" name="Rectangle 3"/>
          <p:cNvSpPr>
            <a:spLocks noGrp="1" noChangeArrowheads="1"/>
          </p:cNvSpPr>
          <p:nvPr>
            <p:ph type="body" idx="1"/>
          </p:nvPr>
        </p:nvSpPr>
        <p:spPr/>
        <p:txBody>
          <a:bodyPr/>
          <a:lstStyle/>
          <a:p>
            <a:r>
              <a:rPr lang="tr-TR" altLang="tr-TR"/>
              <a:t>Gaz yapıda...</a:t>
            </a:r>
          </a:p>
          <a:p>
            <a:r>
              <a:rPr lang="tr-TR" altLang="tr-TR"/>
              <a:t>Kuyrukluyıldızın atmosferi gibidir...</a:t>
            </a:r>
          </a:p>
          <a:p>
            <a:r>
              <a:rPr lang="tr-TR" altLang="tr-TR"/>
              <a:t>Çekirdeği sarar... </a:t>
            </a:r>
          </a:p>
          <a:p>
            <a:r>
              <a:rPr lang="tr-TR" altLang="tr-TR"/>
              <a:t>Güneş’e yaklaştıkça belirir...</a:t>
            </a:r>
          </a:p>
          <a:p>
            <a:r>
              <a:rPr lang="tr-TR" altLang="tr-TR"/>
              <a:t>Çapı 20.000 km’ye varabilir...</a:t>
            </a:r>
          </a:p>
          <a:p>
            <a:endParaRPr lang="tr-TR" altLang="tr-TR"/>
          </a:p>
        </p:txBody>
      </p:sp>
    </p:spTree>
    <p:extLst>
      <p:ext uri="{BB962C8B-B14F-4D97-AF65-F5344CB8AC3E}">
        <p14:creationId xmlns:p14="http://schemas.microsoft.com/office/powerpoint/2010/main" val="32056485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01688" y="198439"/>
            <a:ext cx="7924800" cy="1143000"/>
          </a:xfrm>
        </p:spPr>
        <p:txBody>
          <a:bodyPr/>
          <a:lstStyle/>
          <a:p>
            <a:r>
              <a:rPr lang="tr-TR" altLang="tr-TR" dirty="0"/>
              <a:t>Kuyruklar...</a:t>
            </a:r>
          </a:p>
        </p:txBody>
      </p:sp>
      <p:sp>
        <p:nvSpPr>
          <p:cNvPr id="40963" name="Rectangle 3"/>
          <p:cNvSpPr>
            <a:spLocks noGrp="1" noChangeArrowheads="1"/>
          </p:cNvSpPr>
          <p:nvPr>
            <p:ph type="body" sz="half" idx="1"/>
          </p:nvPr>
        </p:nvSpPr>
        <p:spPr>
          <a:xfrm>
            <a:off x="1524000" y="1436688"/>
            <a:ext cx="3619500" cy="4800600"/>
          </a:xfrm>
        </p:spPr>
        <p:txBody>
          <a:bodyPr/>
          <a:lstStyle/>
          <a:p>
            <a:pPr>
              <a:buFontTx/>
              <a:buNone/>
            </a:pPr>
            <a:r>
              <a:rPr lang="tr-TR" altLang="tr-TR" sz="2800"/>
              <a:t>Toz Kuyruk</a:t>
            </a:r>
          </a:p>
          <a:p>
            <a:pPr>
              <a:buFontTx/>
              <a:buChar char="-"/>
            </a:pPr>
            <a:r>
              <a:rPr lang="tr-TR" altLang="tr-TR" sz="2600"/>
              <a:t>Toz parçacıkları...</a:t>
            </a:r>
          </a:p>
          <a:p>
            <a:pPr>
              <a:buFontTx/>
              <a:buChar char="-"/>
            </a:pPr>
            <a:r>
              <a:rPr lang="tr-TR" altLang="tr-TR" sz="2600"/>
              <a:t>Beyaz renkli</a:t>
            </a:r>
          </a:p>
          <a:p>
            <a:pPr>
              <a:buFontTx/>
              <a:buChar char="-"/>
            </a:pPr>
            <a:r>
              <a:rPr lang="tr-TR" altLang="tr-TR" sz="2600"/>
              <a:t>Eğimli </a:t>
            </a:r>
          </a:p>
        </p:txBody>
      </p:sp>
      <p:sp>
        <p:nvSpPr>
          <p:cNvPr id="40964" name="Rectangle 4"/>
          <p:cNvSpPr>
            <a:spLocks noChangeArrowheads="1"/>
          </p:cNvSpPr>
          <p:nvPr/>
        </p:nvSpPr>
        <p:spPr bwMode="auto">
          <a:xfrm>
            <a:off x="4764088" y="1436688"/>
            <a:ext cx="355282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tr-TR" altLang="tr-TR" sz="2800"/>
              <a:t>İyon (Gaz) Kuyruk</a:t>
            </a:r>
          </a:p>
          <a:p>
            <a:pPr>
              <a:buFontTx/>
              <a:buChar char="-"/>
            </a:pPr>
            <a:r>
              <a:rPr lang="tr-TR" altLang="tr-TR" sz="2600"/>
              <a:t>İyonlaşmış gaz molekülleri...</a:t>
            </a:r>
          </a:p>
          <a:p>
            <a:pPr>
              <a:buFontTx/>
              <a:buChar char="-"/>
            </a:pPr>
            <a:r>
              <a:rPr lang="tr-TR" altLang="tr-TR" sz="2600"/>
              <a:t>Mavi-Yeşil-Kırmızı</a:t>
            </a:r>
          </a:p>
          <a:p>
            <a:pPr>
              <a:buFontTx/>
              <a:buChar char="-"/>
            </a:pPr>
            <a:r>
              <a:rPr lang="tr-TR" altLang="tr-TR" sz="2600"/>
              <a:t>Düz</a:t>
            </a:r>
          </a:p>
        </p:txBody>
      </p:sp>
      <p:sp>
        <p:nvSpPr>
          <p:cNvPr id="40965" name="AutoShape 5"/>
          <p:cNvSpPr>
            <a:spLocks/>
          </p:cNvSpPr>
          <p:nvPr/>
        </p:nvSpPr>
        <p:spPr bwMode="auto">
          <a:xfrm rot="16200000">
            <a:off x="4427537" y="-603249"/>
            <a:ext cx="288925" cy="3600450"/>
          </a:xfrm>
          <a:prstGeom prst="rightBrace">
            <a:avLst>
              <a:gd name="adj1" fmla="val 58788"/>
              <a:gd name="adj2" fmla="val 28435"/>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pic>
        <p:nvPicPr>
          <p:cNvPr id="40966" name="Picture 6" descr="comets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051720" y="3836988"/>
            <a:ext cx="3887787" cy="291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0795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dissolve">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4096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p:cNvSpPr>
            <a:spLocks noGrp="1" noChangeArrowheads="1"/>
          </p:cNvSpPr>
          <p:nvPr>
            <p:ph type="title"/>
          </p:nvPr>
        </p:nvSpPr>
        <p:spPr/>
        <p:txBody>
          <a:bodyPr/>
          <a:lstStyle/>
          <a:p>
            <a:r>
              <a:rPr lang="tr-TR" altLang="tr-TR"/>
              <a:t>Kuyruklar...</a:t>
            </a:r>
          </a:p>
        </p:txBody>
      </p:sp>
      <p:sp>
        <p:nvSpPr>
          <p:cNvPr id="46083" name="Rectangle 3"/>
          <p:cNvSpPr>
            <a:spLocks noGrp="1" noChangeArrowheads="1"/>
          </p:cNvSpPr>
          <p:nvPr>
            <p:ph type="body" sz="half" idx="1"/>
          </p:nvPr>
        </p:nvSpPr>
        <p:spPr>
          <a:xfrm>
            <a:off x="1524000" y="1219200"/>
            <a:ext cx="7369175" cy="1201738"/>
          </a:xfrm>
        </p:spPr>
        <p:txBody>
          <a:bodyPr/>
          <a:lstStyle/>
          <a:p>
            <a:r>
              <a:rPr lang="tr-TR" altLang="tr-TR" sz="2800"/>
              <a:t>Yönelim; Güneş’ten dışa doğru...</a:t>
            </a:r>
          </a:p>
        </p:txBody>
      </p:sp>
      <p:pic>
        <p:nvPicPr>
          <p:cNvPr id="46084" name="Picture 4" descr="comet_tail"/>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115616" y="2060848"/>
            <a:ext cx="7148512" cy="408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233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tr-TR" altLang="tr-TR"/>
              <a:t>Yörünge...</a:t>
            </a:r>
          </a:p>
        </p:txBody>
      </p:sp>
      <p:sp>
        <p:nvSpPr>
          <p:cNvPr id="41987" name="Rectangle 3"/>
          <p:cNvSpPr>
            <a:spLocks noGrp="1" noChangeArrowheads="1"/>
          </p:cNvSpPr>
          <p:nvPr>
            <p:ph type="body" idx="1"/>
          </p:nvPr>
        </p:nvSpPr>
        <p:spPr>
          <a:xfrm>
            <a:off x="1524000" y="1219200"/>
            <a:ext cx="7391400" cy="1922463"/>
          </a:xfrm>
        </p:spPr>
        <p:txBody>
          <a:bodyPr/>
          <a:lstStyle/>
          <a:p>
            <a:r>
              <a:rPr lang="tr-TR" altLang="tr-TR"/>
              <a:t>Dönemine bağlı olarak </a:t>
            </a:r>
          </a:p>
          <a:p>
            <a:pPr lvl="1"/>
            <a:r>
              <a:rPr lang="tr-TR" altLang="tr-TR"/>
              <a:t>Parabol (kısa dönemli)</a:t>
            </a:r>
          </a:p>
          <a:p>
            <a:pPr lvl="1"/>
            <a:r>
              <a:rPr lang="tr-TR" altLang="tr-TR"/>
              <a:t>Hiperbol (uzun dönemli)</a:t>
            </a:r>
          </a:p>
          <a:p>
            <a:pPr lvl="1">
              <a:buFontTx/>
              <a:buNone/>
            </a:pPr>
            <a:endParaRPr lang="tr-TR" altLang="tr-TR"/>
          </a:p>
          <a:p>
            <a:pPr lvl="1"/>
            <a:endParaRPr lang="tr-TR" altLang="tr-TR"/>
          </a:p>
        </p:txBody>
      </p:sp>
      <p:sp>
        <p:nvSpPr>
          <p:cNvPr id="41988" name="Rectangle 4"/>
          <p:cNvSpPr>
            <a:spLocks noChangeArrowheads="1"/>
          </p:cNvSpPr>
          <p:nvPr/>
        </p:nvSpPr>
        <p:spPr bwMode="auto">
          <a:xfrm>
            <a:off x="1476375" y="3213100"/>
            <a:ext cx="7391400"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tr-TR" altLang="tr-TR"/>
              <a:t>Yarıbüyük eksen uzunluğu (a) ve Dışmerkezliği (e) oldukça büyük...</a:t>
            </a:r>
          </a:p>
        </p:txBody>
      </p:sp>
      <p:grpSp>
        <p:nvGrpSpPr>
          <p:cNvPr id="41989" name="Group 5"/>
          <p:cNvGrpSpPr>
            <a:grpSpLocks/>
          </p:cNvGrpSpPr>
          <p:nvPr/>
        </p:nvGrpSpPr>
        <p:grpSpPr bwMode="auto">
          <a:xfrm>
            <a:off x="2051050" y="4581525"/>
            <a:ext cx="6273800" cy="901700"/>
            <a:chOff x="877" y="1421"/>
            <a:chExt cx="3952" cy="568"/>
          </a:xfrm>
        </p:grpSpPr>
        <p:sp>
          <p:nvSpPr>
            <p:cNvPr id="41990" name="Oval 6"/>
            <p:cNvSpPr>
              <a:spLocks noChangeArrowheads="1"/>
            </p:cNvSpPr>
            <p:nvPr/>
          </p:nvSpPr>
          <p:spPr bwMode="auto">
            <a:xfrm>
              <a:off x="948" y="1684"/>
              <a:ext cx="40" cy="4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41991" name="Arc 7"/>
            <p:cNvSpPr>
              <a:spLocks/>
            </p:cNvSpPr>
            <p:nvPr/>
          </p:nvSpPr>
          <p:spPr bwMode="auto">
            <a:xfrm>
              <a:off x="877" y="1421"/>
              <a:ext cx="3952" cy="568"/>
            </a:xfrm>
            <a:custGeom>
              <a:avLst/>
              <a:gdLst>
                <a:gd name="G0" fmla="+- 21600 0 0"/>
                <a:gd name="G1" fmla="+- 21600 0 0"/>
                <a:gd name="G2" fmla="+- 21600 0 0"/>
                <a:gd name="T0" fmla="*/ 21972 w 43200"/>
                <a:gd name="T1" fmla="*/ 43196 h 43200"/>
                <a:gd name="T2" fmla="*/ 22728 w 43200"/>
                <a:gd name="T3" fmla="*/ 43170 h 43200"/>
                <a:gd name="T4" fmla="*/ 21600 w 43200"/>
                <a:gd name="T5" fmla="*/ 21600 h 43200"/>
              </a:gdLst>
              <a:ahLst/>
              <a:cxnLst>
                <a:cxn ang="0">
                  <a:pos x="T0" y="T1"/>
                </a:cxn>
                <a:cxn ang="0">
                  <a:pos x="T2" y="T3"/>
                </a:cxn>
                <a:cxn ang="0">
                  <a:pos x="T4" y="T5"/>
                </a:cxn>
              </a:cxnLst>
              <a:rect l="0" t="0" r="r" b="b"/>
              <a:pathLst>
                <a:path w="43200" h="43200" fill="none" extrusionOk="0">
                  <a:moveTo>
                    <a:pt x="21972" y="43196"/>
                  </a:moveTo>
                  <a:cubicBezTo>
                    <a:pt x="21848" y="43198"/>
                    <a:pt x="21724" y="43200"/>
                    <a:pt x="21600" y="43200"/>
                  </a:cubicBezTo>
                  <a:cubicBezTo>
                    <a:pt x="9670" y="43200"/>
                    <a:pt x="0" y="33529"/>
                    <a:pt x="0" y="21600"/>
                  </a:cubicBezTo>
                  <a:cubicBezTo>
                    <a:pt x="0" y="9670"/>
                    <a:pt x="9670" y="0"/>
                    <a:pt x="21600" y="0"/>
                  </a:cubicBezTo>
                  <a:cubicBezTo>
                    <a:pt x="33529" y="0"/>
                    <a:pt x="43200" y="9670"/>
                    <a:pt x="43200" y="21600"/>
                  </a:cubicBezTo>
                  <a:cubicBezTo>
                    <a:pt x="43200" y="33090"/>
                    <a:pt x="34203" y="42570"/>
                    <a:pt x="22728" y="43170"/>
                  </a:cubicBezTo>
                </a:path>
                <a:path w="43200" h="43200" stroke="0" extrusionOk="0">
                  <a:moveTo>
                    <a:pt x="21972" y="43196"/>
                  </a:moveTo>
                  <a:cubicBezTo>
                    <a:pt x="21848" y="43198"/>
                    <a:pt x="21724" y="43200"/>
                    <a:pt x="21600" y="43200"/>
                  </a:cubicBezTo>
                  <a:cubicBezTo>
                    <a:pt x="9670" y="43200"/>
                    <a:pt x="0" y="33529"/>
                    <a:pt x="0" y="21600"/>
                  </a:cubicBezTo>
                  <a:cubicBezTo>
                    <a:pt x="0" y="9670"/>
                    <a:pt x="9670" y="0"/>
                    <a:pt x="21600" y="0"/>
                  </a:cubicBezTo>
                  <a:cubicBezTo>
                    <a:pt x="33529" y="0"/>
                    <a:pt x="43200" y="9670"/>
                    <a:pt x="43200" y="21600"/>
                  </a:cubicBezTo>
                  <a:cubicBezTo>
                    <a:pt x="43200" y="33090"/>
                    <a:pt x="34203" y="42570"/>
                    <a:pt x="22728" y="43170"/>
                  </a:cubicBez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41992" name="Group 8"/>
            <p:cNvGrpSpPr>
              <a:grpSpLocks/>
            </p:cNvGrpSpPr>
            <p:nvPr/>
          </p:nvGrpSpPr>
          <p:grpSpPr bwMode="auto">
            <a:xfrm>
              <a:off x="2784" y="1630"/>
              <a:ext cx="136" cy="148"/>
              <a:chOff x="2784" y="1630"/>
              <a:chExt cx="136" cy="148"/>
            </a:xfrm>
          </p:grpSpPr>
          <p:sp>
            <p:nvSpPr>
              <p:cNvPr id="41993" name="Line 9"/>
              <p:cNvSpPr>
                <a:spLocks noChangeShapeType="1"/>
              </p:cNvSpPr>
              <p:nvPr/>
            </p:nvSpPr>
            <p:spPr bwMode="auto">
              <a:xfrm>
                <a:off x="2852" y="1630"/>
                <a:ext cx="0" cy="1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41994" name="Line 10"/>
              <p:cNvSpPr>
                <a:spLocks noChangeShapeType="1"/>
              </p:cNvSpPr>
              <p:nvPr/>
            </p:nvSpPr>
            <p:spPr bwMode="auto">
              <a:xfrm>
                <a:off x="2784" y="1704"/>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sp>
          <p:nvSpPr>
            <p:cNvPr id="41995" name="Line 11"/>
            <p:cNvSpPr>
              <a:spLocks noChangeShapeType="1"/>
            </p:cNvSpPr>
            <p:nvPr/>
          </p:nvSpPr>
          <p:spPr bwMode="auto">
            <a:xfrm>
              <a:off x="2856" y="1704"/>
              <a:ext cx="1972"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41996" name="Rectangle 12"/>
            <p:cNvSpPr>
              <a:spLocks noChangeArrowheads="1"/>
            </p:cNvSpPr>
            <p:nvPr/>
          </p:nvSpPr>
          <p:spPr bwMode="auto">
            <a:xfrm>
              <a:off x="3703" y="1590"/>
              <a:ext cx="194"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eaLnBrk="0" hangingPunct="0"/>
              <a:r>
                <a:rPr lang="en-GB" altLang="tr-TR" b="1">
                  <a:latin typeface="Helvetica" panose="020B0604020202020204" pitchFamily="34" charset="0"/>
                </a:rPr>
                <a:t>a</a:t>
              </a:r>
            </a:p>
          </p:txBody>
        </p:sp>
        <p:sp>
          <p:nvSpPr>
            <p:cNvPr id="41997" name="Rectangle 13"/>
            <p:cNvSpPr>
              <a:spLocks noChangeArrowheads="1"/>
            </p:cNvSpPr>
            <p:nvPr/>
          </p:nvSpPr>
          <p:spPr bwMode="auto">
            <a:xfrm>
              <a:off x="955" y="1590"/>
              <a:ext cx="386" cy="2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eaLnBrk="0" hangingPunct="0"/>
              <a:r>
                <a:rPr lang="en-GB" altLang="tr-TR" b="1">
                  <a:latin typeface="Helvetica" panose="020B0604020202020204" pitchFamily="34" charset="0"/>
                </a:rPr>
                <a:t>Sun</a:t>
              </a:r>
            </a:p>
          </p:txBody>
        </p:sp>
      </p:grpSp>
      <p:sp>
        <p:nvSpPr>
          <p:cNvPr id="41998" name="Text Box 14"/>
          <p:cNvSpPr txBox="1">
            <a:spLocks noChangeArrowheads="1"/>
          </p:cNvSpPr>
          <p:nvPr/>
        </p:nvSpPr>
        <p:spPr bwMode="auto">
          <a:xfrm>
            <a:off x="6419850" y="1916113"/>
            <a:ext cx="88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a:t>e &gt; 0,9</a:t>
            </a:r>
          </a:p>
        </p:txBody>
      </p:sp>
      <p:sp>
        <p:nvSpPr>
          <p:cNvPr id="41999" name="Text Box 15"/>
          <p:cNvSpPr txBox="1">
            <a:spLocks noChangeArrowheads="1"/>
          </p:cNvSpPr>
          <p:nvPr/>
        </p:nvSpPr>
        <p:spPr bwMode="auto">
          <a:xfrm>
            <a:off x="6443663" y="2419350"/>
            <a:ext cx="88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a:t>e &gt; 1,0</a:t>
            </a:r>
          </a:p>
        </p:txBody>
      </p:sp>
    </p:spTree>
    <p:extLst>
      <p:ext uri="{BB962C8B-B14F-4D97-AF65-F5344CB8AC3E}">
        <p14:creationId xmlns:p14="http://schemas.microsoft.com/office/powerpoint/2010/main" val="2573400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354013"/>
            <a:ext cx="7707312" cy="614997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Tree>
    <p:extLst>
      <p:ext uri="{BB962C8B-B14F-4D97-AF65-F5344CB8AC3E}">
        <p14:creationId xmlns:p14="http://schemas.microsoft.com/office/powerpoint/2010/main" val="28317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3" descr="F08-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495300"/>
            <a:ext cx="5027612" cy="5867400"/>
          </a:xfrm>
          <a:prstGeom prst="rect">
            <a:avLst/>
          </a:prstGeom>
          <a:noFill/>
          <a:extLst>
            <a:ext uri="{909E8E84-426E-40DD-AFC4-6F175D3DCCD1}">
              <a14:hiddenFill xmlns:a14="http://schemas.microsoft.com/office/drawing/2010/main">
                <a:solidFill>
                  <a:srgbClr val="FFFFFF"/>
                </a:solidFill>
              </a14:hiddenFill>
            </a:ext>
          </a:extLst>
        </p:spPr>
      </p:pic>
      <p:sp>
        <p:nvSpPr>
          <p:cNvPr id="155650" name="Rectangle 2"/>
          <p:cNvSpPr>
            <a:spLocks noChangeArrowheads="1"/>
          </p:cNvSpPr>
          <p:nvPr/>
        </p:nvSpPr>
        <p:spPr bwMode="auto">
          <a:xfrm>
            <a:off x="5791200" y="800100"/>
            <a:ext cx="3028950" cy="5208588"/>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nchor="ctr"/>
          <a:lstStyle>
            <a:lvl1pPr defTabSz="814388">
              <a:defRPr>
                <a:solidFill>
                  <a:schemeClr val="tx1"/>
                </a:solidFill>
                <a:latin typeface="Arial" panose="020B0604020202020204" pitchFamily="34" charset="0"/>
              </a:defRPr>
            </a:lvl1pPr>
            <a:lvl2pPr defTabSz="814388">
              <a:defRPr>
                <a:solidFill>
                  <a:schemeClr val="tx1"/>
                </a:solidFill>
                <a:latin typeface="Arial" panose="020B0604020202020204" pitchFamily="34" charset="0"/>
              </a:defRPr>
            </a:lvl2pPr>
            <a:lvl3pPr defTabSz="814388">
              <a:defRPr>
                <a:solidFill>
                  <a:schemeClr val="tx1"/>
                </a:solidFill>
                <a:latin typeface="Arial" panose="020B0604020202020204" pitchFamily="34" charset="0"/>
              </a:defRPr>
            </a:lvl3pPr>
            <a:lvl4pPr defTabSz="814388">
              <a:defRPr>
                <a:solidFill>
                  <a:schemeClr val="tx1"/>
                </a:solidFill>
                <a:latin typeface="Arial" panose="020B0604020202020204" pitchFamily="34" charset="0"/>
              </a:defRPr>
            </a:lvl4pPr>
            <a:lvl5pPr defTabSz="814388">
              <a:defRPr>
                <a:solidFill>
                  <a:schemeClr val="tx1"/>
                </a:solidFill>
                <a:latin typeface="Arial" panose="020B0604020202020204" pitchFamily="34" charset="0"/>
              </a:defRPr>
            </a:lvl5pPr>
            <a:lvl6pPr marL="457200" defTabSz="814388" fontAlgn="base">
              <a:spcBef>
                <a:spcPct val="0"/>
              </a:spcBef>
              <a:spcAft>
                <a:spcPct val="0"/>
              </a:spcAft>
              <a:defRPr>
                <a:solidFill>
                  <a:schemeClr val="tx1"/>
                </a:solidFill>
                <a:latin typeface="Arial" panose="020B0604020202020204" pitchFamily="34" charset="0"/>
              </a:defRPr>
            </a:lvl6pPr>
            <a:lvl7pPr marL="914400" defTabSz="814388" fontAlgn="base">
              <a:spcBef>
                <a:spcPct val="0"/>
              </a:spcBef>
              <a:spcAft>
                <a:spcPct val="0"/>
              </a:spcAft>
              <a:defRPr>
                <a:solidFill>
                  <a:schemeClr val="tx1"/>
                </a:solidFill>
                <a:latin typeface="Arial" panose="020B0604020202020204" pitchFamily="34" charset="0"/>
              </a:defRPr>
            </a:lvl7pPr>
            <a:lvl8pPr marL="1371600" defTabSz="814388" fontAlgn="base">
              <a:spcBef>
                <a:spcPct val="0"/>
              </a:spcBef>
              <a:spcAft>
                <a:spcPct val="0"/>
              </a:spcAft>
              <a:defRPr>
                <a:solidFill>
                  <a:schemeClr val="tx1"/>
                </a:solidFill>
                <a:latin typeface="Arial" panose="020B0604020202020204" pitchFamily="34" charset="0"/>
              </a:defRPr>
            </a:lvl8pPr>
            <a:lvl9pPr marL="1828800" defTabSz="814388" fontAlgn="base">
              <a:spcBef>
                <a:spcPct val="0"/>
              </a:spcBef>
              <a:spcAft>
                <a:spcPct val="0"/>
              </a:spcAft>
              <a:defRPr>
                <a:solidFill>
                  <a:schemeClr val="tx1"/>
                </a:solidFill>
                <a:latin typeface="Arial" panose="020B0604020202020204" pitchFamily="34" charset="0"/>
              </a:defRPr>
            </a:lvl9pPr>
          </a:lstStyle>
          <a:p>
            <a:pPr algn="ctr" eaLnBrk="0" hangingPunct="0"/>
            <a:r>
              <a:rPr lang="tr-TR" altLang="tr-TR" sz="3300">
                <a:solidFill>
                  <a:schemeClr val="tx2"/>
                </a:solidFill>
                <a:effectLst>
                  <a:outerShdw blurRad="38100" dist="38100" dir="2700000" algn="tl">
                    <a:srgbClr val="C0C0C0"/>
                  </a:outerShdw>
                </a:effectLst>
                <a:latin typeface="Tahoma" panose="020B0604030504040204" pitchFamily="34" charset="0"/>
                <a:cs typeface="Tahoma" panose="020B0604030504040204" pitchFamily="34" charset="0"/>
              </a:rPr>
              <a:t>Kuyrukluyıldız yörüngeleri gezegenlerin etkisi nedeni ile değişebilir.</a:t>
            </a:r>
            <a:r>
              <a:rPr lang="tr-TR" altLang="tr-TR" sz="4200">
                <a:solidFill>
                  <a:schemeClr val="tx2"/>
                </a:solidFill>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spTree>
    <p:extLst>
      <p:ext uri="{BB962C8B-B14F-4D97-AF65-F5344CB8AC3E}">
        <p14:creationId xmlns:p14="http://schemas.microsoft.com/office/powerpoint/2010/main" val="320364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468313" y="836613"/>
            <a:ext cx="8281987" cy="5184775"/>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kumimoji="1" lang="tr-TR" altLang="tr-TR" b="1">
                <a:solidFill>
                  <a:srgbClr val="3333FF"/>
                </a:solidFill>
                <a:effectLst>
                  <a:outerShdw blurRad="38100" dist="38100" dir="2700000" algn="tl">
                    <a:srgbClr val="C0C0C0"/>
                  </a:outerShdw>
                </a:effectLst>
              </a:rPr>
              <a:t>Kuyrukluyıldızın yazgısı nedir?</a:t>
            </a:r>
            <a:r>
              <a:rPr kumimoji="1" lang="tr-TR" altLang="tr-TR">
                <a:effectLst>
                  <a:outerShdw blurRad="38100" dist="38100" dir="2700000" algn="tl">
                    <a:srgbClr val="C0C0C0"/>
                  </a:outerShdw>
                </a:effectLst>
              </a:rPr>
              <a:t> </a:t>
            </a:r>
            <a:endParaRPr lang="tr-TR" altLang="tr-TR"/>
          </a:p>
          <a:p>
            <a:r>
              <a:rPr kumimoji="1" lang="tr-TR" altLang="tr-TR">
                <a:solidFill>
                  <a:srgbClr val="FF3300"/>
                </a:solidFill>
                <a:effectLst>
                  <a:outerShdw blurRad="38100" dist="38100" dir="2700000" algn="tl">
                    <a:srgbClr val="C0C0C0"/>
                  </a:outerShdw>
                </a:effectLst>
              </a:rPr>
              <a:t>Güneş’e veya bir gezegene çarpabilir.</a:t>
            </a:r>
            <a:r>
              <a:rPr kumimoji="1" lang="tr-TR" altLang="tr-TR">
                <a:effectLst>
                  <a:outerShdw blurRad="38100" dist="38100" dir="2700000" algn="tl">
                    <a:srgbClr val="C0C0C0"/>
                  </a:outerShdw>
                </a:effectLst>
              </a:rPr>
              <a:t> </a:t>
            </a:r>
            <a:endParaRPr lang="tr-TR" altLang="tr-TR"/>
          </a:p>
          <a:p>
            <a:pPr lvl="1"/>
            <a:r>
              <a:rPr kumimoji="1" lang="tr-TR" altLang="tr-TR">
                <a:effectLst>
                  <a:outerShdw blurRad="38100" dist="38100" dir="2700000" algn="tl">
                    <a:srgbClr val="C0C0C0"/>
                  </a:outerShdw>
                </a:effectLst>
              </a:rPr>
              <a:t>Jüpiter’e çarpan Shoemaker-Levy 9 gibi </a:t>
            </a:r>
            <a:endParaRPr lang="tr-TR" altLang="tr-TR"/>
          </a:p>
          <a:p>
            <a:r>
              <a:rPr kumimoji="1" lang="tr-TR" altLang="tr-TR">
                <a:solidFill>
                  <a:schemeClr val="hlink"/>
                </a:solidFill>
                <a:effectLst>
                  <a:outerShdw blurRad="38100" dist="38100" dir="2700000" algn="tl">
                    <a:srgbClr val="C0C0C0"/>
                  </a:outerShdw>
                </a:effectLst>
              </a:rPr>
              <a:t>LINEAR gibi patlayarak küçük parçalara ayrılabilir. </a:t>
            </a:r>
            <a:endParaRPr lang="tr-TR" altLang="tr-TR">
              <a:solidFill>
                <a:schemeClr val="hlink"/>
              </a:solidFill>
            </a:endParaRPr>
          </a:p>
          <a:p>
            <a:r>
              <a:rPr kumimoji="1" lang="tr-TR" altLang="tr-TR">
                <a:solidFill>
                  <a:srgbClr val="FF9900"/>
                </a:solidFill>
                <a:effectLst>
                  <a:outerShdw blurRad="38100" dist="38100" dir="2700000" algn="tl">
                    <a:srgbClr val="C0C0C0"/>
                  </a:outerShdw>
                </a:effectLst>
              </a:rPr>
              <a:t>Güneş sisteminin dışına fırlatılabilir.</a:t>
            </a:r>
            <a:r>
              <a:rPr kumimoji="1" lang="tr-TR" altLang="tr-TR">
                <a:effectLst>
                  <a:outerShdw blurRad="38100" dist="38100" dir="2700000" algn="tl">
                    <a:srgbClr val="C0C0C0"/>
                  </a:outerShdw>
                </a:effectLst>
              </a:rPr>
              <a:t> </a:t>
            </a:r>
            <a:endParaRPr lang="tr-TR" altLang="tr-TR"/>
          </a:p>
          <a:p>
            <a:r>
              <a:rPr kumimoji="1" lang="tr-TR" altLang="tr-TR">
                <a:solidFill>
                  <a:srgbClr val="FF3399"/>
                </a:solidFill>
                <a:effectLst>
                  <a:outerShdw blurRad="38100" dist="38100" dir="2700000" algn="tl">
                    <a:srgbClr val="C0C0C0"/>
                  </a:outerShdw>
                </a:effectLst>
              </a:rPr>
              <a:t>Daha küçük bir yörüngeye oturabilir.</a:t>
            </a:r>
            <a:r>
              <a:rPr kumimoji="1" lang="tr-TR" altLang="tr-TR">
                <a:effectLst>
                  <a:outerShdw blurRad="38100" dist="38100" dir="2700000" algn="tl">
                    <a:srgbClr val="C0C0C0"/>
                  </a:outerShdw>
                </a:effectLst>
              </a:rPr>
              <a:t> </a:t>
            </a:r>
            <a:endParaRPr lang="tr-TR" altLang="tr-TR"/>
          </a:p>
          <a:p>
            <a:pPr lvl="1"/>
            <a:r>
              <a:rPr kumimoji="1" lang="tr-TR" altLang="tr-TR">
                <a:effectLst>
                  <a:outerShdw blurRad="38100" dist="38100" dir="2700000" algn="tl">
                    <a:srgbClr val="C0C0C0"/>
                  </a:outerShdw>
                </a:effectLst>
              </a:rPr>
              <a:t>Birkaç yakın geçişten sonra güneş rüzgarı etkisiyle  ergeç “yanarak” yok olur.</a:t>
            </a:r>
            <a:r>
              <a:rPr kumimoji="1" lang="tr-TR" altLang="tr-TR" sz="3200"/>
              <a:t> </a:t>
            </a:r>
          </a:p>
        </p:txBody>
      </p:sp>
    </p:spTree>
    <p:extLst>
      <p:ext uri="{BB962C8B-B14F-4D97-AF65-F5344CB8AC3E}">
        <p14:creationId xmlns:p14="http://schemas.microsoft.com/office/powerpoint/2010/main" val="35982067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3" name="Rectangle 7"/>
          <p:cNvSpPr>
            <a:spLocks noChangeArrowheads="1"/>
          </p:cNvSpPr>
          <p:nvPr/>
        </p:nvSpPr>
        <p:spPr bwMode="auto">
          <a:xfrm>
            <a:off x="3508375" y="2549525"/>
            <a:ext cx="184150" cy="457200"/>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a:spAutoFit/>
          </a:bodyPr>
          <a:lstStyle/>
          <a:p>
            <a:endParaRPr lang="tr-TR" altLang="tr-TR"/>
          </a:p>
        </p:txBody>
      </p:sp>
      <p:graphicFrame>
        <p:nvGraphicFramePr>
          <p:cNvPr id="137222" name="Object 6"/>
          <p:cNvGraphicFramePr>
            <a:graphicFrameLocks noChangeAspect="1"/>
          </p:cNvGraphicFramePr>
          <p:nvPr/>
        </p:nvGraphicFramePr>
        <p:xfrm>
          <a:off x="762000" y="1319213"/>
          <a:ext cx="7620000" cy="2555875"/>
        </p:xfrm>
        <a:graphic>
          <a:graphicData uri="http://schemas.openxmlformats.org/presentationml/2006/ole">
            <mc:AlternateContent xmlns:mc="http://schemas.openxmlformats.org/markup-compatibility/2006">
              <mc:Choice xmlns:v="urn:schemas-microsoft-com:vml" Requires="v">
                <p:oleObj spid="_x0000_s14345" name="Image" r:id="rId3" imgW="6404518" imgH="2147547" progId="Photoshop.Image.4">
                  <p:embed/>
                </p:oleObj>
              </mc:Choice>
              <mc:Fallback>
                <p:oleObj name="Image" r:id="rId3" imgW="6404518" imgH="2147547"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19213"/>
                        <a:ext cx="7620000" cy="255587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oleObj>
              </mc:Fallback>
            </mc:AlternateContent>
          </a:graphicData>
        </a:graphic>
      </p:graphicFrame>
      <p:sp>
        <p:nvSpPr>
          <p:cNvPr id="137220" name="Rectangle 4"/>
          <p:cNvSpPr>
            <a:spLocks noChangeArrowheads="1"/>
          </p:cNvSpPr>
          <p:nvPr/>
        </p:nvSpPr>
        <p:spPr bwMode="auto">
          <a:xfrm>
            <a:off x="1066800" y="481013"/>
            <a:ext cx="6916738" cy="666750"/>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nchor="b"/>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Shoemaker-Levy 9</a:t>
            </a:r>
            <a:endParaRPr lang="tr-TR" altLang="tr-TR">
              <a:solidFill>
                <a:srgbClr val="3333FF"/>
              </a:solidFill>
            </a:endParaRPr>
          </a:p>
        </p:txBody>
      </p:sp>
      <p:sp>
        <p:nvSpPr>
          <p:cNvPr id="137218" name="Rectangle 2"/>
          <p:cNvSpPr>
            <a:spLocks noChangeArrowheads="1"/>
          </p:cNvSpPr>
          <p:nvPr/>
        </p:nvSpPr>
        <p:spPr bwMode="auto">
          <a:xfrm>
            <a:off x="250825" y="4365625"/>
            <a:ext cx="8642350" cy="1627188"/>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marL="342900" indent="-342900" defTabSz="814388">
              <a:spcBef>
                <a:spcPct val="20000"/>
              </a:spcBef>
              <a:buChar char="•"/>
              <a:defRPr sz="3200">
                <a:solidFill>
                  <a:schemeClr val="tx1"/>
                </a:solidFill>
                <a:latin typeface="Arial" panose="020B0604020202020204" pitchFamily="34" charset="0"/>
              </a:defRPr>
            </a:lvl1pPr>
            <a:lvl2pPr marL="742950" indent="-285750" defTabSz="814388">
              <a:spcBef>
                <a:spcPct val="20000"/>
              </a:spcBef>
              <a:buChar char="–"/>
              <a:defRPr sz="2800">
                <a:solidFill>
                  <a:schemeClr val="tx1"/>
                </a:solidFill>
                <a:latin typeface="Arial" panose="020B0604020202020204" pitchFamily="34" charset="0"/>
              </a:defRPr>
            </a:lvl2pPr>
            <a:lvl3pPr marL="1143000" indent="-228600" defTabSz="814388">
              <a:spcBef>
                <a:spcPct val="20000"/>
              </a:spcBef>
              <a:buChar char="•"/>
              <a:defRPr sz="2400">
                <a:solidFill>
                  <a:schemeClr val="tx1"/>
                </a:solidFill>
                <a:latin typeface="Arial" panose="020B0604020202020204" pitchFamily="34" charset="0"/>
              </a:defRPr>
            </a:lvl3pPr>
            <a:lvl4pPr marL="1600200" indent="-228600" defTabSz="814388">
              <a:spcBef>
                <a:spcPct val="20000"/>
              </a:spcBef>
              <a:buChar char="–"/>
              <a:defRPr sz="2000">
                <a:solidFill>
                  <a:schemeClr val="tx1"/>
                </a:solidFill>
                <a:latin typeface="Arial" panose="020B0604020202020204" pitchFamily="34" charset="0"/>
              </a:defRPr>
            </a:lvl4pPr>
            <a:lvl5pPr marL="2057400" indent="-228600" defTabSz="814388">
              <a:spcBef>
                <a:spcPct val="20000"/>
              </a:spcBef>
              <a:buChar char="»"/>
              <a:defRPr sz="2000">
                <a:solidFill>
                  <a:schemeClr val="tx1"/>
                </a:solidFill>
                <a:latin typeface="Arial" panose="020B0604020202020204" pitchFamily="34" charset="0"/>
              </a:defRPr>
            </a:lvl5pPr>
            <a:lvl6pPr marL="2514600" indent="-228600" defTabSz="814388" fontAlgn="base">
              <a:spcBef>
                <a:spcPct val="20000"/>
              </a:spcBef>
              <a:spcAft>
                <a:spcPct val="0"/>
              </a:spcAft>
              <a:buChar char="»"/>
              <a:defRPr sz="2000">
                <a:solidFill>
                  <a:schemeClr val="tx1"/>
                </a:solidFill>
                <a:latin typeface="Arial" panose="020B0604020202020204" pitchFamily="34" charset="0"/>
              </a:defRPr>
            </a:lvl6pPr>
            <a:lvl7pPr marL="2971800" indent="-228600" defTabSz="814388" fontAlgn="base">
              <a:spcBef>
                <a:spcPct val="20000"/>
              </a:spcBef>
              <a:spcAft>
                <a:spcPct val="0"/>
              </a:spcAft>
              <a:buChar char="»"/>
              <a:defRPr sz="2000">
                <a:solidFill>
                  <a:schemeClr val="tx1"/>
                </a:solidFill>
                <a:latin typeface="Arial" panose="020B0604020202020204" pitchFamily="34" charset="0"/>
              </a:defRPr>
            </a:lvl7pPr>
            <a:lvl8pPr marL="3429000" indent="-228600" defTabSz="814388" fontAlgn="base">
              <a:spcBef>
                <a:spcPct val="20000"/>
              </a:spcBef>
              <a:spcAft>
                <a:spcPct val="0"/>
              </a:spcAft>
              <a:buChar char="»"/>
              <a:defRPr sz="2000">
                <a:solidFill>
                  <a:schemeClr val="tx1"/>
                </a:solidFill>
                <a:latin typeface="Arial" panose="020B0604020202020204" pitchFamily="34" charset="0"/>
              </a:defRPr>
            </a:lvl8pPr>
            <a:lvl9pPr marL="3886200" indent="-228600" defTabSz="814388" fontAlgn="base">
              <a:spcBef>
                <a:spcPct val="20000"/>
              </a:spcBef>
              <a:spcAft>
                <a:spcPct val="0"/>
              </a:spcAft>
              <a:buChar char="»"/>
              <a:defRPr sz="2000">
                <a:solidFill>
                  <a:schemeClr val="tx1"/>
                </a:solidFill>
                <a:latin typeface="Arial" panose="020B0604020202020204" pitchFamily="34" charset="0"/>
              </a:defRPr>
            </a:lvl9pPr>
          </a:lstStyle>
          <a:p>
            <a:pPr algn="ctr" eaLnBrk="0" hangingPunct="0">
              <a:buClr>
                <a:schemeClr val="folHlink"/>
              </a:buClr>
              <a:buSzPct val="75000"/>
              <a:buFont typeface="Monotype Sorts"/>
              <a:buNone/>
            </a:pPr>
            <a:r>
              <a:rPr kumimoji="1" lang="tr-TR" altLang="tr-TR">
                <a:solidFill>
                  <a:schemeClr val="accent2"/>
                </a:solidFill>
                <a:latin typeface="Tahoma" panose="020B0604030504040204" pitchFamily="34" charset="0"/>
                <a:cs typeface="Tahoma" panose="020B0604030504040204" pitchFamily="34" charset="0"/>
              </a:rPr>
              <a:t>	</a:t>
            </a:r>
            <a:r>
              <a:rPr kumimoji="1" lang="tr-TR" altLang="tr-TR" b="1">
                <a:solidFill>
                  <a:srgbClr val="FF0066"/>
                </a:solidFill>
                <a:latin typeface="Tahoma" panose="020B0604030504040204" pitchFamily="34" charset="0"/>
                <a:cs typeface="Tahoma" panose="020B0604030504040204" pitchFamily="34" charset="0"/>
              </a:rPr>
              <a:t>Jüpiter’in çekimi yüzünden 1992 de parçalandı. Parçaların tümü, 1994 yazında gezegenin karanlık yüzüne düştü.</a:t>
            </a:r>
            <a:endParaRPr lang="tr-TR" altLang="tr-TR" b="1">
              <a:solidFill>
                <a:srgbClr val="FF0066"/>
              </a:solidFill>
            </a:endParaRPr>
          </a:p>
        </p:txBody>
      </p:sp>
    </p:spTree>
    <p:extLst>
      <p:ext uri="{BB962C8B-B14F-4D97-AF65-F5344CB8AC3E}">
        <p14:creationId xmlns:p14="http://schemas.microsoft.com/office/powerpoint/2010/main" val="13989918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nvGraphicFramePr>
        <p:xfrm>
          <a:off x="503238" y="998538"/>
          <a:ext cx="8137525" cy="4862512"/>
        </p:xfrm>
        <a:graphic>
          <a:graphicData uri="http://schemas.openxmlformats.org/presentationml/2006/ole">
            <mc:AlternateContent xmlns:mc="http://schemas.openxmlformats.org/markup-compatibility/2006">
              <mc:Choice xmlns:v="urn:schemas-microsoft-com:vml" Requires="v">
                <p:oleObj spid="_x0000_s15369" name="Image" r:id="rId3" imgW="5591246" imgH="3342040" progId="Photoshop.Image.4">
                  <p:embed/>
                </p:oleObj>
              </mc:Choice>
              <mc:Fallback>
                <p:oleObj name="Image" r:id="rId3" imgW="5591246" imgH="3342040"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998538"/>
                        <a:ext cx="8137525" cy="4862512"/>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oleObj>
              </mc:Fallback>
            </mc:AlternateContent>
          </a:graphicData>
        </a:graphic>
      </p:graphicFrame>
    </p:spTree>
    <p:extLst>
      <p:ext uri="{BB962C8B-B14F-4D97-AF65-F5344CB8AC3E}">
        <p14:creationId xmlns:p14="http://schemas.microsoft.com/office/powerpoint/2010/main" val="752877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tr-TR" sz="2400" b="1">
                <a:solidFill>
                  <a:srgbClr val="1F497D"/>
                </a:solidFill>
                <a:latin typeface="Times New Roman" panose="02020603050405020304" pitchFamily="18" charset="0"/>
              </a:rPr>
              <a:t>Kepler’</a:t>
            </a:r>
            <a:r>
              <a:rPr lang="tr-TR" altLang="tr-TR" sz="2400" b="1">
                <a:solidFill>
                  <a:srgbClr val="1F497D"/>
                </a:solidFill>
                <a:latin typeface="Times New Roman" panose="02020603050405020304" pitchFamily="18" charset="0"/>
              </a:rPr>
              <a:t>in</a:t>
            </a:r>
            <a:r>
              <a:rPr lang="en-US" altLang="tr-TR" sz="2400" b="1">
                <a:solidFill>
                  <a:srgbClr val="1F497D"/>
                </a:solidFill>
                <a:latin typeface="Times New Roman" panose="02020603050405020304" pitchFamily="18" charset="0"/>
              </a:rPr>
              <a:t> </a:t>
            </a:r>
            <a:r>
              <a:rPr lang="tr-TR" altLang="tr-TR" sz="2400" b="1">
                <a:solidFill>
                  <a:srgbClr val="1F497D"/>
                </a:solidFill>
                <a:latin typeface="Times New Roman" panose="02020603050405020304" pitchFamily="18" charset="0"/>
              </a:rPr>
              <a:t>Üçüncü Yasası</a:t>
            </a:r>
            <a:endParaRPr lang="en-US" altLang="tr-TR" sz="2400" b="1">
              <a:solidFill>
                <a:srgbClr val="1F497D"/>
              </a:solidFill>
              <a:latin typeface="Times New Roman" panose="02020603050405020304" pitchFamily="18" charset="0"/>
            </a:endParaRPr>
          </a:p>
        </p:txBody>
      </p:sp>
      <p:sp>
        <p:nvSpPr>
          <p:cNvPr id="202755" name="Rectangle 3"/>
          <p:cNvSpPr>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FontTx/>
              <a:buChar char="•"/>
            </a:pPr>
            <a:r>
              <a:rPr lang="en-US" altLang="tr-TR" sz="3200">
                <a:solidFill>
                  <a:srgbClr val="000000"/>
                </a:solidFill>
                <a:latin typeface="Times New Roman" panose="02020603050405020304" pitchFamily="18" charset="0"/>
              </a:rPr>
              <a:t>Kepler’</a:t>
            </a:r>
            <a:r>
              <a:rPr lang="tr-TR" altLang="tr-TR" sz="3200">
                <a:solidFill>
                  <a:srgbClr val="000000"/>
                </a:solidFill>
                <a:latin typeface="Times New Roman" panose="02020603050405020304" pitchFamily="18" charset="0"/>
              </a:rPr>
              <a:t>in üçüncü yasası</a:t>
            </a:r>
            <a:r>
              <a:rPr lang="en-US" altLang="tr-TR" sz="3200">
                <a:solidFill>
                  <a:srgbClr val="000000"/>
                </a:solidFill>
                <a:latin typeface="Times New Roman" panose="02020603050405020304" pitchFamily="18" charset="0"/>
              </a:rPr>
              <a:t> 		(</a:t>
            </a:r>
            <a:r>
              <a:rPr lang="tr-TR" altLang="tr-TR" sz="3200">
                <a:solidFill>
                  <a:srgbClr val="000000"/>
                </a:solidFill>
                <a:latin typeface="Times New Roman" panose="02020603050405020304" pitchFamily="18" charset="0"/>
              </a:rPr>
              <a:t>uzaklık</a:t>
            </a:r>
            <a:r>
              <a:rPr lang="en-US" altLang="tr-TR" sz="3200">
                <a:solidFill>
                  <a:srgbClr val="000000"/>
                </a:solidFill>
                <a:latin typeface="Times New Roman" panose="02020603050405020304" pitchFamily="18" charset="0"/>
              </a:rPr>
              <a:t>)</a:t>
            </a:r>
            <a:r>
              <a:rPr lang="en-US" altLang="tr-TR" sz="3200" baseline="40000">
                <a:solidFill>
                  <a:srgbClr val="000000"/>
                </a:solidFill>
                <a:latin typeface="Times New Roman" panose="02020603050405020304" pitchFamily="18" charset="0"/>
              </a:rPr>
              <a:t>3</a:t>
            </a:r>
            <a:r>
              <a:rPr lang="en-US" altLang="tr-TR" sz="3200">
                <a:solidFill>
                  <a:srgbClr val="000000"/>
                </a:solidFill>
                <a:latin typeface="Times New Roman" panose="02020603050405020304" pitchFamily="18" charset="0"/>
              </a:rPr>
              <a:t>=(</a:t>
            </a:r>
            <a:r>
              <a:rPr lang="tr-TR" altLang="tr-TR" sz="3200">
                <a:solidFill>
                  <a:srgbClr val="000000"/>
                </a:solidFill>
                <a:latin typeface="Times New Roman" panose="02020603050405020304" pitchFamily="18" charset="0"/>
              </a:rPr>
              <a:t>dönem</a:t>
            </a:r>
            <a:r>
              <a:rPr lang="en-US" altLang="tr-TR" sz="3200">
                <a:solidFill>
                  <a:srgbClr val="000000"/>
                </a:solidFill>
                <a:latin typeface="Times New Roman" panose="02020603050405020304" pitchFamily="18" charset="0"/>
              </a:rPr>
              <a:t>)</a:t>
            </a:r>
            <a:r>
              <a:rPr lang="en-US" altLang="tr-TR" sz="3200" baseline="40000">
                <a:solidFill>
                  <a:srgbClr val="000000"/>
                </a:solidFill>
                <a:latin typeface="Times New Roman" panose="02020603050405020304" pitchFamily="18" charset="0"/>
              </a:rPr>
              <a:t>2</a:t>
            </a:r>
            <a:r>
              <a:rPr lang="en-US" altLang="tr-TR" sz="3200">
                <a:solidFill>
                  <a:srgbClr val="000000"/>
                </a:solidFill>
                <a:latin typeface="Times New Roman" panose="02020603050405020304" pitchFamily="18" charset="0"/>
              </a:rPr>
              <a:t>  					    </a:t>
            </a:r>
            <a:r>
              <a:rPr lang="tr-TR" altLang="tr-TR" sz="3200">
                <a:solidFill>
                  <a:srgbClr val="000000"/>
                </a:solidFill>
                <a:latin typeface="Times New Roman" panose="02020603050405020304" pitchFamily="18" charset="0"/>
              </a:rPr>
              <a:t>a</a:t>
            </a:r>
            <a:r>
              <a:rPr lang="en-US" altLang="tr-TR" sz="3200" baseline="40000">
                <a:solidFill>
                  <a:srgbClr val="000000"/>
                </a:solidFill>
                <a:latin typeface="Times New Roman" panose="02020603050405020304" pitchFamily="18" charset="0"/>
              </a:rPr>
              <a:t>3</a:t>
            </a:r>
            <a:r>
              <a:rPr lang="en-US" altLang="tr-TR" sz="3200">
                <a:solidFill>
                  <a:srgbClr val="000000"/>
                </a:solidFill>
                <a:latin typeface="Times New Roman" panose="02020603050405020304" pitchFamily="18" charset="0"/>
              </a:rPr>
              <a:t> = P</a:t>
            </a:r>
            <a:r>
              <a:rPr lang="en-US" altLang="tr-TR" sz="3200" baseline="40000">
                <a:solidFill>
                  <a:srgbClr val="000000"/>
                </a:solidFill>
                <a:latin typeface="Times New Roman" panose="02020603050405020304" pitchFamily="18" charset="0"/>
              </a:rPr>
              <a:t>2	</a:t>
            </a:r>
            <a:r>
              <a:rPr lang="en-US" altLang="tr-TR" sz="3200">
                <a:solidFill>
                  <a:srgbClr val="000000"/>
                </a:solidFill>
                <a:latin typeface="Times New Roman" panose="02020603050405020304" pitchFamily="18" charset="0"/>
              </a:rPr>
              <a:t>				</a:t>
            </a:r>
            <a:r>
              <a:rPr lang="tr-TR" altLang="tr-TR" sz="3200">
                <a:solidFill>
                  <a:srgbClr val="000000"/>
                </a:solidFill>
                <a:latin typeface="Times New Roman" panose="02020603050405020304" pitchFamily="18" charset="0"/>
              </a:rPr>
              <a:t>uzaklık </a:t>
            </a:r>
            <a:r>
              <a:rPr lang="en-US" altLang="tr-TR" sz="3200">
                <a:solidFill>
                  <a:srgbClr val="000000"/>
                </a:solidFill>
                <a:latin typeface="Times New Roman" panose="02020603050405020304" pitchFamily="18" charset="0"/>
              </a:rPr>
              <a:t>A</a:t>
            </a:r>
            <a:r>
              <a:rPr lang="tr-TR" altLang="tr-TR" sz="3200">
                <a:solidFill>
                  <a:srgbClr val="000000"/>
                </a:solidFill>
                <a:latin typeface="Times New Roman" panose="02020603050405020304" pitchFamily="18" charset="0"/>
              </a:rPr>
              <a:t>B</a:t>
            </a:r>
            <a:r>
              <a:rPr lang="en-US" altLang="tr-TR" sz="3200">
                <a:solidFill>
                  <a:srgbClr val="000000"/>
                </a:solidFill>
                <a:latin typeface="Times New Roman" panose="02020603050405020304" pitchFamily="18" charset="0"/>
              </a:rPr>
              <a:t> </a:t>
            </a:r>
            <a:r>
              <a:rPr lang="tr-TR" altLang="tr-TR" sz="3200">
                <a:solidFill>
                  <a:srgbClr val="000000"/>
                </a:solidFill>
                <a:latin typeface="Times New Roman" panose="02020603050405020304" pitchFamily="18" charset="0"/>
              </a:rPr>
              <a:t>ve dönem yıl birimde alınırsa:</a:t>
            </a:r>
            <a:r>
              <a:rPr lang="en-US" altLang="tr-TR" sz="3200">
                <a:solidFill>
                  <a:srgbClr val="000000"/>
                </a:solidFill>
                <a:latin typeface="Times New Roman" panose="02020603050405020304" pitchFamily="18" charset="0"/>
              </a:rPr>
              <a:t>.</a:t>
            </a:r>
          </a:p>
          <a:p>
            <a:pPr lvl="1">
              <a:lnSpc>
                <a:spcPct val="90000"/>
              </a:lnSpc>
              <a:spcBef>
                <a:spcPct val="20000"/>
              </a:spcBef>
              <a:buFontTx/>
              <a:buChar char="–"/>
            </a:pPr>
            <a:endParaRPr lang="en-US" altLang="tr-TR" sz="2800">
              <a:solidFill>
                <a:srgbClr val="000000"/>
              </a:solidFill>
              <a:latin typeface="Times New Roman" panose="02020603050405020304" pitchFamily="18" charset="0"/>
            </a:endParaRPr>
          </a:p>
          <a:p>
            <a:pPr lvl="2">
              <a:lnSpc>
                <a:spcPct val="90000"/>
              </a:lnSpc>
              <a:spcBef>
                <a:spcPct val="20000"/>
              </a:spcBef>
              <a:buFontTx/>
              <a:buChar char="•"/>
            </a:pPr>
            <a:r>
              <a:rPr lang="tr-TR" altLang="tr-TR" sz="2400">
                <a:solidFill>
                  <a:srgbClr val="000000"/>
                </a:solidFill>
                <a:latin typeface="Times New Roman" panose="02020603050405020304" pitchFamily="18" charset="0"/>
              </a:rPr>
              <a:t>Dünya’nın yörüngesinin yarı-büyük eksen uzunluğu</a:t>
            </a:r>
            <a:r>
              <a:rPr lang="en-US" altLang="tr-TR" sz="2400">
                <a:solidFill>
                  <a:srgbClr val="000000"/>
                </a:solidFill>
                <a:latin typeface="Times New Roman" panose="02020603050405020304" pitchFamily="18" charset="0"/>
              </a:rPr>
              <a:t>s 1 A</a:t>
            </a:r>
            <a:r>
              <a:rPr lang="tr-TR" altLang="tr-TR" sz="2400">
                <a:solidFill>
                  <a:srgbClr val="000000"/>
                </a:solidFill>
                <a:latin typeface="Times New Roman" panose="02020603050405020304" pitchFamily="18" charset="0"/>
              </a:rPr>
              <a:t>B ve dönemi </a:t>
            </a:r>
            <a:r>
              <a:rPr lang="en-US" altLang="tr-TR" sz="2400">
                <a:solidFill>
                  <a:srgbClr val="000000"/>
                </a:solidFill>
                <a:latin typeface="Times New Roman" panose="02020603050405020304" pitchFamily="18" charset="0"/>
              </a:rPr>
              <a:t>1 y</a:t>
            </a:r>
            <a:r>
              <a:rPr lang="tr-TR" altLang="tr-TR" sz="2400">
                <a:solidFill>
                  <a:srgbClr val="000000"/>
                </a:solidFill>
                <a:latin typeface="Times New Roman" panose="02020603050405020304" pitchFamily="18" charset="0"/>
              </a:rPr>
              <a:t>ıl olduğuna göre</a:t>
            </a:r>
            <a:r>
              <a:rPr lang="en-US" altLang="tr-TR" sz="2400">
                <a:solidFill>
                  <a:srgbClr val="000000"/>
                </a:solidFill>
                <a:latin typeface="Times New Roman" panose="02020603050405020304" pitchFamily="18" charset="0"/>
              </a:rPr>
              <a:t>   1</a:t>
            </a:r>
            <a:r>
              <a:rPr lang="en-US" altLang="tr-TR" sz="2400" baseline="40000">
                <a:solidFill>
                  <a:srgbClr val="000000"/>
                </a:solidFill>
                <a:latin typeface="Times New Roman" panose="02020603050405020304" pitchFamily="18" charset="0"/>
              </a:rPr>
              <a:t>3</a:t>
            </a:r>
            <a:r>
              <a:rPr lang="en-US" altLang="tr-TR" sz="2400">
                <a:solidFill>
                  <a:srgbClr val="000000"/>
                </a:solidFill>
                <a:latin typeface="Times New Roman" panose="02020603050405020304" pitchFamily="18" charset="0"/>
              </a:rPr>
              <a:t>=1</a:t>
            </a:r>
            <a:r>
              <a:rPr lang="en-US" altLang="tr-TR" sz="2400" baseline="40000">
                <a:solidFill>
                  <a:srgbClr val="000000"/>
                </a:solidFill>
                <a:latin typeface="Times New Roman" panose="02020603050405020304" pitchFamily="18" charset="0"/>
              </a:rPr>
              <a:t>2</a:t>
            </a:r>
            <a:r>
              <a:rPr lang="en-US" altLang="tr-TR" sz="240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38927938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st_sl9_9426c"/>
          <p:cNvPicPr>
            <a:picLocks noChangeAspect="1" noChangeArrowheads="1"/>
          </p:cNvPicPr>
          <p:nvPr/>
        </p:nvPicPr>
        <p:blipFill>
          <a:blip r:embed="rId2">
            <a:lum bright="4000" contrast="14000"/>
            <a:extLst>
              <a:ext uri="{28A0092B-C50C-407E-A947-70E740481C1C}">
                <a14:useLocalDpi xmlns:a14="http://schemas.microsoft.com/office/drawing/2010/main" val="0"/>
              </a:ext>
            </a:extLst>
          </a:blip>
          <a:srcRect/>
          <a:stretch>
            <a:fillRect/>
          </a:stretch>
        </p:blipFill>
        <p:spPr bwMode="auto">
          <a:xfrm rot="1629066">
            <a:off x="-266700" y="1971675"/>
            <a:ext cx="9677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tr-TR" smtClean="0">
              <a:solidFill>
                <a:srgbClr val="000000"/>
              </a:solidFill>
            </a:endParaRPr>
          </a:p>
        </p:txBody>
      </p:sp>
      <p:sp>
        <p:nvSpPr>
          <p:cNvPr id="23558" name="Text Box 6"/>
          <p:cNvSpPr txBox="1">
            <a:spLocks noChangeArrowheads="1"/>
          </p:cNvSpPr>
          <p:nvPr/>
        </p:nvSpPr>
        <p:spPr bwMode="auto">
          <a:xfrm>
            <a:off x="1150938" y="379413"/>
            <a:ext cx="6843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tr-TR" altLang="tr-TR" sz="2400" smtClean="0">
                <a:solidFill>
                  <a:srgbClr val="CCECFF"/>
                </a:solidFill>
                <a:latin typeface="Albertus Medium" pitchFamily="34" charset="0"/>
              </a:rPr>
              <a:t>Kuyruklu Yıldızlar</a:t>
            </a:r>
            <a:endParaRPr lang="en-US" altLang="tr-TR" sz="2400" smtClean="0">
              <a:solidFill>
                <a:srgbClr val="CCECFF"/>
              </a:solidFill>
              <a:latin typeface="Albertus Medium" pitchFamily="34" charset="0"/>
            </a:endParaRPr>
          </a:p>
        </p:txBody>
      </p:sp>
      <p:sp>
        <p:nvSpPr>
          <p:cNvPr id="23559" name="Text Box 7"/>
          <p:cNvSpPr txBox="1">
            <a:spLocks noChangeArrowheads="1"/>
          </p:cNvSpPr>
          <p:nvPr/>
        </p:nvSpPr>
        <p:spPr bwMode="auto">
          <a:xfrm>
            <a:off x="3348038" y="1628775"/>
            <a:ext cx="5616575"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tr-TR" altLang="tr-TR" sz="1600" smtClean="0">
                <a:solidFill>
                  <a:srgbClr val="66FFFF"/>
                </a:solidFill>
              </a:rPr>
              <a:t>İki amatör astronom tarafından 24 Mart 1993’de keşfedildi</a:t>
            </a:r>
          </a:p>
          <a:p>
            <a:pPr algn="r" eaLnBrk="1" hangingPunct="1"/>
            <a:endParaRPr lang="tr-TR" altLang="tr-TR" sz="1600" smtClean="0">
              <a:solidFill>
                <a:srgbClr val="66FFFF"/>
              </a:solidFill>
            </a:endParaRPr>
          </a:p>
          <a:p>
            <a:pPr algn="r" eaLnBrk="1" hangingPunct="1"/>
            <a:r>
              <a:rPr lang="tr-TR" altLang="tr-TR" sz="1600" smtClean="0">
                <a:solidFill>
                  <a:srgbClr val="66FFFF"/>
                </a:solidFill>
              </a:rPr>
              <a:t>Haziran 1992’de Jüpiter yakın geçişi sırasında,</a:t>
            </a:r>
          </a:p>
          <a:p>
            <a:pPr algn="r" eaLnBrk="1" hangingPunct="1"/>
            <a:r>
              <a:rPr lang="tr-TR" altLang="tr-TR" sz="1600" smtClean="0">
                <a:solidFill>
                  <a:srgbClr val="66FFFF"/>
                </a:solidFill>
              </a:rPr>
              <a:t>gezegenin çekim etkisi ile 22 ayrı</a:t>
            </a:r>
          </a:p>
          <a:p>
            <a:pPr algn="r" eaLnBrk="1" hangingPunct="1"/>
            <a:r>
              <a:rPr lang="tr-TR" altLang="tr-TR" sz="1600" smtClean="0">
                <a:solidFill>
                  <a:srgbClr val="66FFFF"/>
                </a:solidFill>
              </a:rPr>
              <a:t>parçaya ayrıldığı anlaşıldı</a:t>
            </a:r>
          </a:p>
          <a:p>
            <a:pPr algn="r" eaLnBrk="1" hangingPunct="1"/>
            <a:endParaRPr lang="tr-TR" altLang="tr-TR" sz="1600" smtClean="0">
              <a:solidFill>
                <a:srgbClr val="66FFFF"/>
              </a:solidFill>
            </a:endParaRPr>
          </a:p>
          <a:p>
            <a:pPr algn="r" eaLnBrk="1" hangingPunct="1"/>
            <a:r>
              <a:rPr lang="tr-TR" altLang="tr-TR" sz="1600" smtClean="0">
                <a:solidFill>
                  <a:srgbClr val="66FFFF"/>
                </a:solidFill>
              </a:rPr>
              <a:t>Güneş etrafındaki yörüngelerini</a:t>
            </a:r>
          </a:p>
          <a:p>
            <a:pPr algn="r" eaLnBrk="1" hangingPunct="1"/>
            <a:r>
              <a:rPr lang="tr-TR" altLang="tr-TR" sz="1600" smtClean="0">
                <a:solidFill>
                  <a:srgbClr val="66FFFF"/>
                </a:solidFill>
              </a:rPr>
              <a:t>tamamlayan parçalar</a:t>
            </a:r>
          </a:p>
          <a:p>
            <a:pPr algn="r" eaLnBrk="1" hangingPunct="1"/>
            <a:r>
              <a:rPr lang="tr-TR" altLang="tr-TR" sz="1600" smtClean="0">
                <a:solidFill>
                  <a:srgbClr val="66FFFF"/>
                </a:solidFill>
              </a:rPr>
              <a:t>Jüpiter’in yanından geçerken</a:t>
            </a:r>
          </a:p>
          <a:p>
            <a:pPr algn="r" eaLnBrk="1" hangingPunct="1"/>
            <a:r>
              <a:rPr lang="tr-TR" altLang="tr-TR" sz="1600" smtClean="0">
                <a:solidFill>
                  <a:srgbClr val="66FFFF"/>
                </a:solidFill>
              </a:rPr>
              <a:t>çekimine kapılıp </a:t>
            </a:r>
          </a:p>
          <a:p>
            <a:pPr algn="r" eaLnBrk="1" hangingPunct="1"/>
            <a:r>
              <a:rPr lang="tr-TR" altLang="tr-TR" sz="1600" smtClean="0">
                <a:solidFill>
                  <a:srgbClr val="66FFFF"/>
                </a:solidFill>
              </a:rPr>
              <a:t>16-22 Temmuz 1994’de</a:t>
            </a:r>
          </a:p>
          <a:p>
            <a:pPr algn="r" eaLnBrk="1" hangingPunct="1"/>
            <a:r>
              <a:rPr lang="tr-TR" altLang="tr-TR" sz="1600" smtClean="0">
                <a:solidFill>
                  <a:srgbClr val="66FFFF"/>
                </a:solidFill>
              </a:rPr>
              <a:t>Gezegene düştü.</a:t>
            </a:r>
          </a:p>
          <a:p>
            <a:pPr algn="r" eaLnBrk="1" hangingPunct="1"/>
            <a:endParaRPr lang="tr-TR" altLang="tr-TR" sz="1600" smtClean="0">
              <a:solidFill>
                <a:srgbClr val="66FFFF"/>
              </a:solidFill>
            </a:endParaRPr>
          </a:p>
        </p:txBody>
      </p:sp>
      <p:sp>
        <p:nvSpPr>
          <p:cNvPr id="23560" name="Text Box 8"/>
          <p:cNvSpPr txBox="1">
            <a:spLocks noChangeArrowheads="1"/>
          </p:cNvSpPr>
          <p:nvPr/>
        </p:nvSpPr>
        <p:spPr bwMode="auto">
          <a:xfrm>
            <a:off x="3779838" y="1125538"/>
            <a:ext cx="5040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tr-TR" altLang="tr-TR" smtClean="0">
                <a:solidFill>
                  <a:srgbClr val="66FFFF"/>
                </a:solidFill>
                <a:latin typeface="Albertus" pitchFamily="34" charset="0"/>
              </a:rPr>
              <a:t>SHOEMAKER-LEVY 9 KUYRUKLU YILDIZI</a:t>
            </a:r>
          </a:p>
        </p:txBody>
      </p:sp>
      <p:pic>
        <p:nvPicPr>
          <p:cNvPr id="23561" name="Picture 9" descr="12_SL9Hcar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683000"/>
            <a:ext cx="3521075" cy="29733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3562" name="Group 10"/>
          <p:cNvGrpSpPr>
            <a:grpSpLocks/>
          </p:cNvGrpSpPr>
          <p:nvPr/>
        </p:nvGrpSpPr>
        <p:grpSpPr bwMode="auto">
          <a:xfrm>
            <a:off x="1214438" y="261938"/>
            <a:ext cx="6715125" cy="6334125"/>
            <a:chOff x="765" y="165"/>
            <a:chExt cx="4230" cy="3990"/>
          </a:xfrm>
        </p:grpSpPr>
        <p:pic>
          <p:nvPicPr>
            <p:cNvPr id="23563" name="Picture 11" descr="Jupiter_showing_SL9_impact_s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 y="165"/>
              <a:ext cx="4230" cy="3990"/>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3564" name="Text Box 12"/>
            <p:cNvSpPr txBox="1">
              <a:spLocks noChangeArrowheads="1"/>
            </p:cNvSpPr>
            <p:nvPr/>
          </p:nvSpPr>
          <p:spPr bwMode="auto">
            <a:xfrm>
              <a:off x="839" y="3436"/>
              <a:ext cx="4128"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tr-TR" altLang="tr-TR" sz="1600" smtClean="0">
                  <a:solidFill>
                    <a:srgbClr val="66FF66"/>
                  </a:solidFill>
                </a:rPr>
                <a:t>Düşen parçaların bıraktığı izler haftalarca izlendi.</a:t>
              </a:r>
            </a:p>
            <a:p>
              <a:pPr algn="ctr" eaLnBrk="1" hangingPunct="1"/>
              <a:endParaRPr lang="tr-TR" altLang="tr-TR" sz="1600" smtClean="0">
                <a:solidFill>
                  <a:srgbClr val="66FF66"/>
                </a:solidFill>
              </a:endParaRPr>
            </a:p>
            <a:p>
              <a:pPr algn="ctr" eaLnBrk="1" hangingPunct="1"/>
              <a:r>
                <a:rPr lang="tr-TR" altLang="tr-TR" sz="1600" smtClean="0">
                  <a:solidFill>
                    <a:srgbClr val="66FF66"/>
                  </a:solidFill>
                </a:rPr>
                <a:t>Çarpma anında oluşan ateş toplarının bilimsel gözlemlerinden Jüpiter atmosferinin özellikleri hakkında önemli bilgiler elde edildi.</a:t>
              </a:r>
            </a:p>
          </p:txBody>
        </p:sp>
      </p:grpSp>
    </p:spTree>
    <p:extLst>
      <p:ext uri="{BB962C8B-B14F-4D97-AF65-F5344CB8AC3E}">
        <p14:creationId xmlns:p14="http://schemas.microsoft.com/office/powerpoint/2010/main" val="707913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562"/>
                                        </p:tgtEl>
                                        <p:attrNameLst>
                                          <p:attrName>style.visibility</p:attrName>
                                        </p:attrNameLst>
                                      </p:cBhvr>
                                      <p:to>
                                        <p:strVal val="visible"/>
                                      </p:to>
                                    </p:set>
                                    <p:anim calcmode="lin" valueType="num">
                                      <p:cBhvr>
                                        <p:cTn id="7" dur="500" fill="hold"/>
                                        <p:tgtEl>
                                          <p:spTgt spid="23562"/>
                                        </p:tgtEl>
                                        <p:attrNameLst>
                                          <p:attrName>ppt_w</p:attrName>
                                        </p:attrNameLst>
                                      </p:cBhvr>
                                      <p:tavLst>
                                        <p:tav tm="0">
                                          <p:val>
                                            <p:fltVal val="0"/>
                                          </p:val>
                                        </p:tav>
                                        <p:tav tm="100000">
                                          <p:val>
                                            <p:strVal val="#ppt_w"/>
                                          </p:val>
                                        </p:tav>
                                      </p:tavLst>
                                    </p:anim>
                                    <p:anim calcmode="lin" valueType="num">
                                      <p:cBhvr>
                                        <p:cTn id="8" dur="500" fill="hold"/>
                                        <p:tgtEl>
                                          <p:spTgt spid="23562"/>
                                        </p:tgtEl>
                                        <p:attrNameLst>
                                          <p:attrName>ppt_h</p:attrName>
                                        </p:attrNameLst>
                                      </p:cBhvr>
                                      <p:tavLst>
                                        <p:tav tm="0">
                                          <p:val>
                                            <p:fltVal val="0"/>
                                          </p:val>
                                        </p:tav>
                                        <p:tav tm="100000">
                                          <p:val>
                                            <p:strVal val="#ppt_h"/>
                                          </p:val>
                                        </p:tav>
                                      </p:tavLst>
                                    </p:anim>
                                    <p:animEffect transition="in" filter="fade">
                                      <p:cBhvr>
                                        <p:cTn id="9"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tr-TR" altLang="tr-TR"/>
              <a:t>Kuyrukluyıldızlar: HALLEY</a:t>
            </a:r>
          </a:p>
        </p:txBody>
      </p:sp>
      <p:sp>
        <p:nvSpPr>
          <p:cNvPr id="22532" name="Text Box 4"/>
          <p:cNvSpPr txBox="1">
            <a:spLocks noChangeArrowheads="1"/>
          </p:cNvSpPr>
          <p:nvPr/>
        </p:nvSpPr>
        <p:spPr bwMode="auto">
          <a:xfrm>
            <a:off x="179388" y="1630363"/>
            <a:ext cx="338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tr-TR" altLang="tr-TR" smtClean="0">
                <a:solidFill>
                  <a:srgbClr val="66FFFF"/>
                </a:solidFill>
                <a:latin typeface="Albertus" pitchFamily="34" charset="0"/>
              </a:rPr>
              <a:t>HALLEY KUYRUKLU YILDIZI</a:t>
            </a:r>
          </a:p>
        </p:txBody>
      </p:sp>
      <p:pic>
        <p:nvPicPr>
          <p:cNvPr id="22533" name="Picture 5" descr="halley_or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168775"/>
            <a:ext cx="5143500" cy="2286000"/>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6" descr="370px-Edmond_Halley_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206625"/>
            <a:ext cx="1368425" cy="208756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2535" name="Text Box 7"/>
          <p:cNvSpPr txBox="1">
            <a:spLocks noChangeArrowheads="1"/>
          </p:cNvSpPr>
          <p:nvPr/>
        </p:nvSpPr>
        <p:spPr bwMode="auto">
          <a:xfrm>
            <a:off x="576263" y="3863975"/>
            <a:ext cx="968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tr-TR" altLang="tr-TR" sz="1000" i="1" smtClean="0">
                <a:solidFill>
                  <a:srgbClr val="66FFFF"/>
                </a:solidFill>
              </a:rPr>
              <a:t>Edmund</a:t>
            </a:r>
          </a:p>
          <a:p>
            <a:pPr algn="ctr" eaLnBrk="1" hangingPunct="1"/>
            <a:r>
              <a:rPr lang="tr-TR" altLang="tr-TR" sz="1000" i="1" smtClean="0">
                <a:solidFill>
                  <a:srgbClr val="66FFFF"/>
                </a:solidFill>
              </a:rPr>
              <a:t>HALLEY</a:t>
            </a:r>
          </a:p>
        </p:txBody>
      </p:sp>
      <p:sp>
        <p:nvSpPr>
          <p:cNvPr id="22536" name="Text Box 8"/>
          <p:cNvSpPr txBox="1">
            <a:spLocks noChangeArrowheads="1"/>
          </p:cNvSpPr>
          <p:nvPr/>
        </p:nvSpPr>
        <p:spPr bwMode="auto">
          <a:xfrm>
            <a:off x="3348038" y="5807075"/>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tr-TR" altLang="tr-TR" sz="1200" i="1" smtClean="0">
                <a:solidFill>
                  <a:srgbClr val="66FFFF"/>
                </a:solidFill>
              </a:rPr>
              <a:t>HALLEY’in</a:t>
            </a:r>
          </a:p>
          <a:p>
            <a:pPr eaLnBrk="1" hangingPunct="1"/>
            <a:r>
              <a:rPr lang="tr-TR" altLang="tr-TR" sz="1200" i="1" smtClean="0">
                <a:solidFill>
                  <a:srgbClr val="66FFFF"/>
                </a:solidFill>
              </a:rPr>
              <a:t>yörüngesi</a:t>
            </a:r>
          </a:p>
        </p:txBody>
      </p:sp>
      <p:grpSp>
        <p:nvGrpSpPr>
          <p:cNvPr id="22537" name="Group 9"/>
          <p:cNvGrpSpPr>
            <a:grpSpLocks/>
          </p:cNvGrpSpPr>
          <p:nvPr/>
        </p:nvGrpSpPr>
        <p:grpSpPr bwMode="auto">
          <a:xfrm>
            <a:off x="5537200" y="1774825"/>
            <a:ext cx="1339850" cy="1584325"/>
            <a:chOff x="3488" y="1344"/>
            <a:chExt cx="844" cy="998"/>
          </a:xfrm>
        </p:grpSpPr>
        <p:pic>
          <p:nvPicPr>
            <p:cNvPr id="22538" name="Picture 10" descr="halley nucles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8" y="1344"/>
              <a:ext cx="826" cy="998"/>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 Box 11"/>
            <p:cNvSpPr txBox="1">
              <a:spLocks noChangeArrowheads="1"/>
            </p:cNvSpPr>
            <p:nvPr/>
          </p:nvSpPr>
          <p:spPr bwMode="auto">
            <a:xfrm>
              <a:off x="3606" y="1344"/>
              <a:ext cx="7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tr-TR" altLang="tr-TR" sz="1000" i="1" smtClean="0">
                  <a:solidFill>
                    <a:srgbClr val="000000"/>
                  </a:solidFill>
                </a:rPr>
                <a:t>GIOTTO ile görüntülenen</a:t>
              </a:r>
            </a:p>
            <a:p>
              <a:pPr algn="r" eaLnBrk="1" hangingPunct="1"/>
              <a:r>
                <a:rPr lang="tr-TR" altLang="tr-TR" sz="1000" i="1" smtClean="0">
                  <a:solidFill>
                    <a:srgbClr val="000000"/>
                  </a:solidFill>
                </a:rPr>
                <a:t>çekirdeği</a:t>
              </a:r>
            </a:p>
          </p:txBody>
        </p:sp>
      </p:grpSp>
      <p:grpSp>
        <p:nvGrpSpPr>
          <p:cNvPr id="22540" name="Group 12"/>
          <p:cNvGrpSpPr>
            <a:grpSpLocks/>
          </p:cNvGrpSpPr>
          <p:nvPr/>
        </p:nvGrpSpPr>
        <p:grpSpPr bwMode="auto">
          <a:xfrm>
            <a:off x="7105650" y="1557338"/>
            <a:ext cx="1858963" cy="1892300"/>
            <a:chOff x="4476" y="1207"/>
            <a:chExt cx="1171" cy="1192"/>
          </a:xfrm>
        </p:grpSpPr>
        <p:pic>
          <p:nvPicPr>
            <p:cNvPr id="22541" name="Picture 13" descr="Halley model"/>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476" y="1207"/>
              <a:ext cx="1171" cy="1192"/>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4476" y="2024"/>
              <a:ext cx="63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tr-TR" altLang="tr-TR" sz="1000" i="1" smtClean="0">
                  <a:solidFill>
                    <a:srgbClr val="66FFFF"/>
                  </a:solidFill>
                </a:rPr>
                <a:t>GIOTTO gözlemlerine</a:t>
              </a:r>
            </a:p>
            <a:p>
              <a:pPr eaLnBrk="1" hangingPunct="1"/>
              <a:r>
                <a:rPr lang="tr-TR" altLang="tr-TR" sz="1000" i="1" smtClean="0">
                  <a:solidFill>
                    <a:srgbClr val="66FFFF"/>
                  </a:solidFill>
                </a:rPr>
                <a:t>göre modeli</a:t>
              </a:r>
            </a:p>
          </p:txBody>
        </p:sp>
      </p:grpSp>
      <p:grpSp>
        <p:nvGrpSpPr>
          <p:cNvPr id="22543" name="Group 15"/>
          <p:cNvGrpSpPr>
            <a:grpSpLocks/>
          </p:cNvGrpSpPr>
          <p:nvPr/>
        </p:nvGrpSpPr>
        <p:grpSpPr bwMode="auto">
          <a:xfrm>
            <a:off x="4932363" y="3502025"/>
            <a:ext cx="4103687" cy="2746375"/>
            <a:chOff x="3107" y="2432"/>
            <a:chExt cx="2585" cy="1730"/>
          </a:xfrm>
        </p:grpSpPr>
        <p:grpSp>
          <p:nvGrpSpPr>
            <p:cNvPr id="22544" name="Group 16"/>
            <p:cNvGrpSpPr>
              <a:grpSpLocks/>
            </p:cNvGrpSpPr>
            <p:nvPr/>
          </p:nvGrpSpPr>
          <p:grpSpPr bwMode="auto">
            <a:xfrm>
              <a:off x="3107" y="2432"/>
              <a:ext cx="2585" cy="1723"/>
              <a:chOff x="3107" y="2432"/>
              <a:chExt cx="2585" cy="1723"/>
            </a:xfrm>
          </p:grpSpPr>
          <p:pic>
            <p:nvPicPr>
              <p:cNvPr id="22545" name="Picture 17" descr="Spect-Halley_IR_spectrum-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7" y="2432"/>
                <a:ext cx="2585" cy="172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2546" name="Rectangle 18"/>
              <p:cNvSpPr>
                <a:spLocks noChangeArrowheads="1"/>
              </p:cNvSpPr>
              <p:nvPr/>
            </p:nvSpPr>
            <p:spPr bwMode="auto">
              <a:xfrm>
                <a:off x="4195" y="4038"/>
                <a:ext cx="635" cy="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tr-TR" smtClean="0">
                  <a:solidFill>
                    <a:srgbClr val="000000"/>
                  </a:solidFill>
                </a:endParaRPr>
              </a:p>
            </p:txBody>
          </p:sp>
          <p:sp>
            <p:nvSpPr>
              <p:cNvPr id="22547" name="Rectangle 19"/>
              <p:cNvSpPr>
                <a:spLocks noChangeArrowheads="1"/>
              </p:cNvSpPr>
              <p:nvPr/>
            </p:nvSpPr>
            <p:spPr bwMode="auto">
              <a:xfrm>
                <a:off x="3152" y="3448"/>
                <a:ext cx="136"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tr-TR" smtClean="0">
                  <a:solidFill>
                    <a:srgbClr val="000000"/>
                  </a:solidFill>
                </a:endParaRPr>
              </a:p>
            </p:txBody>
          </p:sp>
          <p:sp>
            <p:nvSpPr>
              <p:cNvPr id="22548" name="Text Box 20"/>
              <p:cNvSpPr txBox="1">
                <a:spLocks noChangeArrowheads="1"/>
              </p:cNvSpPr>
              <p:nvPr/>
            </p:nvSpPr>
            <p:spPr bwMode="auto">
              <a:xfrm>
                <a:off x="4604" y="2568"/>
                <a:ext cx="61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tr-TR" altLang="tr-TR" sz="1000" i="1" smtClean="0">
                    <a:solidFill>
                      <a:srgbClr val="000000"/>
                    </a:solidFill>
                  </a:rPr>
                  <a:t>GIOTTO ile</a:t>
                </a:r>
              </a:p>
              <a:p>
                <a:pPr algn="ctr" eaLnBrk="1" hangingPunct="1"/>
                <a:r>
                  <a:rPr lang="tr-TR" altLang="tr-TR" sz="1000" i="1" smtClean="0">
                    <a:solidFill>
                      <a:srgbClr val="000000"/>
                    </a:solidFill>
                  </a:rPr>
                  <a:t>alınan tayfı</a:t>
                </a:r>
              </a:p>
            </p:txBody>
          </p:sp>
        </p:grpSp>
        <p:sp>
          <p:nvSpPr>
            <p:cNvPr id="22549" name="Text Box 21"/>
            <p:cNvSpPr txBox="1">
              <a:spLocks noChangeArrowheads="1"/>
            </p:cNvSpPr>
            <p:nvPr/>
          </p:nvSpPr>
          <p:spPr bwMode="auto">
            <a:xfrm>
              <a:off x="4150" y="4008"/>
              <a:ext cx="86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tr-TR" altLang="tr-TR" sz="1000" i="1" smtClean="0">
                  <a:solidFill>
                    <a:srgbClr val="000000"/>
                  </a:solidFill>
                </a:rPr>
                <a:t>Dalgaboyu [</a:t>
              </a:r>
              <a:r>
                <a:rPr lang="tr-TR" altLang="tr-TR" sz="1000" i="1" smtClean="0">
                  <a:solidFill>
                    <a:srgbClr val="000000"/>
                  </a:solidFill>
                  <a:latin typeface="Symbol" panose="05050102010706020507" pitchFamily="18" charset="2"/>
                </a:rPr>
                <a:t>m</a:t>
              </a:r>
              <a:r>
                <a:rPr lang="tr-TR" altLang="tr-TR" sz="1000" i="1" smtClean="0">
                  <a:solidFill>
                    <a:srgbClr val="000000"/>
                  </a:solidFill>
                </a:rPr>
                <a:t>m]</a:t>
              </a:r>
            </a:p>
          </p:txBody>
        </p:sp>
        <p:sp>
          <p:nvSpPr>
            <p:cNvPr id="22550" name="Text Box 22"/>
            <p:cNvSpPr txBox="1">
              <a:spLocks noChangeArrowheads="1"/>
            </p:cNvSpPr>
            <p:nvPr/>
          </p:nvSpPr>
          <p:spPr bwMode="auto">
            <a:xfrm rot="16200000">
              <a:off x="3077" y="3541"/>
              <a:ext cx="4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tr-TR" altLang="tr-TR" sz="1000" i="1" smtClean="0">
                  <a:solidFill>
                    <a:srgbClr val="000000"/>
                  </a:solidFill>
                </a:rPr>
                <a:t>Göreli</a:t>
              </a:r>
            </a:p>
            <a:p>
              <a:pPr algn="r" eaLnBrk="1" hangingPunct="1"/>
              <a:r>
                <a:rPr lang="tr-TR" altLang="tr-TR" sz="1000" i="1" smtClean="0">
                  <a:solidFill>
                    <a:srgbClr val="000000"/>
                  </a:solidFill>
                </a:rPr>
                <a:t>yeğinlik</a:t>
              </a:r>
            </a:p>
          </p:txBody>
        </p:sp>
      </p:grpSp>
      <p:grpSp>
        <p:nvGrpSpPr>
          <p:cNvPr id="22551" name="Group 23"/>
          <p:cNvGrpSpPr>
            <a:grpSpLocks/>
          </p:cNvGrpSpPr>
          <p:nvPr/>
        </p:nvGrpSpPr>
        <p:grpSpPr bwMode="auto">
          <a:xfrm>
            <a:off x="3994150" y="2206625"/>
            <a:ext cx="1298575" cy="1617663"/>
            <a:chOff x="2200" y="1616"/>
            <a:chExt cx="818" cy="1019"/>
          </a:xfrm>
        </p:grpSpPr>
        <p:pic>
          <p:nvPicPr>
            <p:cNvPr id="22552" name="Picture 24" descr="giot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 y="1616"/>
              <a:ext cx="818" cy="1019"/>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2553" name="Text Box 25"/>
            <p:cNvSpPr txBox="1">
              <a:spLocks noChangeArrowheads="1"/>
            </p:cNvSpPr>
            <p:nvPr/>
          </p:nvSpPr>
          <p:spPr bwMode="auto">
            <a:xfrm>
              <a:off x="2218" y="1616"/>
              <a:ext cx="6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tr-TR" altLang="tr-TR" sz="1000" i="1" smtClean="0">
                  <a:solidFill>
                    <a:srgbClr val="66FFFF"/>
                  </a:solidFill>
                </a:rPr>
                <a:t>GIOTTO</a:t>
              </a:r>
            </a:p>
            <a:p>
              <a:pPr eaLnBrk="1" hangingPunct="1"/>
              <a:r>
                <a:rPr lang="tr-TR" altLang="tr-TR" sz="1000" i="1" smtClean="0">
                  <a:solidFill>
                    <a:srgbClr val="66FFFF"/>
                  </a:solidFill>
                </a:rPr>
                <a:t>uzay aracı</a:t>
              </a:r>
            </a:p>
          </p:txBody>
        </p:sp>
      </p:grpSp>
      <p:pic>
        <p:nvPicPr>
          <p:cNvPr id="22554" name="Picture 26" descr="comet_halley_bi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34592">
            <a:off x="1697038" y="2605088"/>
            <a:ext cx="2236787" cy="1112837"/>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2555" name="Text Box 27"/>
          <p:cNvSpPr txBox="1">
            <a:spLocks noChangeArrowheads="1"/>
          </p:cNvSpPr>
          <p:nvPr/>
        </p:nvSpPr>
        <p:spPr bwMode="auto">
          <a:xfrm>
            <a:off x="1692275" y="2806700"/>
            <a:ext cx="968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tr-TR" altLang="tr-TR" sz="1000" i="1" smtClean="0">
                <a:solidFill>
                  <a:srgbClr val="66FFFF"/>
                </a:solidFill>
              </a:rPr>
              <a:t>HALLEY</a:t>
            </a:r>
          </a:p>
          <a:p>
            <a:pPr eaLnBrk="1" hangingPunct="1"/>
            <a:r>
              <a:rPr lang="tr-TR" altLang="tr-TR" sz="1000" i="1" smtClean="0">
                <a:solidFill>
                  <a:srgbClr val="66FFFF"/>
                </a:solidFill>
              </a:rPr>
              <a:t>1986</a:t>
            </a:r>
          </a:p>
        </p:txBody>
      </p:sp>
    </p:spTree>
    <p:extLst>
      <p:ext uri="{BB962C8B-B14F-4D97-AF65-F5344CB8AC3E}">
        <p14:creationId xmlns:p14="http://schemas.microsoft.com/office/powerpoint/2010/main" val="371616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deep_imp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26988"/>
            <a:ext cx="10333038"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1" name="Rectangle 3"/>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3652" name="Text Box 4"/>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a:solidFill>
                  <a:srgbClr val="CCECFF"/>
                </a:solidFill>
                <a:latin typeface="Albertus Medium" pitchFamily="34" charset="0"/>
              </a:rPr>
              <a:t>Kuyruklu Yıldızlar</a:t>
            </a:r>
            <a:endParaRPr lang="en-US" altLang="tr-TR" sz="3600" b="1">
              <a:solidFill>
                <a:srgbClr val="CCECFF"/>
              </a:solidFill>
              <a:latin typeface="Albertus Medium" pitchFamily="34" charset="0"/>
            </a:endParaRPr>
          </a:p>
        </p:txBody>
      </p:sp>
      <p:sp>
        <p:nvSpPr>
          <p:cNvPr id="283653" name="Text Box 5"/>
          <p:cNvSpPr txBox="1">
            <a:spLocks noChangeArrowheads="1"/>
          </p:cNvSpPr>
          <p:nvPr/>
        </p:nvSpPr>
        <p:spPr bwMode="auto">
          <a:xfrm>
            <a:off x="3635375" y="1190625"/>
            <a:ext cx="5040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tr-TR" altLang="tr-TR" sz="2400">
                <a:solidFill>
                  <a:srgbClr val="66FFFF"/>
                </a:solidFill>
                <a:latin typeface="Albertus" pitchFamily="34" charset="0"/>
              </a:rPr>
              <a:t>TEMPEL-1 KUYRUKLU YILDIZI</a:t>
            </a:r>
          </a:p>
        </p:txBody>
      </p:sp>
      <p:sp>
        <p:nvSpPr>
          <p:cNvPr id="283654" name="Text Box 6"/>
          <p:cNvSpPr txBox="1">
            <a:spLocks noChangeArrowheads="1"/>
          </p:cNvSpPr>
          <p:nvPr/>
        </p:nvSpPr>
        <p:spPr bwMode="auto">
          <a:xfrm>
            <a:off x="323850" y="2708275"/>
            <a:ext cx="56165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a:solidFill>
                  <a:srgbClr val="66FFFF"/>
                </a:solidFill>
                <a:latin typeface="Arial" panose="020B0604020202020204" pitchFamily="34" charset="0"/>
              </a:rPr>
              <a:t>4 Temmuz 2005 tarihinde DEEP IMPACT uzay aracından</a:t>
            </a:r>
          </a:p>
          <a:p>
            <a:pPr eaLnBrk="1" hangingPunct="1">
              <a:spcBef>
                <a:spcPct val="0"/>
              </a:spcBef>
              <a:buFontTx/>
              <a:buNone/>
            </a:pPr>
            <a:r>
              <a:rPr lang="tr-TR" altLang="tr-TR" sz="1600">
                <a:solidFill>
                  <a:srgbClr val="66FFFF"/>
                </a:solidFill>
                <a:latin typeface="Arial" panose="020B0604020202020204" pitchFamily="34" charset="0"/>
              </a:rPr>
              <a:t>bırakılan bir </a:t>
            </a:r>
            <a:r>
              <a:rPr lang="tr-TR" altLang="tr-TR" sz="1600">
                <a:solidFill>
                  <a:srgbClr val="FFFF66"/>
                </a:solidFill>
                <a:latin typeface="Arial" panose="020B0604020202020204" pitchFamily="34" charset="0"/>
              </a:rPr>
              <a:t>“ÇARPIŞMA SONDASI”</a:t>
            </a:r>
            <a:r>
              <a:rPr lang="tr-TR" altLang="tr-TR" sz="1600">
                <a:solidFill>
                  <a:srgbClr val="66FFFF"/>
                </a:solidFill>
                <a:latin typeface="Arial" panose="020B0604020202020204" pitchFamily="34" charset="0"/>
              </a:rPr>
              <a:t> ile bombalandı.</a:t>
            </a:r>
          </a:p>
        </p:txBody>
      </p:sp>
      <p:grpSp>
        <p:nvGrpSpPr>
          <p:cNvPr id="283655" name="Group 7"/>
          <p:cNvGrpSpPr>
            <a:grpSpLocks/>
          </p:cNvGrpSpPr>
          <p:nvPr/>
        </p:nvGrpSpPr>
        <p:grpSpPr bwMode="auto">
          <a:xfrm>
            <a:off x="539750" y="3716338"/>
            <a:ext cx="3816350" cy="2881312"/>
            <a:chOff x="340" y="2341"/>
            <a:chExt cx="2404" cy="1815"/>
          </a:xfrm>
        </p:grpSpPr>
        <p:pic>
          <p:nvPicPr>
            <p:cNvPr id="283668" name="Picture 8" descr="121520main_HRI-Movi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 y="2341"/>
              <a:ext cx="2404"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69" name="Rectangle 9"/>
            <p:cNvSpPr>
              <a:spLocks noChangeArrowheads="1"/>
            </p:cNvSpPr>
            <p:nvPr/>
          </p:nvSpPr>
          <p:spPr bwMode="auto">
            <a:xfrm>
              <a:off x="340" y="2341"/>
              <a:ext cx="2404" cy="1815"/>
            </a:xfrm>
            <a:prstGeom prst="rect">
              <a:avLst/>
            </a:prstGeom>
            <a:noFill/>
            <a:ln w="127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grpSp>
      <p:grpSp>
        <p:nvGrpSpPr>
          <p:cNvPr id="429066" name="Group 10"/>
          <p:cNvGrpSpPr>
            <a:grpSpLocks/>
          </p:cNvGrpSpPr>
          <p:nvPr/>
        </p:nvGrpSpPr>
        <p:grpSpPr bwMode="auto">
          <a:xfrm>
            <a:off x="2459038" y="3348038"/>
            <a:ext cx="6184900" cy="3294062"/>
            <a:chOff x="1549" y="2109"/>
            <a:chExt cx="3896" cy="2075"/>
          </a:xfrm>
        </p:grpSpPr>
        <p:sp>
          <p:nvSpPr>
            <p:cNvPr id="283657" name="Oval 11"/>
            <p:cNvSpPr>
              <a:spLocks noChangeArrowheads="1"/>
            </p:cNvSpPr>
            <p:nvPr/>
          </p:nvSpPr>
          <p:spPr bwMode="auto">
            <a:xfrm>
              <a:off x="1549" y="3215"/>
              <a:ext cx="272" cy="272"/>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grpSp>
          <p:nvGrpSpPr>
            <p:cNvPr id="283658" name="Group 12"/>
            <p:cNvGrpSpPr>
              <a:grpSpLocks/>
            </p:cNvGrpSpPr>
            <p:nvPr/>
          </p:nvGrpSpPr>
          <p:grpSpPr bwMode="auto">
            <a:xfrm>
              <a:off x="3470" y="2115"/>
              <a:ext cx="1975" cy="2069"/>
              <a:chOff x="3470" y="2115"/>
              <a:chExt cx="1975" cy="2069"/>
            </a:xfrm>
          </p:grpSpPr>
          <p:pic>
            <p:nvPicPr>
              <p:cNvPr id="283661" name="Picture 13" descr="120434main_sunshine-516-3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 y="2115"/>
                <a:ext cx="1947" cy="206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3662" name="Rectangle 14"/>
              <p:cNvSpPr>
                <a:spLocks noChangeArrowheads="1"/>
              </p:cNvSpPr>
              <p:nvPr/>
            </p:nvSpPr>
            <p:spPr bwMode="auto">
              <a:xfrm>
                <a:off x="3878" y="2139"/>
                <a:ext cx="1315" cy="2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3663" name="Rectangle 15"/>
              <p:cNvSpPr>
                <a:spLocks noChangeArrowheads="1"/>
              </p:cNvSpPr>
              <p:nvPr/>
            </p:nvSpPr>
            <p:spPr bwMode="auto">
              <a:xfrm rot="-5400000">
                <a:off x="2921" y="3000"/>
                <a:ext cx="1315" cy="1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3664" name="Rectangle 16"/>
              <p:cNvSpPr>
                <a:spLocks noChangeArrowheads="1"/>
              </p:cNvSpPr>
              <p:nvPr/>
            </p:nvSpPr>
            <p:spPr bwMode="auto">
              <a:xfrm>
                <a:off x="3969" y="4020"/>
                <a:ext cx="1315" cy="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3665" name="Text Box 17"/>
              <p:cNvSpPr txBox="1">
                <a:spLocks noChangeArrowheads="1"/>
              </p:cNvSpPr>
              <p:nvPr/>
            </p:nvSpPr>
            <p:spPr bwMode="auto">
              <a:xfrm>
                <a:off x="3494" y="2168"/>
                <a:ext cx="195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200">
                    <a:solidFill>
                      <a:schemeClr val="tx2"/>
                    </a:solidFill>
                    <a:latin typeface="Arial" panose="020B0604020202020204" pitchFamily="34" charset="0"/>
                  </a:rPr>
                  <a:t>Deep Impact HRI-IR Tayfçekeri</a:t>
                </a:r>
              </a:p>
            </p:txBody>
          </p:sp>
          <p:sp>
            <p:nvSpPr>
              <p:cNvPr id="283666" name="Text Box 18"/>
              <p:cNvSpPr txBox="1">
                <a:spLocks noChangeArrowheads="1"/>
              </p:cNvSpPr>
              <p:nvPr/>
            </p:nvSpPr>
            <p:spPr bwMode="auto">
              <a:xfrm rot="-5400000">
                <a:off x="2938" y="3127"/>
                <a:ext cx="127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000">
                    <a:solidFill>
                      <a:schemeClr val="tx2"/>
                    </a:solidFill>
                    <a:latin typeface="Arial" panose="020B0604020202020204" pitchFamily="34" charset="0"/>
                  </a:rPr>
                  <a:t>Göreli yeğinlik</a:t>
                </a:r>
              </a:p>
            </p:txBody>
          </p:sp>
          <p:sp>
            <p:nvSpPr>
              <p:cNvPr id="283667" name="Text Box 19"/>
              <p:cNvSpPr txBox="1">
                <a:spLocks noChangeArrowheads="1"/>
              </p:cNvSpPr>
              <p:nvPr/>
            </p:nvSpPr>
            <p:spPr bwMode="auto">
              <a:xfrm>
                <a:off x="3968" y="4002"/>
                <a:ext cx="127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000">
                    <a:solidFill>
                      <a:schemeClr val="tx2"/>
                    </a:solidFill>
                    <a:latin typeface="Arial" panose="020B0604020202020204" pitchFamily="34" charset="0"/>
                  </a:rPr>
                  <a:t>Dalgaboyu [</a:t>
                </a:r>
                <a:r>
                  <a:rPr lang="tr-TR" altLang="tr-TR" sz="1000">
                    <a:solidFill>
                      <a:schemeClr val="tx2"/>
                    </a:solidFill>
                    <a:latin typeface="Symbol" panose="05050102010706020507" pitchFamily="18" charset="2"/>
                  </a:rPr>
                  <a:t>m</a:t>
                </a:r>
                <a:r>
                  <a:rPr lang="tr-TR" altLang="tr-TR" sz="1000">
                    <a:solidFill>
                      <a:schemeClr val="tx2"/>
                    </a:solidFill>
                    <a:latin typeface="Arial" panose="020B0604020202020204" pitchFamily="34" charset="0"/>
                  </a:rPr>
                  <a:t>m]</a:t>
                </a:r>
              </a:p>
            </p:txBody>
          </p:sp>
        </p:grpSp>
        <p:sp>
          <p:nvSpPr>
            <p:cNvPr id="283659" name="Line 20"/>
            <p:cNvSpPr>
              <a:spLocks noChangeShapeType="1"/>
            </p:cNvSpPr>
            <p:nvPr/>
          </p:nvSpPr>
          <p:spPr bwMode="auto">
            <a:xfrm flipV="1">
              <a:off x="1674" y="2109"/>
              <a:ext cx="1802" cy="1101"/>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83660" name="Line 21"/>
            <p:cNvSpPr>
              <a:spLocks noChangeShapeType="1"/>
            </p:cNvSpPr>
            <p:nvPr/>
          </p:nvSpPr>
          <p:spPr bwMode="auto">
            <a:xfrm>
              <a:off x="1671" y="3481"/>
              <a:ext cx="1799" cy="70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grpSp>
    </p:spTree>
    <p:extLst>
      <p:ext uri="{BB962C8B-B14F-4D97-AF65-F5344CB8AC3E}">
        <p14:creationId xmlns:p14="http://schemas.microsoft.com/office/powerpoint/2010/main" val="4222492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9066"/>
                                        </p:tgtEl>
                                        <p:attrNameLst>
                                          <p:attrName>style.visibility</p:attrName>
                                        </p:attrNameLst>
                                      </p:cBhvr>
                                      <p:to>
                                        <p:strVal val="visible"/>
                                      </p:to>
                                    </p:set>
                                    <p:animEffect transition="in" filter="fade">
                                      <p:cBhvr>
                                        <p:cTn id="7" dur="500"/>
                                        <p:tgtEl>
                                          <p:spTgt spid="429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1111250" y="476250"/>
            <a:ext cx="6916738" cy="720725"/>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Hyakutake</a:t>
            </a:r>
            <a:endParaRPr lang="tr-TR" altLang="tr-TR" b="1">
              <a:solidFill>
                <a:srgbClr val="3333FF"/>
              </a:solidFill>
            </a:endParaRPr>
          </a:p>
        </p:txBody>
      </p:sp>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414463"/>
            <a:ext cx="7573962" cy="4868862"/>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Tree>
    <p:extLst>
      <p:ext uri="{BB962C8B-B14F-4D97-AF65-F5344CB8AC3E}">
        <p14:creationId xmlns:p14="http://schemas.microsoft.com/office/powerpoint/2010/main" val="6611585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ChangeArrowheads="1"/>
          </p:cNvSpPr>
          <p:nvPr/>
        </p:nvSpPr>
        <p:spPr bwMode="auto">
          <a:xfrm>
            <a:off x="1185639" y="332656"/>
            <a:ext cx="6916737" cy="877887"/>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dirty="0">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Hale-Bopp</a:t>
            </a:r>
            <a:endParaRPr lang="tr-TR" altLang="tr-TR" b="1" dirty="0">
              <a:solidFill>
                <a:srgbClr val="3333FF"/>
              </a:solidFill>
            </a:endParaRPr>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99" y="1228121"/>
            <a:ext cx="7524615" cy="5038777"/>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Tree>
    <p:extLst>
      <p:ext uri="{BB962C8B-B14F-4D97-AF65-F5344CB8AC3E}">
        <p14:creationId xmlns:p14="http://schemas.microsoft.com/office/powerpoint/2010/main" val="1273504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Rectangle 7"/>
          <p:cNvSpPr>
            <a:spLocks noChangeArrowheads="1"/>
          </p:cNvSpPr>
          <p:nvPr/>
        </p:nvSpPr>
        <p:spPr bwMode="auto">
          <a:xfrm>
            <a:off x="250825" y="260350"/>
            <a:ext cx="8713788" cy="720725"/>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nchor="b"/>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0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Küçük cisimlerin karşılaştırılması</a:t>
            </a:r>
            <a:r>
              <a:rPr kumimoji="1" lang="tr-TR" altLang="tr-TR" sz="430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sp>
        <p:nvSpPr>
          <p:cNvPr id="134150" name="Text Box 6"/>
          <p:cNvSpPr txBox="1">
            <a:spLocks noChangeArrowheads="1"/>
          </p:cNvSpPr>
          <p:nvPr/>
        </p:nvSpPr>
        <p:spPr bwMode="auto">
          <a:xfrm>
            <a:off x="539750" y="1628775"/>
            <a:ext cx="8331200" cy="488950"/>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a:spAutoFit/>
          </a:bodyPr>
          <a:lstStyle/>
          <a:p>
            <a:pPr eaLnBrk="0" hangingPunct="0"/>
            <a:r>
              <a:rPr lang="tr-TR" altLang="tr-TR" sz="2600" b="1" u="sng">
                <a:solidFill>
                  <a:schemeClr val="tx2"/>
                </a:solidFill>
                <a:latin typeface="Times New Roman" panose="02020603050405020304" pitchFamily="18" charset="0"/>
                <a:cs typeface="Times New Roman" panose="02020603050405020304" pitchFamily="18" charset="0"/>
              </a:rPr>
              <a:t>Özellik             ___   Asteroidler           _Kuyrukluyıldızlar </a:t>
            </a:r>
            <a:endParaRPr lang="tr-TR" altLang="tr-TR"/>
          </a:p>
        </p:txBody>
      </p:sp>
      <p:sp>
        <p:nvSpPr>
          <p:cNvPr id="134149" name="Text Box 5"/>
          <p:cNvSpPr txBox="1">
            <a:spLocks noChangeArrowheads="1"/>
          </p:cNvSpPr>
          <p:nvPr/>
        </p:nvSpPr>
        <p:spPr bwMode="auto">
          <a:xfrm>
            <a:off x="684213" y="2276475"/>
            <a:ext cx="7985125" cy="88582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p>
            <a:pPr eaLnBrk="0" hangingPunct="0"/>
            <a:r>
              <a:rPr lang="tr-TR" altLang="tr-TR" sz="2600">
                <a:latin typeface="Times New Roman" panose="02020603050405020304" pitchFamily="18" charset="0"/>
                <a:cs typeface="Times New Roman" panose="02020603050405020304" pitchFamily="18" charset="0"/>
              </a:rPr>
              <a:t>Yörünge		Dairesel ve 		       Oldukça </a:t>
            </a:r>
          </a:p>
          <a:p>
            <a:pPr eaLnBrk="0" hangingPunct="0"/>
            <a:r>
              <a:rPr lang="tr-TR" altLang="tr-TR" sz="2600">
                <a:latin typeface="Times New Roman" panose="02020603050405020304" pitchFamily="18" charset="0"/>
                <a:cs typeface="Times New Roman" panose="02020603050405020304" pitchFamily="18" charset="0"/>
              </a:rPr>
              <a:t> biçimi		   eliptik		        eliptik </a:t>
            </a:r>
            <a:endParaRPr lang="tr-TR" altLang="tr-TR"/>
          </a:p>
        </p:txBody>
      </p:sp>
      <p:sp>
        <p:nvSpPr>
          <p:cNvPr id="134148" name="Text Box 4"/>
          <p:cNvSpPr txBox="1">
            <a:spLocks noChangeArrowheads="1"/>
          </p:cNvSpPr>
          <p:nvPr/>
        </p:nvSpPr>
        <p:spPr bwMode="auto">
          <a:xfrm>
            <a:off x="611188" y="3357563"/>
            <a:ext cx="7402512" cy="88582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a:spAutoFit/>
          </a:bodyPr>
          <a:lstStyle/>
          <a:p>
            <a:pPr eaLnBrk="0" hangingPunct="0"/>
            <a:r>
              <a:rPr lang="tr-TR" altLang="tr-TR" sz="2600">
                <a:latin typeface="Times New Roman" panose="02020603050405020304" pitchFamily="18" charset="0"/>
                <a:cs typeface="Times New Roman" panose="02020603050405020304" pitchFamily="18" charset="0"/>
              </a:rPr>
              <a:t>Boyut			0.5 km ile 		Çekirdekleri </a:t>
            </a:r>
          </a:p>
          <a:p>
            <a:pPr eaLnBrk="0" hangingPunct="0"/>
            <a:r>
              <a:rPr lang="tr-TR" altLang="tr-TR" sz="2600">
                <a:latin typeface="Times New Roman" panose="02020603050405020304" pitchFamily="18" charset="0"/>
                <a:cs typeface="Times New Roman" panose="02020603050405020304" pitchFamily="18" charset="0"/>
              </a:rPr>
              <a:t>			625 km		1 ile 10 km</a:t>
            </a:r>
            <a:endParaRPr lang="tr-TR" altLang="tr-TR"/>
          </a:p>
        </p:txBody>
      </p:sp>
      <p:sp>
        <p:nvSpPr>
          <p:cNvPr id="134147" name="Text Box 3"/>
          <p:cNvSpPr txBox="1">
            <a:spLocks noChangeArrowheads="1"/>
          </p:cNvSpPr>
          <p:nvPr/>
        </p:nvSpPr>
        <p:spPr bwMode="auto">
          <a:xfrm>
            <a:off x="406400" y="4433888"/>
            <a:ext cx="7548563" cy="88582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a:spAutoFit/>
          </a:bodyPr>
          <a:lstStyle/>
          <a:p>
            <a:pPr eaLnBrk="0" hangingPunct="0"/>
            <a:r>
              <a:rPr lang="tr-TR" altLang="tr-TR" sz="2600">
                <a:solidFill>
                  <a:srgbClr val="FFFFFF"/>
                </a:solidFill>
                <a:latin typeface="Times New Roman" panose="02020603050405020304" pitchFamily="18" charset="0"/>
                <a:cs typeface="Times New Roman" panose="02020603050405020304" pitchFamily="18" charset="0"/>
              </a:rPr>
              <a:t>Bileşimleri		Demir veya		  Buz ve kaya </a:t>
            </a:r>
            <a:endParaRPr lang="tr-TR" altLang="tr-TR" sz="2600">
              <a:latin typeface="Times New Roman" panose="02020603050405020304" pitchFamily="18" charset="0"/>
              <a:cs typeface="Times New Roman" panose="02020603050405020304" pitchFamily="18" charset="0"/>
            </a:endParaRPr>
          </a:p>
          <a:p>
            <a:pPr eaLnBrk="0" hangingPunct="0"/>
            <a:r>
              <a:rPr lang="tr-TR" altLang="tr-TR" sz="2600">
                <a:solidFill>
                  <a:srgbClr val="FFFFFF"/>
                </a:solidFill>
                <a:latin typeface="Times New Roman" panose="02020603050405020304" pitchFamily="18" charset="0"/>
                <a:cs typeface="Times New Roman" panose="02020603050405020304" pitchFamily="18" charset="0"/>
              </a:rPr>
              <a:t>			kaya </a:t>
            </a:r>
            <a:endParaRPr lang="tr-TR" altLang="tr-TR"/>
          </a:p>
        </p:txBody>
      </p:sp>
      <p:sp>
        <p:nvSpPr>
          <p:cNvPr id="134146" name="Text Box 2"/>
          <p:cNvSpPr txBox="1">
            <a:spLocks noChangeArrowheads="1"/>
          </p:cNvSpPr>
          <p:nvPr/>
        </p:nvSpPr>
        <p:spPr bwMode="auto">
          <a:xfrm>
            <a:off x="539750" y="5300663"/>
            <a:ext cx="7721600" cy="88582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a:spAutoFit/>
          </a:bodyPr>
          <a:lstStyle/>
          <a:p>
            <a:pPr eaLnBrk="0" hangingPunct="0"/>
            <a:r>
              <a:rPr lang="tr-TR" altLang="tr-TR" sz="2600">
                <a:latin typeface="Times New Roman" panose="02020603050405020304" pitchFamily="18" charset="0"/>
                <a:cs typeface="Times New Roman" panose="02020603050405020304" pitchFamily="18" charset="0"/>
              </a:rPr>
              <a:t>İsimlendirme ?	Keşfeden		Daha sonradan </a:t>
            </a:r>
          </a:p>
          <a:p>
            <a:pPr eaLnBrk="0" hangingPunct="0"/>
            <a:r>
              <a:rPr lang="tr-TR" altLang="tr-TR" sz="2600">
                <a:latin typeface="Times New Roman" panose="02020603050405020304" pitchFamily="18" charset="0"/>
                <a:cs typeface="Times New Roman" panose="02020603050405020304" pitchFamily="18" charset="0"/>
              </a:rPr>
              <a:t>			tarafından		</a:t>
            </a:r>
            <a:endParaRPr lang="tr-TR" altLang="tr-TR"/>
          </a:p>
        </p:txBody>
      </p:sp>
      <p:sp>
        <p:nvSpPr>
          <p:cNvPr id="134153" name="Rectangle 9"/>
          <p:cNvSpPr>
            <a:spLocks noChangeArrowheads="1"/>
          </p:cNvSpPr>
          <p:nvPr/>
        </p:nvSpPr>
        <p:spPr bwMode="auto">
          <a:xfrm>
            <a:off x="1019175" y="2979738"/>
            <a:ext cx="710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altLang="tr-TR">
                <a:solidFill>
                  <a:srgbClr val="FFFFFF"/>
                </a:solidFill>
              </a:rPr>
              <a:t>Bileşimleri		Demir veya		  Buz ve kaya </a:t>
            </a:r>
            <a:endParaRPr lang="tr-TR" altLang="tr-TR"/>
          </a:p>
          <a:p>
            <a:pPr eaLnBrk="0" hangingPunct="0"/>
            <a:endParaRPr lang="tr-TR" altLang="tr-TR"/>
          </a:p>
        </p:txBody>
      </p:sp>
      <p:sp>
        <p:nvSpPr>
          <p:cNvPr id="134154" name="Rectangle 10"/>
          <p:cNvSpPr>
            <a:spLocks noChangeArrowheads="1"/>
          </p:cNvSpPr>
          <p:nvPr/>
        </p:nvSpPr>
        <p:spPr bwMode="auto">
          <a:xfrm>
            <a:off x="1019175" y="3513138"/>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altLang="tr-TR">
                <a:solidFill>
                  <a:srgbClr val="FFFFFF"/>
                </a:solidFill>
              </a:rPr>
              <a:t>			kaya</a:t>
            </a:r>
            <a:endParaRPr lang="tr-TR" altLang="tr-TR"/>
          </a:p>
        </p:txBody>
      </p:sp>
      <p:sp>
        <p:nvSpPr>
          <p:cNvPr id="134155" name="Rectangle 11"/>
          <p:cNvSpPr>
            <a:spLocks noChangeArrowheads="1"/>
          </p:cNvSpPr>
          <p:nvPr/>
        </p:nvSpPr>
        <p:spPr bwMode="auto">
          <a:xfrm>
            <a:off x="611188" y="4365625"/>
            <a:ext cx="77041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altLang="tr-TR" sz="2400"/>
              <a:t>Bileşimleri		Demir veya		  Buz ve kaya </a:t>
            </a:r>
          </a:p>
          <a:p>
            <a:pPr eaLnBrk="0" hangingPunct="0"/>
            <a:r>
              <a:rPr lang="tr-TR" altLang="tr-TR" sz="2400"/>
              <a:t>			    kaya</a:t>
            </a:r>
          </a:p>
        </p:txBody>
      </p:sp>
      <p:sp>
        <p:nvSpPr>
          <p:cNvPr id="134156" name="Rectangle 12"/>
          <p:cNvSpPr>
            <a:spLocks noChangeArrowheads="1"/>
          </p:cNvSpPr>
          <p:nvPr/>
        </p:nvSpPr>
        <p:spPr bwMode="auto">
          <a:xfrm>
            <a:off x="1019175" y="3513138"/>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altLang="tr-TR">
                <a:solidFill>
                  <a:srgbClr val="FFFFFF"/>
                </a:solidFill>
              </a:rPr>
              <a:t>			kaya</a:t>
            </a:r>
            <a:endParaRPr lang="tr-TR" altLang="tr-TR"/>
          </a:p>
        </p:txBody>
      </p:sp>
    </p:spTree>
    <p:extLst>
      <p:ext uri="{BB962C8B-B14F-4D97-AF65-F5344CB8AC3E}">
        <p14:creationId xmlns:p14="http://schemas.microsoft.com/office/powerpoint/2010/main" val="5393065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mete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5" name="Rectangle 3"/>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4676" name="Text Box 4"/>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a:solidFill>
                  <a:srgbClr val="CCECFF"/>
                </a:solidFill>
                <a:latin typeface="Albertus Medium" pitchFamily="34" charset="0"/>
              </a:rPr>
              <a:t>Meteorlar (Göktaşları)</a:t>
            </a:r>
            <a:endParaRPr lang="en-US" altLang="tr-TR" sz="3600" b="1">
              <a:solidFill>
                <a:srgbClr val="CCECFF"/>
              </a:solidFill>
              <a:latin typeface="Albertus Medium" pitchFamily="34" charset="0"/>
            </a:endParaRPr>
          </a:p>
        </p:txBody>
      </p:sp>
      <p:sp>
        <p:nvSpPr>
          <p:cNvPr id="284677" name="Text Box 5"/>
          <p:cNvSpPr txBox="1">
            <a:spLocks noChangeArrowheads="1"/>
          </p:cNvSpPr>
          <p:nvPr/>
        </p:nvSpPr>
        <p:spPr bwMode="auto">
          <a:xfrm>
            <a:off x="250825" y="1125538"/>
            <a:ext cx="8785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a:solidFill>
                  <a:schemeClr val="bg1"/>
                </a:solidFill>
                <a:latin typeface="Arial" panose="020B0604020202020204" pitchFamily="34" charset="0"/>
              </a:rPr>
              <a:t>Asterodiler arası çarpışmalarda veya</a:t>
            </a:r>
          </a:p>
          <a:p>
            <a:pPr algn="ctr" eaLnBrk="1" hangingPunct="1">
              <a:spcBef>
                <a:spcPct val="0"/>
              </a:spcBef>
              <a:buFontTx/>
              <a:buNone/>
            </a:pPr>
            <a:r>
              <a:rPr lang="tr-TR" altLang="tr-TR" sz="2400">
                <a:solidFill>
                  <a:schemeClr val="bg1"/>
                </a:solidFill>
                <a:latin typeface="Arial" panose="020B0604020202020204" pitchFamily="34" charset="0"/>
              </a:rPr>
              <a:t>Kuyruklu yıldız geçişlerinde serbest kalan küçük parçalar</a:t>
            </a:r>
          </a:p>
        </p:txBody>
      </p:sp>
      <p:sp>
        <p:nvSpPr>
          <p:cNvPr id="284678" name="Text Box 6"/>
          <p:cNvSpPr txBox="1">
            <a:spLocks noChangeArrowheads="1"/>
          </p:cNvSpPr>
          <p:nvPr/>
        </p:nvSpPr>
        <p:spPr bwMode="auto">
          <a:xfrm>
            <a:off x="179388" y="5157788"/>
            <a:ext cx="3421062" cy="120015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solidFill>
                  <a:srgbClr val="00FF00"/>
                </a:solidFill>
                <a:latin typeface="Arial" panose="020B0604020202020204" pitchFamily="34" charset="0"/>
              </a:rPr>
              <a:t>100</a:t>
            </a:r>
            <a:r>
              <a:rPr lang="tr-TR" altLang="tr-TR" sz="1800">
                <a:solidFill>
                  <a:srgbClr val="00FF00"/>
                </a:solidFill>
                <a:latin typeface="Symbol" panose="05050102010706020507" pitchFamily="18" charset="2"/>
              </a:rPr>
              <a:t>m</a:t>
            </a:r>
            <a:r>
              <a:rPr lang="tr-TR" altLang="tr-TR" sz="1800">
                <a:solidFill>
                  <a:srgbClr val="00FF00"/>
                </a:solidFill>
                <a:latin typeface="Arial" panose="020B0604020202020204" pitchFamily="34" charset="0"/>
              </a:rPr>
              <a:t>m ile 10m arasında boyutlara sahip genel olarak siliyum ve metal içerikli toz veya kayalar</a:t>
            </a:r>
          </a:p>
        </p:txBody>
      </p:sp>
      <p:pic>
        <p:nvPicPr>
          <p:cNvPr id="430087" name="Picture 7" descr="IronMeteori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2852738"/>
            <a:ext cx="1266825" cy="100965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30088" name="Picture 8" descr="albin-bi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3500438"/>
            <a:ext cx="1219200" cy="81915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30089" name="Picture 9" descr="iron-meteorit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188" y="4076700"/>
            <a:ext cx="1295400" cy="9048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30090" name="Picture 10" descr="meteorit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9700" y="4149725"/>
            <a:ext cx="1428750" cy="142875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30091" name="Picture 11" descr="051111_meteorite_hmed_4p">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25" y="4700588"/>
            <a:ext cx="1095375" cy="110490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30092" name="Picture 12" descr="Namibia-Grootfontein-vicinity-Hoba-meteorite-at-50-tons-the-biggest-known-in-the-world-SMO">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275" y="4437063"/>
            <a:ext cx="1428750" cy="93345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30093" name="Picture 13" descr="martian_meteorite">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6100" y="5516563"/>
            <a:ext cx="1295400" cy="9810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30094" name="Picture 14" descr="steve_meteorite_0199">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96188" y="5589588"/>
            <a:ext cx="1428750" cy="107632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30095" name="Picture 15" descr="20050827232208!SikhoteAlinMeteorite">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7400" y="5734050"/>
            <a:ext cx="1428750" cy="107632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25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30087"/>
                                        </p:tgtEl>
                                        <p:attrNameLst>
                                          <p:attrName>style.visibility</p:attrName>
                                        </p:attrNameLst>
                                      </p:cBhvr>
                                      <p:to>
                                        <p:strVal val="visible"/>
                                      </p:to>
                                    </p:set>
                                    <p:animEffect transition="in" filter="fade">
                                      <p:cBhvr>
                                        <p:cTn id="7" dur="500"/>
                                        <p:tgtEl>
                                          <p:spTgt spid="43008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30091"/>
                                        </p:tgtEl>
                                        <p:attrNameLst>
                                          <p:attrName>style.visibility</p:attrName>
                                        </p:attrNameLst>
                                      </p:cBhvr>
                                      <p:to>
                                        <p:strVal val="visible"/>
                                      </p:to>
                                    </p:set>
                                    <p:animEffect transition="in" filter="fade">
                                      <p:cBhvr>
                                        <p:cTn id="11" dur="500"/>
                                        <p:tgtEl>
                                          <p:spTgt spid="43009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0093"/>
                                        </p:tgtEl>
                                        <p:attrNameLst>
                                          <p:attrName>style.visibility</p:attrName>
                                        </p:attrNameLst>
                                      </p:cBhvr>
                                      <p:to>
                                        <p:strVal val="visible"/>
                                      </p:to>
                                    </p:set>
                                    <p:animEffect transition="in" filter="fade">
                                      <p:cBhvr>
                                        <p:cTn id="15" dur="500"/>
                                        <p:tgtEl>
                                          <p:spTgt spid="43009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0092"/>
                                        </p:tgtEl>
                                        <p:attrNameLst>
                                          <p:attrName>style.visibility</p:attrName>
                                        </p:attrNameLst>
                                      </p:cBhvr>
                                      <p:to>
                                        <p:strVal val="visible"/>
                                      </p:to>
                                    </p:set>
                                    <p:animEffect transition="in" filter="fade">
                                      <p:cBhvr>
                                        <p:cTn id="19" dur="500"/>
                                        <p:tgtEl>
                                          <p:spTgt spid="43009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30088"/>
                                        </p:tgtEl>
                                        <p:attrNameLst>
                                          <p:attrName>style.visibility</p:attrName>
                                        </p:attrNameLst>
                                      </p:cBhvr>
                                      <p:to>
                                        <p:strVal val="visible"/>
                                      </p:to>
                                    </p:set>
                                    <p:animEffect transition="in" filter="fade">
                                      <p:cBhvr>
                                        <p:cTn id="23" dur="500"/>
                                        <p:tgtEl>
                                          <p:spTgt spid="43008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0090"/>
                                        </p:tgtEl>
                                        <p:attrNameLst>
                                          <p:attrName>style.visibility</p:attrName>
                                        </p:attrNameLst>
                                      </p:cBhvr>
                                      <p:to>
                                        <p:strVal val="visible"/>
                                      </p:to>
                                    </p:set>
                                    <p:animEffect transition="in" filter="fade">
                                      <p:cBhvr>
                                        <p:cTn id="27" dur="500"/>
                                        <p:tgtEl>
                                          <p:spTgt spid="430090"/>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30094"/>
                                        </p:tgtEl>
                                        <p:attrNameLst>
                                          <p:attrName>style.visibility</p:attrName>
                                        </p:attrNameLst>
                                      </p:cBhvr>
                                      <p:to>
                                        <p:strVal val="visible"/>
                                      </p:to>
                                    </p:set>
                                    <p:animEffect transition="in" filter="fade">
                                      <p:cBhvr>
                                        <p:cTn id="31" dur="500"/>
                                        <p:tgtEl>
                                          <p:spTgt spid="430094"/>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430095"/>
                                        </p:tgtEl>
                                        <p:attrNameLst>
                                          <p:attrName>style.visibility</p:attrName>
                                        </p:attrNameLst>
                                      </p:cBhvr>
                                      <p:to>
                                        <p:strVal val="visible"/>
                                      </p:to>
                                    </p:set>
                                    <p:animEffect transition="in" filter="fade">
                                      <p:cBhvr>
                                        <p:cTn id="35" dur="500"/>
                                        <p:tgtEl>
                                          <p:spTgt spid="430095"/>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430089"/>
                                        </p:tgtEl>
                                        <p:attrNameLst>
                                          <p:attrName>style.visibility</p:attrName>
                                        </p:attrNameLst>
                                      </p:cBhvr>
                                      <p:to>
                                        <p:strVal val="visible"/>
                                      </p:to>
                                    </p:set>
                                    <p:animEffect transition="in" filter="fade">
                                      <p:cBhvr>
                                        <p:cTn id="39" dur="500"/>
                                        <p:tgtEl>
                                          <p:spTgt spid="430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mete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Rectangle 3"/>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5700" name="Text Box 4"/>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a:solidFill>
                  <a:srgbClr val="CCECFF"/>
                </a:solidFill>
                <a:latin typeface="Albertus Medium" pitchFamily="34" charset="0"/>
              </a:rPr>
              <a:t>Meteorlar (Göktaşları)</a:t>
            </a:r>
            <a:endParaRPr lang="en-US" altLang="tr-TR" sz="3600" b="1">
              <a:solidFill>
                <a:srgbClr val="CCECFF"/>
              </a:solidFill>
              <a:latin typeface="Albertus Medium" pitchFamily="34" charset="0"/>
            </a:endParaRPr>
          </a:p>
        </p:txBody>
      </p:sp>
      <p:sp>
        <p:nvSpPr>
          <p:cNvPr id="285701" name="Text Box 5"/>
          <p:cNvSpPr txBox="1">
            <a:spLocks noChangeArrowheads="1"/>
          </p:cNvSpPr>
          <p:nvPr/>
        </p:nvSpPr>
        <p:spPr bwMode="auto">
          <a:xfrm>
            <a:off x="150813" y="1198563"/>
            <a:ext cx="25908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a:solidFill>
                  <a:srgbClr val="00FF00"/>
                </a:solidFill>
                <a:latin typeface="Arial" panose="020B0604020202020204" pitchFamily="34" charset="0"/>
              </a:rPr>
              <a:t>Büyük hızlarla Yer atmosferine girdiklerinde sürtünme etkisi ile yanmaya başlarlar ve bir kaç saniye süreli ışıklı </a:t>
            </a:r>
          </a:p>
          <a:p>
            <a:pPr eaLnBrk="1" hangingPunct="1">
              <a:spcBef>
                <a:spcPct val="0"/>
              </a:spcBef>
              <a:buFontTx/>
              <a:buNone/>
            </a:pPr>
            <a:r>
              <a:rPr lang="tr-TR" altLang="tr-TR" sz="1800">
                <a:solidFill>
                  <a:srgbClr val="00FF00"/>
                </a:solidFill>
                <a:latin typeface="Arial" panose="020B0604020202020204" pitchFamily="34" charset="0"/>
              </a:rPr>
              <a:t>bir iz bırakırlar.</a:t>
            </a:r>
          </a:p>
        </p:txBody>
      </p:sp>
      <p:pic>
        <p:nvPicPr>
          <p:cNvPr id="431110" name="Picture 6" descr="beers-mete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149725"/>
            <a:ext cx="3751262" cy="247491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431111" name="Picture 7" descr="041112_leonid_meteor_vmed_wid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349500"/>
            <a:ext cx="2212975" cy="3214688"/>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431112" name="Picture 8" descr="meteor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919663"/>
            <a:ext cx="2673350" cy="1830387"/>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431113" name="Picture 9" descr="xxxETE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3" y="4724400"/>
            <a:ext cx="2089150" cy="1838325"/>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84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31111"/>
                                        </p:tgtEl>
                                        <p:attrNameLst>
                                          <p:attrName>style.visibility</p:attrName>
                                        </p:attrNameLst>
                                      </p:cBhvr>
                                      <p:to>
                                        <p:strVal val="visible"/>
                                      </p:to>
                                    </p:set>
                                    <p:animEffect transition="in" filter="fade">
                                      <p:cBhvr>
                                        <p:cTn id="7" dur="500"/>
                                        <p:tgtEl>
                                          <p:spTgt spid="43111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31110"/>
                                        </p:tgtEl>
                                        <p:attrNameLst>
                                          <p:attrName>style.visibility</p:attrName>
                                        </p:attrNameLst>
                                      </p:cBhvr>
                                      <p:to>
                                        <p:strVal val="visible"/>
                                      </p:to>
                                    </p:set>
                                    <p:animEffect transition="in" filter="fade">
                                      <p:cBhvr>
                                        <p:cTn id="11" dur="500"/>
                                        <p:tgtEl>
                                          <p:spTgt spid="43111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1112"/>
                                        </p:tgtEl>
                                        <p:attrNameLst>
                                          <p:attrName>style.visibility</p:attrName>
                                        </p:attrNameLst>
                                      </p:cBhvr>
                                      <p:to>
                                        <p:strVal val="visible"/>
                                      </p:to>
                                    </p:set>
                                    <p:animEffect transition="in" filter="fade">
                                      <p:cBhvr>
                                        <p:cTn id="15" dur="500"/>
                                        <p:tgtEl>
                                          <p:spTgt spid="43111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1113"/>
                                        </p:tgtEl>
                                        <p:attrNameLst>
                                          <p:attrName>style.visibility</p:attrName>
                                        </p:attrNameLst>
                                      </p:cBhvr>
                                      <p:to>
                                        <p:strVal val="visible"/>
                                      </p:to>
                                    </p:set>
                                    <p:animEffect transition="in" filter="fade">
                                      <p:cBhvr>
                                        <p:cTn id="19" dur="500"/>
                                        <p:tgtEl>
                                          <p:spTgt spid="431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tr-TR" altLang="tr-TR"/>
              <a:t>Meteor Nedir?</a:t>
            </a:r>
          </a:p>
        </p:txBody>
      </p:sp>
      <p:sp>
        <p:nvSpPr>
          <p:cNvPr id="10243" name="Rectangle 3"/>
          <p:cNvSpPr>
            <a:spLocks noGrp="1" noChangeArrowheads="1"/>
          </p:cNvSpPr>
          <p:nvPr>
            <p:ph type="body" idx="1"/>
          </p:nvPr>
        </p:nvSpPr>
        <p:spPr/>
        <p:txBody>
          <a:bodyPr/>
          <a:lstStyle/>
          <a:p>
            <a:pPr algn="just"/>
            <a:r>
              <a:rPr lang="tr-TR" altLang="tr-TR" b="1" dirty="0"/>
              <a:t>Meteor; </a:t>
            </a:r>
            <a:r>
              <a:rPr lang="tr-TR" altLang="tr-TR" dirty="0"/>
              <a:t>Güneş Sistemi’ndeki cisimlerin Dünya atmosferine düşmesiyle, yüksek hızlarda, hava ile sürtünme sonucu akkor haline gelerek, gece yer yüzünden kısa süreli bir ışık çizgisi şeklinde görülmesine verilen </a:t>
            </a:r>
            <a:r>
              <a:rPr lang="tr-TR" altLang="tr-TR" dirty="0" smtClean="0"/>
              <a:t>isimdir. </a:t>
            </a:r>
            <a:r>
              <a:rPr lang="tr-TR" altLang="tr-TR" dirty="0"/>
              <a:t>Halk arasında 'kayan yıldız', 'yıldız kayması' ve benzeri sözcüklerle ifade edilir.</a:t>
            </a:r>
          </a:p>
          <a:p>
            <a:endParaRPr lang="tr-TR" altLang="tr-TR" dirty="0"/>
          </a:p>
        </p:txBody>
      </p:sp>
    </p:spTree>
    <p:extLst>
      <p:ext uri="{BB962C8B-B14F-4D97-AF65-F5344CB8AC3E}">
        <p14:creationId xmlns:p14="http://schemas.microsoft.com/office/powerpoint/2010/main" val="3891820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tr-TR" altLang="tr-TR"/>
              <a:t>Yıldız Kayması Nasıl Oluşur ?</a:t>
            </a:r>
          </a:p>
        </p:txBody>
      </p:sp>
      <p:sp>
        <p:nvSpPr>
          <p:cNvPr id="11267" name="Rectangle 3"/>
          <p:cNvSpPr>
            <a:spLocks noGrp="1" noChangeArrowheads="1"/>
          </p:cNvSpPr>
          <p:nvPr>
            <p:ph type="body" idx="1"/>
          </p:nvPr>
        </p:nvSpPr>
        <p:spPr/>
        <p:txBody>
          <a:bodyPr/>
          <a:lstStyle/>
          <a:p>
            <a:pPr algn="just">
              <a:lnSpc>
                <a:spcPct val="80000"/>
              </a:lnSpc>
            </a:pPr>
            <a:r>
              <a:rPr lang="tr-TR" altLang="tr-TR" sz="2400"/>
              <a:t>Güneş çevresinde değişik yörüngelerde dolanan irili ufaklı her türlü kaya parçasına göktaşı denir. Kuyrukluyıldızlar yörüngelerinde dolaşırken tamamen parçalandıklarında geriye kalan katı küçük çekirdek parçaları bırakırlar. </a:t>
            </a:r>
          </a:p>
          <a:p>
            <a:pPr algn="just">
              <a:lnSpc>
                <a:spcPct val="80000"/>
              </a:lnSpc>
            </a:pPr>
            <a:r>
              <a:rPr lang="tr-TR" altLang="tr-TR" sz="2400"/>
              <a:t>Bunların boyutları 10 km çaplı kaya parçalarından, 1 mikron büyüklüğündeki toz parçacıklarına kadar değişir. </a:t>
            </a:r>
          </a:p>
          <a:p>
            <a:pPr algn="just">
              <a:lnSpc>
                <a:spcPct val="80000"/>
              </a:lnSpc>
            </a:pPr>
            <a:r>
              <a:rPr lang="tr-TR" altLang="tr-TR" sz="2400"/>
              <a:t>Eğer uzayda bol miktarda bulunan bu göktaşlarının yörüngeleri Dünya'mızın yörüngesi ile kesişirse, göktaşı büyük bir hızla (42-72 km/sn) atmosfere girer. Bu sırada meydana gelen sürtünme ile göktaşı ısınır, yanar ve ışık saçmaya başlar. Halk dilinde bu olaya </a:t>
            </a:r>
            <a:r>
              <a:rPr lang="tr-TR" altLang="tr-TR" sz="2400" b="1"/>
              <a:t>yıldız kaydı</a:t>
            </a:r>
            <a:r>
              <a:rPr lang="tr-TR" altLang="tr-TR" sz="2400"/>
              <a:t> denir. </a:t>
            </a:r>
          </a:p>
        </p:txBody>
      </p:sp>
    </p:spTree>
    <p:extLst>
      <p:ext uri="{BB962C8B-B14F-4D97-AF65-F5344CB8AC3E}">
        <p14:creationId xmlns:p14="http://schemas.microsoft.com/office/powerpoint/2010/main" val="2663249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tr-TR" altLang="tr-TR" dirty="0" smtClean="0">
                <a:solidFill>
                  <a:srgbClr val="FF0000"/>
                </a:solidFill>
              </a:rPr>
              <a:t>Gezegen Nedir?</a:t>
            </a:r>
          </a:p>
        </p:txBody>
      </p:sp>
      <p:sp>
        <p:nvSpPr>
          <p:cNvPr id="25603" name="Content Placeholder 2"/>
          <p:cNvSpPr>
            <a:spLocks noGrp="1"/>
          </p:cNvSpPr>
          <p:nvPr>
            <p:ph idx="1"/>
          </p:nvPr>
        </p:nvSpPr>
        <p:spPr>
          <a:xfrm>
            <a:off x="474492" y="1124744"/>
            <a:ext cx="8229600" cy="4525963"/>
          </a:xfrm>
        </p:spPr>
        <p:txBody>
          <a:bodyPr/>
          <a:lstStyle/>
          <a:p>
            <a:pPr algn="just" eaLnBrk="1" hangingPunct="1"/>
            <a:r>
              <a:rPr lang="tr-TR" altLang="tr-TR" sz="2800" dirty="0" smtClean="0"/>
              <a:t>Eski Yunan tarihinde Merkür, Venüs, Mars, Jüpiter ve Satürn için gezegen terimi, “sabit olamayan” veya “gezgin” olarak tanımlanmıştı. Kopernik devriminden sonra bu beş gezginin yanına Neptün, Uranüs ve Plüto da eklendi ve bunlara “gezegen” adı verildi. </a:t>
            </a:r>
          </a:p>
          <a:p>
            <a:pPr algn="just" eaLnBrk="1" hangingPunct="1"/>
            <a:r>
              <a:rPr lang="tr-TR" altLang="tr-TR" sz="2800" dirty="0" smtClean="0"/>
              <a:t>Ancak, Güneş sisteminin dış sınırında yer alan Kuiper kuşağında çok sayıda Plüto boyutlarında cisim keşfedilmeye başladıktan sonra (Jewitt ve Luu 1993, Luu ve Jewitt 2002) Plüto ve benzeri cisimler için gezegen tanımının yeniden yapılması gerektiği ortaya çıktı</a:t>
            </a:r>
            <a:r>
              <a:rPr lang="tr-TR" altLang="tr-TR" sz="2800" smtClean="0"/>
              <a:t>. Buna göre bir cismin gezegen olabilmesi için şu ölçütleri sağlaması gerekir</a:t>
            </a:r>
            <a:endParaRPr lang="tr-TR" altLang="tr-TR" sz="2800" dirty="0" smtClean="0"/>
          </a:p>
        </p:txBody>
      </p:sp>
    </p:spTree>
    <p:extLst>
      <p:ext uri="{BB962C8B-B14F-4D97-AF65-F5344CB8AC3E}">
        <p14:creationId xmlns:p14="http://schemas.microsoft.com/office/powerpoint/2010/main" val="140056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1109663" y="333375"/>
            <a:ext cx="6924675" cy="561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sp>
        <p:nvSpPr>
          <p:cNvPr id="287747" name="Text Box 3"/>
          <p:cNvSpPr txBox="1">
            <a:spLocks noChangeArrowheads="1"/>
          </p:cNvSpPr>
          <p:nvPr/>
        </p:nvSpPr>
        <p:spPr bwMode="auto">
          <a:xfrm>
            <a:off x="1150938" y="379413"/>
            <a:ext cx="6843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3600" b="1" dirty="0">
                <a:latin typeface="Albertus Medium" pitchFamily="34" charset="0"/>
              </a:rPr>
              <a:t>Meteorlar (Göktaşları)</a:t>
            </a:r>
            <a:endParaRPr lang="en-US" altLang="tr-TR" sz="3600" b="1" dirty="0">
              <a:latin typeface="Albertus Medium" pitchFamily="34" charset="0"/>
            </a:endParaRPr>
          </a:p>
        </p:txBody>
      </p:sp>
      <p:sp>
        <p:nvSpPr>
          <p:cNvPr id="287748" name="Text Box 4"/>
          <p:cNvSpPr txBox="1">
            <a:spLocks noChangeArrowheads="1"/>
          </p:cNvSpPr>
          <p:nvPr/>
        </p:nvSpPr>
        <p:spPr bwMode="auto">
          <a:xfrm>
            <a:off x="150813" y="947122"/>
            <a:ext cx="88138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dirty="0">
                <a:latin typeface="Arial" panose="020B0604020202020204" pitchFamily="34" charset="0"/>
              </a:rPr>
              <a:t>1 günde Yer atmosferine giren bu türden cisim miktarı</a:t>
            </a:r>
          </a:p>
          <a:p>
            <a:pPr algn="ctr" eaLnBrk="1" hangingPunct="1">
              <a:spcBef>
                <a:spcPct val="0"/>
              </a:spcBef>
              <a:buFontTx/>
              <a:buNone/>
            </a:pPr>
            <a:endParaRPr lang="tr-TR" altLang="tr-TR" sz="800" dirty="0">
              <a:solidFill>
                <a:srgbClr val="00FF00"/>
              </a:solidFill>
              <a:latin typeface="Arial" panose="020B0604020202020204" pitchFamily="34" charset="0"/>
            </a:endParaRPr>
          </a:p>
          <a:p>
            <a:pPr algn="ctr" eaLnBrk="1" hangingPunct="1">
              <a:spcBef>
                <a:spcPct val="0"/>
              </a:spcBef>
              <a:buFontTx/>
              <a:buNone/>
            </a:pPr>
            <a:r>
              <a:rPr lang="tr-TR" altLang="tr-TR" dirty="0">
                <a:solidFill>
                  <a:srgbClr val="FF3300"/>
                </a:solidFill>
                <a:latin typeface="Arial" panose="020B0604020202020204" pitchFamily="34" charset="0"/>
              </a:rPr>
              <a:t>300 TON !</a:t>
            </a:r>
          </a:p>
          <a:p>
            <a:pPr algn="ctr" eaLnBrk="1" hangingPunct="1">
              <a:spcBef>
                <a:spcPct val="0"/>
              </a:spcBef>
              <a:buFontTx/>
              <a:buNone/>
            </a:pPr>
            <a:endParaRPr lang="tr-TR" altLang="tr-TR" sz="800" dirty="0">
              <a:solidFill>
                <a:srgbClr val="FF3300"/>
              </a:solidFill>
              <a:latin typeface="Arial" panose="020B0604020202020204" pitchFamily="34" charset="0"/>
            </a:endParaRPr>
          </a:p>
          <a:p>
            <a:pPr algn="ctr" eaLnBrk="1" hangingPunct="1">
              <a:spcBef>
                <a:spcPct val="0"/>
              </a:spcBef>
              <a:buFontTx/>
              <a:buNone/>
            </a:pPr>
            <a:r>
              <a:rPr lang="tr-TR" altLang="tr-TR" sz="1800" dirty="0">
                <a:latin typeface="Arial" panose="020B0604020202020204" pitchFamily="34" charset="0"/>
              </a:rPr>
              <a:t>Büyük bir çoğunluğu Yer atmosferinde buharlaşırken, nariden büyük kütleli olanları yeryüzüne kadar ulaşabiliyor</a:t>
            </a:r>
          </a:p>
        </p:txBody>
      </p:sp>
      <p:pic>
        <p:nvPicPr>
          <p:cNvPr id="287749" name="Picture 5" descr="meteor_hit_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708275"/>
            <a:ext cx="2508250" cy="3705225"/>
          </a:xfrm>
          <a:prstGeom prst="rect">
            <a:avLst/>
          </a:prstGeom>
          <a:noFill/>
          <a:ln w="158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87750" name="Oval 6"/>
          <p:cNvSpPr>
            <a:spLocks noChangeArrowheads="1"/>
          </p:cNvSpPr>
          <p:nvPr/>
        </p:nvSpPr>
        <p:spPr bwMode="auto">
          <a:xfrm>
            <a:off x="371475" y="5815013"/>
            <a:ext cx="358775" cy="358775"/>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r-TR" altLang="tr-TR" sz="1800">
              <a:latin typeface="Arial" panose="020B0604020202020204" pitchFamily="34" charset="0"/>
            </a:endParaRPr>
          </a:p>
        </p:txBody>
      </p:sp>
      <p:pic>
        <p:nvPicPr>
          <p:cNvPr id="287751" name="Picture 7" descr="PeekskillMe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868863"/>
            <a:ext cx="2309813" cy="17827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7752" name="Line 8"/>
          <p:cNvSpPr>
            <a:spLocks noChangeShapeType="1"/>
          </p:cNvSpPr>
          <p:nvPr/>
        </p:nvSpPr>
        <p:spPr bwMode="auto">
          <a:xfrm flipV="1">
            <a:off x="539750" y="4868863"/>
            <a:ext cx="1152525" cy="936625"/>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87753" name="Line 9"/>
          <p:cNvSpPr>
            <a:spLocks noChangeShapeType="1"/>
          </p:cNvSpPr>
          <p:nvPr/>
        </p:nvSpPr>
        <p:spPr bwMode="auto">
          <a:xfrm>
            <a:off x="539750" y="6165850"/>
            <a:ext cx="1133475" cy="4841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pic>
        <p:nvPicPr>
          <p:cNvPr id="287754" name="Picture 10" descr="arizona_cr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708275"/>
            <a:ext cx="3533775" cy="2147888"/>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87755" name="Picture 11" descr="tswaing1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4605338"/>
            <a:ext cx="3275013" cy="2063750"/>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87756" name="Text Box 12"/>
          <p:cNvSpPr txBox="1">
            <a:spLocks noChangeArrowheads="1"/>
          </p:cNvSpPr>
          <p:nvPr/>
        </p:nvSpPr>
        <p:spPr bwMode="auto">
          <a:xfrm>
            <a:off x="4356100" y="2781300"/>
            <a:ext cx="3446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200" b="1">
                <a:solidFill>
                  <a:schemeClr val="tx2"/>
                </a:solidFill>
                <a:latin typeface="Arial" panose="020B0604020202020204" pitchFamily="34" charset="0"/>
              </a:rPr>
              <a:t>Berringer krateri – Arizona, ABD</a:t>
            </a:r>
          </a:p>
        </p:txBody>
      </p:sp>
      <p:sp>
        <p:nvSpPr>
          <p:cNvPr id="287757" name="Text Box 13"/>
          <p:cNvSpPr txBox="1">
            <a:spLocks noChangeArrowheads="1"/>
          </p:cNvSpPr>
          <p:nvPr/>
        </p:nvSpPr>
        <p:spPr bwMode="auto">
          <a:xfrm>
            <a:off x="5603875" y="4662488"/>
            <a:ext cx="34464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200" b="1">
                <a:solidFill>
                  <a:schemeClr val="tx2"/>
                </a:solidFill>
                <a:latin typeface="Arial" panose="020B0604020202020204" pitchFamily="34" charset="0"/>
              </a:rPr>
              <a:t>Tswaing krateri – Pretoria, G. Afrika Cum.</a:t>
            </a:r>
          </a:p>
        </p:txBody>
      </p:sp>
    </p:spTree>
    <p:extLst>
      <p:ext uri="{BB962C8B-B14F-4D97-AF65-F5344CB8AC3E}">
        <p14:creationId xmlns:p14="http://schemas.microsoft.com/office/powerpoint/2010/main" val="28991284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708400" y="981075"/>
            <a:ext cx="52927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b="1" i="1" dirty="0" smtClean="0">
                <a:solidFill>
                  <a:srgbClr val="100442"/>
                </a:solidFill>
              </a:rPr>
              <a:t>Ancak bazıları atmosferde </a:t>
            </a:r>
            <a:r>
              <a:rPr lang="tr-TR" altLang="tr-TR" b="1" i="1" dirty="0">
                <a:solidFill>
                  <a:srgbClr val="100442"/>
                </a:solidFill>
              </a:rPr>
              <a:t>tamamen buharlaşmadan yeryüzüne ulaşabilmektedir. </a:t>
            </a:r>
          </a:p>
          <a:p>
            <a:pPr algn="ctr"/>
            <a:endParaRPr lang="tr-TR" altLang="tr-TR" b="1" i="1" dirty="0">
              <a:solidFill>
                <a:srgbClr val="100442"/>
              </a:solidFill>
            </a:endParaRPr>
          </a:p>
          <a:p>
            <a:pPr algn="ctr"/>
            <a:r>
              <a:rPr lang="tr-TR" altLang="tr-TR" b="1" i="1" dirty="0">
                <a:solidFill>
                  <a:srgbClr val="100442"/>
                </a:solidFill>
              </a:rPr>
              <a:t>Y</a:t>
            </a:r>
            <a:r>
              <a:rPr lang="tr-TR" altLang="tr-TR" b="1" i="1" dirty="0" smtClean="0">
                <a:solidFill>
                  <a:srgbClr val="100442"/>
                </a:solidFill>
              </a:rPr>
              <a:t>eryüzüne </a:t>
            </a:r>
            <a:r>
              <a:rPr lang="tr-TR" altLang="tr-TR" b="1" i="1" dirty="0">
                <a:solidFill>
                  <a:srgbClr val="100442"/>
                </a:solidFill>
              </a:rPr>
              <a:t>ulaşan “meteorit” genellikle bir toz zerresi kadar veya bir çakıl taşından biraz daha büyüktür.</a:t>
            </a:r>
          </a:p>
        </p:txBody>
      </p:sp>
      <p:pic>
        <p:nvPicPr>
          <p:cNvPr id="82947" name="Picture 3" descr="meteorit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2879725" cy="2449513"/>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meteor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357563"/>
            <a:ext cx="2879725" cy="244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724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0" y="1052513"/>
            <a:ext cx="91440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tr-TR" altLang="tr-TR" sz="2800" b="1" i="1" dirty="0">
                <a:latin typeface="Garamond" panose="02020404030301010803" pitchFamily="18" charset="0"/>
              </a:rPr>
              <a:t>    Ağrı</a:t>
            </a:r>
            <a:r>
              <a:rPr lang="tr-TR" altLang="tr-TR" sz="2800" b="1" i="1" dirty="0"/>
              <a:t>’</a:t>
            </a:r>
            <a:r>
              <a:rPr lang="tr-TR" altLang="tr-TR" sz="2800" b="1" i="1" dirty="0">
                <a:latin typeface="Garamond" panose="02020404030301010803" pitchFamily="18" charset="0"/>
              </a:rPr>
              <a:t>nın Doğubayazıt il</a:t>
            </a:r>
            <a:r>
              <a:rPr lang="tr-TR" altLang="tr-TR" sz="2800" b="1" i="1" dirty="0"/>
              <a:t>ç</a:t>
            </a:r>
            <a:r>
              <a:rPr lang="tr-TR" altLang="tr-TR" sz="2800" b="1" i="1" dirty="0">
                <a:latin typeface="Garamond" panose="02020404030301010803" pitchFamily="18" charset="0"/>
              </a:rPr>
              <a:t>esindeki dev krater, 120 yıl </a:t>
            </a:r>
            <a:r>
              <a:rPr lang="tr-TR" altLang="tr-TR" sz="2800" b="1" i="1" dirty="0"/>
              <a:t>ö</a:t>
            </a:r>
            <a:r>
              <a:rPr lang="tr-TR" altLang="tr-TR" sz="2800" b="1" i="1" dirty="0">
                <a:latin typeface="Garamond" panose="02020404030301010803" pitchFamily="18" charset="0"/>
              </a:rPr>
              <a:t>nce bir g</a:t>
            </a:r>
            <a:r>
              <a:rPr lang="tr-TR" altLang="tr-TR" sz="2800" b="1" i="1" dirty="0"/>
              <a:t>ö</a:t>
            </a:r>
            <a:r>
              <a:rPr lang="tr-TR" altLang="tr-TR" sz="2800" b="1" i="1" dirty="0">
                <a:latin typeface="Garamond" panose="02020404030301010803" pitchFamily="18" charset="0"/>
              </a:rPr>
              <a:t>ktaşı d</a:t>
            </a:r>
            <a:r>
              <a:rPr lang="tr-TR" altLang="tr-TR" sz="2800" b="1" i="1" dirty="0"/>
              <a:t>ü</a:t>
            </a:r>
            <a:r>
              <a:rPr lang="tr-TR" altLang="tr-TR" sz="2800" b="1" i="1" dirty="0">
                <a:latin typeface="Garamond" panose="02020404030301010803" pitchFamily="18" charset="0"/>
              </a:rPr>
              <a:t>şmesi sonucu oluşmuş. 35 metre genişliğe ve 60 metre derinliğe sahip bu </a:t>
            </a:r>
            <a:r>
              <a:rPr lang="tr-TR" altLang="tr-TR" sz="2800" b="1" i="1" dirty="0"/>
              <a:t>ç</a:t>
            </a:r>
            <a:r>
              <a:rPr lang="tr-TR" altLang="tr-TR" sz="2800" b="1" i="1" dirty="0">
                <a:latin typeface="Garamond" panose="02020404030301010803" pitchFamily="18" charset="0"/>
              </a:rPr>
              <a:t>ukurun her yıl 10 bine yakın ziyaret</a:t>
            </a:r>
            <a:r>
              <a:rPr lang="tr-TR" altLang="tr-TR" sz="2800" b="1" i="1" dirty="0"/>
              <a:t>ç</a:t>
            </a:r>
            <a:r>
              <a:rPr lang="tr-TR" altLang="tr-TR" sz="2800" b="1" i="1" dirty="0">
                <a:latin typeface="Garamond" panose="02020404030301010803" pitchFamily="18" charset="0"/>
              </a:rPr>
              <a:t>isi oluyor. Ancak meteor </a:t>
            </a:r>
            <a:r>
              <a:rPr lang="tr-TR" altLang="tr-TR" sz="2800" b="1" i="1" dirty="0"/>
              <a:t>ç</a:t>
            </a:r>
            <a:r>
              <a:rPr lang="tr-TR" altLang="tr-TR" sz="2800" b="1" i="1" dirty="0">
                <a:latin typeface="Garamond" panose="02020404030301010803" pitchFamily="18" charset="0"/>
              </a:rPr>
              <a:t>ukuru doğal koşullar nedeniyle i</a:t>
            </a:r>
            <a:r>
              <a:rPr lang="tr-TR" altLang="tr-TR" sz="2800" b="1" i="1" dirty="0"/>
              <a:t>ç</a:t>
            </a:r>
            <a:r>
              <a:rPr lang="tr-TR" altLang="tr-TR" sz="2800" b="1" i="1" dirty="0">
                <a:latin typeface="Garamond" panose="02020404030301010803" pitchFamily="18" charset="0"/>
              </a:rPr>
              <a:t>ine toprak dolarak giderek ilgi </a:t>
            </a:r>
            <a:r>
              <a:rPr lang="tr-TR" altLang="tr-TR" sz="2800" b="1" i="1" dirty="0"/>
              <a:t>ç</a:t>
            </a:r>
            <a:r>
              <a:rPr lang="tr-TR" altLang="tr-TR" sz="2800" b="1" i="1" dirty="0">
                <a:latin typeface="Garamond" panose="02020404030301010803" pitchFamily="18" charset="0"/>
              </a:rPr>
              <a:t>ekici g</a:t>
            </a:r>
            <a:r>
              <a:rPr lang="tr-TR" altLang="tr-TR" sz="2800" b="1" i="1" dirty="0"/>
              <a:t>ö</a:t>
            </a:r>
            <a:r>
              <a:rPr lang="tr-TR" altLang="tr-TR" sz="2800" b="1" i="1" dirty="0">
                <a:latin typeface="Garamond" panose="02020404030301010803" pitchFamily="18" charset="0"/>
              </a:rPr>
              <a:t>r</a:t>
            </a:r>
            <a:r>
              <a:rPr lang="tr-TR" altLang="tr-TR" sz="2800" b="1" i="1" dirty="0"/>
              <a:t>ü</a:t>
            </a:r>
            <a:r>
              <a:rPr lang="tr-TR" altLang="tr-TR" sz="2800" b="1" i="1" dirty="0">
                <a:latin typeface="Garamond" panose="02020404030301010803" pitchFamily="18" charset="0"/>
              </a:rPr>
              <a:t>nt</a:t>
            </a:r>
            <a:r>
              <a:rPr lang="tr-TR" altLang="tr-TR" sz="2800" b="1" i="1" dirty="0"/>
              <a:t>ü</a:t>
            </a:r>
            <a:r>
              <a:rPr lang="tr-TR" altLang="tr-TR" sz="2800" b="1" i="1" dirty="0">
                <a:latin typeface="Garamond" panose="02020404030301010803" pitchFamily="18" charset="0"/>
              </a:rPr>
              <a:t>s</a:t>
            </a:r>
            <a:r>
              <a:rPr lang="tr-TR" altLang="tr-TR" sz="2800" b="1" i="1" dirty="0"/>
              <a:t>ü</a:t>
            </a:r>
            <a:r>
              <a:rPr lang="tr-TR" altLang="tr-TR" sz="2800" b="1" i="1" dirty="0">
                <a:latin typeface="Garamond" panose="02020404030301010803" pitchFamily="18" charset="0"/>
              </a:rPr>
              <a:t>nden uzaklaşıyor.</a:t>
            </a:r>
          </a:p>
        </p:txBody>
      </p:sp>
      <p:pic>
        <p:nvPicPr>
          <p:cNvPr id="288771" name="Picture 3" descr="met2uj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3641725"/>
            <a:ext cx="4859337"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4" descr="met3n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250"/>
            <a:ext cx="43561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3" name="Text Box 5"/>
          <p:cNvSpPr txBox="1">
            <a:spLocks noChangeArrowheads="1"/>
          </p:cNvSpPr>
          <p:nvPr/>
        </p:nvSpPr>
        <p:spPr bwMode="auto">
          <a:xfrm>
            <a:off x="1116013" y="333375"/>
            <a:ext cx="70564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4400" b="1" i="1" dirty="0">
                <a:solidFill>
                  <a:schemeClr val="tx2">
                    <a:lumMod val="60000"/>
                    <a:lumOff val="40000"/>
                  </a:schemeClr>
                </a:solidFill>
                <a:latin typeface="Garamond" panose="02020404030301010803" pitchFamily="18" charset="0"/>
              </a:rPr>
              <a:t>AĞRI’daki Meteor Krateri</a:t>
            </a:r>
          </a:p>
        </p:txBody>
      </p:sp>
    </p:spTree>
    <p:extLst>
      <p:ext uri="{BB962C8B-B14F-4D97-AF65-F5344CB8AC3E}">
        <p14:creationId xmlns:p14="http://schemas.microsoft.com/office/powerpoint/2010/main" val="5187911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p:cNvSpPr>
            <a:spLocks noChangeArrowheads="1"/>
          </p:cNvSpPr>
          <p:nvPr/>
        </p:nvSpPr>
        <p:spPr bwMode="auto">
          <a:xfrm>
            <a:off x="784225" y="260350"/>
            <a:ext cx="6916738" cy="1020763"/>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nchor="b"/>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Yeryüzündeki Kraterler</a:t>
            </a:r>
            <a:r>
              <a:rPr kumimoji="1" lang="tr-TR" altLang="tr-TR" sz="430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562100"/>
            <a:ext cx="6184900" cy="4759325"/>
          </a:xfrm>
          <a:prstGeom prst="rect">
            <a:avLst/>
          </a:prstGeom>
          <a:noFill/>
          <a:extLst>
            <a:ext uri="{909E8E84-426E-40DD-AFC4-6F175D3DCCD1}">
              <a14:hiddenFill xmlns:a14="http://schemas.microsoft.com/office/drawing/2010/main">
                <a:solidFill>
                  <a:srgbClr val="FFFFFF"/>
                </a:solidFill>
              </a14:hiddenFill>
            </a:ext>
          </a:extLst>
        </p:spPr>
      </p:pic>
      <p:sp>
        <p:nvSpPr>
          <p:cNvPr id="118787" name="Text Box 3"/>
          <p:cNvSpPr txBox="1">
            <a:spLocks noChangeArrowheads="1"/>
          </p:cNvSpPr>
          <p:nvPr/>
        </p:nvSpPr>
        <p:spPr bwMode="auto">
          <a:xfrm>
            <a:off x="5867400" y="3213100"/>
            <a:ext cx="2727325" cy="1135063"/>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lIns="81500" tIns="40750" rIns="81500" bIns="40750">
            <a:spAutoFit/>
          </a:bodyPr>
          <a:lstStyle>
            <a:lvl1pPr defTabSz="814388">
              <a:defRPr>
                <a:solidFill>
                  <a:schemeClr val="tx1"/>
                </a:solidFill>
                <a:latin typeface="Arial" panose="020B0604020202020204" pitchFamily="34" charset="0"/>
              </a:defRPr>
            </a:lvl1pPr>
            <a:lvl2pPr marL="407988" defTabSz="814388">
              <a:defRPr>
                <a:solidFill>
                  <a:schemeClr val="tx1"/>
                </a:solidFill>
                <a:latin typeface="Arial" panose="020B0604020202020204" pitchFamily="34" charset="0"/>
              </a:defRPr>
            </a:lvl2pPr>
            <a:lvl3pPr marL="814388" defTabSz="814388">
              <a:defRPr>
                <a:solidFill>
                  <a:schemeClr val="tx1"/>
                </a:solidFill>
                <a:latin typeface="Arial" panose="020B0604020202020204" pitchFamily="34" charset="0"/>
              </a:defRPr>
            </a:lvl3pPr>
            <a:lvl4pPr marL="1222375" defTabSz="814388">
              <a:defRPr>
                <a:solidFill>
                  <a:schemeClr val="tx1"/>
                </a:solidFill>
                <a:latin typeface="Arial" panose="020B0604020202020204" pitchFamily="34" charset="0"/>
              </a:defRPr>
            </a:lvl4pPr>
            <a:lvl5pPr marL="1630363" defTabSz="814388">
              <a:defRPr>
                <a:solidFill>
                  <a:schemeClr val="tx1"/>
                </a:solidFill>
                <a:latin typeface="Arial" panose="020B0604020202020204" pitchFamily="34" charset="0"/>
              </a:defRPr>
            </a:lvl5pPr>
            <a:lvl6pPr marL="2087563" defTabSz="814388" fontAlgn="base">
              <a:spcBef>
                <a:spcPct val="0"/>
              </a:spcBef>
              <a:spcAft>
                <a:spcPct val="0"/>
              </a:spcAft>
              <a:defRPr>
                <a:solidFill>
                  <a:schemeClr val="tx1"/>
                </a:solidFill>
                <a:latin typeface="Arial" panose="020B0604020202020204" pitchFamily="34" charset="0"/>
              </a:defRPr>
            </a:lvl6pPr>
            <a:lvl7pPr marL="2544763" defTabSz="814388" fontAlgn="base">
              <a:spcBef>
                <a:spcPct val="0"/>
              </a:spcBef>
              <a:spcAft>
                <a:spcPct val="0"/>
              </a:spcAft>
              <a:defRPr>
                <a:solidFill>
                  <a:schemeClr val="tx1"/>
                </a:solidFill>
                <a:latin typeface="Arial" panose="020B0604020202020204" pitchFamily="34" charset="0"/>
              </a:defRPr>
            </a:lvl7pPr>
            <a:lvl8pPr marL="3001963" defTabSz="814388" fontAlgn="base">
              <a:spcBef>
                <a:spcPct val="0"/>
              </a:spcBef>
              <a:spcAft>
                <a:spcPct val="0"/>
              </a:spcAft>
              <a:defRPr>
                <a:solidFill>
                  <a:schemeClr val="tx1"/>
                </a:solidFill>
                <a:latin typeface="Arial" panose="020B0604020202020204" pitchFamily="34" charset="0"/>
              </a:defRPr>
            </a:lvl8pPr>
            <a:lvl9pPr marL="3459163" defTabSz="814388" fontAlgn="base">
              <a:spcBef>
                <a:spcPct val="0"/>
              </a:spcBef>
              <a:spcAft>
                <a:spcPct val="0"/>
              </a:spcAft>
              <a:defRPr>
                <a:solidFill>
                  <a:schemeClr val="tx1"/>
                </a:solidFill>
                <a:latin typeface="Arial" panose="020B0604020202020204" pitchFamily="34" charset="0"/>
              </a:defRPr>
            </a:lvl9pPr>
          </a:lstStyle>
          <a:p>
            <a:pPr algn="ctr" eaLnBrk="0" hangingPunct="0"/>
            <a:r>
              <a:rPr lang="tr-TR" altLang="tr-TR" sz="2300">
                <a:latin typeface="Times" panose="02020603050405020304" pitchFamily="18" charset="0"/>
                <a:cs typeface="Times New Roman" panose="02020603050405020304" pitchFamily="18" charset="0"/>
              </a:rPr>
              <a:t>Manicouagan Sarnıcı </a:t>
            </a:r>
            <a:endParaRPr lang="tr-TR" altLang="tr-TR" sz="1600"/>
          </a:p>
          <a:p>
            <a:pPr algn="ctr" eaLnBrk="0" hangingPunct="0"/>
            <a:r>
              <a:rPr lang="tr-TR" altLang="tr-TR" sz="2300">
                <a:latin typeface="Times" panose="02020603050405020304" pitchFamily="18" charset="0"/>
                <a:cs typeface="Times New Roman" panose="02020603050405020304" pitchFamily="18" charset="0"/>
              </a:rPr>
              <a:t>200 milyon yıl </a:t>
            </a:r>
            <a:endParaRPr lang="tr-TR" altLang="tr-TR" sz="1600"/>
          </a:p>
          <a:p>
            <a:pPr algn="ctr" eaLnBrk="0" hangingPunct="0"/>
            <a:r>
              <a:rPr lang="tr-TR" altLang="tr-TR" sz="2300">
                <a:latin typeface="Times" panose="02020603050405020304" pitchFamily="18" charset="0"/>
                <a:cs typeface="Times New Roman" panose="02020603050405020304" pitchFamily="18" charset="0"/>
              </a:rPr>
              <a:t>70 km çapında </a:t>
            </a:r>
            <a:endParaRPr lang="tr-TR" altLang="tr-TR"/>
          </a:p>
        </p:txBody>
      </p:sp>
      <p:sp>
        <p:nvSpPr>
          <p:cNvPr id="118786" name="Rectangle 2"/>
          <p:cNvSpPr>
            <a:spLocks noChangeArrowheads="1"/>
          </p:cNvSpPr>
          <p:nvPr/>
        </p:nvSpPr>
        <p:spPr bwMode="auto">
          <a:xfrm>
            <a:off x="6826250" y="4035425"/>
            <a:ext cx="163513" cy="40957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none" lIns="81500" tIns="40750" rIns="81500" bIns="40750">
            <a:spAutoFit/>
          </a:bodyPr>
          <a:lstStyle>
            <a:lvl1pPr defTabSz="814388">
              <a:defRPr>
                <a:solidFill>
                  <a:schemeClr val="tx1"/>
                </a:solidFill>
                <a:latin typeface="Arial" panose="020B0604020202020204" pitchFamily="34" charset="0"/>
              </a:defRPr>
            </a:lvl1pPr>
            <a:lvl2pPr marL="407988" defTabSz="814388">
              <a:defRPr>
                <a:solidFill>
                  <a:schemeClr val="tx1"/>
                </a:solidFill>
                <a:latin typeface="Arial" panose="020B0604020202020204" pitchFamily="34" charset="0"/>
              </a:defRPr>
            </a:lvl2pPr>
            <a:lvl3pPr marL="814388" defTabSz="814388">
              <a:defRPr>
                <a:solidFill>
                  <a:schemeClr val="tx1"/>
                </a:solidFill>
                <a:latin typeface="Arial" panose="020B0604020202020204" pitchFamily="34" charset="0"/>
              </a:defRPr>
            </a:lvl3pPr>
            <a:lvl4pPr marL="1222375" defTabSz="814388">
              <a:defRPr>
                <a:solidFill>
                  <a:schemeClr val="tx1"/>
                </a:solidFill>
                <a:latin typeface="Arial" panose="020B0604020202020204" pitchFamily="34" charset="0"/>
              </a:defRPr>
            </a:lvl4pPr>
            <a:lvl5pPr marL="1630363" defTabSz="814388">
              <a:defRPr>
                <a:solidFill>
                  <a:schemeClr val="tx1"/>
                </a:solidFill>
                <a:latin typeface="Arial" panose="020B0604020202020204" pitchFamily="34" charset="0"/>
              </a:defRPr>
            </a:lvl5pPr>
            <a:lvl6pPr marL="2087563" defTabSz="814388" fontAlgn="base">
              <a:spcBef>
                <a:spcPct val="0"/>
              </a:spcBef>
              <a:spcAft>
                <a:spcPct val="0"/>
              </a:spcAft>
              <a:defRPr>
                <a:solidFill>
                  <a:schemeClr val="tx1"/>
                </a:solidFill>
                <a:latin typeface="Arial" panose="020B0604020202020204" pitchFamily="34" charset="0"/>
              </a:defRPr>
            </a:lvl6pPr>
            <a:lvl7pPr marL="2544763" defTabSz="814388" fontAlgn="base">
              <a:spcBef>
                <a:spcPct val="0"/>
              </a:spcBef>
              <a:spcAft>
                <a:spcPct val="0"/>
              </a:spcAft>
              <a:defRPr>
                <a:solidFill>
                  <a:schemeClr val="tx1"/>
                </a:solidFill>
                <a:latin typeface="Arial" panose="020B0604020202020204" pitchFamily="34" charset="0"/>
              </a:defRPr>
            </a:lvl7pPr>
            <a:lvl8pPr marL="3001963" defTabSz="814388" fontAlgn="base">
              <a:spcBef>
                <a:spcPct val="0"/>
              </a:spcBef>
              <a:spcAft>
                <a:spcPct val="0"/>
              </a:spcAft>
              <a:defRPr>
                <a:solidFill>
                  <a:schemeClr val="tx1"/>
                </a:solidFill>
                <a:latin typeface="Arial" panose="020B0604020202020204" pitchFamily="34" charset="0"/>
              </a:defRPr>
            </a:lvl8pPr>
            <a:lvl9pPr marL="3459163" defTabSz="814388" fontAlgn="base">
              <a:spcBef>
                <a:spcPct val="0"/>
              </a:spcBef>
              <a:spcAft>
                <a:spcPct val="0"/>
              </a:spcAft>
              <a:defRPr>
                <a:solidFill>
                  <a:schemeClr val="tx1"/>
                </a:solidFill>
                <a:latin typeface="Arial" panose="020B0604020202020204" pitchFamily="34" charset="0"/>
              </a:defRPr>
            </a:lvl9pPr>
          </a:lstStyle>
          <a:p>
            <a:endParaRPr lang="tr-TR" altLang="tr-TR"/>
          </a:p>
        </p:txBody>
      </p:sp>
    </p:spTree>
    <p:extLst>
      <p:ext uri="{BB962C8B-B14F-4D97-AF65-F5344CB8AC3E}">
        <p14:creationId xmlns:p14="http://schemas.microsoft.com/office/powerpoint/2010/main" val="1548392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68313" y="0"/>
            <a:ext cx="8229600" cy="981075"/>
          </a:xfrm>
        </p:spPr>
        <p:txBody>
          <a:bodyPr/>
          <a:lstStyle/>
          <a:p>
            <a:r>
              <a:rPr lang="tr-TR" altLang="tr-TR">
                <a:solidFill>
                  <a:schemeClr val="accent1"/>
                </a:solidFill>
              </a:rPr>
              <a:t>Dünyadaki En Büyük Meteorit</a:t>
            </a:r>
          </a:p>
        </p:txBody>
      </p:sp>
      <p:sp>
        <p:nvSpPr>
          <p:cNvPr id="191491" name="Rectangle 3"/>
          <p:cNvSpPr>
            <a:spLocks noGrp="1" noChangeArrowheads="1"/>
          </p:cNvSpPr>
          <p:nvPr>
            <p:ph type="body" sz="half" idx="1"/>
          </p:nvPr>
        </p:nvSpPr>
        <p:spPr>
          <a:xfrm>
            <a:off x="250825" y="1125538"/>
            <a:ext cx="4111625" cy="2332037"/>
          </a:xfrm>
        </p:spPr>
        <p:txBody>
          <a:bodyPr/>
          <a:lstStyle/>
          <a:p>
            <a:pPr>
              <a:lnSpc>
                <a:spcPct val="90000"/>
              </a:lnSpc>
            </a:pPr>
            <a:r>
              <a:rPr lang="tr-TR" altLang="tr-TR" sz="2400">
                <a:solidFill>
                  <a:schemeClr val="accent1"/>
                </a:solidFill>
              </a:rPr>
              <a:t>Dünya’daki en büyük meteor: </a:t>
            </a:r>
            <a:r>
              <a:rPr lang="tr-TR" altLang="tr-TR" sz="2400">
                <a:solidFill>
                  <a:srgbClr val="FF0066"/>
                </a:solidFill>
              </a:rPr>
              <a:t>Hoba</a:t>
            </a:r>
          </a:p>
          <a:p>
            <a:pPr>
              <a:lnSpc>
                <a:spcPct val="90000"/>
              </a:lnSpc>
            </a:pPr>
            <a:r>
              <a:rPr lang="tr-TR" altLang="tr-TR" sz="2400">
                <a:solidFill>
                  <a:schemeClr val="accent1"/>
                </a:solidFill>
              </a:rPr>
              <a:t>1920’de Namibia’da bulundu. Yaklaşık 80 000 yıl önce Dünya’ya çarptığı düşünülüyor. </a:t>
            </a:r>
          </a:p>
        </p:txBody>
      </p:sp>
      <p:pic>
        <p:nvPicPr>
          <p:cNvPr id="191492" name="Picture 4" descr="Namibia-Grootfontein-vicinity-Hoba-meteorite-at-50-tons-the-biggest-known-in-the-world-SMO"/>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284663" y="863600"/>
            <a:ext cx="4859337" cy="3182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1493" name="Picture 5" descr="meteorit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644900"/>
            <a:ext cx="4284663" cy="289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4" name="Text Box 6"/>
          <p:cNvSpPr txBox="1">
            <a:spLocks noChangeArrowheads="1"/>
          </p:cNvSpPr>
          <p:nvPr/>
        </p:nvSpPr>
        <p:spPr bwMode="auto">
          <a:xfrm>
            <a:off x="4716463" y="4292600"/>
            <a:ext cx="3959225"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Ø"/>
            </a:pPr>
            <a:r>
              <a:rPr lang="tr-TR" altLang="tr-TR" sz="2400">
                <a:solidFill>
                  <a:schemeClr val="accent1"/>
                </a:solidFill>
              </a:rPr>
              <a:t>50 tondan ağır ve 9 m</a:t>
            </a:r>
            <a:r>
              <a:rPr lang="tr-TR" altLang="tr-TR" sz="2400" baseline="30000">
                <a:solidFill>
                  <a:schemeClr val="accent1"/>
                </a:solidFill>
              </a:rPr>
              <a:t>3</a:t>
            </a:r>
            <a:r>
              <a:rPr lang="tr-TR" altLang="tr-TR" sz="2400">
                <a:solidFill>
                  <a:schemeClr val="accent1"/>
                </a:solidFill>
              </a:rPr>
              <a:t> hacminde.</a:t>
            </a:r>
          </a:p>
          <a:p>
            <a:pPr>
              <a:buFont typeface="Wingdings" panose="05000000000000000000" pitchFamily="2" charset="2"/>
              <a:buChar char="Ø"/>
            </a:pPr>
            <a:r>
              <a:rPr lang="tr-TR" altLang="tr-TR" sz="2400">
                <a:solidFill>
                  <a:schemeClr val="accent1"/>
                </a:solidFill>
              </a:rPr>
              <a:t>Meteorun yaşı 200 ila 400 milyon yıl arasında.</a:t>
            </a:r>
          </a:p>
          <a:p>
            <a:pPr>
              <a:spcBef>
                <a:spcPct val="50000"/>
              </a:spcBef>
              <a:buFont typeface="Wingdings" panose="05000000000000000000" pitchFamily="2" charset="2"/>
              <a:buChar char="Ø"/>
            </a:pPr>
            <a:endParaRPr lang="tr-TR" altLang="tr-TR" sz="2400">
              <a:solidFill>
                <a:schemeClr val="accent1"/>
              </a:solidFill>
            </a:endParaRPr>
          </a:p>
        </p:txBody>
      </p:sp>
    </p:spTree>
    <p:extLst>
      <p:ext uri="{BB962C8B-B14F-4D97-AF65-F5344CB8AC3E}">
        <p14:creationId xmlns:p14="http://schemas.microsoft.com/office/powerpoint/2010/main" val="42217523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Object 2"/>
          <p:cNvGraphicFramePr>
            <a:graphicFrameLocks noChangeAspect="1"/>
          </p:cNvGraphicFramePr>
          <p:nvPr>
            <p:extLst>
              <p:ext uri="{D42A27DB-BD31-4B8C-83A1-F6EECF244321}">
                <p14:modId xmlns:p14="http://schemas.microsoft.com/office/powerpoint/2010/main" val="727308527"/>
              </p:ext>
            </p:extLst>
          </p:nvPr>
        </p:nvGraphicFramePr>
        <p:xfrm>
          <a:off x="1619672" y="891167"/>
          <a:ext cx="6674701" cy="4295715"/>
        </p:xfrm>
        <a:graphic>
          <a:graphicData uri="http://schemas.openxmlformats.org/presentationml/2006/ole">
            <mc:AlternateContent xmlns:mc="http://schemas.openxmlformats.org/markup-compatibility/2006">
              <mc:Choice xmlns:v="urn:schemas-microsoft-com:vml" Requires="v">
                <p:oleObj spid="_x0000_s18438" name="Image" r:id="rId3" imgW="7700671" imgH="4955877" progId="Photoshop.Image.4">
                  <p:embed/>
                </p:oleObj>
              </mc:Choice>
              <mc:Fallback>
                <p:oleObj name="Image" r:id="rId3" imgW="7700671" imgH="4955877"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891167"/>
                        <a:ext cx="6674701" cy="4295715"/>
                      </a:xfrm>
                      <a:prstGeom prst="rect">
                        <a:avLst/>
                      </a:prstGeom>
                      <a:noFill/>
                      <a:ln>
                        <a:noFill/>
                      </a:ln>
                      <a:effectLst/>
                    </p:spPr>
                  </p:pic>
                </p:oleObj>
              </mc:Fallback>
            </mc:AlternateContent>
          </a:graphicData>
        </a:graphic>
      </p:graphicFrame>
      <p:sp>
        <p:nvSpPr>
          <p:cNvPr id="3" name="Rectangle 3"/>
          <p:cNvSpPr>
            <a:spLocks noChangeArrowheads="1"/>
          </p:cNvSpPr>
          <p:nvPr/>
        </p:nvSpPr>
        <p:spPr bwMode="auto">
          <a:xfrm>
            <a:off x="503238" y="231775"/>
            <a:ext cx="4945063" cy="579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20000"/>
              </a:spcBef>
              <a:buClr>
                <a:schemeClr val="folHlink"/>
              </a:buClr>
              <a:buSzPct val="75000"/>
              <a:buFont typeface="Monotype Sorts"/>
              <a:buNone/>
            </a:pPr>
            <a:r>
              <a:rPr kumimoji="1" lang="tr-TR" altLang="tr-TR" sz="3200" b="1" dirty="0">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Arizona Meteor Krateri</a:t>
            </a:r>
            <a:r>
              <a:rPr kumimoji="1" lang="tr-TR" altLang="tr-TR" sz="3200" dirty="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dirty="0"/>
          </a:p>
        </p:txBody>
      </p:sp>
      <p:sp>
        <p:nvSpPr>
          <p:cNvPr id="4" name="Rectangle 4"/>
          <p:cNvSpPr>
            <a:spLocks noChangeArrowheads="1"/>
          </p:cNvSpPr>
          <p:nvPr/>
        </p:nvSpPr>
        <p:spPr bwMode="auto">
          <a:xfrm>
            <a:off x="1187624" y="5290163"/>
            <a:ext cx="2974212" cy="8002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20000"/>
              </a:spcBef>
              <a:buClr>
                <a:schemeClr val="folHlink"/>
              </a:buClr>
              <a:buFontTx/>
              <a:buChar char="–"/>
            </a:pPr>
            <a:r>
              <a:rPr kumimoji="1" lang="tr-TR" altLang="tr-TR" sz="2800" dirty="0">
                <a:latin typeface="Tahoma" panose="020B0604030504040204" pitchFamily="34" charset="0"/>
                <a:cs typeface="Tahoma" panose="020B0604030504040204" pitchFamily="34" charset="0"/>
              </a:rPr>
              <a:t>1600 m genişlik </a:t>
            </a:r>
            <a:endParaRPr lang="tr-TR" altLang="tr-TR" sz="1600" dirty="0"/>
          </a:p>
          <a:p>
            <a:pPr lvl="1" eaLnBrk="0" hangingPunct="0"/>
            <a:endParaRPr lang="tr-TR" altLang="tr-TR" dirty="0"/>
          </a:p>
        </p:txBody>
      </p:sp>
      <p:sp>
        <p:nvSpPr>
          <p:cNvPr id="5" name="Rectangle 5"/>
          <p:cNvSpPr>
            <a:spLocks noChangeArrowheads="1"/>
          </p:cNvSpPr>
          <p:nvPr/>
        </p:nvSpPr>
        <p:spPr bwMode="auto">
          <a:xfrm>
            <a:off x="1187624" y="5693507"/>
            <a:ext cx="2836863" cy="793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20000"/>
              </a:spcBef>
              <a:buClr>
                <a:schemeClr val="folHlink"/>
              </a:buClr>
              <a:buFontTx/>
              <a:buChar char="–"/>
            </a:pPr>
            <a:r>
              <a:rPr kumimoji="1" lang="tr-TR" altLang="tr-TR" sz="2800" dirty="0">
                <a:latin typeface="Tahoma" panose="020B0604030504040204" pitchFamily="34" charset="0"/>
                <a:cs typeface="Tahoma" panose="020B0604030504040204" pitchFamily="34" charset="0"/>
              </a:rPr>
              <a:t>50 bin </a:t>
            </a:r>
            <a:r>
              <a:rPr kumimoji="1" lang="tr-TR" altLang="tr-TR" sz="2800" dirty="0" smtClean="0">
                <a:latin typeface="Tahoma" panose="020B0604030504040204" pitchFamily="34" charset="0"/>
                <a:cs typeface="Tahoma" panose="020B0604030504040204" pitchFamily="34" charset="0"/>
              </a:rPr>
              <a:t>yıl evvel </a:t>
            </a:r>
            <a:endParaRPr lang="tr-TR" altLang="tr-TR" sz="1600" dirty="0"/>
          </a:p>
          <a:p>
            <a:pPr lvl="1" eaLnBrk="0" hangingPunct="0"/>
            <a:endParaRPr lang="tr-TR" altLang="tr-TR" dirty="0"/>
          </a:p>
        </p:txBody>
      </p:sp>
      <p:sp>
        <p:nvSpPr>
          <p:cNvPr id="6" name="Rectangle 6"/>
          <p:cNvSpPr>
            <a:spLocks noChangeArrowheads="1"/>
          </p:cNvSpPr>
          <p:nvPr/>
        </p:nvSpPr>
        <p:spPr bwMode="auto">
          <a:xfrm>
            <a:off x="1181515" y="6163947"/>
            <a:ext cx="4351338" cy="5191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814388">
              <a:defRPr>
                <a:solidFill>
                  <a:schemeClr val="tx1"/>
                </a:solidFill>
                <a:latin typeface="Arial" panose="020B0604020202020204" pitchFamily="34" charset="0"/>
              </a:defRPr>
            </a:lvl1pPr>
            <a:lvl2pPr defTabSz="814388">
              <a:defRPr>
                <a:solidFill>
                  <a:schemeClr val="tx1"/>
                </a:solidFill>
                <a:latin typeface="Arial" panose="020B0604020202020204" pitchFamily="34" charset="0"/>
              </a:defRPr>
            </a:lvl2pPr>
            <a:lvl3pPr defTabSz="814388">
              <a:defRPr>
                <a:solidFill>
                  <a:schemeClr val="tx1"/>
                </a:solidFill>
                <a:latin typeface="Arial" panose="020B0604020202020204" pitchFamily="34" charset="0"/>
              </a:defRPr>
            </a:lvl3pPr>
            <a:lvl4pPr defTabSz="814388">
              <a:defRPr>
                <a:solidFill>
                  <a:schemeClr val="tx1"/>
                </a:solidFill>
                <a:latin typeface="Arial" panose="020B0604020202020204" pitchFamily="34" charset="0"/>
              </a:defRPr>
            </a:lvl4pPr>
            <a:lvl5pPr defTabSz="814388">
              <a:defRPr>
                <a:solidFill>
                  <a:schemeClr val="tx1"/>
                </a:solidFill>
                <a:latin typeface="Arial" panose="020B0604020202020204" pitchFamily="34" charset="0"/>
              </a:defRPr>
            </a:lvl5pPr>
            <a:lvl6pPr defTabSz="814388" fontAlgn="base">
              <a:spcBef>
                <a:spcPct val="0"/>
              </a:spcBef>
              <a:spcAft>
                <a:spcPct val="0"/>
              </a:spcAft>
              <a:defRPr>
                <a:solidFill>
                  <a:schemeClr val="tx1"/>
                </a:solidFill>
                <a:latin typeface="Arial" panose="020B0604020202020204" pitchFamily="34" charset="0"/>
              </a:defRPr>
            </a:lvl6pPr>
            <a:lvl7pPr defTabSz="814388" fontAlgn="base">
              <a:spcBef>
                <a:spcPct val="0"/>
              </a:spcBef>
              <a:spcAft>
                <a:spcPct val="0"/>
              </a:spcAft>
              <a:defRPr>
                <a:solidFill>
                  <a:schemeClr val="tx1"/>
                </a:solidFill>
                <a:latin typeface="Arial" panose="020B0604020202020204" pitchFamily="34" charset="0"/>
              </a:defRPr>
            </a:lvl7pPr>
            <a:lvl8pPr defTabSz="814388" fontAlgn="base">
              <a:spcBef>
                <a:spcPct val="0"/>
              </a:spcBef>
              <a:spcAft>
                <a:spcPct val="0"/>
              </a:spcAft>
              <a:defRPr>
                <a:solidFill>
                  <a:schemeClr val="tx1"/>
                </a:solidFill>
                <a:latin typeface="Arial" panose="020B0604020202020204" pitchFamily="34" charset="0"/>
              </a:defRPr>
            </a:lvl8pPr>
            <a:lvl9pPr defTabSz="814388"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Clr>
                <a:schemeClr val="folHlink"/>
              </a:buClr>
              <a:buFontTx/>
              <a:buChar char="–"/>
            </a:pPr>
            <a:r>
              <a:rPr kumimoji="1" lang="tr-TR" altLang="tr-TR" sz="2800" dirty="0">
                <a:latin typeface="Tahoma" panose="020B0604030504040204" pitchFamily="34" charset="0"/>
                <a:cs typeface="Tahoma" panose="020B0604030504040204" pitchFamily="34" charset="0"/>
              </a:rPr>
              <a:t>50 metrelik bir meteoroid</a:t>
            </a:r>
            <a:endParaRPr lang="tr-TR" altLang="tr-TR" dirty="0"/>
          </a:p>
        </p:txBody>
      </p:sp>
    </p:spTree>
    <p:extLst>
      <p:ext uri="{BB962C8B-B14F-4D97-AF65-F5344CB8AC3E}">
        <p14:creationId xmlns:p14="http://schemas.microsoft.com/office/powerpoint/2010/main" val="7962912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tr-TR" altLang="tr-TR" dirty="0">
                <a:solidFill>
                  <a:schemeClr val="accent6"/>
                </a:solidFill>
              </a:rPr>
              <a:t>Meteorların Özellikleri</a:t>
            </a:r>
          </a:p>
        </p:txBody>
      </p:sp>
      <p:sp>
        <p:nvSpPr>
          <p:cNvPr id="15364" name="Rectangle 4"/>
          <p:cNvSpPr>
            <a:spLocks noChangeArrowheads="1"/>
          </p:cNvSpPr>
          <p:nvPr/>
        </p:nvSpPr>
        <p:spPr bwMode="auto">
          <a:xfrm>
            <a:off x="731492" y="1969031"/>
            <a:ext cx="4093028" cy="266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9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9pPr>
          </a:lstStyle>
          <a:p>
            <a:pPr>
              <a:lnSpc>
                <a:spcPct val="90000"/>
              </a:lnSpc>
            </a:pPr>
            <a:r>
              <a:rPr lang="tr-TR" altLang="tr-TR" sz="1800" b="1" dirty="0"/>
              <a:t>Renk:</a:t>
            </a:r>
            <a:r>
              <a:rPr lang="tr-TR" altLang="tr-TR" sz="1800" dirty="0"/>
              <a:t> Meteor(akanyıldız)un rengi, meteoridin yapısında içerdiği elementleri tanımak açısından önemlidir.  </a:t>
            </a:r>
          </a:p>
          <a:p>
            <a:pPr>
              <a:lnSpc>
                <a:spcPct val="90000"/>
              </a:lnSpc>
            </a:pPr>
            <a:r>
              <a:rPr lang="tr-TR" altLang="tr-TR" sz="1800" b="1" dirty="0" err="1"/>
              <a:t>İz:</a:t>
            </a:r>
            <a:r>
              <a:rPr lang="tr-TR" altLang="tr-TR" sz="1800" dirty="0" err="1"/>
              <a:t>İzlerin</a:t>
            </a:r>
            <a:r>
              <a:rPr lang="tr-TR" altLang="tr-TR" sz="1800" dirty="0"/>
              <a:t> kalıcılığı birkaç saniye ve birkaç dakika kadar değişir.</a:t>
            </a:r>
            <a:endParaRPr lang="tr-TR" altLang="tr-TR" sz="1800" b="1" dirty="0"/>
          </a:p>
          <a:p>
            <a:pPr>
              <a:lnSpc>
                <a:spcPct val="90000"/>
              </a:lnSpc>
            </a:pPr>
            <a:r>
              <a:rPr lang="tr-TR" altLang="tr-TR" sz="1800" b="1" dirty="0" err="1"/>
              <a:t>Palaklık</a:t>
            </a:r>
            <a:r>
              <a:rPr lang="tr-TR" altLang="tr-TR" sz="1800" b="1" dirty="0"/>
              <a:t>: </a:t>
            </a:r>
            <a:r>
              <a:rPr lang="tr-TR" altLang="tr-TR" sz="1800" dirty="0"/>
              <a:t>Meteorun büyüklüğü ile doğru orantılıdır.</a:t>
            </a:r>
          </a:p>
          <a:p>
            <a:pPr>
              <a:lnSpc>
                <a:spcPct val="90000"/>
              </a:lnSpc>
            </a:pPr>
            <a:r>
              <a:rPr lang="tr-TR" altLang="tr-TR" sz="1800" b="1" dirty="0"/>
              <a:t>Hız: </a:t>
            </a:r>
            <a:r>
              <a:rPr lang="tr-TR" altLang="tr-TR" sz="1800" dirty="0"/>
              <a:t>Atmosfere girdikten sonra yüksek artış gösterir.   </a:t>
            </a:r>
          </a:p>
          <a:p>
            <a:pPr>
              <a:lnSpc>
                <a:spcPct val="90000"/>
              </a:lnSpc>
              <a:buFont typeface="Wingdings" panose="05000000000000000000" pitchFamily="2" charset="2"/>
              <a:buNone/>
            </a:pPr>
            <a:r>
              <a:rPr lang="tr-TR" altLang="tr-TR" sz="1800" dirty="0"/>
              <a:t>	(42-72km/saat)</a:t>
            </a:r>
            <a:endParaRPr lang="tr-TR" altLang="tr-TR" sz="1800" b="1" dirty="0"/>
          </a:p>
        </p:txBody>
      </p:sp>
      <p:sp>
        <p:nvSpPr>
          <p:cNvPr id="15365" name="Text Box 5"/>
          <p:cNvSpPr txBox="1">
            <a:spLocks noChangeArrowheads="1"/>
          </p:cNvSpPr>
          <p:nvPr/>
        </p:nvSpPr>
        <p:spPr bwMode="auto">
          <a:xfrm>
            <a:off x="1492534" y="5185441"/>
            <a:ext cx="6377837" cy="13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buClr>
                <a:schemeClr val="hlink"/>
              </a:buClr>
              <a:buSzPct val="70000"/>
              <a:buFont typeface="Wingdings" panose="05000000000000000000" pitchFamily="2" charset="2"/>
              <a:buNone/>
            </a:pPr>
            <a:r>
              <a:rPr lang="tr-TR" altLang="tr-TR" dirty="0" err="1"/>
              <a:t>Meteoroidlerin</a:t>
            </a:r>
            <a:r>
              <a:rPr lang="tr-TR" altLang="tr-TR" dirty="0"/>
              <a:t> yaşları 1-4 milyar yıldır. Yani Güneş Sistemi ile aynı yaştadırlar. Bu  durumda yeryüzüne düşen meteoritlerin incelenmesi bize Güneş Sistemi’nin başlangıcı hakkında ipuçları verebilir.</a:t>
            </a:r>
          </a:p>
          <a:p>
            <a:pPr>
              <a:spcBef>
                <a:spcPct val="50000"/>
              </a:spcBef>
            </a:pPr>
            <a:endParaRPr lang="tr-TR" altLang="tr-TR" dirty="0"/>
          </a:p>
        </p:txBody>
      </p:sp>
      <p:graphicFrame>
        <p:nvGraphicFramePr>
          <p:cNvPr id="15366" name="Group 6"/>
          <p:cNvGraphicFramePr>
            <a:graphicFrameLocks noGrp="1"/>
          </p:cNvGraphicFramePr>
          <p:nvPr>
            <p:ph idx="1"/>
            <p:extLst/>
          </p:nvPr>
        </p:nvGraphicFramePr>
        <p:xfrm>
          <a:off x="5348546" y="2738315"/>
          <a:ext cx="2653903" cy="2019301"/>
        </p:xfrm>
        <a:graphic>
          <a:graphicData uri="http://schemas.openxmlformats.org/drawingml/2006/table">
            <a:tbl>
              <a:tblPr/>
              <a:tblGrid>
                <a:gridCol w="1466850"/>
                <a:gridCol w="1187053"/>
              </a:tblGrid>
              <a:tr h="325041">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RENK</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ELEMENT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566">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dirty="0" smtClean="0">
                          <a:ln>
                            <a:noFill/>
                          </a:ln>
                          <a:solidFill>
                            <a:srgbClr val="F57F09"/>
                          </a:solidFill>
                          <a:effectLst/>
                          <a:latin typeface="Arial" panose="020B0604020202020204" pitchFamily="34" charset="0"/>
                          <a:cs typeface="Arial" panose="020B0604020202020204" pitchFamily="34" charset="0"/>
                        </a:rPr>
                        <a:t>Turuncu</a:t>
                      </a:r>
                      <a:r>
                        <a:rPr kumimoji="0" lang="tr-TR" altLang="tr-TR" sz="1400" b="1" i="0" u="none" strike="noStrike" cap="none" normalizeH="0" baseline="0" dirty="0" smtClean="0">
                          <a:ln>
                            <a:noFill/>
                          </a:ln>
                          <a:solidFill>
                            <a:schemeClr val="accent2"/>
                          </a:solidFill>
                          <a:effectLst/>
                          <a:latin typeface="Arial" panose="020B0604020202020204" pitchFamily="34" charset="0"/>
                          <a:cs typeface="Arial" panose="020B0604020202020204" pitchFamily="34" charset="0"/>
                        </a:rPr>
                        <a:t> – </a:t>
                      </a:r>
                      <a:r>
                        <a:rPr kumimoji="0" lang="tr-TR" altLang="tr-TR" sz="14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Sarı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Sodyum</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947">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rgbClr val="FFFF66"/>
                          </a:solidFill>
                          <a:effectLst/>
                          <a:latin typeface="Arial" panose="020B0604020202020204" pitchFamily="34" charset="0"/>
                          <a:cs typeface="Arial" panose="020B0604020202020204" pitchFamily="34" charset="0"/>
                        </a:rPr>
                        <a:t>Sarı</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Demir</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041">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dirty="0" smtClean="0">
                          <a:ln>
                            <a:noFill/>
                          </a:ln>
                          <a:solidFill>
                            <a:srgbClr val="0070C0"/>
                          </a:solidFill>
                          <a:effectLst/>
                          <a:latin typeface="Arial" panose="020B0604020202020204" pitchFamily="34" charset="0"/>
                          <a:cs typeface="Arial" panose="020B0604020202020204" pitchFamily="34" charset="0"/>
                        </a:rPr>
                        <a:t>Mavi </a:t>
                      </a:r>
                      <a:r>
                        <a:rPr kumimoji="0" lang="tr-TR" altLang="tr-TR" sz="1400" b="1" i="0" u="none" strike="noStrike" cap="none" normalizeH="0" baseline="0" dirty="0" smtClean="0">
                          <a:ln>
                            <a:noFill/>
                          </a:ln>
                          <a:solidFill>
                            <a:srgbClr val="99FFCC"/>
                          </a:solidFill>
                          <a:effectLst/>
                          <a:latin typeface="Arial" panose="020B0604020202020204" pitchFamily="34" charset="0"/>
                          <a:cs typeface="Arial" panose="020B0604020202020204" pitchFamily="34" charset="0"/>
                        </a:rPr>
                        <a:t>– </a:t>
                      </a:r>
                      <a:r>
                        <a:rPr kumimoji="0" lang="tr-TR" altLang="tr-TR" sz="1400" b="1" i="0" u="none" strike="noStrike" cap="none" normalizeH="0" baseline="0" dirty="0" smtClean="0">
                          <a:ln>
                            <a:noFill/>
                          </a:ln>
                          <a:solidFill>
                            <a:srgbClr val="00B050"/>
                          </a:solidFill>
                          <a:effectLst/>
                          <a:latin typeface="Arial" panose="020B0604020202020204" pitchFamily="34" charset="0"/>
                          <a:cs typeface="Arial" panose="020B0604020202020204" pitchFamily="34" charset="0"/>
                        </a:rPr>
                        <a:t>Yeşil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Magnezyum</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rgbClr val="CC66FF"/>
                          </a:solidFill>
                          <a:effectLst/>
                          <a:latin typeface="Arial" panose="020B0604020202020204" pitchFamily="34" charset="0"/>
                          <a:cs typeface="Arial" panose="020B0604020202020204" pitchFamily="34" charset="0"/>
                        </a:rPr>
                        <a:t>Mor</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Kalsiyum</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4331">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dirty="0" smtClean="0">
                          <a:ln>
                            <a:noFill/>
                          </a:ln>
                          <a:solidFill>
                            <a:srgbClr val="FF0066"/>
                          </a:solidFill>
                          <a:effectLst/>
                          <a:latin typeface="Arial" panose="020B0604020202020204" pitchFamily="34" charset="0"/>
                          <a:cs typeface="Arial" panose="020B0604020202020204" pitchFamily="34" charset="0"/>
                        </a:rPr>
                        <a:t>Kırmızı</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57150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marL="1141413">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cs typeface="Arial" panose="020B0604020202020204" pitchFamily="34" charset="0"/>
                        </a:defRPr>
                      </a:lvl3pPr>
                      <a:lvl4pPr marL="1484313">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tr-TR" altLang="tr-TR"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Silikon</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7353200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31"/>
            <a:ext cx="8229600" cy="1143000"/>
          </a:xfrm>
        </p:spPr>
        <p:txBody>
          <a:bodyPr/>
          <a:lstStyle/>
          <a:p>
            <a:r>
              <a:rPr lang="tr-TR" dirty="0" smtClean="0">
                <a:solidFill>
                  <a:srgbClr val="FFC000"/>
                </a:solidFill>
              </a:rPr>
              <a:t>Meteor Yağmuru Nedir?</a:t>
            </a:r>
            <a:endParaRPr lang="tr-TR" dirty="0">
              <a:solidFill>
                <a:srgbClr val="FFC000"/>
              </a:solidFill>
            </a:endParaRPr>
          </a:p>
        </p:txBody>
      </p:sp>
      <p:sp>
        <p:nvSpPr>
          <p:cNvPr id="4" name="Rectangle 3"/>
          <p:cNvSpPr txBox="1">
            <a:spLocks noChangeArrowheads="1"/>
          </p:cNvSpPr>
          <p:nvPr/>
        </p:nvSpPr>
        <p:spPr>
          <a:xfrm>
            <a:off x="457200" y="1649233"/>
            <a:ext cx="3448050" cy="279320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tr-TR" altLang="tr-TR" sz="2000" dirty="0">
                <a:solidFill>
                  <a:schemeClr val="tx1"/>
                </a:solidFill>
              </a:rPr>
              <a:t>Kuyrukluyıldızlar Güneş’in yanından geçerek buharlaşırlar ve geride zerrecikler bırakırlar.</a:t>
            </a:r>
          </a:p>
          <a:p>
            <a:pPr>
              <a:lnSpc>
                <a:spcPct val="80000"/>
              </a:lnSpc>
            </a:pPr>
            <a:r>
              <a:rPr lang="tr-TR" altLang="tr-TR" sz="2000" dirty="0">
                <a:solidFill>
                  <a:schemeClr val="tx1"/>
                </a:solidFill>
              </a:rPr>
              <a:t>Bu parçalar kuyrukluyıldızın yörüngesinde kocaman halkalar oluştururlar. </a:t>
            </a:r>
          </a:p>
          <a:p>
            <a:pPr>
              <a:lnSpc>
                <a:spcPct val="80000"/>
              </a:lnSpc>
            </a:pPr>
            <a:r>
              <a:rPr lang="tr-TR" altLang="tr-TR" sz="2000" dirty="0">
                <a:solidFill>
                  <a:schemeClr val="tx1"/>
                </a:solidFill>
              </a:rPr>
              <a:t>Dünya ne zaman bu halkaların içinden geçecek olsa bir meteor yağmuruna tutulur.</a:t>
            </a:r>
          </a:p>
          <a:p>
            <a:pPr>
              <a:lnSpc>
                <a:spcPct val="80000"/>
              </a:lnSpc>
            </a:pPr>
            <a:endParaRPr lang="en-US" altLang="tr-TR" sz="2000" dirty="0">
              <a:solidFill>
                <a:schemeClr val="tx1"/>
              </a:solidFill>
            </a:endParaRPr>
          </a:p>
        </p:txBody>
      </p:sp>
      <p:pic>
        <p:nvPicPr>
          <p:cNvPr id="5" name="Picture 4"/>
          <p:cNvPicPr>
            <a:picLocks noChangeAspect="1"/>
          </p:cNvPicPr>
          <p:nvPr/>
        </p:nvPicPr>
        <p:blipFill>
          <a:blip r:embed="rId2"/>
          <a:stretch>
            <a:fillRect/>
          </a:stretch>
        </p:blipFill>
        <p:spPr>
          <a:xfrm>
            <a:off x="3905249" y="1145138"/>
            <a:ext cx="4629150" cy="2807494"/>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394" y="3971835"/>
            <a:ext cx="4622005"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0841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1" y="0"/>
            <a:ext cx="8229600" cy="1143000"/>
          </a:xfrm>
        </p:spPr>
        <p:txBody>
          <a:bodyPr/>
          <a:lstStyle/>
          <a:p>
            <a:r>
              <a:rPr lang="tr-TR" dirty="0">
                <a:solidFill>
                  <a:srgbClr val="FFC000"/>
                </a:solidFill>
              </a:rPr>
              <a:t>Meteor Yağmuru Nedir?</a:t>
            </a:r>
            <a:endParaRPr lang="tr-TR" dirty="0"/>
          </a:p>
        </p:txBody>
      </p:sp>
      <p:sp>
        <p:nvSpPr>
          <p:cNvPr id="3" name="Content Placeholder 2"/>
          <p:cNvSpPr>
            <a:spLocks noGrp="1"/>
          </p:cNvSpPr>
          <p:nvPr>
            <p:ph idx="1"/>
          </p:nvPr>
        </p:nvSpPr>
        <p:spPr>
          <a:xfrm>
            <a:off x="395536" y="1389445"/>
            <a:ext cx="4933950" cy="3263504"/>
          </a:xfrm>
        </p:spPr>
        <p:txBody>
          <a:bodyPr>
            <a:normAutofit/>
          </a:bodyPr>
          <a:lstStyle/>
          <a:p>
            <a:r>
              <a:rPr lang="tr-TR" sz="1800" dirty="0"/>
              <a:t>Halk arasında 'yıldız kayması' diye bilinen bu olayın, aslında bu zerreciklerin son derece yüksek hızlarla (10 – 70 km/</a:t>
            </a:r>
            <a:r>
              <a:rPr lang="tr-TR" sz="1800" dirty="0" err="1"/>
              <a:t>sn</a:t>
            </a:r>
            <a:r>
              <a:rPr lang="tr-TR" sz="1800" dirty="0"/>
              <a:t> yani ~150000 km/saat) Dünya atmosferine girerek sürtünme sonucu yanmasıyla oluşur. </a:t>
            </a:r>
          </a:p>
          <a:p>
            <a:r>
              <a:rPr lang="tr-TR" sz="1800" dirty="0"/>
              <a:t>Yer'den yaklaşık 120 km yukarıda ışık saçmaya başlayan bu göktaşlarının çoğu 60 km yukarıda Yer yüzeyine inmeden yanıp biter.</a:t>
            </a:r>
          </a:p>
          <a:p>
            <a:r>
              <a:rPr lang="tr-TR" sz="1800" dirty="0"/>
              <a:t>Bunlar yıldızlarla bir ilgisi  yoktur.</a:t>
            </a:r>
          </a:p>
        </p:txBody>
      </p:sp>
      <p:pic>
        <p:nvPicPr>
          <p:cNvPr id="4" name="Picture 5" descr="041112_leonid_meteor_vmed_wid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258" y="888838"/>
            <a:ext cx="2376264" cy="3451892"/>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beers-mete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101" y="4072575"/>
            <a:ext cx="4038315" cy="2664296"/>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8636"/>
            <a:ext cx="8229600" cy="1143000"/>
          </a:xfrm>
        </p:spPr>
        <p:txBody>
          <a:bodyPr/>
          <a:lstStyle/>
          <a:p>
            <a:r>
              <a:rPr lang="tr-TR" altLang="tr-TR" dirty="0"/>
              <a:t>Örnek bir Meteor Yağmuru Şekli</a:t>
            </a:r>
          </a:p>
        </p:txBody>
      </p:sp>
      <p:pic>
        <p:nvPicPr>
          <p:cNvPr id="1229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51781" y="914499"/>
            <a:ext cx="6040438" cy="4530725"/>
          </a:xfrm>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
        <p:nvSpPr>
          <p:cNvPr id="4" name="Rectangle 3"/>
          <p:cNvSpPr txBox="1">
            <a:spLocks noChangeArrowheads="1"/>
          </p:cNvSpPr>
          <p:nvPr/>
        </p:nvSpPr>
        <p:spPr bwMode="auto">
          <a:xfrm>
            <a:off x="217643" y="5445224"/>
            <a:ext cx="8500740" cy="11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a:lstStyle>
          <a:p>
            <a:pPr algn="just"/>
            <a:r>
              <a:rPr lang="tr-TR" altLang="tr-TR" sz="1800" kern="0" dirty="0" smtClean="0"/>
              <a:t>Dünya her yıl yoğunlu aynı olan bir meteor tabakasından geçer ve her yıl meteor yağmurları dünyadan gözlenebilir. </a:t>
            </a:r>
          </a:p>
          <a:p>
            <a:pPr algn="just"/>
            <a:r>
              <a:rPr lang="tr-TR" altLang="tr-TR" sz="1800" kern="0" dirty="0" smtClean="0"/>
              <a:t>Ne kadar yoğun bir bölgenin içinden geçersek meteor yağmurları da o derece görkemli olur.</a:t>
            </a:r>
            <a:endParaRPr lang="en-US" altLang="tr-TR" sz="1800" kern="0" dirty="0"/>
          </a:p>
        </p:txBody>
      </p:sp>
    </p:spTree>
    <p:extLst>
      <p:ext uri="{BB962C8B-B14F-4D97-AF65-F5344CB8AC3E}">
        <p14:creationId xmlns:p14="http://schemas.microsoft.com/office/powerpoint/2010/main" val="1390384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tr-TR" altLang="tr-TR" dirty="0" smtClean="0">
                <a:solidFill>
                  <a:srgbClr val="FF0000"/>
                </a:solidFill>
              </a:rPr>
              <a:t>Gezegen Nedir?</a:t>
            </a:r>
          </a:p>
        </p:txBody>
      </p:sp>
      <p:sp>
        <p:nvSpPr>
          <p:cNvPr id="26627" name="Content Placeholder 2"/>
          <p:cNvSpPr>
            <a:spLocks noGrp="1"/>
          </p:cNvSpPr>
          <p:nvPr>
            <p:ph idx="1"/>
          </p:nvPr>
        </p:nvSpPr>
        <p:spPr>
          <a:xfrm>
            <a:off x="611560" y="1268760"/>
            <a:ext cx="8229600" cy="4525963"/>
          </a:xfrm>
        </p:spPr>
        <p:txBody>
          <a:bodyPr/>
          <a:lstStyle/>
          <a:p>
            <a:pPr eaLnBrk="1" hangingPunct="1"/>
            <a:r>
              <a:rPr lang="tr-TR" altLang="tr-TR" sz="2400" dirty="0" smtClean="0"/>
              <a:t>bir yıldızın veya çoklu bir yıldız sistemi etrafında dolanmalı </a:t>
            </a:r>
          </a:p>
          <a:p>
            <a:pPr eaLnBrk="1" hangingPunct="1"/>
            <a:r>
              <a:rPr lang="tr-TR" altLang="tr-TR" sz="2400" dirty="0" smtClean="0"/>
              <a:t>başka bir gezegenin etrafında dolanmamalıdır</a:t>
            </a:r>
          </a:p>
          <a:p>
            <a:pPr eaLnBrk="1" hangingPunct="1"/>
            <a:r>
              <a:rPr lang="tr-TR" altLang="tr-TR" sz="2400" dirty="0" smtClean="0"/>
              <a:t>kendi kütle çekim etkisi altında küresel bir şekil alacak (yuvarlaklaşacak) kadar kütleye sahip olmalıdır (Minimum kütlesi 10</a:t>
            </a:r>
            <a:r>
              <a:rPr lang="tr-TR" altLang="tr-TR" sz="2400" baseline="30000" dirty="0" smtClean="0"/>
              <a:t>22</a:t>
            </a:r>
            <a:r>
              <a:rPr lang="tr-TR" altLang="tr-TR" sz="2400" dirty="0" smtClean="0"/>
              <a:t> kg olmalıdır, böylelikle astereoid ve kuyruklu yıldızlar arasında ayrım yapılmış oldu. Maksimum kütlesi 13 M</a:t>
            </a:r>
            <a:r>
              <a:rPr lang="tr-TR" altLang="tr-TR" sz="2400" baseline="-25000" dirty="0" smtClean="0"/>
              <a:t>Jüp</a:t>
            </a:r>
            <a:r>
              <a:rPr lang="tr-TR" altLang="tr-TR" sz="2400" dirty="0" smtClean="0"/>
              <a:t> den büyük olmamalıdır, bu limit kütle değeri kabaca döteryum yakma limitine yakındır)</a:t>
            </a:r>
          </a:p>
          <a:p>
            <a:pPr eaLnBrk="1" hangingPunct="1"/>
            <a:r>
              <a:rPr lang="tr-TR" altLang="tr-TR" sz="2400" dirty="0" smtClean="0"/>
              <a:t>yörüngesinin yakın komşuluğunu "temizlemiş" olmalıdır.</a:t>
            </a:r>
          </a:p>
          <a:p>
            <a:pPr eaLnBrk="1" hangingPunct="1"/>
            <a:r>
              <a:rPr lang="tr-TR" altLang="tr-TR" sz="2400" dirty="0" smtClean="0">
                <a:solidFill>
                  <a:srgbClr val="FF0000"/>
                </a:solidFill>
              </a:rPr>
              <a:t>2006 yılında Plüto cüce gezegenler sınıfına dahil edildiler.</a:t>
            </a:r>
          </a:p>
        </p:txBody>
      </p:sp>
    </p:spTree>
    <p:extLst>
      <p:ext uri="{BB962C8B-B14F-4D97-AF65-F5344CB8AC3E}">
        <p14:creationId xmlns:p14="http://schemas.microsoft.com/office/powerpoint/2010/main" val="42525089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371600" y="277813"/>
            <a:ext cx="7772400" cy="1143000"/>
          </a:xfrm>
        </p:spPr>
        <p:txBody>
          <a:bodyPr/>
          <a:lstStyle/>
          <a:p>
            <a:r>
              <a:rPr lang="tr-TR" altLang="tr-TR"/>
              <a:t>Canlandırma</a:t>
            </a:r>
          </a:p>
        </p:txBody>
      </p:sp>
    </p:spTree>
    <p:controls>
      <mc:AlternateContent xmlns:mc="http://schemas.openxmlformats.org/markup-compatibility/2006">
        <mc:Choice xmlns:v="urn:schemas-microsoft-com:vml" Requires="v">
          <p:control spid="16391" name="ShockwaveFlash1" r:id="rId2" imgW="7775640" imgH="4824360"/>
        </mc:Choice>
        <mc:Fallback>
          <p:control name="ShockwaveFlash1" r:id="rId2" imgW="7775640" imgH="4824360">
            <p:pic>
              <p:nvPicPr>
                <p:cNvPr id="36868" name="ShockwaveFlash1"/>
                <p:cNvPicPr preferRelativeResize="0">
                  <a:picLocks noChangeArrowheads="1" noChangeShapeType="1"/>
                </p:cNvPicPr>
                <p:nvPr/>
              </p:nvPicPr>
              <p:blipFill>
                <a:blip r:embed="rId4"/>
                <a:srcRect/>
                <a:stretch>
                  <a:fillRect/>
                </a:stretch>
              </p:blipFill>
              <p:spPr bwMode="auto">
                <a:xfrm>
                  <a:off x="900113" y="1628775"/>
                  <a:ext cx="7775575" cy="4824413"/>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108115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764704"/>
            <a:ext cx="4752528" cy="646331"/>
          </a:xfrm>
          <a:prstGeom prst="rect">
            <a:avLst/>
          </a:prstGeom>
        </p:spPr>
        <p:txBody>
          <a:bodyPr wrap="square">
            <a:spAutoFit/>
          </a:bodyPr>
          <a:lstStyle/>
          <a:p>
            <a:r>
              <a:rPr lang="tr-TR" altLang="tr-TR" sz="3600" dirty="0"/>
              <a:t>Meteor Yağmuru </a:t>
            </a:r>
            <a:endParaRPr lang="tr-TR" sz="3600" dirty="0"/>
          </a:p>
        </p:txBody>
      </p:sp>
    </p:spTree>
    <p:controls>
      <mc:AlternateContent xmlns:mc="http://schemas.openxmlformats.org/markup-compatibility/2006">
        <mc:Choice xmlns:v="urn:schemas-microsoft-com:vml" Requires="v">
          <p:control spid="17415" name="ShockwaveFlash1" r:id="rId2" imgW="6481800" imgH="4824360"/>
        </mc:Choice>
        <mc:Fallback>
          <p:control name="ShockwaveFlash1" r:id="rId2" imgW="6481800" imgH="4824360">
            <p:pic>
              <p:nvPicPr>
                <p:cNvPr id="35845" name="ShockwaveFlash1"/>
                <p:cNvPicPr preferRelativeResize="0">
                  <a:picLocks noChangeArrowheads="1" noChangeShapeType="1"/>
                </p:cNvPicPr>
                <p:nvPr/>
              </p:nvPicPr>
              <p:blipFill>
                <a:blip r:embed="rId4"/>
                <a:srcRect/>
                <a:stretch>
                  <a:fillRect/>
                </a:stretch>
              </p:blipFill>
              <p:spPr bwMode="auto">
                <a:xfrm>
                  <a:off x="1835150" y="1628775"/>
                  <a:ext cx="6481763" cy="4824413"/>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4431016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perseidMeteors"/>
          <p:cNvPicPr>
            <a:picLocks noChangeAspect="1" noChangeArrowheads="1"/>
          </p:cNvPicPr>
          <p:nvPr/>
        </p:nvPicPr>
        <p:blipFill>
          <a:blip r:embed="rId2" cstate="print">
            <a:lum bright="22000" contrast="26000"/>
            <a:extLst>
              <a:ext uri="{28A0092B-C50C-407E-A947-70E740481C1C}">
                <a14:useLocalDpi xmlns:a14="http://schemas.microsoft.com/office/drawing/2010/main" val="0"/>
              </a:ext>
            </a:extLst>
          </a:blip>
          <a:srcRect/>
          <a:stretch>
            <a:fillRect/>
          </a:stretch>
        </p:blipFill>
        <p:spPr bwMode="auto">
          <a:xfrm>
            <a:off x="228600" y="2208213"/>
            <a:ext cx="6858000"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5"/>
          <p:cNvSpPr>
            <a:spLocks noChangeArrowheads="1"/>
          </p:cNvSpPr>
          <p:nvPr/>
        </p:nvSpPr>
        <p:spPr bwMode="auto">
          <a:xfrm>
            <a:off x="323850" y="152400"/>
            <a:ext cx="85693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tr-TR" u="sng" dirty="0">
                <a:solidFill>
                  <a:srgbClr val="C00000"/>
                </a:solidFill>
              </a:rPr>
              <a:t>Meteor </a:t>
            </a:r>
            <a:r>
              <a:rPr lang="tr-TR" altLang="tr-TR" u="sng" dirty="0">
                <a:solidFill>
                  <a:srgbClr val="C00000"/>
                </a:solidFill>
              </a:rPr>
              <a:t>Yağmurlarının Merkezi</a:t>
            </a:r>
            <a:endParaRPr lang="en-US" altLang="tr-TR" u="sng" dirty="0">
              <a:solidFill>
                <a:srgbClr val="C00000"/>
              </a:solidFill>
            </a:endParaRPr>
          </a:p>
        </p:txBody>
      </p:sp>
      <p:sp>
        <p:nvSpPr>
          <p:cNvPr id="125958" name="Text Box 6"/>
          <p:cNvSpPr txBox="1">
            <a:spLocks noChangeArrowheads="1"/>
          </p:cNvSpPr>
          <p:nvPr/>
        </p:nvSpPr>
        <p:spPr bwMode="auto">
          <a:xfrm>
            <a:off x="611188" y="908050"/>
            <a:ext cx="792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2400" dirty="0"/>
              <a:t>Meteor yağmurlarının gökyüzünde oluşturduğu izi ters yöne doğru devam ettirdiğimizde, tümü de bir noktadan geliyormuş gibi görülür.</a:t>
            </a:r>
            <a:endParaRPr lang="en-US" altLang="tr-TR" sz="2400" dirty="0"/>
          </a:p>
        </p:txBody>
      </p:sp>
      <p:sp>
        <p:nvSpPr>
          <p:cNvPr id="125959" name="Oval 7"/>
          <p:cNvSpPr>
            <a:spLocks noChangeArrowheads="1"/>
          </p:cNvSpPr>
          <p:nvPr/>
        </p:nvSpPr>
        <p:spPr bwMode="auto">
          <a:xfrm>
            <a:off x="1143000" y="3276600"/>
            <a:ext cx="381000" cy="38100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25960" name="Line 8"/>
          <p:cNvSpPr>
            <a:spLocks noChangeShapeType="1"/>
          </p:cNvSpPr>
          <p:nvPr/>
        </p:nvSpPr>
        <p:spPr bwMode="auto">
          <a:xfrm flipH="1">
            <a:off x="1600200" y="1905000"/>
            <a:ext cx="5486400" cy="1524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25961" name="Text Box 9"/>
          <p:cNvSpPr txBox="1">
            <a:spLocks noChangeArrowheads="1"/>
          </p:cNvSpPr>
          <p:nvPr/>
        </p:nvSpPr>
        <p:spPr bwMode="auto">
          <a:xfrm>
            <a:off x="3635375" y="6461125"/>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tr-TR" sz="2000">
                <a:solidFill>
                  <a:srgbClr val="FFFF00"/>
                </a:solidFill>
              </a:rPr>
              <a:t>Perseid Meteor </a:t>
            </a:r>
            <a:r>
              <a:rPr lang="tr-TR" altLang="tr-TR" sz="2000">
                <a:solidFill>
                  <a:srgbClr val="FFFF00"/>
                </a:solidFill>
              </a:rPr>
              <a:t>Yağmuru</a:t>
            </a:r>
            <a:endParaRPr lang="en-US" altLang="tr-TR" sz="2000">
              <a:solidFill>
                <a:srgbClr val="FFFF00"/>
              </a:solidFill>
            </a:endParaRPr>
          </a:p>
        </p:txBody>
      </p:sp>
      <p:sp>
        <p:nvSpPr>
          <p:cNvPr id="125962"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pic>
        <p:nvPicPr>
          <p:cNvPr id="125963" name="Picture 11" descr="leo3b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2420938"/>
            <a:ext cx="3116263" cy="388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899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5959"/>
                                        </p:tgtEl>
                                        <p:attrNameLst>
                                          <p:attrName>style.visibility</p:attrName>
                                        </p:attrNameLst>
                                      </p:cBhvr>
                                      <p:to>
                                        <p:strVal val="visible"/>
                                      </p:to>
                                    </p:set>
                                    <p:anim calcmode="lin" valueType="num">
                                      <p:cBhvr>
                                        <p:cTn id="7" dur="1000" fill="hold"/>
                                        <p:tgtEl>
                                          <p:spTgt spid="125959"/>
                                        </p:tgtEl>
                                        <p:attrNameLst>
                                          <p:attrName>ppt_w</p:attrName>
                                        </p:attrNameLst>
                                      </p:cBhvr>
                                      <p:tavLst>
                                        <p:tav tm="0">
                                          <p:val>
                                            <p:fltVal val="0"/>
                                          </p:val>
                                        </p:tav>
                                        <p:tav tm="100000">
                                          <p:val>
                                            <p:strVal val="#ppt_w"/>
                                          </p:val>
                                        </p:tav>
                                      </p:tavLst>
                                    </p:anim>
                                    <p:anim calcmode="lin" valueType="num">
                                      <p:cBhvr>
                                        <p:cTn id="8" dur="1000" fill="hold"/>
                                        <p:tgtEl>
                                          <p:spTgt spid="125959"/>
                                        </p:tgtEl>
                                        <p:attrNameLst>
                                          <p:attrName>ppt_h</p:attrName>
                                        </p:attrNameLst>
                                      </p:cBhvr>
                                      <p:tavLst>
                                        <p:tav tm="0">
                                          <p:val>
                                            <p:fltVal val="0"/>
                                          </p:val>
                                        </p:tav>
                                        <p:tav tm="100000">
                                          <p:val>
                                            <p:strVal val="#ppt_h"/>
                                          </p:val>
                                        </p:tav>
                                      </p:tavLst>
                                    </p:anim>
                                    <p:anim calcmode="lin" valueType="num">
                                      <p:cBhvr>
                                        <p:cTn id="9" dur="1000" fill="hold"/>
                                        <p:tgtEl>
                                          <p:spTgt spid="1259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595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2" presetClass="entr" presetSubtype="2" fill="hold" grpId="0" nodeType="afterEffect">
                                  <p:stCondLst>
                                    <p:cond delay="0"/>
                                  </p:stCondLst>
                                  <p:childTnLst>
                                    <p:set>
                                      <p:cBhvr>
                                        <p:cTn id="13" dur="1" fill="hold">
                                          <p:stCondLst>
                                            <p:cond delay="0"/>
                                          </p:stCondLst>
                                        </p:cTn>
                                        <p:tgtEl>
                                          <p:spTgt spid="125960"/>
                                        </p:tgtEl>
                                        <p:attrNameLst>
                                          <p:attrName>style.visibility</p:attrName>
                                        </p:attrNameLst>
                                      </p:cBhvr>
                                      <p:to>
                                        <p:strVal val="visible"/>
                                      </p:to>
                                    </p:set>
                                    <p:animEffect transition="in" filter="slide(fromRight)">
                                      <p:cBhvr>
                                        <p:cTn id="14" dur="500"/>
                                        <p:tgtEl>
                                          <p:spTgt spid="125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9" grpId="0" animBg="1"/>
      <p:bldP spid="12596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leonids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4411663"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p:cNvSpPr txBox="1">
            <a:spLocks noChangeArrowheads="1"/>
          </p:cNvSpPr>
          <p:nvPr/>
        </p:nvSpPr>
        <p:spPr bwMode="auto">
          <a:xfrm>
            <a:off x="5486400" y="5334000"/>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tr-TR" sz="2400" dirty="0"/>
              <a:t>Leonid Meteor </a:t>
            </a:r>
            <a:r>
              <a:rPr lang="tr-TR" altLang="tr-TR" sz="2400" dirty="0"/>
              <a:t>Yağmuru (</a:t>
            </a:r>
            <a:r>
              <a:rPr lang="en-US" altLang="tr-TR" sz="2400" dirty="0"/>
              <a:t>2002</a:t>
            </a:r>
            <a:r>
              <a:rPr lang="tr-TR" altLang="tr-TR" sz="2400" dirty="0"/>
              <a:t>)</a:t>
            </a:r>
            <a:endParaRPr lang="en-US" altLang="tr-TR" sz="2400" dirty="0"/>
          </a:p>
        </p:txBody>
      </p:sp>
      <p:sp>
        <p:nvSpPr>
          <p:cNvPr id="124933"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extLst>
      <p:ext uri="{BB962C8B-B14F-4D97-AF65-F5344CB8AC3E}">
        <p14:creationId xmlns:p14="http://schemas.microsoft.com/office/powerpoint/2010/main" val="6341486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quadrant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0575"/>
            <a:ext cx="7596188"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5" name="Text Box 3"/>
          <p:cNvSpPr txBox="1">
            <a:spLocks noChangeArrowheads="1"/>
          </p:cNvSpPr>
          <p:nvPr/>
        </p:nvSpPr>
        <p:spPr bwMode="auto">
          <a:xfrm>
            <a:off x="6516688" y="6453188"/>
            <a:ext cx="2627312"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400">
                <a:solidFill>
                  <a:srgbClr val="FFFF99"/>
                </a:solidFill>
              </a:rPr>
              <a:t>Kuadrintler (2004)</a:t>
            </a:r>
          </a:p>
        </p:txBody>
      </p:sp>
    </p:spTree>
    <p:extLst>
      <p:ext uri="{BB962C8B-B14F-4D97-AF65-F5344CB8AC3E}">
        <p14:creationId xmlns:p14="http://schemas.microsoft.com/office/powerpoint/2010/main" val="28593732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geminid_radiant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25538"/>
            <a:ext cx="7705725"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Text Box 3"/>
          <p:cNvSpPr txBox="1">
            <a:spLocks noChangeArrowheads="1"/>
          </p:cNvSpPr>
          <p:nvPr/>
        </p:nvSpPr>
        <p:spPr bwMode="auto">
          <a:xfrm>
            <a:off x="6516688" y="6453188"/>
            <a:ext cx="2627312"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400">
                <a:solidFill>
                  <a:srgbClr val="FFFF99"/>
                </a:solidFill>
              </a:rPr>
              <a:t>Geminidler (2004)</a:t>
            </a:r>
          </a:p>
        </p:txBody>
      </p:sp>
    </p:spTree>
    <p:extLst>
      <p:ext uri="{BB962C8B-B14F-4D97-AF65-F5344CB8AC3E}">
        <p14:creationId xmlns:p14="http://schemas.microsoft.com/office/powerpoint/2010/main" val="2881447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457200" y="396875"/>
            <a:ext cx="82296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tr-TR" altLang="tr-TR" u="sng" dirty="0">
                <a:solidFill>
                  <a:srgbClr val="C00000"/>
                </a:solidFill>
              </a:rPr>
              <a:t>En belirgin </a:t>
            </a:r>
            <a:r>
              <a:rPr lang="en-US" altLang="tr-TR" u="sng" dirty="0">
                <a:solidFill>
                  <a:srgbClr val="C00000"/>
                </a:solidFill>
              </a:rPr>
              <a:t>Meteor </a:t>
            </a:r>
            <a:r>
              <a:rPr lang="tr-TR" altLang="tr-TR" u="sng" dirty="0">
                <a:solidFill>
                  <a:srgbClr val="C00000"/>
                </a:solidFill>
              </a:rPr>
              <a:t>Yağmurları</a:t>
            </a:r>
            <a:endParaRPr lang="en-US" altLang="tr-TR" u="sng" dirty="0">
              <a:solidFill>
                <a:srgbClr val="C00000"/>
              </a:solidFill>
            </a:endParaRPr>
          </a:p>
        </p:txBody>
      </p:sp>
      <p:sp>
        <p:nvSpPr>
          <p:cNvPr id="286724" name="FlagCount" hidden="1">
            <a:hlinkClick r:id="rId2"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graphicFrame>
        <p:nvGraphicFramePr>
          <p:cNvPr id="286725" name="Group 5"/>
          <p:cNvGraphicFramePr>
            <a:graphicFrameLocks noGrp="1"/>
          </p:cNvGraphicFramePr>
          <p:nvPr/>
        </p:nvGraphicFramePr>
        <p:xfrm>
          <a:off x="0" y="2357438"/>
          <a:ext cx="9158288" cy="3968436"/>
        </p:xfrm>
        <a:graphic>
          <a:graphicData uri="http://schemas.openxmlformats.org/drawingml/2006/table">
            <a:tbl>
              <a:tblPr/>
              <a:tblGrid>
                <a:gridCol w="1524000"/>
                <a:gridCol w="1538288"/>
                <a:gridCol w="1524000"/>
                <a:gridCol w="1524000"/>
                <a:gridCol w="1524000"/>
                <a:gridCol w="1524000"/>
              </a:tblGrid>
              <a:tr h="254000">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dirty="0" smtClean="0">
                          <a:ln>
                            <a:noFill/>
                          </a:ln>
                          <a:solidFill>
                            <a:srgbClr val="C00000"/>
                          </a:solidFill>
                          <a:effectLst/>
                          <a:latin typeface="Arial" panose="020B0604020202020204" pitchFamily="34" charset="0"/>
                        </a:rPr>
                        <a:t>İsim</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dirty="0" smtClean="0">
                          <a:ln>
                            <a:noFill/>
                          </a:ln>
                          <a:solidFill>
                            <a:srgbClr val="C00000"/>
                          </a:solidFill>
                          <a:effectLst/>
                          <a:latin typeface="Arial" panose="020B0604020202020204" pitchFamily="34" charset="0"/>
                        </a:rPr>
                        <a:t>Tarih</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dirty="0" smtClean="0">
                          <a:ln>
                            <a:noFill/>
                          </a:ln>
                          <a:solidFill>
                            <a:srgbClr val="C00000"/>
                          </a:solidFill>
                          <a:effectLst/>
                          <a:latin typeface="Arial" panose="020B0604020202020204" pitchFamily="34" charset="0"/>
                        </a:rPr>
                        <a:t>Saatteki sayısı</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rgbClr val="C00000"/>
                          </a:solidFill>
                          <a:effectLst/>
                          <a:latin typeface="Arial" panose="020B0604020202020204" pitchFamily="34" charset="0"/>
                        </a:rPr>
                        <a:t>Merkezinin</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hMerge="1">
                  <a:txBody>
                    <a:bodyPr/>
                    <a:lstStyle/>
                    <a:p>
                      <a:endParaRPr lang="tr-TR"/>
                    </a:p>
                  </a:txBody>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rgbClr val="C00000"/>
                          </a:solidFill>
                          <a:effectLst/>
                          <a:latin typeface="Arial" panose="020B0604020202020204" pitchFamily="34" charset="0"/>
                        </a:rPr>
                        <a:t>Neden olan kuyrukluyıldız</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8300">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dirty="0" smtClean="0">
                          <a:ln>
                            <a:noFill/>
                          </a:ln>
                          <a:solidFill>
                            <a:srgbClr val="C00000"/>
                          </a:solidFill>
                          <a:effectLst/>
                          <a:latin typeface="Arial" panose="020B0604020202020204" pitchFamily="34" charset="0"/>
                        </a:rPr>
                        <a:t>Sağ Açıklığı</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dirty="0" smtClean="0">
                          <a:ln>
                            <a:noFill/>
                          </a:ln>
                          <a:solidFill>
                            <a:srgbClr val="C00000"/>
                          </a:solidFill>
                          <a:effectLst/>
                          <a:latin typeface="Arial" panose="020B0604020202020204" pitchFamily="34" charset="0"/>
                        </a:rPr>
                        <a:t>Dik Açıklığı</a:t>
                      </a:r>
                    </a:p>
                  </a:txBody>
                  <a:tcPr marL="0" marR="0" marT="0" marB="0"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vMerge="1">
                  <a:txBody>
                    <a:bodyPr/>
                    <a:lstStyle/>
                    <a:p>
                      <a:endParaRPr lang="tr-TR"/>
                    </a:p>
                  </a:txBody>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Kuadrantidler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2-4 Ocak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30</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15</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24</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50</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2003 EH1</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Liridler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20-22 Nisan</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8</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18</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04</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33</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1861 I</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Symbol" panose="05050102010706020507" pitchFamily="18" charset="2"/>
                        </a:rPr>
                        <a:t>h</a:t>
                      </a:r>
                      <a:r>
                        <a:rPr kumimoji="0" lang="tr-TR" altLang="tr-TR" sz="1800" b="0" i="0" u="none" strike="noStrike" cap="none" normalizeH="0" baseline="0" smtClean="0">
                          <a:ln>
                            <a:noFill/>
                          </a:ln>
                          <a:solidFill>
                            <a:schemeClr val="tx1"/>
                          </a:solidFill>
                          <a:effectLst/>
                          <a:latin typeface="Arial" panose="020B0604020202020204" pitchFamily="34" charset="0"/>
                        </a:rPr>
                        <a:t> Aquaridler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2-7 Mayıs</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10</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22</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24</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0</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Halley</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8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Symbol" panose="05050102010706020507" pitchFamily="18" charset="2"/>
                        </a:rPr>
                        <a:t>d</a:t>
                      </a:r>
                      <a:r>
                        <a:rPr kumimoji="0" lang="tr-TR" altLang="tr-TR" sz="1800" b="0" i="0" u="none" strike="noStrike" cap="none" normalizeH="0" baseline="0" smtClean="0">
                          <a:ln>
                            <a:noFill/>
                          </a:ln>
                          <a:solidFill>
                            <a:schemeClr val="tx1"/>
                          </a:solidFill>
                          <a:effectLst/>
                          <a:latin typeface="Arial" panose="020B0604020202020204" pitchFamily="34" charset="0"/>
                        </a:rPr>
                        <a:t> Aquaridler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26-31 Temmuz</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15</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22</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36</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10</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anose="020B0604020202020204" pitchFamily="34" charset="0"/>
                      </a:endParaRP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Perseidler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10-14 Ağustos</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40</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03</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04</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58</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Swift-Tuttle</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Orionidler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18-23 Ekim</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15</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06</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20</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15</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Halley?</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Tauridler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1-7 Kasım</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8</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03</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40</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17</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Encke</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8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Leonidler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14-19 Kasım</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6</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10</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12</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22</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1866 I Temp</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Geminidler</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10-13 Aralık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50</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07</a:t>
                      </a:r>
                      <a:r>
                        <a:rPr kumimoji="0" lang="tr-TR" altLang="tr-TR" sz="1800" b="0" i="0" u="none" strike="noStrike" cap="none" normalizeH="0" baseline="30000" smtClean="0">
                          <a:ln>
                            <a:noFill/>
                          </a:ln>
                          <a:solidFill>
                            <a:schemeClr val="tx1"/>
                          </a:solidFill>
                          <a:effectLst/>
                          <a:latin typeface="Arial" panose="020B0604020202020204" pitchFamily="34" charset="0"/>
                        </a:rPr>
                        <a:t>sa</a:t>
                      </a:r>
                      <a:r>
                        <a:rPr kumimoji="0" lang="tr-TR" altLang="tr-TR" sz="1800" b="0" i="0" u="none" strike="noStrike" cap="none" normalizeH="0" baseline="0" smtClean="0">
                          <a:ln>
                            <a:noFill/>
                          </a:ln>
                          <a:solidFill>
                            <a:schemeClr val="tx1"/>
                          </a:solidFill>
                          <a:effectLst/>
                          <a:latin typeface="Arial" panose="020B0604020202020204" pitchFamily="34" charset="0"/>
                        </a:rPr>
                        <a:t>28</a:t>
                      </a:r>
                      <a:r>
                        <a:rPr kumimoji="0" lang="tr-TR" altLang="tr-TR" sz="1800" b="0" i="0" u="none" strike="noStrike" cap="none" normalizeH="0" baseline="30000" smtClean="0">
                          <a:ln>
                            <a:noFill/>
                          </a:ln>
                          <a:solidFill>
                            <a:schemeClr val="tx1"/>
                          </a:solidFill>
                          <a:effectLst/>
                          <a:latin typeface="Arial" panose="020B0604020202020204" pitchFamily="34" charset="0"/>
                        </a:rPr>
                        <a:t>dk</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anose="020B0604020202020204" pitchFamily="34" charset="0"/>
                        </a:rPr>
                        <a:t>32</a:t>
                      </a:r>
                      <a:r>
                        <a:rPr kumimoji="0" lang="tr-TR" altLang="tr-TR" sz="1800" b="0" i="0" u="none" strike="noStrike" cap="none" normalizeH="0" baseline="30000" smtClean="0">
                          <a:ln>
                            <a:noFill/>
                          </a:ln>
                          <a:solidFill>
                            <a:schemeClr val="tx1"/>
                          </a:solidFill>
                          <a:effectLst/>
                          <a:latin typeface="Arial" panose="020B0604020202020204" pitchFamily="34" charset="0"/>
                        </a:rPr>
                        <a:t>o</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Phaethon</a:t>
                      </a:r>
                    </a:p>
                  </a:txBody>
                  <a:tcPr marL="0" marR="0" marT="0" marB="0"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586951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85813"/>
            <a:ext cx="7921625" cy="5287962"/>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cap="sq">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Tree>
    <p:extLst>
      <p:ext uri="{BB962C8B-B14F-4D97-AF65-F5344CB8AC3E}">
        <p14:creationId xmlns:p14="http://schemas.microsoft.com/office/powerpoint/2010/main" val="24472063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7" name="Rectangle 5"/>
          <p:cNvSpPr>
            <a:spLocks noChangeArrowheads="1"/>
          </p:cNvSpPr>
          <p:nvPr/>
        </p:nvSpPr>
        <p:spPr bwMode="auto">
          <a:xfrm>
            <a:off x="1116013" y="188913"/>
            <a:ext cx="6918325" cy="676275"/>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nchor="b"/>
          <a:lstStyle>
            <a:lvl1pPr algn="ctr" defTabSz="814388">
              <a:defRPr sz="4400">
                <a:solidFill>
                  <a:schemeClr val="tx2"/>
                </a:solidFill>
                <a:latin typeface="Arial" panose="020B0604020202020204" pitchFamily="34" charset="0"/>
              </a:defRPr>
            </a:lvl1pPr>
            <a:lvl2pPr algn="ctr" defTabSz="814388">
              <a:defRPr sz="4400">
                <a:solidFill>
                  <a:schemeClr val="tx2"/>
                </a:solidFill>
                <a:latin typeface="Arial" panose="020B0604020202020204" pitchFamily="34" charset="0"/>
              </a:defRPr>
            </a:lvl2pPr>
            <a:lvl3pPr algn="ctr" defTabSz="814388">
              <a:defRPr sz="4400">
                <a:solidFill>
                  <a:schemeClr val="tx2"/>
                </a:solidFill>
                <a:latin typeface="Arial" panose="020B0604020202020204" pitchFamily="34" charset="0"/>
              </a:defRPr>
            </a:lvl3pPr>
            <a:lvl4pPr algn="ctr" defTabSz="814388">
              <a:defRPr sz="4400">
                <a:solidFill>
                  <a:schemeClr val="tx2"/>
                </a:solidFill>
                <a:latin typeface="Arial" panose="020B0604020202020204" pitchFamily="34" charset="0"/>
              </a:defRPr>
            </a:lvl4pPr>
            <a:lvl5pPr algn="ctr" defTabSz="814388">
              <a:defRPr sz="4400">
                <a:solidFill>
                  <a:schemeClr val="tx2"/>
                </a:solidFill>
                <a:latin typeface="Arial" panose="020B0604020202020204" pitchFamily="34" charset="0"/>
              </a:defRPr>
            </a:lvl5pPr>
            <a:lvl6pPr marL="457200" algn="ctr" defTabSz="814388" fontAlgn="base">
              <a:spcBef>
                <a:spcPct val="0"/>
              </a:spcBef>
              <a:spcAft>
                <a:spcPct val="0"/>
              </a:spcAft>
              <a:defRPr sz="4400">
                <a:solidFill>
                  <a:schemeClr val="tx2"/>
                </a:solidFill>
                <a:latin typeface="Arial" panose="020B0604020202020204" pitchFamily="34" charset="0"/>
              </a:defRPr>
            </a:lvl6pPr>
            <a:lvl7pPr marL="914400" algn="ctr" defTabSz="814388" fontAlgn="base">
              <a:spcBef>
                <a:spcPct val="0"/>
              </a:spcBef>
              <a:spcAft>
                <a:spcPct val="0"/>
              </a:spcAft>
              <a:defRPr sz="4400">
                <a:solidFill>
                  <a:schemeClr val="tx2"/>
                </a:solidFill>
                <a:latin typeface="Arial" panose="020B0604020202020204" pitchFamily="34" charset="0"/>
              </a:defRPr>
            </a:lvl7pPr>
            <a:lvl8pPr marL="1371600" algn="ctr" defTabSz="814388" fontAlgn="base">
              <a:spcBef>
                <a:spcPct val="0"/>
              </a:spcBef>
              <a:spcAft>
                <a:spcPct val="0"/>
              </a:spcAft>
              <a:defRPr sz="4400">
                <a:solidFill>
                  <a:schemeClr val="tx2"/>
                </a:solidFill>
                <a:latin typeface="Arial" panose="020B0604020202020204" pitchFamily="34" charset="0"/>
              </a:defRPr>
            </a:lvl8pPr>
            <a:lvl9pPr marL="1828800" algn="ctr" defTabSz="814388" fontAlgn="base">
              <a:spcBef>
                <a:spcPct val="0"/>
              </a:spcBef>
              <a:spcAft>
                <a:spcPct val="0"/>
              </a:spcAft>
              <a:defRPr sz="4400">
                <a:solidFill>
                  <a:schemeClr val="tx2"/>
                </a:solidFill>
                <a:latin typeface="Arial" panose="020B0604020202020204" pitchFamily="34" charset="0"/>
              </a:defRPr>
            </a:lvl9pPr>
          </a:lstStyle>
          <a:p>
            <a:pPr eaLnBrk="0" hangingPunct="0"/>
            <a:r>
              <a:rPr kumimoji="1" lang="tr-TR" altLang="tr-TR" sz="43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Göktaşı Yıkımları</a:t>
            </a:r>
            <a:r>
              <a:rPr kumimoji="1" lang="tr-TR" altLang="tr-TR" sz="430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sp>
        <p:nvSpPr>
          <p:cNvPr id="120834" name="Rectangle 2"/>
          <p:cNvSpPr>
            <a:spLocks noChangeArrowheads="1"/>
          </p:cNvSpPr>
          <p:nvPr/>
        </p:nvSpPr>
        <p:spPr bwMode="auto">
          <a:xfrm>
            <a:off x="755650" y="981075"/>
            <a:ext cx="6918325" cy="3676650"/>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rgbClr val="CCECFF"/>
                </a:solidFill>
                <a:miter lim="800000"/>
                <a:headEnd/>
                <a:tailEnd/>
              </a14:hiddenLine>
            </a:ext>
          </a:extLst>
        </p:spPr>
        <p:txBody>
          <a:bodyPr lIns="81500" tIns="40750" rIns="81500" bIns="407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0" hangingPunct="0">
              <a:buClr>
                <a:schemeClr val="folHlink"/>
              </a:buClr>
              <a:buSzPct val="75000"/>
              <a:buFont typeface="Monotype Sorts"/>
              <a:buNone/>
            </a:pPr>
            <a:r>
              <a:rPr kumimoji="1" lang="tr-TR" altLang="tr-TR" sz="2800">
                <a:effectLst>
                  <a:outerShdw blurRad="38100" dist="38100" dir="2700000" algn="tl">
                    <a:srgbClr val="C0C0C0"/>
                  </a:outerShdw>
                </a:effectLst>
                <a:latin typeface="Tahoma" panose="020B0604030504040204" pitchFamily="34" charset="0"/>
                <a:cs typeface="Tahoma" panose="020B0604030504040204" pitchFamily="34" charset="0"/>
              </a:rPr>
              <a:t>Yerküre yüzeyini ne kadar etkilerler? </a:t>
            </a:r>
            <a:endParaRPr lang="tr-TR" altLang="tr-TR" sz="1600"/>
          </a:p>
          <a:p>
            <a:pPr lvl="1" eaLnBrk="0" hangingPunct="0">
              <a:buClr>
                <a:schemeClr val="folHlink"/>
              </a:buClr>
            </a:pPr>
            <a:r>
              <a:rPr kumimoji="1" lang="tr-TR" altLang="tr-TR" sz="2400">
                <a:effectLst>
                  <a:outerShdw blurRad="38100" dist="38100" dir="2700000" algn="tl">
                    <a:srgbClr val="C0C0C0"/>
                  </a:outerShdw>
                </a:effectLst>
                <a:latin typeface="Tahoma" panose="020B0604030504040204" pitchFamily="34" charset="0"/>
                <a:cs typeface="Tahoma" panose="020B0604030504040204" pitchFamily="34" charset="0"/>
              </a:rPr>
              <a:t>Mikrometre (mm nin binde biri) boyutundaki parçalar Yer’e “süzülerek” iner </a:t>
            </a:r>
            <a:endParaRPr lang="tr-TR" altLang="tr-TR" sz="1600"/>
          </a:p>
          <a:p>
            <a:pPr lvl="1" eaLnBrk="0" hangingPunct="0">
              <a:buClr>
                <a:schemeClr val="folHlink"/>
              </a:buClr>
            </a:pPr>
            <a:r>
              <a:rPr kumimoji="1" lang="tr-TR" altLang="tr-TR" sz="2400">
                <a:effectLst>
                  <a:outerShdw blurRad="38100" dist="38100" dir="2700000" algn="tl">
                    <a:srgbClr val="C0C0C0"/>
                  </a:outerShdw>
                </a:effectLst>
                <a:latin typeface="Tahoma" panose="020B0604030504040204" pitchFamily="34" charset="0"/>
                <a:cs typeface="Tahoma" panose="020B0604030504040204" pitchFamily="34" charset="0"/>
              </a:rPr>
              <a:t>Milimetre boyutundaki cisimler mezosferde (60-80 km yükseklikte) yanarlar (akanyıldız) </a:t>
            </a:r>
            <a:endParaRPr lang="tr-TR" altLang="tr-TR" sz="1600"/>
          </a:p>
          <a:p>
            <a:pPr lvl="1" eaLnBrk="0" hangingPunct="0">
              <a:buClr>
                <a:schemeClr val="folHlink"/>
              </a:buClr>
            </a:pPr>
            <a:r>
              <a:rPr kumimoji="1" lang="tr-TR" altLang="tr-TR" sz="2400">
                <a:effectLst>
                  <a:outerShdw blurRad="38100" dist="38100" dir="2700000" algn="tl">
                    <a:srgbClr val="C0C0C0"/>
                  </a:outerShdw>
                </a:effectLst>
                <a:latin typeface="Tahoma" panose="020B0604030504040204" pitchFamily="34" charset="0"/>
                <a:cs typeface="Tahoma" panose="020B0604030504040204" pitchFamily="34" charset="0"/>
              </a:rPr>
              <a:t>Santimetre boyutundakiler ateş topu olarak yanar yok olurlar </a:t>
            </a:r>
            <a:endParaRPr lang="tr-TR" altLang="tr-TR" sz="1600"/>
          </a:p>
          <a:p>
            <a:pPr lvl="1" eaLnBrk="0" hangingPunct="0">
              <a:buClr>
                <a:schemeClr val="folHlink"/>
              </a:buClr>
            </a:pPr>
            <a:r>
              <a:rPr kumimoji="1" lang="tr-TR" altLang="tr-TR" sz="2400">
                <a:effectLst>
                  <a:outerShdw blurRad="38100" dist="38100" dir="2700000" algn="tl">
                    <a:srgbClr val="C0C0C0"/>
                  </a:outerShdw>
                </a:effectLst>
                <a:latin typeface="Tahoma" panose="020B0604030504040204" pitchFamily="34" charset="0"/>
                <a:cs typeface="Tahoma" panose="020B0604030504040204" pitchFamily="34" charset="0"/>
              </a:rPr>
              <a:t>Metre boyutundaki cisimler yeryüzüne çarparlar </a:t>
            </a:r>
            <a:endParaRPr lang="tr-TR" altLang="tr-TR"/>
          </a:p>
        </p:txBody>
      </p:sp>
    </p:spTree>
    <p:extLst>
      <p:ext uri="{BB962C8B-B14F-4D97-AF65-F5344CB8AC3E}">
        <p14:creationId xmlns:p14="http://schemas.microsoft.com/office/powerpoint/2010/main" val="40079989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07963"/>
            <a:ext cx="5051425" cy="329247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66"/>
                  </a:outerShdw>
                </a:effectLst>
              </a14:hiddenEffects>
            </a:ext>
          </a:extLst>
        </p:spPr>
      </p:pic>
      <p:sp>
        <p:nvSpPr>
          <p:cNvPr id="114691" name="Rectangle 3"/>
          <p:cNvSpPr>
            <a:spLocks noChangeArrowheads="1"/>
          </p:cNvSpPr>
          <p:nvPr/>
        </p:nvSpPr>
        <p:spPr bwMode="auto">
          <a:xfrm>
            <a:off x="684213" y="3716338"/>
            <a:ext cx="3446462" cy="5794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20000"/>
              </a:spcBef>
              <a:buClr>
                <a:schemeClr val="folHlink"/>
              </a:buClr>
              <a:buSzPct val="75000"/>
              <a:buFont typeface="Monotype Sorts"/>
              <a:buNone/>
            </a:pPr>
            <a:r>
              <a:rPr kumimoji="1" lang="tr-TR" altLang="tr-TR" sz="3200" b="1">
                <a:solidFill>
                  <a:srgbClr val="3333FF"/>
                </a:solidFill>
                <a:effectLst>
                  <a:outerShdw blurRad="38100" dist="38100" dir="2700000" algn="tl">
                    <a:srgbClr val="C0C0C0"/>
                  </a:outerShdw>
                </a:effectLst>
                <a:latin typeface="Tahoma" panose="020B0604030504040204" pitchFamily="34" charset="0"/>
                <a:cs typeface="Tahoma" panose="020B0604030504040204" pitchFamily="34" charset="0"/>
              </a:rPr>
              <a:t>Tunguska Olayı</a:t>
            </a:r>
            <a:r>
              <a:rPr kumimoji="1" lang="tr-TR" altLang="tr-TR" sz="3200">
                <a:effectLst>
                  <a:outerShdw blurRad="38100" dist="38100" dir="2700000" algn="tl">
                    <a:srgbClr val="C0C0C0"/>
                  </a:outerShdw>
                </a:effectLst>
                <a:latin typeface="Tahoma" panose="020B0604030504040204" pitchFamily="34" charset="0"/>
                <a:cs typeface="Tahoma" panose="020B0604030504040204" pitchFamily="34" charset="0"/>
              </a:rPr>
              <a:t> </a:t>
            </a:r>
            <a:endParaRPr lang="tr-TR" altLang="tr-TR"/>
          </a:p>
        </p:txBody>
      </p:sp>
      <p:sp>
        <p:nvSpPr>
          <p:cNvPr id="114692" name="Rectangle 4"/>
          <p:cNvSpPr>
            <a:spLocks noChangeArrowheads="1"/>
          </p:cNvSpPr>
          <p:nvPr/>
        </p:nvSpPr>
        <p:spPr bwMode="auto">
          <a:xfrm>
            <a:off x="755650" y="4645025"/>
            <a:ext cx="1870075" cy="5191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20000"/>
              </a:spcBef>
              <a:buClr>
                <a:schemeClr val="folHlink"/>
              </a:buClr>
              <a:buFontTx/>
              <a:buChar char="–"/>
            </a:pPr>
            <a:r>
              <a:rPr kumimoji="1" lang="tr-TR" altLang="tr-TR" sz="2800">
                <a:effectLst>
                  <a:outerShdw blurRad="38100" dist="38100" dir="2700000" algn="tl">
                    <a:srgbClr val="C0C0C0"/>
                  </a:outerShdw>
                </a:effectLst>
                <a:latin typeface="Tahoma" panose="020B0604030504040204" pitchFamily="34" charset="0"/>
                <a:cs typeface="Tahoma" panose="020B0604030504040204" pitchFamily="34" charset="0"/>
              </a:rPr>
              <a:t> 1908 de </a:t>
            </a:r>
            <a:endParaRPr lang="tr-TR" altLang="tr-TR"/>
          </a:p>
        </p:txBody>
      </p:sp>
      <p:sp>
        <p:nvSpPr>
          <p:cNvPr id="114693" name="Rectangle 5"/>
          <p:cNvSpPr>
            <a:spLocks noChangeArrowheads="1"/>
          </p:cNvSpPr>
          <p:nvPr/>
        </p:nvSpPr>
        <p:spPr bwMode="auto">
          <a:xfrm>
            <a:off x="757238" y="5373688"/>
            <a:ext cx="6602412" cy="5191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20000"/>
              </a:spcBef>
              <a:buClr>
                <a:schemeClr val="folHlink"/>
              </a:buClr>
              <a:buFontTx/>
              <a:buChar char="–"/>
            </a:pPr>
            <a:r>
              <a:rPr kumimoji="1" lang="tr-TR" altLang="tr-TR" sz="2800">
                <a:effectLst>
                  <a:outerShdw blurRad="38100" dist="38100" dir="2700000" algn="tl">
                    <a:srgbClr val="C0C0C0"/>
                  </a:outerShdw>
                </a:effectLst>
                <a:latin typeface="Tahoma" panose="020B0604030504040204" pitchFamily="34" charset="0"/>
                <a:cs typeface="Tahoma" panose="020B0604030504040204" pitchFamily="34" charset="0"/>
              </a:rPr>
              <a:t> Bir asteroid atmosferimizde parçalandı </a:t>
            </a:r>
            <a:endParaRPr lang="tr-TR" altLang="tr-TR"/>
          </a:p>
        </p:txBody>
      </p:sp>
      <p:sp>
        <p:nvSpPr>
          <p:cNvPr id="114694" name="Rectangle 6"/>
          <p:cNvSpPr>
            <a:spLocks noChangeArrowheads="1"/>
          </p:cNvSpPr>
          <p:nvPr/>
        </p:nvSpPr>
        <p:spPr bwMode="auto">
          <a:xfrm>
            <a:off x="793750" y="6021388"/>
            <a:ext cx="5689600" cy="5191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814388">
              <a:defRPr>
                <a:solidFill>
                  <a:schemeClr val="tx1"/>
                </a:solidFill>
                <a:latin typeface="Arial" panose="020B0604020202020204" pitchFamily="34" charset="0"/>
              </a:defRPr>
            </a:lvl1pPr>
            <a:lvl2pPr defTabSz="814388">
              <a:defRPr>
                <a:solidFill>
                  <a:schemeClr val="tx1"/>
                </a:solidFill>
                <a:latin typeface="Arial" panose="020B0604020202020204" pitchFamily="34" charset="0"/>
              </a:defRPr>
            </a:lvl2pPr>
            <a:lvl3pPr defTabSz="814388">
              <a:defRPr>
                <a:solidFill>
                  <a:schemeClr val="tx1"/>
                </a:solidFill>
                <a:latin typeface="Arial" panose="020B0604020202020204" pitchFamily="34" charset="0"/>
              </a:defRPr>
            </a:lvl3pPr>
            <a:lvl4pPr defTabSz="814388">
              <a:defRPr>
                <a:solidFill>
                  <a:schemeClr val="tx1"/>
                </a:solidFill>
                <a:latin typeface="Arial" panose="020B0604020202020204" pitchFamily="34" charset="0"/>
              </a:defRPr>
            </a:lvl4pPr>
            <a:lvl5pPr defTabSz="814388">
              <a:defRPr>
                <a:solidFill>
                  <a:schemeClr val="tx1"/>
                </a:solidFill>
                <a:latin typeface="Arial" panose="020B0604020202020204" pitchFamily="34" charset="0"/>
              </a:defRPr>
            </a:lvl5pPr>
            <a:lvl6pPr defTabSz="814388" fontAlgn="base">
              <a:spcBef>
                <a:spcPct val="0"/>
              </a:spcBef>
              <a:spcAft>
                <a:spcPct val="0"/>
              </a:spcAft>
              <a:defRPr>
                <a:solidFill>
                  <a:schemeClr val="tx1"/>
                </a:solidFill>
                <a:latin typeface="Arial" panose="020B0604020202020204" pitchFamily="34" charset="0"/>
              </a:defRPr>
            </a:lvl6pPr>
            <a:lvl7pPr defTabSz="814388" fontAlgn="base">
              <a:spcBef>
                <a:spcPct val="0"/>
              </a:spcBef>
              <a:spcAft>
                <a:spcPct val="0"/>
              </a:spcAft>
              <a:defRPr>
                <a:solidFill>
                  <a:schemeClr val="tx1"/>
                </a:solidFill>
                <a:latin typeface="Arial" panose="020B0604020202020204" pitchFamily="34" charset="0"/>
              </a:defRPr>
            </a:lvl7pPr>
            <a:lvl8pPr defTabSz="814388" fontAlgn="base">
              <a:spcBef>
                <a:spcPct val="0"/>
              </a:spcBef>
              <a:spcAft>
                <a:spcPct val="0"/>
              </a:spcAft>
              <a:defRPr>
                <a:solidFill>
                  <a:schemeClr val="tx1"/>
                </a:solidFill>
                <a:latin typeface="Arial" panose="020B0604020202020204" pitchFamily="34" charset="0"/>
              </a:defRPr>
            </a:lvl8pPr>
            <a:lvl9pPr defTabSz="814388"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Clr>
                <a:schemeClr val="folHlink"/>
              </a:buClr>
              <a:buFontTx/>
              <a:buChar char="–"/>
            </a:pPr>
            <a:r>
              <a:rPr kumimoji="1" lang="tr-TR" altLang="tr-TR" sz="2800">
                <a:effectLst>
                  <a:outerShdw blurRad="38100" dist="38100" dir="2700000" algn="tl">
                    <a:srgbClr val="C0C0C0"/>
                  </a:outerShdw>
                </a:effectLst>
                <a:latin typeface="Tahoma" panose="020B0604030504040204" pitchFamily="34" charset="0"/>
                <a:cs typeface="Tahoma" panose="020B0604030504040204" pitchFamily="34" charset="0"/>
              </a:rPr>
              <a:t> 30 km boyunca tüm ağaçları yıktı</a:t>
            </a:r>
            <a:endParaRPr lang="tr-TR" altLang="tr-TR"/>
          </a:p>
        </p:txBody>
      </p:sp>
    </p:spTree>
    <p:extLst>
      <p:ext uri="{BB962C8B-B14F-4D97-AF65-F5344CB8AC3E}">
        <p14:creationId xmlns:p14="http://schemas.microsoft.com/office/powerpoint/2010/main" val="3951891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fill="hold"/>
                                        <p:tgtEl>
                                          <p:spTgt spid="114690"/>
                                        </p:tgtEl>
                                        <p:attrNameLst>
                                          <p:attrName>ppt_w</p:attrName>
                                        </p:attrNameLst>
                                      </p:cBhvr>
                                      <p:tavLst>
                                        <p:tav tm="0">
                                          <p:val>
                                            <p:strVal val="2/3*#ppt_w"/>
                                          </p:val>
                                        </p:tav>
                                        <p:tav tm="100000">
                                          <p:val>
                                            <p:strVal val="#ppt_w"/>
                                          </p:val>
                                        </p:tav>
                                      </p:tavLst>
                                    </p:anim>
                                    <p:anim calcmode="lin" valueType="num">
                                      <p:cBhvr>
                                        <p:cTn id="8" dur="500" fill="hold"/>
                                        <p:tgtEl>
                                          <p:spTgt spid="114690"/>
                                        </p:tgtEl>
                                        <p:attrNameLst>
                                          <p:attrName>ppt_h</p:attrName>
                                        </p:attrNameLst>
                                      </p:cBhvr>
                                      <p:tavLst>
                                        <p:tav tm="0">
                                          <p:val>
                                            <p:strVal val="2/3*#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WordArt 2"/>
          <p:cNvSpPr>
            <a:spLocks noChangeArrowheads="1" noChangeShapeType="1" noTextEdit="1"/>
          </p:cNvSpPr>
          <p:nvPr/>
        </p:nvSpPr>
        <p:spPr bwMode="auto">
          <a:xfrm>
            <a:off x="611188" y="692150"/>
            <a:ext cx="2228850" cy="647700"/>
          </a:xfrm>
          <a:prstGeom prst="rect">
            <a:avLst/>
          </a:prstGeom>
        </p:spPr>
        <p:txBody>
          <a:bodyPr wrap="none" fromWordArt="1">
            <a:prstTxWarp prst="textPlain">
              <a:avLst>
                <a:gd name="adj" fmla="val 50000"/>
              </a:avLst>
            </a:prstTxWarp>
          </a:bodyPr>
          <a:lstStyle/>
          <a:p>
            <a:pPr algn="ctr"/>
            <a:r>
              <a:rPr lang="tr-TR" sz="3600" i="1" kern="10">
                <a:ln w="9525">
                  <a:solidFill>
                    <a:srgbClr val="000000"/>
                  </a:solidFill>
                  <a:round/>
                  <a:headEnd/>
                  <a:tailEnd/>
                </a:ln>
                <a:solidFill>
                  <a:srgbClr val="FFCC00">
                    <a:alpha val="50195"/>
                  </a:srgbClr>
                </a:solidFill>
                <a:effectLst>
                  <a:outerShdw dist="35921" dir="2700000" algn="ctr" rotWithShape="0">
                    <a:srgbClr val="808080"/>
                  </a:outerShdw>
                </a:effectLst>
                <a:latin typeface="Arial Black" panose="020B0A04020102020204" pitchFamily="34" charset="0"/>
              </a:rPr>
              <a:t>PLUTO</a:t>
            </a:r>
          </a:p>
        </p:txBody>
      </p:sp>
      <p:sp>
        <p:nvSpPr>
          <p:cNvPr id="268291" name="Text Box 3"/>
          <p:cNvSpPr txBox="1">
            <a:spLocks noChangeArrowheads="1"/>
          </p:cNvSpPr>
          <p:nvPr/>
        </p:nvSpPr>
        <p:spPr bwMode="auto">
          <a:xfrm>
            <a:off x="3170238" y="941388"/>
            <a:ext cx="36576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tr-TR" altLang="tr-TR" sz="2400">
                <a:latin typeface="Times New Roman" panose="02020603050405020304" pitchFamily="18" charset="0"/>
                <a:cs typeface="Times New Roman" panose="02020603050405020304" pitchFamily="18" charset="0"/>
              </a:rPr>
              <a:t>(Yeraltı Dünyası Tanrısı)</a:t>
            </a:r>
            <a:endParaRPr lang="tr-TR" altLang="tr-TR" sz="1800">
              <a:latin typeface="Arial" panose="020B0604020202020204" pitchFamily="34" charset="0"/>
            </a:endParaRPr>
          </a:p>
        </p:txBody>
      </p:sp>
      <p:pic>
        <p:nvPicPr>
          <p:cNvPr id="268292" name="Picture 4" descr="8si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788988"/>
            <a:ext cx="5624512"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5"/>
          <p:cNvSpPr txBox="1">
            <a:spLocks noChangeArrowheads="1"/>
          </p:cNvSpPr>
          <p:nvPr/>
        </p:nvSpPr>
        <p:spPr bwMode="auto">
          <a:xfrm>
            <a:off x="274638" y="2084388"/>
            <a:ext cx="4572000" cy="3560762"/>
          </a:xfrm>
          <a:prstGeom prst="rect">
            <a:avLst/>
          </a:prstGeom>
          <a:solidFill>
            <a:srgbClr val="CC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tr-TR" altLang="tr-TR" sz="2400">
                <a:latin typeface="Times New Roman" panose="02020603050405020304" pitchFamily="18" charset="0"/>
                <a:cs typeface="Times New Roman" panose="02020603050405020304" pitchFamily="18" charset="0"/>
              </a:rPr>
              <a:t>1930 yılında Neptündeki tedirginlik sonucu hesap ile bulunmuştur. Uydusu Charon ile bir çift gezegen gibi görülmektedir. Yörüngesi bir gezegenden çok, kuyrukluyıldıza benzemektedir. </a:t>
            </a:r>
          </a:p>
          <a:p>
            <a:pPr>
              <a:spcBef>
                <a:spcPct val="50000"/>
              </a:spcBef>
              <a:buFontTx/>
              <a:buNone/>
            </a:pPr>
            <a:r>
              <a:rPr lang="tr-TR" altLang="tr-TR" sz="2400">
                <a:latin typeface="Times New Roman" panose="02020603050405020304" pitchFamily="18" charset="0"/>
                <a:cs typeface="Times New Roman" panose="02020603050405020304" pitchFamily="18" charset="0"/>
              </a:rPr>
              <a:t>Güneş etrafında 248 yılda dolanırken kendi etrafında 6 gün içinde dönmektedir. </a:t>
            </a:r>
            <a:endParaRPr lang="tr-TR" altLang="tr-TR" sz="1800">
              <a:latin typeface="Arial" panose="020B0604020202020204" pitchFamily="34" charset="0"/>
            </a:endParaRPr>
          </a:p>
        </p:txBody>
      </p:sp>
    </p:spTree>
    <p:extLst>
      <p:ext uri="{BB962C8B-B14F-4D97-AF65-F5344CB8AC3E}">
        <p14:creationId xmlns:p14="http://schemas.microsoft.com/office/powerpoint/2010/main" val="1157625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635375" y="476250"/>
            <a:ext cx="55086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tr-TR" altLang="tr-TR" b="1" i="1">
              <a:solidFill>
                <a:srgbClr val="100442"/>
              </a:solidFill>
              <a:effectLst>
                <a:outerShdw blurRad="38100" dist="38100" dir="2700000" algn="tl">
                  <a:srgbClr val="000000"/>
                </a:outerShdw>
              </a:effectLst>
            </a:endParaRPr>
          </a:p>
          <a:p>
            <a:pPr algn="just"/>
            <a:endParaRPr lang="tr-TR" altLang="tr-TR" b="1" i="1">
              <a:solidFill>
                <a:srgbClr val="100442"/>
              </a:solidFill>
              <a:effectLst>
                <a:outerShdw blurRad="38100" dist="38100" dir="2700000" algn="tl">
                  <a:srgbClr val="000000"/>
                </a:outerShdw>
              </a:effectLst>
            </a:endParaRPr>
          </a:p>
          <a:p>
            <a:pPr algn="just"/>
            <a:endParaRPr lang="tr-TR" altLang="tr-TR" b="1" i="1">
              <a:solidFill>
                <a:srgbClr val="100442"/>
              </a:solidFill>
              <a:effectLst>
                <a:outerShdw blurRad="38100" dist="38100" dir="2700000" algn="tl">
                  <a:srgbClr val="000000"/>
                </a:outerShdw>
              </a:effectLst>
            </a:endParaRPr>
          </a:p>
        </p:txBody>
      </p:sp>
      <p:sp>
        <p:nvSpPr>
          <p:cNvPr id="44042" name="Text Box 10"/>
          <p:cNvSpPr txBox="1">
            <a:spLocks noChangeArrowheads="1"/>
          </p:cNvSpPr>
          <p:nvPr/>
        </p:nvSpPr>
        <p:spPr bwMode="auto">
          <a:xfrm>
            <a:off x="0" y="549275"/>
            <a:ext cx="90360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b="1" i="1" dirty="0"/>
              <a:t>Tunguska göktaşı yere çarpmadan önce patladığı için yer yüzeyinde bir krater oluşturmamış, ancak irili ufaklı binlerce meteorit parçası yüzlerce km</a:t>
            </a:r>
            <a:r>
              <a:rPr lang="tr-TR" altLang="tr-TR" b="1" i="1" baseline="30000" dirty="0"/>
              <a:t>2</a:t>
            </a:r>
            <a:r>
              <a:rPr lang="tr-TR" altLang="tr-TR" b="1" i="1" dirty="0"/>
              <a:t> lik bir alana saçılmıştır. 0.5 megaton TNT’ye eşdeğer enerjiye sahip</a:t>
            </a:r>
            <a:r>
              <a:rPr lang="tr-TR" altLang="tr-TR" dirty="0"/>
              <a:t> </a:t>
            </a:r>
            <a:r>
              <a:rPr lang="tr-TR" altLang="tr-TR" b="1" i="1" dirty="0"/>
              <a:t>patlamanın şiddetiyle 2000 km</a:t>
            </a:r>
            <a:r>
              <a:rPr lang="tr-TR" altLang="tr-TR" b="1" i="1" baseline="30000" dirty="0"/>
              <a:t>2</a:t>
            </a:r>
            <a:r>
              <a:rPr lang="tr-TR" altLang="tr-TR" b="1" i="1" dirty="0"/>
              <a:t> lik bir alandaki tüm bitki örtüsü yokolmuştur.</a:t>
            </a:r>
          </a:p>
          <a:p>
            <a:pPr algn="ctr"/>
            <a:endParaRPr lang="tr-TR" altLang="tr-TR" dirty="0"/>
          </a:p>
          <a:p>
            <a:pPr algn="ctr"/>
            <a:r>
              <a:rPr lang="tr-TR" altLang="tr-TR" b="1" i="1" dirty="0"/>
              <a:t>Tunguska göktaşının atmosferde yanmasıyla meydana gelen ateş topu, gündüz olmasına rağmen 500 kilometre uzaktan bile görülebilmiş ve patlamanın sesi 1000 kilometre uzaklıktan duyulabilmiştir. </a:t>
            </a:r>
          </a:p>
        </p:txBody>
      </p:sp>
      <p:pic>
        <p:nvPicPr>
          <p:cNvPr id="44044" name="Picture 12" descr="tunguska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852738"/>
            <a:ext cx="60499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80402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endParaRPr lang="tr-TR" altLang="tr-TR"/>
          </a:p>
        </p:txBody>
      </p:sp>
      <p:pic>
        <p:nvPicPr>
          <p:cNvPr id="194563" name="Picture 3" descr="Morasko_krater_zi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extLst>
            <a:ext uri="{909E8E84-426E-40DD-AFC4-6F175D3DCCD1}">
              <a14:hiddenFill xmlns:a14="http://schemas.microsoft.com/office/drawing/2010/main">
                <a:solidFill>
                  <a:srgbClr val="FFFFFF"/>
                </a:solidFill>
              </a14:hiddenFill>
            </a:ext>
          </a:extLst>
        </p:spPr>
      </p:pic>
      <p:pic>
        <p:nvPicPr>
          <p:cNvPr id="194564" name="Picture 4" descr="Resim:Morasko meteoryt oczyszczony 200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92725" y="4318000"/>
            <a:ext cx="4003675" cy="2654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65" name="Text Box 5"/>
          <p:cNvSpPr txBox="1">
            <a:spLocks noChangeArrowheads="1"/>
          </p:cNvSpPr>
          <p:nvPr/>
        </p:nvSpPr>
        <p:spPr bwMode="auto">
          <a:xfrm>
            <a:off x="0" y="5876925"/>
            <a:ext cx="4895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2400" b="1">
                <a:solidFill>
                  <a:schemeClr val="accent1"/>
                </a:solidFill>
              </a:rPr>
              <a:t>Morasko (Polonya’da) adlı göktaşı ve açmış olduğu krater</a:t>
            </a:r>
          </a:p>
        </p:txBody>
      </p:sp>
      <p:sp>
        <p:nvSpPr>
          <p:cNvPr id="194566" name="Text Box 6"/>
          <p:cNvSpPr txBox="1">
            <a:spLocks noChangeArrowheads="1"/>
          </p:cNvSpPr>
          <p:nvPr/>
        </p:nvSpPr>
        <p:spPr bwMode="auto">
          <a:xfrm>
            <a:off x="7632700" y="6583363"/>
            <a:ext cx="1511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200"/>
              <a:t>www.vikipedi.com</a:t>
            </a:r>
          </a:p>
        </p:txBody>
      </p:sp>
    </p:spTree>
    <p:extLst>
      <p:ext uri="{BB962C8B-B14F-4D97-AF65-F5344CB8AC3E}">
        <p14:creationId xmlns:p14="http://schemas.microsoft.com/office/powerpoint/2010/main" val="37949736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tr-TR" altLang="tr-TR" sz="4000"/>
              <a:t>Dünya’ya Çarpan Gök Cisimleri</a:t>
            </a:r>
          </a:p>
        </p:txBody>
      </p:sp>
      <p:sp>
        <p:nvSpPr>
          <p:cNvPr id="31747" name="Rectangle 3"/>
          <p:cNvSpPr>
            <a:spLocks noGrp="1" noChangeArrowheads="1"/>
          </p:cNvSpPr>
          <p:nvPr>
            <p:ph type="body" idx="1"/>
          </p:nvPr>
        </p:nvSpPr>
        <p:spPr>
          <a:xfrm>
            <a:off x="4787900" y="1628775"/>
            <a:ext cx="4176713" cy="4525963"/>
          </a:xfrm>
        </p:spPr>
        <p:txBody>
          <a:bodyPr/>
          <a:lstStyle/>
          <a:p>
            <a:r>
              <a:rPr lang="tr-TR" altLang="tr-TR" sz="2000"/>
              <a:t>Arizona’daki meteor krateri</a:t>
            </a:r>
          </a:p>
          <a:p>
            <a:pPr lvl="1"/>
            <a:r>
              <a:rPr lang="tr-TR" altLang="tr-TR" sz="1800"/>
              <a:t>50.000 yıl önce</a:t>
            </a:r>
          </a:p>
          <a:p>
            <a:pPr lvl="1"/>
            <a:r>
              <a:rPr lang="tr-TR" altLang="tr-TR" sz="1800"/>
              <a:t>Demir ve nikelden oluşan 40 – 45 m çapında bir asteroit (8 gr/cm3 )</a:t>
            </a:r>
          </a:p>
          <a:p>
            <a:pPr lvl="1"/>
            <a:r>
              <a:rPr lang="tr-TR" altLang="tr-TR" sz="1800"/>
              <a:t>45</a:t>
            </a:r>
            <a:r>
              <a:rPr lang="tr-TR" altLang="tr-TR" sz="1800">
                <a:sym typeface="Symbol" panose="05050102010706020507" pitchFamily="18" charset="2"/>
              </a:rPr>
              <a:t> lik açıyla</a:t>
            </a:r>
          </a:p>
          <a:p>
            <a:pPr lvl="1"/>
            <a:r>
              <a:rPr lang="tr-TR" altLang="tr-TR" sz="1800">
                <a:sym typeface="Symbol" panose="05050102010706020507" pitchFamily="18" charset="2"/>
              </a:rPr>
              <a:t>Krater Çapı: 1200 m</a:t>
            </a:r>
          </a:p>
          <a:p>
            <a:pPr lvl="1"/>
            <a:r>
              <a:rPr lang="tr-TR" altLang="tr-TR" sz="1800">
                <a:sym typeface="Symbol" panose="05050102010706020507" pitchFamily="18" charset="2"/>
              </a:rPr>
              <a:t>Krater Derinliği: 250 m</a:t>
            </a:r>
          </a:p>
          <a:p>
            <a:pPr lvl="1"/>
            <a:r>
              <a:rPr lang="tr-TR" altLang="tr-TR" sz="1800">
                <a:sym typeface="Symbol" panose="05050102010706020507" pitchFamily="18" charset="2"/>
              </a:rPr>
              <a:t>&gt; 3 megaton TNT</a:t>
            </a:r>
          </a:p>
          <a:p>
            <a:pPr lvl="1"/>
            <a:r>
              <a:rPr lang="tr-TR" altLang="tr-TR" sz="1800"/>
              <a:t>5 şiddetinde deprem</a:t>
            </a:r>
          </a:p>
          <a:p>
            <a:pPr lvl="1"/>
            <a:r>
              <a:rPr lang="tr-TR" altLang="tr-TR" sz="1800"/>
              <a:t>10 km uzaklıkta bile 80 dB ses</a:t>
            </a:r>
          </a:p>
          <a:p>
            <a:pPr lvl="1"/>
            <a:r>
              <a:rPr lang="tr-TR" altLang="tr-TR" sz="1800"/>
              <a:t>Küçük bir şehri yoketme potansiyeli</a:t>
            </a:r>
          </a:p>
        </p:txBody>
      </p:sp>
      <p:pic>
        <p:nvPicPr>
          <p:cNvPr id="31748" name="Picture 4" descr="meteor_cr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49500"/>
            <a:ext cx="4643438"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8521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tr-TR" altLang="tr-TR" sz="4000"/>
              <a:t>Dünya’ya Çarpan Gök Cisimleri</a:t>
            </a:r>
          </a:p>
        </p:txBody>
      </p:sp>
      <p:sp>
        <p:nvSpPr>
          <p:cNvPr id="31747" name="Rectangle 3"/>
          <p:cNvSpPr>
            <a:spLocks noGrp="1" noChangeArrowheads="1"/>
          </p:cNvSpPr>
          <p:nvPr>
            <p:ph type="body" idx="1"/>
          </p:nvPr>
        </p:nvSpPr>
        <p:spPr>
          <a:xfrm>
            <a:off x="4787900" y="1628775"/>
            <a:ext cx="4176713" cy="4525963"/>
          </a:xfrm>
        </p:spPr>
        <p:txBody>
          <a:bodyPr/>
          <a:lstStyle/>
          <a:p>
            <a:r>
              <a:rPr lang="tr-TR" altLang="tr-TR" sz="2000"/>
              <a:t>Arizona’daki meteor krateri</a:t>
            </a:r>
          </a:p>
          <a:p>
            <a:pPr lvl="1"/>
            <a:r>
              <a:rPr lang="tr-TR" altLang="tr-TR" sz="1800"/>
              <a:t>50.000 yıl önce</a:t>
            </a:r>
          </a:p>
          <a:p>
            <a:pPr lvl="1"/>
            <a:r>
              <a:rPr lang="tr-TR" altLang="tr-TR" sz="1800"/>
              <a:t>Demir ve nikelden oluşan 40 – 45 m çapında bir asteroit (8 gr/cm3 )</a:t>
            </a:r>
          </a:p>
          <a:p>
            <a:pPr lvl="1"/>
            <a:r>
              <a:rPr lang="tr-TR" altLang="tr-TR" sz="1800"/>
              <a:t>45</a:t>
            </a:r>
            <a:r>
              <a:rPr lang="tr-TR" altLang="tr-TR" sz="1800">
                <a:sym typeface="Symbol" panose="05050102010706020507" pitchFamily="18" charset="2"/>
              </a:rPr>
              <a:t> lik açıyla</a:t>
            </a:r>
          </a:p>
          <a:p>
            <a:pPr lvl="1"/>
            <a:r>
              <a:rPr lang="tr-TR" altLang="tr-TR" sz="1800">
                <a:sym typeface="Symbol" panose="05050102010706020507" pitchFamily="18" charset="2"/>
              </a:rPr>
              <a:t>Krater Çapı: 1200 m</a:t>
            </a:r>
          </a:p>
          <a:p>
            <a:pPr lvl="1"/>
            <a:r>
              <a:rPr lang="tr-TR" altLang="tr-TR" sz="1800">
                <a:sym typeface="Symbol" panose="05050102010706020507" pitchFamily="18" charset="2"/>
              </a:rPr>
              <a:t>Krater Derinliği: 250 m</a:t>
            </a:r>
          </a:p>
          <a:p>
            <a:pPr lvl="1"/>
            <a:r>
              <a:rPr lang="tr-TR" altLang="tr-TR" sz="1800">
                <a:sym typeface="Symbol" panose="05050102010706020507" pitchFamily="18" charset="2"/>
              </a:rPr>
              <a:t>&gt; 3 megaton TNT</a:t>
            </a:r>
          </a:p>
          <a:p>
            <a:pPr lvl="1"/>
            <a:r>
              <a:rPr lang="tr-TR" altLang="tr-TR" sz="1800"/>
              <a:t>5 şiddetinde deprem</a:t>
            </a:r>
          </a:p>
          <a:p>
            <a:pPr lvl="1"/>
            <a:r>
              <a:rPr lang="tr-TR" altLang="tr-TR" sz="1800"/>
              <a:t>10 km uzaklıkta bile 80 dB ses</a:t>
            </a:r>
          </a:p>
          <a:p>
            <a:pPr lvl="1"/>
            <a:r>
              <a:rPr lang="tr-TR" altLang="tr-TR" sz="1800"/>
              <a:t>Küçük bir şehri yoketme potansiyeli</a:t>
            </a:r>
          </a:p>
        </p:txBody>
      </p:sp>
      <p:pic>
        <p:nvPicPr>
          <p:cNvPr id="31748" name="Picture 4" descr="meteor_cr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49500"/>
            <a:ext cx="4643438"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839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tr-TR" altLang="tr-TR"/>
              <a:t>Bazı Kraterler</a:t>
            </a:r>
          </a:p>
        </p:txBody>
      </p:sp>
      <p:pic>
        <p:nvPicPr>
          <p:cNvPr id="43013" name="Picture 5" descr="Wolfe-Creek-Australia-550x3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4067175" cy="2706688"/>
          </a:xfrm>
          <a:prstGeom prst="rect">
            <a:avLst/>
          </a:prstGeom>
          <a:noFill/>
          <a:extLst>
            <a:ext uri="{909E8E84-426E-40DD-AFC4-6F175D3DCCD1}">
              <a14:hiddenFill xmlns:a14="http://schemas.microsoft.com/office/drawing/2010/main">
                <a:solidFill>
                  <a:srgbClr val="FFFFFF"/>
                </a:solidFill>
              </a14:hiddenFill>
            </a:ext>
          </a:extLst>
        </p:spPr>
      </p:pic>
      <p:pic>
        <p:nvPicPr>
          <p:cNvPr id="43015" name="Picture 7" descr="Pingualuit-Crater-Canada-550x2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1412875"/>
            <a:ext cx="52387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43017" name="Picture 9" descr="Manicouagan-Crater-Canada-550x421"/>
          <p:cNvPicPr>
            <a:picLocks noChangeAspect="1" noChangeArrowheads="1"/>
          </p:cNvPicPr>
          <p:nvPr/>
        </p:nvPicPr>
        <p:blipFill>
          <a:blip r:embed="rId4">
            <a:extLst>
              <a:ext uri="{28A0092B-C50C-407E-A947-70E740481C1C}">
                <a14:useLocalDpi xmlns:a14="http://schemas.microsoft.com/office/drawing/2010/main" val="0"/>
              </a:ext>
            </a:extLst>
          </a:blip>
          <a:srcRect b="19278"/>
          <a:stretch>
            <a:fillRect/>
          </a:stretch>
        </p:blipFill>
        <p:spPr bwMode="auto">
          <a:xfrm>
            <a:off x="4030663" y="3698875"/>
            <a:ext cx="5113337" cy="3159125"/>
          </a:xfrm>
          <a:prstGeom prst="rect">
            <a:avLst/>
          </a:prstGeom>
          <a:noFill/>
          <a:extLst>
            <a:ext uri="{909E8E84-426E-40DD-AFC4-6F175D3DCCD1}">
              <a14:hiddenFill xmlns:a14="http://schemas.microsoft.com/office/drawing/2010/main">
                <a:solidFill>
                  <a:srgbClr val="FFFFFF"/>
                </a:solidFill>
              </a14:hiddenFill>
            </a:ext>
          </a:extLst>
        </p:spPr>
      </p:pic>
      <p:pic>
        <p:nvPicPr>
          <p:cNvPr id="43019" name="Picture 11" descr="Barringer-Crater-USA-550x4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00513"/>
            <a:ext cx="3708400" cy="2757487"/>
          </a:xfrm>
          <a:prstGeom prst="rect">
            <a:avLst/>
          </a:prstGeom>
          <a:noFill/>
          <a:extLst>
            <a:ext uri="{909E8E84-426E-40DD-AFC4-6F175D3DCCD1}">
              <a14:hiddenFill xmlns:a14="http://schemas.microsoft.com/office/drawing/2010/main">
                <a:solidFill>
                  <a:srgbClr val="FFFFFF"/>
                </a:solidFill>
              </a14:hiddenFill>
            </a:ext>
          </a:extLst>
        </p:spPr>
      </p:pic>
      <p:sp>
        <p:nvSpPr>
          <p:cNvPr id="43020" name="Text Box 12"/>
          <p:cNvSpPr txBox="1">
            <a:spLocks noChangeArrowheads="1"/>
          </p:cNvSpPr>
          <p:nvPr/>
        </p:nvSpPr>
        <p:spPr bwMode="auto">
          <a:xfrm>
            <a:off x="107950" y="3436938"/>
            <a:ext cx="23050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1200" b="1">
                <a:solidFill>
                  <a:schemeClr val="bg1"/>
                </a:solidFill>
              </a:rPr>
              <a:t>Wolfe Creek Krateri</a:t>
            </a:r>
          </a:p>
          <a:p>
            <a:r>
              <a:rPr lang="tr-TR" altLang="tr-TR" sz="1200" b="1">
                <a:solidFill>
                  <a:schemeClr val="bg1"/>
                </a:solidFill>
              </a:rPr>
              <a:t>300.000 yıl yaşında</a:t>
            </a:r>
          </a:p>
          <a:p>
            <a:r>
              <a:rPr lang="tr-TR" altLang="tr-TR" sz="1200" b="1">
                <a:solidFill>
                  <a:schemeClr val="bg1"/>
                </a:solidFill>
              </a:rPr>
              <a:t>1.2 km çapında </a:t>
            </a:r>
            <a:endParaRPr lang="tr-TR" altLang="tr-TR" sz="1200">
              <a:solidFill>
                <a:schemeClr val="bg1"/>
              </a:solidFill>
            </a:endParaRPr>
          </a:p>
        </p:txBody>
      </p:sp>
      <p:sp>
        <p:nvSpPr>
          <p:cNvPr id="43021" name="Text Box 13"/>
          <p:cNvSpPr txBox="1">
            <a:spLocks noChangeArrowheads="1"/>
          </p:cNvSpPr>
          <p:nvPr/>
        </p:nvSpPr>
        <p:spPr bwMode="auto">
          <a:xfrm>
            <a:off x="6838950" y="3068638"/>
            <a:ext cx="23050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tr-TR" altLang="tr-TR" sz="1200" b="1">
                <a:solidFill>
                  <a:schemeClr val="bg1"/>
                </a:solidFill>
              </a:rPr>
              <a:t>Pingualuit Krateri</a:t>
            </a:r>
          </a:p>
          <a:p>
            <a:pPr algn="r"/>
            <a:r>
              <a:rPr lang="tr-TR" altLang="tr-TR" sz="1200" b="1">
                <a:solidFill>
                  <a:schemeClr val="bg1"/>
                </a:solidFill>
              </a:rPr>
              <a:t>1.4 milyon yıl yaşında</a:t>
            </a:r>
          </a:p>
          <a:p>
            <a:pPr algn="r"/>
            <a:r>
              <a:rPr lang="tr-TR" altLang="tr-TR" sz="1200" b="1">
                <a:solidFill>
                  <a:schemeClr val="bg1"/>
                </a:solidFill>
              </a:rPr>
              <a:t>3.4 km çapında </a:t>
            </a:r>
          </a:p>
        </p:txBody>
      </p:sp>
      <p:sp>
        <p:nvSpPr>
          <p:cNvPr id="43022" name="Text Box 14"/>
          <p:cNvSpPr txBox="1">
            <a:spLocks noChangeArrowheads="1"/>
          </p:cNvSpPr>
          <p:nvPr/>
        </p:nvSpPr>
        <p:spPr bwMode="auto">
          <a:xfrm>
            <a:off x="0" y="6218238"/>
            <a:ext cx="23050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1200" b="1">
                <a:solidFill>
                  <a:schemeClr val="bg1"/>
                </a:solidFill>
              </a:rPr>
              <a:t>Barringer Krateri</a:t>
            </a:r>
          </a:p>
          <a:p>
            <a:r>
              <a:rPr lang="tr-TR" altLang="tr-TR" sz="1200" b="1">
                <a:solidFill>
                  <a:schemeClr val="bg1"/>
                </a:solidFill>
              </a:rPr>
              <a:t>50.000 yıl yaşında</a:t>
            </a:r>
          </a:p>
          <a:p>
            <a:r>
              <a:rPr lang="tr-TR" altLang="tr-TR" sz="1200" b="1">
                <a:solidFill>
                  <a:schemeClr val="bg1"/>
                </a:solidFill>
              </a:rPr>
              <a:t>1.4 km çapında </a:t>
            </a:r>
          </a:p>
        </p:txBody>
      </p:sp>
      <p:sp>
        <p:nvSpPr>
          <p:cNvPr id="43023" name="Text Box 15"/>
          <p:cNvSpPr txBox="1">
            <a:spLocks noChangeArrowheads="1"/>
          </p:cNvSpPr>
          <p:nvPr/>
        </p:nvSpPr>
        <p:spPr bwMode="auto">
          <a:xfrm>
            <a:off x="6838950" y="6218238"/>
            <a:ext cx="23050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tr-TR" altLang="tr-TR" sz="1200" b="1"/>
              <a:t>Manicouagan Krateri</a:t>
            </a:r>
          </a:p>
          <a:p>
            <a:pPr algn="r"/>
            <a:r>
              <a:rPr lang="tr-TR" altLang="tr-TR" sz="1200" b="1"/>
              <a:t>200 milyon yıl yaşında</a:t>
            </a:r>
          </a:p>
          <a:p>
            <a:pPr algn="r"/>
            <a:r>
              <a:rPr lang="tr-TR" altLang="tr-TR" sz="1200" b="1"/>
              <a:t>70 km çapında </a:t>
            </a:r>
          </a:p>
        </p:txBody>
      </p:sp>
    </p:spTree>
    <p:extLst>
      <p:ext uri="{BB962C8B-B14F-4D97-AF65-F5344CB8AC3E}">
        <p14:creationId xmlns:p14="http://schemas.microsoft.com/office/powerpoint/2010/main" val="11882729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5292725" y="4076700"/>
            <a:ext cx="3851275" cy="2781300"/>
          </a:xfrm>
        </p:spPr>
        <p:txBody>
          <a:bodyPr/>
          <a:lstStyle/>
          <a:p>
            <a:r>
              <a:rPr lang="tr-TR" altLang="tr-TR" sz="1600"/>
              <a:t>65 milyon yıl önce</a:t>
            </a:r>
          </a:p>
          <a:p>
            <a:r>
              <a:rPr lang="tr-TR" altLang="tr-TR" sz="1600"/>
              <a:t>Göktaşının çapı: 17 km</a:t>
            </a:r>
          </a:p>
          <a:p>
            <a:r>
              <a:rPr lang="tr-TR" altLang="tr-TR" sz="1600"/>
              <a:t>100 milyon megaton TNT’ye eşdeğer enerji</a:t>
            </a:r>
          </a:p>
          <a:p>
            <a:r>
              <a:rPr lang="tr-TR" altLang="tr-TR" sz="1600"/>
              <a:t>Krater 300 km çapında</a:t>
            </a:r>
          </a:p>
          <a:p>
            <a:r>
              <a:rPr lang="tr-TR" altLang="tr-TR" sz="1600"/>
              <a:t>Mega tsunamiler</a:t>
            </a:r>
          </a:p>
          <a:p>
            <a:r>
              <a:rPr lang="tr-TR" altLang="tr-TR" sz="1600"/>
              <a:t>Güneş ışığının yere ulaşamaması</a:t>
            </a:r>
          </a:p>
          <a:p>
            <a:r>
              <a:rPr lang="tr-TR" altLang="tr-TR" sz="1600"/>
              <a:t>Pekçok bitki ve hayvan türünün yok olması</a:t>
            </a:r>
          </a:p>
        </p:txBody>
      </p:sp>
      <p:pic>
        <p:nvPicPr>
          <p:cNvPr id="37893" name="Picture 5" descr="Chicxulub-Crater-Mexico-550x3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9475"/>
            <a:ext cx="5292725" cy="3473450"/>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yucatan"/>
          <p:cNvPicPr>
            <a:picLocks noChangeAspect="1" noChangeArrowheads="1"/>
          </p:cNvPicPr>
          <p:nvPr/>
        </p:nvPicPr>
        <p:blipFill>
          <a:blip r:embed="rId3">
            <a:extLst>
              <a:ext uri="{28A0092B-C50C-407E-A947-70E740481C1C}">
                <a14:useLocalDpi xmlns:a14="http://schemas.microsoft.com/office/drawing/2010/main" val="0"/>
              </a:ext>
            </a:extLst>
          </a:blip>
          <a:srcRect t="10272"/>
          <a:stretch>
            <a:fillRect/>
          </a:stretch>
        </p:blipFill>
        <p:spPr bwMode="auto">
          <a:xfrm>
            <a:off x="0" y="0"/>
            <a:ext cx="5292725" cy="3716338"/>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dinosaur_s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0"/>
            <a:ext cx="38608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397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635375" y="476250"/>
            <a:ext cx="55086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tr-TR" altLang="tr-TR" b="1" i="1">
              <a:solidFill>
                <a:srgbClr val="100442"/>
              </a:solidFill>
              <a:effectLst>
                <a:outerShdw blurRad="38100" dist="38100" dir="2700000" algn="tl">
                  <a:srgbClr val="FFFFFF"/>
                </a:outerShdw>
              </a:effectLst>
            </a:endParaRPr>
          </a:p>
          <a:p>
            <a:pPr algn="just"/>
            <a:endParaRPr lang="tr-TR" altLang="tr-TR" b="1" i="1">
              <a:solidFill>
                <a:srgbClr val="100442"/>
              </a:solidFill>
              <a:effectLst>
                <a:outerShdw blurRad="38100" dist="38100" dir="2700000" algn="tl">
                  <a:srgbClr val="FFFFFF"/>
                </a:outerShdw>
              </a:effectLst>
            </a:endParaRPr>
          </a:p>
          <a:p>
            <a:pPr algn="just"/>
            <a:endParaRPr lang="tr-TR" altLang="tr-TR" b="1" i="1">
              <a:solidFill>
                <a:srgbClr val="100442"/>
              </a:solidFill>
              <a:effectLst>
                <a:outerShdw blurRad="38100" dist="38100" dir="2700000" algn="tl">
                  <a:srgbClr val="FFFFFF"/>
                </a:outerShdw>
              </a:effectLst>
            </a:endParaRPr>
          </a:p>
        </p:txBody>
      </p:sp>
      <p:sp>
        <p:nvSpPr>
          <p:cNvPr id="92165" name="Text Box 5"/>
          <p:cNvSpPr txBox="1">
            <a:spLocks noChangeArrowheads="1"/>
          </p:cNvSpPr>
          <p:nvPr/>
        </p:nvSpPr>
        <p:spPr bwMode="auto">
          <a:xfrm>
            <a:off x="0" y="188913"/>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2200" b="1" i="1" dirty="0">
                <a:solidFill>
                  <a:srgbClr val="FF0066"/>
                </a:solidFill>
              </a:rPr>
              <a:t>Dünya’ya göktaşlarının hangi sıklıkta çarptıklarını ve bu çarpışmaların olası etkilerini incelemek gerekirse...</a:t>
            </a:r>
          </a:p>
          <a:p>
            <a:pPr algn="just"/>
            <a:endParaRPr lang="tr-TR" altLang="tr-TR" sz="2200" b="1" i="1" dirty="0">
              <a:solidFill>
                <a:srgbClr val="FF0066"/>
              </a:solidFill>
              <a:effectLst>
                <a:outerShdw blurRad="38100" dist="38100" dir="2700000" algn="tl">
                  <a:srgbClr val="FFFFFF"/>
                </a:outerShdw>
              </a:effectLst>
            </a:endParaRPr>
          </a:p>
          <a:p>
            <a:pPr algn="just"/>
            <a:endParaRPr lang="tr-TR" altLang="tr-TR" b="1" i="1" dirty="0">
              <a:solidFill>
                <a:srgbClr val="100442"/>
              </a:solidFill>
              <a:effectLst>
                <a:outerShdw blurRad="38100" dist="38100" dir="2700000" algn="tl">
                  <a:srgbClr val="FFFFFF"/>
                </a:outerShdw>
              </a:effectLst>
            </a:endParaRPr>
          </a:p>
        </p:txBody>
      </p:sp>
      <p:pic>
        <p:nvPicPr>
          <p:cNvPr id="92167" name="Picture 7" descr="b6bb7f7b4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144588"/>
            <a:ext cx="9144000" cy="571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5388382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483" name="Group 163"/>
          <p:cNvGraphicFramePr>
            <a:graphicFrameLocks noGrp="1"/>
          </p:cNvGraphicFramePr>
          <p:nvPr>
            <p:ph/>
            <p:extLst>
              <p:ext uri="{D42A27DB-BD31-4B8C-83A1-F6EECF244321}">
                <p14:modId xmlns:p14="http://schemas.microsoft.com/office/powerpoint/2010/main" val="3143548781"/>
              </p:ext>
            </p:extLst>
          </p:nvPr>
        </p:nvGraphicFramePr>
        <p:xfrm>
          <a:off x="468313" y="620713"/>
          <a:ext cx="8207375" cy="5423728"/>
        </p:xfrm>
        <a:graphic>
          <a:graphicData uri="http://schemas.openxmlformats.org/drawingml/2006/table">
            <a:tbl>
              <a:tblPr/>
              <a:tblGrid>
                <a:gridCol w="2078037"/>
                <a:gridCol w="1971675"/>
                <a:gridCol w="4157663"/>
              </a:tblGrid>
              <a:tr h="86360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Göktaşının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Çapı</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Periyodu</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Çarpışmanın Sonuçları</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108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cs typeface="Arial" panose="020B0604020202020204" pitchFamily="34" charset="0"/>
                        </a:rPr>
                        <a:t>≤ </a:t>
                      </a:r>
                      <a:r>
                        <a:rPr kumimoji="0" lang="tr-TR" altLang="tr-TR" sz="1800" b="1" i="0" u="none" strike="noStrike" cap="none" normalizeH="0" baseline="0" dirty="0" smtClean="0">
                          <a:ln>
                            <a:noFill/>
                          </a:ln>
                          <a:solidFill>
                            <a:srgbClr val="330DD5"/>
                          </a:solidFill>
                          <a:effectLst/>
                          <a:latin typeface="Arial" panose="020B0604020202020204" pitchFamily="34" charset="0"/>
                        </a:rPr>
                        <a:t>10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sürekli</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Kuyrukluyıldız çekirdekleri ve kayalık asteroidler atmosferde parçalanır. Ancak büyük ve yoğun demir asteroidler (~%2-3) yere ulaşabilir ve küçük kraterler oluşturabilirler. Yerleşim yerine düşmeleri halinde yerel olarak hasar meydana getirirler.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rPr>
                        <a:t>25 - 50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100 - 500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Kayalık asteroidler atmosferde parçalanır ve ancak büyük parçalar yeryüzüne ulaşabilir. Kuyrukluyıldızlar ise Tunguska benzeri patlama meydana getirebilirler. Demir asteroidler ise tek parça halinde yere ulaşarak birkaç yüz metreden bir kilometereye varan kraterler oluştururlar (Arizona’daki Meteor Krateri gibi). Bu tür bir çarpışma, bir kasabayı veya küçük bir şehri tamamen yıkabilir.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rPr>
                        <a:t>50 - 100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500 - 2.500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Kayalık asteroidler ve kuyrukluyıldız çekirdekleri atmosferde yanarak Tunguska benzeri patlama meydana getirirler. Demir asteroidler ise yere düşerek 10 ila 100 megaton TNT’ye eşdeğer enerjili patlama meydana getirirler. Oluşan kraterin çapı 1 - 2 kilometreyi bulabilir. Çarpışma sonucu Richter ölçeğine göre 5 ila 6 arasında büyüklükte sarsıntı meydana gelir. Böyle bir göktaşı büyük bir şehre hasar verebilir. Göktaşının okyanusa düşmesi halindeyse tsunami meydana gelebilir.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364992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31" name="Group 51"/>
          <p:cNvGraphicFramePr>
            <a:graphicFrameLocks noGrp="1"/>
          </p:cNvGraphicFramePr>
          <p:nvPr>
            <p:ph/>
            <p:extLst>
              <p:ext uri="{D42A27DB-BD31-4B8C-83A1-F6EECF244321}">
                <p14:modId xmlns:p14="http://schemas.microsoft.com/office/powerpoint/2010/main" val="3962067133"/>
              </p:ext>
            </p:extLst>
          </p:nvPr>
        </p:nvGraphicFramePr>
        <p:xfrm>
          <a:off x="468313" y="620713"/>
          <a:ext cx="8207375" cy="4708400"/>
        </p:xfrm>
        <a:graphic>
          <a:graphicData uri="http://schemas.openxmlformats.org/drawingml/2006/table">
            <a:tbl>
              <a:tblPr/>
              <a:tblGrid>
                <a:gridCol w="2078037"/>
                <a:gridCol w="1971675"/>
                <a:gridCol w="4157663"/>
              </a:tblGrid>
              <a:tr h="86360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Göktaşının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Çapı</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Periyodu</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Çarpışmanın Sonuçları</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108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rPr>
                        <a:t>100 - 250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2.500 – 10.000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Kuyrukluyıldız çekirdekleri Tunguska benzeri ama ondan çok daha güçlü patlamalar meydana getirirken kayalık ve demir asteroidler yeryüzüne ulaşarak 100 ila 1.000 megaton TNT’ye eşdeğer enerji açığa çıkarırlar. Oluşan kraterin çapı 2 ila 4 kilometreyi bulurken, çarpışma nedeniyle oluşan sarsıntının büyüklüğü Richter ölçeğine göre 6 ila 7 arasındadır. Bu büyüklükte bir göktaşı bir metropol şehri tamamen yokedebilir. Göktaşının okyanusa düşmesi halinde ise güçlü tsunamiler oluşur.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rPr>
                        <a:t>250 – 500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10.000 – 50.000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Bu büyüklükteki bir göktaşı yapısı ne olursa olsun yeryüzüne ulaşır. Çarpışma sonucunda 1.000 ila 10.000 megaton TNT’ye eşdeğer enerji açığa çıkar ve meydana gelen kraterin çapı 10 kilometreye ulaşabilir. Yüzlerce kilometre uzaklıktan bile duyulabilen çarpışmanın meydana getirdiği yer sarsıntısının büyüklüğü Richter ölçeğine göre 7.5 civarındadır. Bu büyüklükte bir göktaşı küçük bir ülkeyi tamamen yıkabilir. Okyanusa düşmesi halinde ise oluşacak dev tsunamiler geniş bir alanda etkili olur..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581331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69" name="Group 65"/>
          <p:cNvGraphicFramePr>
            <a:graphicFrameLocks noGrp="1"/>
          </p:cNvGraphicFramePr>
          <p:nvPr>
            <p:ph/>
            <p:extLst>
              <p:ext uri="{D42A27DB-BD31-4B8C-83A1-F6EECF244321}">
                <p14:modId xmlns:p14="http://schemas.microsoft.com/office/powerpoint/2010/main" val="2751731818"/>
              </p:ext>
            </p:extLst>
          </p:nvPr>
        </p:nvGraphicFramePr>
        <p:xfrm>
          <a:off x="468313" y="620713"/>
          <a:ext cx="8207375" cy="5988560"/>
        </p:xfrm>
        <a:graphic>
          <a:graphicData uri="http://schemas.openxmlformats.org/drawingml/2006/table">
            <a:tbl>
              <a:tblPr/>
              <a:tblGrid>
                <a:gridCol w="2078037"/>
                <a:gridCol w="2097088"/>
                <a:gridCol w="4032250"/>
              </a:tblGrid>
              <a:tr h="86360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Göktaşının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Çapı</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Periyodu</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Çarpışmanın Sonuçları</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rPr>
                        <a:t>500 – 1.000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50.000 – 250.000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Çarpışma sonucunda oluşan kraterin çapı 20 kilometre veya daha fazladır. Ortaya çıkan enerji ise 10.000 ila 100.000 ton megaton TNT’nin çıkaracağı enerjiye eşdeğerdir. Çarpışmanın sesi ve oluşturduğu hava akımı binlerce kilometre uzaktan bile hissedilebilir. Atmosfere yükselen toz bulutu, iklimi küresel olarak etkileyebilecek büyüklüktedir. Oluşan sarsıntı ise Richter ölçeği ile 8 büyüklüğündedir ve yeryüzünde görülen en güçlü jeolojik depremlerle aynı şiddettedir. Böyle bir göktaşı yüzbinlerce kilometrekarelik alanı haritadan silebilir. Çarpışmanın okyanusa olması halinde tüm yarıküreyi etkileyecek dev tsunamiler meydana gelir.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rPr>
                        <a:t>1.000 – 2.500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1" u="none" strike="noStrike" cap="none" normalizeH="0" baseline="0" smtClean="0">
                          <a:ln>
                            <a:noFill/>
                          </a:ln>
                          <a:solidFill>
                            <a:srgbClr val="FF0000"/>
                          </a:solidFill>
                          <a:effectLst/>
                          <a:latin typeface="Arial" panose="020B0604020202020204" pitchFamily="34" charset="0"/>
                        </a:rPr>
                        <a:t>250.000 – 1.000.000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Bu büyüklükte bir göktaşının yeryüzüne çarpması ile meydana gelecek kraterin çapı 50 kilometreye ulaşabilir. Ortaya çıkan enerji ise 100.000 ila 1.000.000 megaton TNT’ye eşdeğerdir. Çarpışmanın etkisiyle 1.000.000 kilometrekarelik bir alan tamamen yıkılırken, atmosfere yükselen tozlar, Güneş ışığını bloke ederek Dünya üzerindeki iklimi uzun süreli olarak değiştirebilir. Hatta bu çarpışma ile atmosferin ozon tabakasında büyük hasar meydana gelebilir. Çarpışmanın meydana getireceği sarsıntı Richter ölçeğine göre 9 büyüklüğündedir ve kaydedilen en büyük jeolojik sarsıntıdan daha güçlüdür. Göktaşının okyanusa düşmesi halinde ise oluşacak olan dev tsunamiler tüm yeryüzünü etkileyecek güçte olur.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2631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630" y="692150"/>
            <a:ext cx="5927725" cy="55514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2"/>
          <p:cNvSpPr>
            <a:spLocks noChangeArrowheads="1" noChangeShapeType="1" noTextEdit="1"/>
          </p:cNvSpPr>
          <p:nvPr/>
        </p:nvSpPr>
        <p:spPr bwMode="auto">
          <a:xfrm>
            <a:off x="323528" y="692150"/>
            <a:ext cx="2228850" cy="647700"/>
          </a:xfrm>
          <a:prstGeom prst="rect">
            <a:avLst/>
          </a:prstGeom>
        </p:spPr>
        <p:txBody>
          <a:bodyPr wrap="none" fromWordArt="1">
            <a:prstTxWarp prst="textPlain">
              <a:avLst>
                <a:gd name="adj" fmla="val 50000"/>
              </a:avLst>
            </a:prstTxWarp>
          </a:bodyPr>
          <a:lstStyle/>
          <a:p>
            <a:pPr algn="ctr"/>
            <a:r>
              <a:rPr lang="tr-TR" sz="3600" i="1" kern="10" dirty="0">
                <a:ln w="9525">
                  <a:solidFill>
                    <a:srgbClr val="000000"/>
                  </a:solidFill>
                  <a:round/>
                  <a:headEnd/>
                  <a:tailEnd/>
                </a:ln>
                <a:solidFill>
                  <a:srgbClr val="FFCC00">
                    <a:alpha val="50195"/>
                  </a:srgbClr>
                </a:solidFill>
                <a:effectLst>
                  <a:outerShdw dist="35921" dir="2700000" algn="ctr" rotWithShape="0">
                    <a:srgbClr val="808080"/>
                  </a:outerShdw>
                </a:effectLst>
                <a:latin typeface="Arial Black" panose="020B0A04020102020204" pitchFamily="34" charset="0"/>
              </a:rPr>
              <a:t>PLUTO</a:t>
            </a:r>
          </a:p>
        </p:txBody>
      </p:sp>
    </p:spTree>
    <p:extLst>
      <p:ext uri="{BB962C8B-B14F-4D97-AF65-F5344CB8AC3E}">
        <p14:creationId xmlns:p14="http://schemas.microsoft.com/office/powerpoint/2010/main" val="15373388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03" name="Group 51"/>
          <p:cNvGraphicFramePr>
            <a:graphicFrameLocks noGrp="1"/>
          </p:cNvGraphicFramePr>
          <p:nvPr>
            <p:ph/>
            <p:extLst>
              <p:ext uri="{D42A27DB-BD31-4B8C-83A1-F6EECF244321}">
                <p14:modId xmlns:p14="http://schemas.microsoft.com/office/powerpoint/2010/main" val="990814191"/>
              </p:ext>
            </p:extLst>
          </p:nvPr>
        </p:nvGraphicFramePr>
        <p:xfrm>
          <a:off x="468313" y="620713"/>
          <a:ext cx="8207375" cy="5074160"/>
        </p:xfrm>
        <a:graphic>
          <a:graphicData uri="http://schemas.openxmlformats.org/drawingml/2006/table">
            <a:tbl>
              <a:tblPr/>
              <a:tblGrid>
                <a:gridCol w="2078037"/>
                <a:gridCol w="1971675"/>
                <a:gridCol w="4157663"/>
              </a:tblGrid>
              <a:tr h="86360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Göktaşının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dirty="0" smtClean="0">
                          <a:ln>
                            <a:noFill/>
                          </a:ln>
                          <a:solidFill>
                            <a:srgbClr val="A50021"/>
                          </a:solidFill>
                          <a:effectLst>
                            <a:outerShdw blurRad="38100" dist="38100" dir="2700000" algn="tl">
                              <a:srgbClr val="000000"/>
                            </a:outerShdw>
                          </a:effectLst>
                          <a:latin typeface="Arial" panose="020B0604020202020204" pitchFamily="34" charset="0"/>
                        </a:rPr>
                        <a:t>Çapı</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Periyodu</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2000" b="1" i="1" u="none" strike="noStrike" cap="none" normalizeH="0" baseline="0" smtClean="0">
                          <a:ln>
                            <a:noFill/>
                          </a:ln>
                          <a:solidFill>
                            <a:srgbClr val="A50021"/>
                          </a:solidFill>
                          <a:effectLst>
                            <a:outerShdw blurRad="38100" dist="38100" dir="2700000" algn="tl">
                              <a:srgbClr val="000000"/>
                            </a:outerShdw>
                          </a:effectLst>
                          <a:latin typeface="Arial" panose="020B0604020202020204" pitchFamily="34" charset="0"/>
                        </a:rPr>
                        <a:t>Çarpışmanın Sonuçları</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cs typeface="Arial" panose="020B0604020202020204" pitchFamily="34" charset="0"/>
                        </a:rPr>
                        <a:t> </a:t>
                      </a:r>
                      <a:r>
                        <a:rPr kumimoji="0" lang="tr-TR" altLang="tr-TR" sz="1800" b="1" i="0" u="none" strike="noStrike" cap="none" normalizeH="0" baseline="0" dirty="0" smtClean="0">
                          <a:ln>
                            <a:noFill/>
                          </a:ln>
                          <a:solidFill>
                            <a:srgbClr val="330DD5"/>
                          </a:solidFill>
                          <a:effectLst/>
                          <a:latin typeface="Arial" panose="020B0604020202020204" pitchFamily="34" charset="0"/>
                        </a:rPr>
                        <a:t>2.500 – 5.000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0" u="none" strike="noStrike" cap="none" normalizeH="0" baseline="0" smtClean="0">
                          <a:ln>
                            <a:noFill/>
                          </a:ln>
                          <a:solidFill>
                            <a:srgbClr val="FF0000"/>
                          </a:solidFill>
                          <a:effectLst/>
                          <a:latin typeface="Arial" panose="020B0604020202020204" pitchFamily="34" charset="0"/>
                        </a:rPr>
                        <a:t> 1.000.000 – 5.000.000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Milyonlarca megatonluk TNT’ye eşdeğer enerjinin ortaya çıkacağı böyle bir çarpışmadan sonra oluşacak kraterin çapı 100 kilometreyi bulabilir. Bu çaptaki bir göktaşı Avusturalya kıtası büyüklüğünde bir alandaki tüm yapıları yerlebir edebilir. Oluşacak sarsıntı Richter ölçeği ile 9.5 büyüklüğündedir ve çarpışmanın etkisi tüm Dünya üzerinde hissedilir. Ozon tabakasında büyük hasar meydana gelir ve yerden yükselen tozlar iklimi küresel olarak değiştirir. Toz bulutlarının Güneş ışığını engellemesi ile Dünya’da bir buzul çağı başlayabilir. Böyle bir küresel felaket sonucunda pek çok canlı türü yokolabilir.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267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800" b="1" i="0" u="none" strike="noStrike" cap="none" normalizeH="0" baseline="0" dirty="0" smtClean="0">
                          <a:ln>
                            <a:noFill/>
                          </a:ln>
                          <a:solidFill>
                            <a:srgbClr val="330DD5"/>
                          </a:solidFill>
                          <a:effectLst/>
                          <a:latin typeface="Arial" panose="020B0604020202020204" pitchFamily="34" charset="0"/>
                          <a:cs typeface="Arial" panose="020B0604020202020204" pitchFamily="34" charset="0"/>
                        </a:rPr>
                        <a:t>≥ 5.000 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600" b="1" i="0" u="none" strike="noStrike" cap="none" normalizeH="0" baseline="0" smtClean="0">
                          <a:ln>
                            <a:noFill/>
                          </a:ln>
                          <a:solidFill>
                            <a:srgbClr val="FF0000"/>
                          </a:solidFill>
                          <a:effectLst/>
                          <a:latin typeface="Arial" panose="020B0604020202020204" pitchFamily="34" charset="0"/>
                        </a:rPr>
                        <a:t>&gt; 5.000.000 yıl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tr-TR" altLang="tr-TR" sz="1200" b="1" i="0" u="none" strike="noStrike" cap="none" normalizeH="0" baseline="0" smtClean="0">
                          <a:ln>
                            <a:noFill/>
                          </a:ln>
                          <a:solidFill>
                            <a:schemeClr val="tx1"/>
                          </a:solidFill>
                          <a:effectLst/>
                          <a:latin typeface="Arial" panose="020B0604020202020204" pitchFamily="34" charset="0"/>
                        </a:rPr>
                        <a:t>Bu büyüklükte bir göktaşı çarpması Dünya üzerinde küresel bir felakete neden olur. Göktaşının çarptığı kıta tamamen yıkılırken, oluşacak kraterin büyüklüğü yüzlerce kilometreye ve açığa çıkan enerji yüz milyonlarca megaton TNT eşdeğerine ulaşabilir. Kalkan toz bulutları Dünya’nın uzun süreli bir karanlığa ve buzul çağına girmesine neden olur. Pekçok bitki ve canlı türü yokolur. Dinozorların yokolmasına neden olduğu düşünülen 17 km çapındaki göktaşı buna örnek verilebilir.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3595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0" y="549275"/>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b="1" i="1" dirty="0">
                <a:solidFill>
                  <a:srgbClr val="100442"/>
                </a:solidFill>
              </a:rPr>
              <a:t>1995 yılında Profesör Richard P. Binzel, Dünya’ya göktaşı çarpma olasılıkları ve verebilecekleri zararlar üzerine bir ölçek yayınlamıştır. Torino ölçeği olarak bilinen bu değerlendirmeye göre;</a:t>
            </a:r>
          </a:p>
        </p:txBody>
      </p:sp>
      <p:pic>
        <p:nvPicPr>
          <p:cNvPr id="93211" name="Picture 27" descr="torin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604963"/>
            <a:ext cx="7197725"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6954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torin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839788"/>
            <a:ext cx="7197725"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20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torin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341438"/>
            <a:ext cx="7197725" cy="3944937"/>
          </a:xfrm>
          <a:prstGeom prst="rect">
            <a:avLst/>
          </a:prstGeom>
          <a:noFill/>
          <a:extLst>
            <a:ext uri="{909E8E84-426E-40DD-AFC4-6F175D3DCCD1}">
              <a14:hiddenFill xmlns:a14="http://schemas.microsoft.com/office/drawing/2010/main">
                <a:solidFill>
                  <a:srgbClr val="FFFFFF"/>
                </a:solidFill>
              </a14:hiddenFill>
            </a:ext>
          </a:extLst>
        </p:spPr>
      </p:pic>
      <p:sp>
        <p:nvSpPr>
          <p:cNvPr id="96260" name="Text Box 4"/>
          <p:cNvSpPr txBox="1">
            <a:spLocks noChangeArrowheads="1"/>
          </p:cNvSpPr>
          <p:nvPr/>
        </p:nvSpPr>
        <p:spPr bwMode="auto">
          <a:xfrm>
            <a:off x="5867400" y="5013325"/>
            <a:ext cx="2447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000" b="1">
                <a:solidFill>
                  <a:schemeClr val="bg1"/>
                </a:solidFill>
              </a:rPr>
              <a:t>Tübitak Bilim ve Teknik’ten alınmıştır</a:t>
            </a:r>
          </a:p>
        </p:txBody>
      </p:sp>
    </p:spTree>
    <p:extLst>
      <p:ext uri="{BB962C8B-B14F-4D97-AF65-F5344CB8AC3E}">
        <p14:creationId xmlns:p14="http://schemas.microsoft.com/office/powerpoint/2010/main" val="635744564"/>
      </p:ext>
    </p:extLst>
  </p:cSld>
  <p:clrMapOvr>
    <a:masterClrMapping/>
  </p:clrMapOvr>
</p:sld>
</file>

<file path=ppt/theme/theme1.xml><?xml version="1.0" encoding="utf-8"?>
<a:theme xmlns:a="http://schemas.openxmlformats.org/drawingml/2006/main" name="Ofis Teması">
  <a:themeElements>
    <a:clrScheme name="Ofis Temas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is Teması">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Ofis Temas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3301</TotalTime>
  <Words>3831</Words>
  <Application>Microsoft Office PowerPoint</Application>
  <PresentationFormat>On-screen Show (4:3)</PresentationFormat>
  <Paragraphs>623</Paragraphs>
  <Slides>93</Slides>
  <Notes>0</Notes>
  <HiddenSlides>0</HiddenSlides>
  <MMClips>1</MMClips>
  <ScaleCrop>false</ScaleCrop>
  <HeadingPairs>
    <vt:vector size="8" baseType="variant">
      <vt:variant>
        <vt:lpstr>Fonts Used</vt:lpstr>
      </vt:variant>
      <vt:variant>
        <vt:i4>17</vt:i4>
      </vt:variant>
      <vt:variant>
        <vt:lpstr>Theme</vt:lpstr>
      </vt:variant>
      <vt:variant>
        <vt:i4>5</vt:i4>
      </vt:variant>
      <vt:variant>
        <vt:lpstr>Embedded OLE Servers</vt:lpstr>
      </vt:variant>
      <vt:variant>
        <vt:i4>3</vt:i4>
      </vt:variant>
      <vt:variant>
        <vt:lpstr>Slide Titles</vt:lpstr>
      </vt:variant>
      <vt:variant>
        <vt:i4>93</vt:i4>
      </vt:variant>
    </vt:vector>
  </HeadingPairs>
  <TitlesOfParts>
    <vt:vector size="118" baseType="lpstr">
      <vt:lpstr>Albertus</vt:lpstr>
      <vt:lpstr>Albertus Medium</vt:lpstr>
      <vt:lpstr>Arial</vt:lpstr>
      <vt:lpstr>Arial Black</vt:lpstr>
      <vt:lpstr>Calibri</vt:lpstr>
      <vt:lpstr>Comic Sans MS</vt:lpstr>
      <vt:lpstr>Garamond</vt:lpstr>
      <vt:lpstr>Georgia</vt:lpstr>
      <vt:lpstr>Helvetica</vt:lpstr>
      <vt:lpstr>HG Mincho Light J</vt:lpstr>
      <vt:lpstr>Monotype Corsiva</vt:lpstr>
      <vt:lpstr>Monotype Sorts</vt:lpstr>
      <vt:lpstr>Symbol</vt:lpstr>
      <vt:lpstr>Tahoma</vt:lpstr>
      <vt:lpstr>Times</vt:lpstr>
      <vt:lpstr>Times New Roman</vt:lpstr>
      <vt:lpstr>Wingdings</vt:lpstr>
      <vt:lpstr>Ofis Teması</vt:lpstr>
      <vt:lpstr>Varsayılan Tasarım</vt:lpstr>
      <vt:lpstr>Default Design</vt:lpstr>
      <vt:lpstr>1_Default Design</vt:lpstr>
      <vt:lpstr>2_Default Design</vt:lpstr>
      <vt:lpstr>Equation</vt:lpstr>
      <vt:lpstr>Slide</vt:lpstr>
      <vt:lpstr>Image</vt:lpstr>
      <vt:lpstr>Asteroidler, Kuyrukluyıldızlar, Meteorlar</vt:lpstr>
      <vt:lpstr>PowerPoint Presentation</vt:lpstr>
      <vt:lpstr>PowerPoint Presentation</vt:lpstr>
      <vt:lpstr>PowerPoint Presentation</vt:lpstr>
      <vt:lpstr>PowerPoint Presentation</vt:lpstr>
      <vt:lpstr>Gezegen Nedir?</vt:lpstr>
      <vt:lpstr>Gezegen Nedir?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Asteroidler</vt:lpstr>
      <vt:lpstr>Asteroidler</vt:lpstr>
      <vt:lpstr>Asteroitler</vt:lpstr>
      <vt:lpstr>Asteroidler</vt:lpstr>
      <vt:lpstr>NEA’lar</vt:lpstr>
      <vt:lpstr>NEA’lar</vt:lpstr>
      <vt:lpstr>Çarpma Tehlikesi Bulunan NEA’lar</vt:lpstr>
      <vt:lpstr>Çarpma Tehlikesi Bulunan NEA’lar</vt:lpstr>
      <vt:lpstr>Çarpma Tehlikesi Bulunan NEA’lar</vt:lpstr>
      <vt:lpstr>Kuyrukluyıldızlar</vt:lpstr>
      <vt:lpstr>Kuyrukluyıldızlar</vt:lpstr>
      <vt:lpstr>Kuyrukluyıldızlar</vt:lpstr>
      <vt:lpstr>Kuyrukluyıldızlar</vt:lpstr>
      <vt:lpstr>Kuyrukluyıldızlar</vt:lpstr>
      <vt:lpstr>Kuiper Kuşağı Kuyrukluyıldızlar</vt:lpstr>
      <vt:lpstr>Oort Bulutu Kuyrukluyıldızlar</vt:lpstr>
      <vt:lpstr>PowerPoint Presentation</vt:lpstr>
      <vt:lpstr>PowerPoint Presentation</vt:lpstr>
      <vt:lpstr>Kuyukluyıldızların Yapısı</vt:lpstr>
      <vt:lpstr>PowerPoint Presentation</vt:lpstr>
      <vt:lpstr>PowerPoint Presentation</vt:lpstr>
      <vt:lpstr>PowerPoint Presentation</vt:lpstr>
      <vt:lpstr>PowerPoint Presentation</vt:lpstr>
      <vt:lpstr>Çekirdek...</vt:lpstr>
      <vt:lpstr>Saç...</vt:lpstr>
      <vt:lpstr>Kuyruklar...</vt:lpstr>
      <vt:lpstr>Kuyruklar...</vt:lpstr>
      <vt:lpstr>Yörünge...</vt:lpstr>
      <vt:lpstr>PowerPoint Presentation</vt:lpstr>
      <vt:lpstr>PowerPoint Presentation</vt:lpstr>
      <vt:lpstr>PowerPoint Presentation</vt:lpstr>
      <vt:lpstr>PowerPoint Presentation</vt:lpstr>
      <vt:lpstr>PowerPoint Presentation</vt:lpstr>
      <vt:lpstr>PowerPoint Presentation</vt:lpstr>
      <vt:lpstr>Kuyrukluyıldızlar: HALLEY</vt:lpstr>
      <vt:lpstr>PowerPoint Presentation</vt:lpstr>
      <vt:lpstr>PowerPoint Presentation</vt:lpstr>
      <vt:lpstr>PowerPoint Presentation</vt:lpstr>
      <vt:lpstr>PowerPoint Presentation</vt:lpstr>
      <vt:lpstr>PowerPoint Presentation</vt:lpstr>
      <vt:lpstr>PowerPoint Presentation</vt:lpstr>
      <vt:lpstr>Meteor Nedir?</vt:lpstr>
      <vt:lpstr>Yıldız Kayması Nasıl Oluşur ?</vt:lpstr>
      <vt:lpstr>PowerPoint Presentation</vt:lpstr>
      <vt:lpstr>PowerPoint Presentation</vt:lpstr>
      <vt:lpstr>PowerPoint Presentation</vt:lpstr>
      <vt:lpstr>PowerPoint Presentation</vt:lpstr>
      <vt:lpstr>Dünyadaki En Büyük Meteorit</vt:lpstr>
      <vt:lpstr>PowerPoint Presentation</vt:lpstr>
      <vt:lpstr>Meteorların Özellikleri</vt:lpstr>
      <vt:lpstr>Meteor Yağmuru Nedir?</vt:lpstr>
      <vt:lpstr>Meteor Yağmuru Nedir?</vt:lpstr>
      <vt:lpstr>Örnek bir Meteor Yağmuru Şekli</vt:lpstr>
      <vt:lpstr>Canlandırma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Dünya’ya Çarpan Gök Cisimleri</vt:lpstr>
      <vt:lpstr>Dünya’ya Çarpan Gök Cisimleri</vt:lpstr>
      <vt:lpstr>Bazı Kraterler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Günlük Hareket ve Gökyüzü</dc:title>
  <dc:creator>hvs</dc:creator>
  <cp:lastModifiedBy>Mesut</cp:lastModifiedBy>
  <cp:revision>308</cp:revision>
  <dcterms:created xsi:type="dcterms:W3CDTF">2012-08-17T08:56:57Z</dcterms:created>
  <dcterms:modified xsi:type="dcterms:W3CDTF">2017-10-30T09:50:39Z</dcterms:modified>
</cp:coreProperties>
</file>