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4" r:id="rId3"/>
    <p:sldId id="285" r:id="rId4"/>
    <p:sldId id="286" r:id="rId5"/>
    <p:sldId id="287" r:id="rId6"/>
    <p:sldId id="288" r:id="rId7"/>
    <p:sldId id="289" r:id="rId8"/>
    <p:sldId id="290" r:id="rId9"/>
    <p:sldId id="291" r:id="rId10"/>
    <p:sldId id="292" r:id="rId11"/>
    <p:sldId id="293" r:id="rId12"/>
    <p:sldId id="294" r:id="rId13"/>
    <p:sldId id="295" r:id="rId14"/>
    <p:sldId id="296" r:id="rId15"/>
    <p:sldId id="297" r:id="rId16"/>
    <p:sldId id="298" r:id="rId17"/>
    <p:sldId id="299"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2" d="100"/>
          <a:sy n="92" d="100"/>
        </p:scale>
        <p:origin x="498"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2F494D1-1E30-4DD2-964C-07118B15D695}" type="datetimeFigureOut">
              <a:rPr lang="tr-TR" smtClean="0"/>
              <a:t>25.2.2020</a:t>
            </a:fld>
            <a:endParaRPr lang="tr-TR"/>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tr-T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4167355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2F494D1-1E30-4DD2-964C-07118B15D695}" type="datetimeFigureOut">
              <a:rPr lang="tr-TR" smtClean="0"/>
              <a:t>25.2.2020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25888141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Başlık ve Resim Yazıs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2F494D1-1E30-4DD2-964C-07118B15D695}"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21308310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Resim Yazılı Alınt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tr-TR" smtClean="0"/>
              <a:t>Asıl başlık stili için tıklatın</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2F494D1-1E30-4DD2-964C-07118B15D695}"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2031573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İsim Kart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2F494D1-1E30-4DD2-964C-07118B15D695}"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313329575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2F494D1-1E30-4DD2-964C-07118B15D695}" type="datetimeFigureOut">
              <a:rPr lang="tr-TR" smtClean="0"/>
              <a:t>25.2.2020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575577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2F494D1-1E30-4DD2-964C-07118B15D695}" type="datetimeFigureOut">
              <a:rPr lang="tr-TR" smtClean="0"/>
              <a:t>25.2.2020</a:t>
            </a:fld>
            <a:endParaRPr lang="tr-TR"/>
          </a:p>
        </p:txBody>
      </p:sp>
      <p:sp>
        <p:nvSpPr>
          <p:cNvPr id="8" name="Footer Placeholder 7"/>
          <p:cNvSpPr>
            <a:spLocks noGrp="1"/>
          </p:cNvSpPr>
          <p:nvPr>
            <p:ph type="ftr" sz="quarter" idx="11"/>
          </p:nvPr>
        </p:nvSpPr>
        <p:spPr>
          <a:xfrm>
            <a:off x="561111" y="6391838"/>
            <a:ext cx="3644282" cy="304801"/>
          </a:xfrm>
        </p:spPr>
        <p:txBody>
          <a:bodyPr/>
          <a:lstStyle/>
          <a:p>
            <a:endParaRPr lang="tr-TR"/>
          </a:p>
        </p:txBody>
      </p:sp>
      <p:sp>
        <p:nvSpPr>
          <p:cNvPr id="9" name="Slide Number Placeholder 8"/>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47700622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02F494D1-1E30-4DD2-964C-07118B15D695}"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49609512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02F494D1-1E30-4DD2-964C-07118B15D695}"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132192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02F494D1-1E30-4DD2-964C-07118B15D695}"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18449494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02F494D1-1E30-4DD2-964C-07118B15D695}" type="datetimeFigureOut">
              <a:rPr lang="tr-TR" smtClean="0"/>
              <a:t>25.2.2020</a:t>
            </a:fld>
            <a:endParaRPr lang="tr-TR"/>
          </a:p>
        </p:txBody>
      </p:sp>
      <p:sp>
        <p:nvSpPr>
          <p:cNvPr id="5" name="Footer Placeholder 4"/>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21007318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02F494D1-1E30-4DD2-964C-07118B15D695}" type="datetimeFigureOut">
              <a:rPr lang="tr-TR" smtClean="0"/>
              <a:t>25.2.2020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11432008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02F494D1-1E30-4DD2-964C-07118B15D695}" type="datetimeFigureOut">
              <a:rPr lang="tr-TR" smtClean="0"/>
              <a:t>25.2.2020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2028734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02F494D1-1E30-4DD2-964C-07118B15D695}" type="datetimeFigureOut">
              <a:rPr lang="tr-TR" smtClean="0"/>
              <a:t>25.2.2020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31264470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F494D1-1E30-4DD2-964C-07118B15D695}" type="datetimeFigureOut">
              <a:rPr lang="tr-TR" smtClean="0"/>
              <a:t>25.2.2020</a:t>
            </a:fld>
            <a:endParaRPr lang="tr-TR"/>
          </a:p>
        </p:txBody>
      </p:sp>
      <p:sp>
        <p:nvSpPr>
          <p:cNvPr id="3" name="Footer Placeholder 2"/>
          <p:cNvSpPr>
            <a:spLocks noGrp="1"/>
          </p:cNvSpPr>
          <p:nvPr>
            <p:ph type="ftr" sz="quarter" idx="11"/>
          </p:nvPr>
        </p:nvSpPr>
        <p:spPr/>
        <p:txBody>
          <a:bodyPr/>
          <a:lstStyle/>
          <a:p>
            <a:endParaRPr lang="tr-T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2140803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2F494D1-1E30-4DD2-964C-07118B15D695}" type="datetimeFigureOut">
              <a:rPr lang="tr-TR" smtClean="0"/>
              <a:t>25.2.2020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10362920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tr-TR" smtClean="0"/>
              <a:t>Resim eklemek için simgeyi tıklatın</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02F494D1-1E30-4DD2-964C-07118B15D695}" type="datetimeFigureOut">
              <a:rPr lang="tr-TR" smtClean="0"/>
              <a:t>25.2.2020</a:t>
            </a:fld>
            <a:endParaRPr lang="tr-TR"/>
          </a:p>
        </p:txBody>
      </p:sp>
      <p:sp>
        <p:nvSpPr>
          <p:cNvPr id="6" name="Footer Placeholder 5"/>
          <p:cNvSpPr>
            <a:spLocks noGrp="1"/>
          </p:cNvSpPr>
          <p:nvPr>
            <p:ph type="ftr" sz="quarter" idx="11"/>
          </p:nvPr>
        </p:nvSpPr>
        <p:spPr/>
        <p:txBody>
          <a:bodyPr/>
          <a:lstStyle/>
          <a:p>
            <a:endParaRPr lang="tr-T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9E4C94DD-09FF-407E-B27C-44E47EB0C462}" type="slidenum">
              <a:rPr lang="tr-TR" smtClean="0"/>
              <a:t>‹#›</a:t>
            </a:fld>
            <a:endParaRPr lang="tr-TR"/>
          </a:p>
        </p:txBody>
      </p:sp>
    </p:spTree>
    <p:extLst>
      <p:ext uri="{BB962C8B-B14F-4D97-AF65-F5344CB8AC3E}">
        <p14:creationId xmlns:p14="http://schemas.microsoft.com/office/powerpoint/2010/main" val="22586570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2F494D1-1E30-4DD2-964C-07118B15D695}" type="datetimeFigureOut">
              <a:rPr lang="tr-TR" smtClean="0"/>
              <a:t>25.2.2020</a:t>
            </a:fld>
            <a:endParaRPr lang="tr-TR"/>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tr-T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9E4C94DD-09FF-407E-B27C-44E47EB0C462}" type="slidenum">
              <a:rPr lang="tr-TR" smtClean="0"/>
              <a:t>‹#›</a:t>
            </a:fld>
            <a:endParaRPr lang="tr-TR"/>
          </a:p>
        </p:txBody>
      </p:sp>
    </p:spTree>
    <p:extLst>
      <p:ext uri="{BB962C8B-B14F-4D97-AF65-F5344CB8AC3E}">
        <p14:creationId xmlns:p14="http://schemas.microsoft.com/office/powerpoint/2010/main" val="11403589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988701" y="1382760"/>
            <a:ext cx="8825658" cy="2677648"/>
          </a:xfrm>
        </p:spPr>
        <p:txBody>
          <a:bodyPr/>
          <a:lstStyle/>
          <a:p>
            <a:r>
              <a:rPr lang="tr-TR" dirty="0"/>
              <a:t>BİLGİNİN ORGANİZASYONUNA GİRİŞ</a:t>
            </a:r>
          </a:p>
        </p:txBody>
      </p:sp>
      <p:sp>
        <p:nvSpPr>
          <p:cNvPr id="3" name="Alt Başlık 2"/>
          <p:cNvSpPr>
            <a:spLocks noGrp="1"/>
          </p:cNvSpPr>
          <p:nvPr>
            <p:ph type="subTitle" idx="1"/>
          </p:nvPr>
        </p:nvSpPr>
        <p:spPr>
          <a:xfrm>
            <a:off x="1103001" y="4579953"/>
            <a:ext cx="8825658" cy="861420"/>
          </a:xfrm>
        </p:spPr>
        <p:txBody>
          <a:bodyPr>
            <a:noAutofit/>
          </a:bodyPr>
          <a:lstStyle/>
          <a:p>
            <a:r>
              <a:rPr lang="tr-TR" altLang="tr-TR" sz="4000" dirty="0" smtClean="0"/>
              <a:t>MARC - </a:t>
            </a:r>
            <a:r>
              <a:rPr lang="tr-TR" sz="4000" cap="none" dirty="0" err="1" smtClean="0"/>
              <a:t>MAchine</a:t>
            </a:r>
            <a:r>
              <a:rPr lang="tr-TR" sz="4000" cap="none" dirty="0" smtClean="0"/>
              <a:t> </a:t>
            </a:r>
            <a:r>
              <a:rPr lang="tr-TR" sz="4000" cap="none" dirty="0" err="1" smtClean="0"/>
              <a:t>Readable</a:t>
            </a:r>
            <a:r>
              <a:rPr lang="tr-TR" sz="4000" cap="none" dirty="0" smtClean="0"/>
              <a:t> </a:t>
            </a:r>
            <a:r>
              <a:rPr lang="tr-TR" sz="4000" cap="none" dirty="0" err="1" smtClean="0"/>
              <a:t>Cataloging</a:t>
            </a:r>
            <a:endParaRPr lang="tr-TR" altLang="tr-TR" sz="4000" cap="none" dirty="0"/>
          </a:p>
        </p:txBody>
      </p:sp>
    </p:spTree>
    <p:extLst>
      <p:ext uri="{BB962C8B-B14F-4D97-AF65-F5344CB8AC3E}">
        <p14:creationId xmlns:p14="http://schemas.microsoft.com/office/powerpoint/2010/main" val="1786234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MARC </a:t>
            </a:r>
            <a:r>
              <a:rPr lang="tr-TR" dirty="0"/>
              <a:t>formatı 3 tür veri alanını tanımlar: </a:t>
            </a:r>
          </a:p>
          <a:p>
            <a:pPr lvl="0"/>
            <a:r>
              <a:rPr lang="tr-TR" dirty="0"/>
              <a:t>Kontrol alanları, </a:t>
            </a:r>
          </a:p>
          <a:p>
            <a:pPr lvl="0"/>
            <a:r>
              <a:rPr lang="tr-TR" dirty="0"/>
              <a:t>Kod ve sayı alanları, </a:t>
            </a:r>
          </a:p>
          <a:p>
            <a:pPr lvl="0"/>
            <a:r>
              <a:rPr lang="tr-TR" dirty="0"/>
              <a:t>Değişken veri alanları. </a:t>
            </a:r>
          </a:p>
        </p:txBody>
      </p:sp>
    </p:spTree>
    <p:extLst>
      <p:ext uri="{BB962C8B-B14F-4D97-AF65-F5344CB8AC3E}">
        <p14:creationId xmlns:p14="http://schemas.microsoft.com/office/powerpoint/2010/main" val="20058945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54954" y="2421083"/>
            <a:ext cx="8825659" cy="4031672"/>
          </a:xfrm>
        </p:spPr>
        <p:txBody>
          <a:bodyPr>
            <a:normAutofit fontScale="85000" lnSpcReduction="10000"/>
          </a:bodyPr>
          <a:lstStyle/>
          <a:p>
            <a:pPr marL="0" indent="0">
              <a:lnSpc>
                <a:spcPct val="170000"/>
              </a:lnSpc>
              <a:buNone/>
            </a:pPr>
            <a:r>
              <a:rPr lang="tr-TR" dirty="0" smtClean="0"/>
              <a:t>	Kontrol </a:t>
            </a:r>
            <a:r>
              <a:rPr lang="tr-TR" dirty="0"/>
              <a:t>alanları </a:t>
            </a:r>
            <a:r>
              <a:rPr lang="tr-TR" dirty="0" err="1"/>
              <a:t>alfanümerik</a:t>
            </a:r>
            <a:r>
              <a:rPr lang="tr-TR" dirty="0"/>
              <a:t> veri bileşenlerini taşır. Makine tarafından okunabilir bibliyografik kayıtların işlenmesinde kullanılır. Bu alanın etiketleri çift sıfır ile başlar (00X). Kontrol alanları, Kongre Kütüphanesi kontrol numaraları ile kayıt giriş tarihi ve en son işlem gördüğü zamanı belirten kodlar gibi sabit uzunluktaki tanımlayıcı veriler için kullanılır.</a:t>
            </a:r>
          </a:p>
          <a:p>
            <a:pPr lvl="0"/>
            <a:r>
              <a:rPr lang="tr-TR" dirty="0"/>
              <a:t>001 Kontrol alanı</a:t>
            </a:r>
          </a:p>
          <a:p>
            <a:pPr lvl="0"/>
            <a:r>
              <a:rPr lang="tr-TR" dirty="0"/>
              <a:t>003 Kontrol sayısı tanımlayıcısı</a:t>
            </a:r>
          </a:p>
          <a:p>
            <a:pPr lvl="0"/>
            <a:r>
              <a:rPr lang="tr-TR" dirty="0"/>
              <a:t>005 Son işlem tarihi ve saati</a:t>
            </a:r>
          </a:p>
          <a:p>
            <a:pPr lvl="0"/>
            <a:r>
              <a:rPr lang="tr-TR" dirty="0"/>
              <a:t>006 Sabit uzunluk veri öğeleri – Ek materyal özellikleri</a:t>
            </a:r>
          </a:p>
          <a:p>
            <a:pPr lvl="0"/>
            <a:r>
              <a:rPr lang="tr-TR" dirty="0"/>
              <a:t>007 Fiziksel tanımlama sabit alanı</a:t>
            </a:r>
          </a:p>
          <a:p>
            <a:pPr lvl="0"/>
            <a:r>
              <a:rPr lang="tr-TR" dirty="0"/>
              <a:t>008 Sabit uzunluk veri </a:t>
            </a:r>
            <a:r>
              <a:rPr lang="tr-TR" dirty="0" smtClean="0"/>
              <a:t>öğeleri</a:t>
            </a:r>
            <a:endParaRPr lang="tr-TR" dirty="0"/>
          </a:p>
        </p:txBody>
      </p:sp>
    </p:spTree>
    <p:extLst>
      <p:ext uri="{BB962C8B-B14F-4D97-AF65-F5344CB8AC3E}">
        <p14:creationId xmlns:p14="http://schemas.microsoft.com/office/powerpoint/2010/main" val="14869629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Kod </a:t>
            </a:r>
            <a:r>
              <a:rPr lang="tr-TR" dirty="0"/>
              <a:t>ve sayı alanları, 01X-09X arasında yer alan standart sayıları, sınıflama numaraları ve diğer kodları içerir.</a:t>
            </a:r>
          </a:p>
          <a:p>
            <a:pPr lvl="0"/>
            <a:r>
              <a:rPr lang="tr-TR" dirty="0"/>
              <a:t>010 LC kontrol numarası</a:t>
            </a:r>
          </a:p>
          <a:p>
            <a:pPr lvl="0"/>
            <a:r>
              <a:rPr lang="tr-TR" dirty="0"/>
              <a:t>020 ISBN</a:t>
            </a:r>
          </a:p>
          <a:p>
            <a:pPr lvl="0"/>
            <a:r>
              <a:rPr lang="tr-TR" dirty="0"/>
              <a:t>022 ISSN</a:t>
            </a:r>
          </a:p>
          <a:p>
            <a:pPr lvl="0"/>
            <a:r>
              <a:rPr lang="tr-TR" dirty="0"/>
              <a:t>041 Dil kodu</a:t>
            </a:r>
          </a:p>
          <a:p>
            <a:pPr lvl="0"/>
            <a:r>
              <a:rPr lang="tr-TR" dirty="0"/>
              <a:t>050 Kongre Kütüphanesi yer numarası</a:t>
            </a:r>
          </a:p>
          <a:p>
            <a:pPr lvl="0"/>
            <a:r>
              <a:rPr lang="tr-TR" dirty="0"/>
              <a:t>082 </a:t>
            </a:r>
            <a:r>
              <a:rPr lang="tr-TR" dirty="0" err="1"/>
              <a:t>Dewey</a:t>
            </a:r>
            <a:r>
              <a:rPr lang="tr-TR" dirty="0"/>
              <a:t> Onlu Sınıflama Sistemi numarası</a:t>
            </a:r>
          </a:p>
          <a:p>
            <a:pPr marL="0" indent="0">
              <a:buNone/>
            </a:pPr>
            <a:endParaRPr lang="tr-TR" dirty="0"/>
          </a:p>
        </p:txBody>
      </p:sp>
    </p:spTree>
    <p:extLst>
      <p:ext uri="{BB962C8B-B14F-4D97-AF65-F5344CB8AC3E}">
        <p14:creationId xmlns:p14="http://schemas.microsoft.com/office/powerpoint/2010/main" val="4085261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lnSpc>
                <a:spcPct val="150000"/>
              </a:lnSpc>
            </a:pPr>
            <a:r>
              <a:rPr lang="tr-TR" dirty="0"/>
              <a:t>Değişken veri alanları, 1XX-8XX arasında yer alan, değişiklik gösteren uzunluklara sahip alfa-nümerik verileri taşıyan alandır. Bu alanlar geleneksek kataloglama alanlarını taşır. Ek olarak, oyun süresi, URL, URN, görüntülemek için gereken araçlar, vs. gibi ek bilgileri taşıyan alanlar da vardır. Değişken veri alanları kodlamada en ince ayrıntıyı verebilmesi için alt alanlara ayrılabilmektedir. Değişken alanlar, örneğin; 245 eser adı, 100 yazar temel girişi (gerçek kişi), 300 kaynakların fiziksel formatlarının tanımlanması, 5XX alanı farklı türlerdeki notları içeren notlar alanlarıdır</a:t>
            </a:r>
            <a:r>
              <a:rPr lang="tr-TR" dirty="0" smtClean="0"/>
              <a:t>.</a:t>
            </a:r>
            <a:endParaRPr lang="tr-TR" dirty="0"/>
          </a:p>
        </p:txBody>
      </p:sp>
    </p:spTree>
    <p:extLst>
      <p:ext uri="{BB962C8B-B14F-4D97-AF65-F5344CB8AC3E}">
        <p14:creationId xmlns:p14="http://schemas.microsoft.com/office/powerpoint/2010/main" val="23523513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İndikatörler </a:t>
            </a:r>
            <a:r>
              <a:rPr lang="tr-TR" dirty="0"/>
              <a:t>etiketleri izleyen 2 pozisyondan oluşmaktadır. Bu pozisyonlar, alanlardaki veriyi tamamlamak ve yorumlamak için kodlanmış bilgi içermektedir. </a:t>
            </a:r>
          </a:p>
          <a:p>
            <a:pPr marL="0" indent="0">
              <a:buNone/>
            </a:pPr>
            <a:r>
              <a:rPr lang="tr-TR" dirty="0" smtClean="0"/>
              <a:t>	İndikatörlerin </a:t>
            </a:r>
            <a:r>
              <a:rPr lang="tr-TR" dirty="0"/>
              <a:t>rakamı etiketlere bağlıdır. Bazı alanlar indikatör kullanmaz. Bu yüzden indikatör boştur. Diğer alanlarda bir ya da 2 indikatör tanımlanabilir ve kullanılabilir. Her bir indikatörün pozisyonu diğerine bağlıdır. Örneğin;</a:t>
            </a:r>
          </a:p>
          <a:p>
            <a:pPr marL="0" indent="0">
              <a:buNone/>
            </a:pPr>
            <a:r>
              <a:rPr lang="tr-TR" b="1" dirty="0" smtClean="0"/>
              <a:t>		245  </a:t>
            </a:r>
            <a:r>
              <a:rPr lang="tr-TR" b="1" dirty="0"/>
              <a:t>14  $a </a:t>
            </a:r>
            <a:r>
              <a:rPr lang="tr-TR" b="1" dirty="0" err="1"/>
              <a:t>The</a:t>
            </a:r>
            <a:r>
              <a:rPr lang="tr-TR" b="1" dirty="0"/>
              <a:t> </a:t>
            </a:r>
            <a:r>
              <a:rPr lang="tr-TR" b="1" dirty="0" err="1"/>
              <a:t>quality</a:t>
            </a:r>
            <a:r>
              <a:rPr lang="tr-TR" b="1" dirty="0"/>
              <a:t> of </a:t>
            </a:r>
            <a:r>
              <a:rPr lang="tr-TR" b="1" dirty="0" err="1"/>
              <a:t>record</a:t>
            </a:r>
            <a:r>
              <a:rPr lang="tr-TR" b="1" dirty="0"/>
              <a:t> : $b a </a:t>
            </a:r>
            <a:r>
              <a:rPr lang="tr-TR" b="1" dirty="0" err="1"/>
              <a:t>proposal</a:t>
            </a:r>
            <a:r>
              <a:rPr lang="tr-TR" b="1" dirty="0"/>
              <a:t> </a:t>
            </a:r>
            <a:r>
              <a:rPr lang="tr-TR" b="1" dirty="0" err="1"/>
              <a:t>for</a:t>
            </a:r>
            <a:r>
              <a:rPr lang="tr-TR" b="1" dirty="0"/>
              <a:t> </a:t>
            </a:r>
            <a:r>
              <a:rPr lang="tr-TR" b="1" dirty="0" err="1"/>
              <a:t>rules</a:t>
            </a:r>
            <a:r>
              <a:rPr lang="tr-TR" b="1" dirty="0"/>
              <a:t> / $c Michael White.</a:t>
            </a:r>
            <a:endParaRPr lang="tr-TR" dirty="0"/>
          </a:p>
          <a:p>
            <a:pPr marL="0" indent="0">
              <a:buNone/>
            </a:pPr>
            <a:endParaRPr lang="tr-TR" dirty="0"/>
          </a:p>
        </p:txBody>
      </p:sp>
    </p:spTree>
    <p:extLst>
      <p:ext uri="{BB962C8B-B14F-4D97-AF65-F5344CB8AC3E}">
        <p14:creationId xmlns:p14="http://schemas.microsoft.com/office/powerpoint/2010/main" val="36922317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245 </a:t>
            </a:r>
            <a:r>
              <a:rPr lang="tr-TR" dirty="0"/>
              <a:t>alanındaki ilk indikatör bize eser adından ek girişe ihtiyaç olup olmadığını söyler. Örneğimizde 1. indikatör 1’dir. Temel giriş yazardan yapıldığı için, eser adından ek giriş yapılması gerektiğini bize göstermektedir.</a:t>
            </a:r>
          </a:p>
          <a:p>
            <a:r>
              <a:rPr lang="tr-TR" dirty="0"/>
              <a:t>245 alanının 1. indikatörünün alabileceği değerler ve anlamları şunlardır:</a:t>
            </a:r>
          </a:p>
          <a:p>
            <a:r>
              <a:rPr lang="tr-TR" b="1" dirty="0"/>
              <a:t>0 </a:t>
            </a:r>
            <a:r>
              <a:rPr lang="tr-TR" dirty="0">
                <a:sym typeface="Wingdings" panose="05000000000000000000" pitchFamily="2" charset="2"/>
              </a:rPr>
              <a:t></a:t>
            </a:r>
            <a:r>
              <a:rPr lang="tr-TR" dirty="0"/>
              <a:t> Eser adından ek giriş yapılmaz (Yazar temel girişi yoktur).</a:t>
            </a:r>
          </a:p>
          <a:p>
            <a:r>
              <a:rPr lang="tr-TR" b="1" dirty="0"/>
              <a:t>1 </a:t>
            </a:r>
            <a:r>
              <a:rPr lang="tr-TR" dirty="0">
                <a:sym typeface="Wingdings" panose="05000000000000000000" pitchFamily="2" charset="2"/>
              </a:rPr>
              <a:t></a:t>
            </a:r>
            <a:r>
              <a:rPr lang="tr-TR" dirty="0"/>
              <a:t> Eser adı ek girişi yapılır (1XX alanında yazar temel girişi vardır).</a:t>
            </a:r>
          </a:p>
          <a:p>
            <a:pPr marL="0" indent="0">
              <a:buNone/>
            </a:pPr>
            <a:endParaRPr lang="tr-TR" dirty="0"/>
          </a:p>
        </p:txBody>
      </p:sp>
    </p:spTree>
    <p:extLst>
      <p:ext uri="{BB962C8B-B14F-4D97-AF65-F5344CB8AC3E}">
        <p14:creationId xmlns:p14="http://schemas.microsoft.com/office/powerpoint/2010/main" val="11114486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2. indikatör, eser adında ilk kelimenin hangisinin olacağının belirlenmesinde, belirteç (</a:t>
            </a:r>
            <a:r>
              <a:rPr lang="tr-TR" dirty="0" err="1"/>
              <a:t>article</a:t>
            </a:r>
            <a:r>
              <a:rPr lang="tr-TR" dirty="0"/>
              <a:t>) olmayan kelimeden başlayabilmesi için kaç karakterin geçilebileceğini söyler. Örneğimizde 2. indikatör 4tür. Çünkü eser adı </a:t>
            </a:r>
            <a:r>
              <a:rPr lang="tr-TR" dirty="0" err="1"/>
              <a:t>the</a:t>
            </a:r>
            <a:r>
              <a:rPr lang="tr-TR" dirty="0"/>
              <a:t> belirteci ile başlamıştır. Eser adının Q harfi ile sıralanmasını istediğimiz için, belirteçteki karakter sayısının atlanmasını isteriz.</a:t>
            </a:r>
          </a:p>
          <a:p>
            <a:pPr marL="0" indent="0">
              <a:buNone/>
            </a:pPr>
            <a:endParaRPr lang="tr-TR" dirty="0"/>
          </a:p>
        </p:txBody>
      </p:sp>
    </p:spTree>
    <p:extLst>
      <p:ext uri="{BB962C8B-B14F-4D97-AF65-F5344CB8AC3E}">
        <p14:creationId xmlns:p14="http://schemas.microsoft.com/office/powerpoint/2010/main" val="161012027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Alt alan kodu bir </a:t>
            </a:r>
            <a:r>
              <a:rPr lang="tr-TR" dirty="0" err="1"/>
              <a:t>delimiter</a:t>
            </a:r>
            <a:r>
              <a:rPr lang="tr-TR" dirty="0"/>
              <a:t> ve harf ya da sayıdan oluşur. Alt alan kodunun amacı MARC kodlamasında en geniş ayrıntı düzeyine girebilmektir. Alanda, ayrılması gereken verileri tanımlar. “</a:t>
            </a:r>
            <a:r>
              <a:rPr lang="tr-TR" dirty="0" err="1"/>
              <a:t>Delimiter”lar</a:t>
            </a:r>
            <a:r>
              <a:rPr lang="tr-TR" dirty="0"/>
              <a:t> belirli alt alanların başladığını gösteren tek biçim karakterlerdir. “</a:t>
            </a:r>
            <a:r>
              <a:rPr lang="tr-TR" dirty="0" err="1"/>
              <a:t>Delimiter”lar</a:t>
            </a:r>
            <a:r>
              <a:rPr lang="tr-TR" dirty="0"/>
              <a:t> sisteme bağlı olarak farklı şekillerde gösterilebilir. En yaygın kullanılan işaretler “|”ve “$” işaretleridir.</a:t>
            </a:r>
          </a:p>
          <a:p>
            <a:r>
              <a:rPr lang="tr-TR" dirty="0"/>
              <a:t>“</a:t>
            </a:r>
            <a:r>
              <a:rPr lang="tr-TR" dirty="0" err="1"/>
              <a:t>Delimiter”ı</a:t>
            </a:r>
            <a:r>
              <a:rPr lang="tr-TR" dirty="0"/>
              <a:t> izleyen harf ya da rakam, veri öğesini tanımlayıcısıdır. Örneğin 245 alanında; alt alan </a:t>
            </a:r>
            <a:r>
              <a:rPr lang="tr-TR" i="1" dirty="0"/>
              <a:t>a</a:t>
            </a:r>
            <a:r>
              <a:rPr lang="tr-TR" dirty="0"/>
              <a:t> geçerli eser adını, alt alan </a:t>
            </a:r>
            <a:r>
              <a:rPr lang="tr-TR" i="1" dirty="0"/>
              <a:t>b</a:t>
            </a:r>
            <a:r>
              <a:rPr lang="tr-TR" dirty="0"/>
              <a:t> alt başlık ya da diğer başlık bilgisini, alt alan </a:t>
            </a:r>
            <a:r>
              <a:rPr lang="tr-TR" i="1" dirty="0"/>
              <a:t>c</a:t>
            </a:r>
            <a:r>
              <a:rPr lang="tr-TR" dirty="0"/>
              <a:t> sorumluluk bildirimini tanımlar. </a:t>
            </a:r>
            <a:r>
              <a:rPr lang="tr-TR"/>
              <a:t>Alt alan harflerinin ve rakamlarının anlamları alandan alana farklılık </a:t>
            </a:r>
            <a:r>
              <a:rPr lang="tr-TR"/>
              <a:t>gösterir</a:t>
            </a:r>
            <a:r>
              <a:rPr lang="tr-TR" smtClean="0"/>
              <a:t>.</a:t>
            </a:r>
            <a:endParaRPr lang="tr-TR"/>
          </a:p>
        </p:txBody>
      </p:sp>
    </p:spTree>
    <p:extLst>
      <p:ext uri="{BB962C8B-B14F-4D97-AF65-F5344CB8AC3E}">
        <p14:creationId xmlns:p14="http://schemas.microsoft.com/office/powerpoint/2010/main" val="13265878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Jesse</a:t>
            </a:r>
            <a:r>
              <a:rPr lang="tr-TR" dirty="0" smtClean="0"/>
              <a:t> </a:t>
            </a:r>
            <a:r>
              <a:rPr lang="tr-TR" dirty="0" err="1" smtClean="0"/>
              <a:t>Shera’nın</a:t>
            </a:r>
            <a:r>
              <a:rPr lang="tr-TR" dirty="0" smtClean="0"/>
              <a:t> İki Kataloglama İlkesi</a:t>
            </a:r>
            <a:endParaRPr lang="tr-TR" dirty="0"/>
          </a:p>
        </p:txBody>
      </p:sp>
      <p:sp>
        <p:nvSpPr>
          <p:cNvPr id="3" name="İçerik Yer Tutucusu 2"/>
          <p:cNvSpPr>
            <a:spLocks noGrp="1"/>
          </p:cNvSpPr>
          <p:nvPr>
            <p:ph idx="1"/>
          </p:nvPr>
        </p:nvSpPr>
        <p:spPr/>
        <p:txBody>
          <a:bodyPr/>
          <a:lstStyle/>
          <a:p>
            <a:r>
              <a:rPr lang="tr-TR" b="1" dirty="0"/>
              <a:t>Makine tarafından okunabilir</a:t>
            </a:r>
            <a:r>
              <a:rPr lang="tr-TR" dirty="0"/>
              <a:t> olması, katalog kartındaki verilerin bilgisayar gibi belirli bir makine türü tarafından okunabileceği ve yorumlanabileceği anlamına gelmektedir. </a:t>
            </a:r>
            <a:r>
              <a:rPr lang="tr-TR" b="1" dirty="0"/>
              <a:t>Katalog kaydı</a:t>
            </a:r>
            <a:r>
              <a:rPr lang="tr-TR" dirty="0"/>
              <a:t> ise, bibliyografik kayıt ya da kart kataloglarda geleneksel olarak gösterilen bilgi anlamına gelir. Bir katalog kaydı şunları içerir:</a:t>
            </a:r>
          </a:p>
          <a:p>
            <a:pPr lvl="0"/>
            <a:r>
              <a:rPr lang="tr-TR" dirty="0"/>
              <a:t>Materyalin tanımlamalarını</a:t>
            </a:r>
          </a:p>
          <a:p>
            <a:pPr lvl="0"/>
            <a:r>
              <a:rPr lang="tr-TR" dirty="0"/>
              <a:t>Temel giriş ve ek girişleri</a:t>
            </a:r>
          </a:p>
          <a:p>
            <a:pPr lvl="0"/>
            <a:r>
              <a:rPr lang="tr-TR" dirty="0"/>
              <a:t>Konu başlıkları</a:t>
            </a:r>
          </a:p>
          <a:p>
            <a:pPr lvl="0"/>
            <a:r>
              <a:rPr lang="tr-TR" dirty="0"/>
              <a:t>Sınıflama numarası ve/veya yer numarası</a:t>
            </a:r>
          </a:p>
        </p:txBody>
      </p:sp>
    </p:spTree>
    <p:extLst>
      <p:ext uri="{BB962C8B-B14F-4D97-AF65-F5344CB8AC3E}">
        <p14:creationId xmlns:p14="http://schemas.microsoft.com/office/powerpoint/2010/main" val="9257626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MARC, kütüphaneler tarafından kullanılan önemli bir kayıt formatıdır. MARC uyumluysa, kütüphane sistemlerinin tümü kendi veri tabanlarına MARC kayıtlarını alabilir ve sistemlerinden kayıt verebilirler. MARC, kütüphane kataloglarındaki kayıtları tanımlamada ve bu kayıtların paylaşılmasında kullanılan formattır.</a:t>
            </a:r>
          </a:p>
          <a:p>
            <a:r>
              <a:rPr lang="tr-TR" dirty="0"/>
              <a:t>MARC 1960lı yıllarda, kütüphaneler arası bibliyografik veri paylaşım biçimi olarak LC (Library of </a:t>
            </a:r>
            <a:r>
              <a:rPr lang="tr-TR" dirty="0" err="1"/>
              <a:t>Congress</a:t>
            </a:r>
            <a:r>
              <a:rPr lang="tr-TR" dirty="0"/>
              <a:t>) tarafından oluşturulmuş bir formattır. MARC iletişim formatı, </a:t>
            </a:r>
            <a:r>
              <a:rPr lang="tr-TR" dirty="0" err="1"/>
              <a:t>metadatayı</a:t>
            </a:r>
            <a:r>
              <a:rPr lang="tr-TR" dirty="0"/>
              <a:t> kodlamak ve bir sistemden diğerine aktarmak için kullanılmaktadır. MARC21 en son versiyondur. Buradaki 21 sayısı 21. yüzyılı ifade etmektedir</a:t>
            </a:r>
            <a:r>
              <a:rPr lang="tr-TR" dirty="0" smtClean="0"/>
              <a:t>.</a:t>
            </a:r>
            <a:endParaRPr lang="tr-TR" dirty="0"/>
          </a:p>
        </p:txBody>
      </p:sp>
    </p:spTree>
    <p:extLst>
      <p:ext uri="{BB962C8B-B14F-4D97-AF65-F5344CB8AC3E}">
        <p14:creationId xmlns:p14="http://schemas.microsoft.com/office/powerpoint/2010/main" val="18041198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MARC kayıtları</a:t>
            </a:r>
          </a:p>
          <a:p>
            <a:pPr lvl="1"/>
            <a:r>
              <a:rPr lang="tr-TR" dirty="0"/>
              <a:t>Bibliyografik veriler,</a:t>
            </a:r>
          </a:p>
          <a:p>
            <a:pPr lvl="1"/>
            <a:r>
              <a:rPr lang="tr-TR" dirty="0"/>
              <a:t>Otorite verileri,</a:t>
            </a:r>
          </a:p>
          <a:p>
            <a:pPr lvl="1"/>
            <a:r>
              <a:rPr lang="tr-TR" dirty="0"/>
              <a:t>Sınıflama verileri için </a:t>
            </a:r>
            <a:r>
              <a:rPr lang="tr-TR" b="1" dirty="0"/>
              <a:t>farklı formatlarda</a:t>
            </a:r>
            <a:r>
              <a:rPr lang="tr-TR" dirty="0"/>
              <a:t> oluşturulabilir.</a:t>
            </a:r>
          </a:p>
          <a:p>
            <a:pPr marL="0" indent="0">
              <a:buNone/>
            </a:pPr>
            <a:endParaRPr lang="tr-TR" dirty="0"/>
          </a:p>
        </p:txBody>
      </p:sp>
    </p:spTree>
    <p:extLst>
      <p:ext uri="{BB962C8B-B14F-4D97-AF65-F5344CB8AC3E}">
        <p14:creationId xmlns:p14="http://schemas.microsoft.com/office/powerpoint/2010/main" val="2182555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1154954" y="2337955"/>
            <a:ext cx="9734719" cy="3681845"/>
          </a:xfrm>
        </p:spPr>
        <p:txBody>
          <a:bodyPr>
            <a:noAutofit/>
          </a:bodyPr>
          <a:lstStyle/>
          <a:p>
            <a:pPr marL="0" indent="0">
              <a:buNone/>
            </a:pPr>
            <a:r>
              <a:rPr lang="tr-TR" sz="1400" dirty="0" smtClean="0"/>
              <a:t>	Kütüphane </a:t>
            </a:r>
            <a:r>
              <a:rPr lang="tr-TR" sz="1400" dirty="0"/>
              <a:t>otomasyon programında kayıtlı olan bir bibliyografik künyenin kullanıcıya sunulan MARC görünümü ise aşağıdaki gibidir:</a:t>
            </a:r>
          </a:p>
          <a:p>
            <a:pPr marL="0" indent="0">
              <a:buNone/>
            </a:pPr>
            <a:r>
              <a:rPr lang="tr-TR" sz="1400" dirty="0"/>
              <a:t>LDR 00499cam a2200193I  </a:t>
            </a:r>
            <a:r>
              <a:rPr lang="tr-TR" sz="1400" dirty="0" smtClean="0"/>
              <a:t>4500</a:t>
            </a:r>
          </a:p>
          <a:p>
            <a:pPr marL="0" indent="0">
              <a:buNone/>
            </a:pPr>
            <a:r>
              <a:rPr lang="tr-TR" sz="1400" dirty="0" smtClean="0"/>
              <a:t>001 </a:t>
            </a:r>
            <a:r>
              <a:rPr lang="tr-TR" sz="1400" dirty="0"/>
              <a:t>291702</a:t>
            </a:r>
          </a:p>
          <a:p>
            <a:pPr marL="0" indent="0">
              <a:buNone/>
            </a:pPr>
            <a:r>
              <a:rPr lang="tr-TR" sz="1400" dirty="0"/>
              <a:t>003 </a:t>
            </a:r>
            <a:r>
              <a:rPr lang="tr-TR" sz="1400" dirty="0" err="1"/>
              <a:t>OCoLC</a:t>
            </a:r>
            <a:endParaRPr lang="tr-TR" sz="1400" dirty="0"/>
          </a:p>
          <a:p>
            <a:pPr marL="0" indent="0">
              <a:buNone/>
            </a:pPr>
            <a:r>
              <a:rPr lang="tr-TR" sz="1400" dirty="0"/>
              <a:t>005 20070117103837.0</a:t>
            </a:r>
          </a:p>
          <a:p>
            <a:pPr marL="0" indent="0">
              <a:buNone/>
            </a:pPr>
            <a:r>
              <a:rPr lang="tr-TR" sz="1400" dirty="0"/>
              <a:t>008 720424s1964    </a:t>
            </a:r>
            <a:r>
              <a:rPr lang="tr-TR" sz="1400" dirty="0" err="1"/>
              <a:t>nyu</a:t>
            </a:r>
            <a:r>
              <a:rPr lang="tr-TR" sz="1400" dirty="0"/>
              <a:t>           000 1 </a:t>
            </a:r>
            <a:r>
              <a:rPr lang="tr-TR" sz="1400" dirty="0" err="1"/>
              <a:t>eng</a:t>
            </a:r>
            <a:r>
              <a:rPr lang="tr-TR" sz="1400" dirty="0"/>
              <a:t>  </a:t>
            </a:r>
          </a:p>
          <a:p>
            <a:pPr marL="0" indent="0">
              <a:buNone/>
            </a:pPr>
            <a:r>
              <a:rPr lang="tr-TR" sz="1400" dirty="0"/>
              <a:t>010    $a 64019810</a:t>
            </a:r>
          </a:p>
          <a:p>
            <a:pPr marL="0" indent="0">
              <a:buNone/>
            </a:pPr>
            <a:r>
              <a:rPr lang="tr-TR" sz="1400" dirty="0"/>
              <a:t>035    $a (</a:t>
            </a:r>
            <a:r>
              <a:rPr lang="tr-TR" sz="1400" dirty="0" err="1"/>
              <a:t>OCoLC</a:t>
            </a:r>
            <a:r>
              <a:rPr lang="tr-TR" sz="1400" dirty="0"/>
              <a:t>)291702</a:t>
            </a:r>
          </a:p>
          <a:p>
            <a:pPr marL="0" indent="0">
              <a:buNone/>
            </a:pPr>
            <a:r>
              <a:rPr lang="tr-TR" sz="1400" dirty="0"/>
              <a:t>040    $a DLC $c WSU $d SER $d BGZ</a:t>
            </a:r>
          </a:p>
          <a:p>
            <a:pPr marL="0" indent="0">
              <a:buNone/>
            </a:pPr>
            <a:r>
              <a:rPr lang="tr-TR" sz="1400" dirty="0"/>
              <a:t>049    $a </a:t>
            </a:r>
            <a:r>
              <a:rPr lang="tr-TR" sz="1400" dirty="0" smtClean="0"/>
              <a:t>BGZA</a:t>
            </a:r>
            <a:endParaRPr lang="tr-TR" sz="1400" dirty="0"/>
          </a:p>
        </p:txBody>
      </p:sp>
    </p:spTree>
    <p:extLst>
      <p:ext uri="{BB962C8B-B14F-4D97-AF65-F5344CB8AC3E}">
        <p14:creationId xmlns:p14="http://schemas.microsoft.com/office/powerpoint/2010/main" val="4513638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lnSpcReduction="10000"/>
          </a:bodyPr>
          <a:lstStyle/>
          <a:p>
            <a:pPr marL="0" indent="0">
              <a:buNone/>
            </a:pPr>
            <a:r>
              <a:rPr lang="tr-TR" dirty="0"/>
              <a:t>050 14 $a PR6052.U644 $b F54 1964</a:t>
            </a:r>
          </a:p>
          <a:p>
            <a:pPr marL="0" indent="0">
              <a:buNone/>
            </a:pPr>
            <a:r>
              <a:rPr lang="tr-TR" dirty="0" smtClean="0"/>
              <a:t>100 </a:t>
            </a:r>
            <a:r>
              <a:rPr lang="tr-TR" dirty="0"/>
              <a:t>1  $a </a:t>
            </a:r>
            <a:r>
              <a:rPr lang="tr-TR" dirty="0" err="1"/>
              <a:t>Burke</a:t>
            </a:r>
            <a:r>
              <a:rPr lang="tr-TR" dirty="0"/>
              <a:t>, James, $d 1917-</a:t>
            </a:r>
          </a:p>
          <a:p>
            <a:pPr marL="0" indent="0">
              <a:buNone/>
            </a:pPr>
            <a:r>
              <a:rPr lang="tr-TR" dirty="0"/>
              <a:t>245 10 $a </a:t>
            </a:r>
            <a:r>
              <a:rPr lang="tr-TR" dirty="0" err="1"/>
              <a:t>Flee</a:t>
            </a:r>
            <a:r>
              <a:rPr lang="tr-TR" dirty="0"/>
              <a:t> seven </a:t>
            </a:r>
            <a:r>
              <a:rPr lang="tr-TR" dirty="0" err="1"/>
              <a:t>ways</a:t>
            </a:r>
            <a:r>
              <a:rPr lang="tr-TR" dirty="0"/>
              <a:t> / $c James </a:t>
            </a:r>
            <a:r>
              <a:rPr lang="tr-TR" dirty="0" err="1"/>
              <a:t>Burke</a:t>
            </a:r>
            <a:r>
              <a:rPr lang="tr-TR" dirty="0"/>
              <a:t>.</a:t>
            </a:r>
          </a:p>
          <a:p>
            <a:pPr marL="0" indent="0">
              <a:buNone/>
            </a:pPr>
            <a:r>
              <a:rPr lang="tr-TR" dirty="0"/>
              <a:t>260    $a New York : $b </a:t>
            </a:r>
            <a:r>
              <a:rPr lang="tr-TR" dirty="0" err="1"/>
              <a:t>Pantheon</a:t>
            </a:r>
            <a:r>
              <a:rPr lang="tr-TR" dirty="0"/>
              <a:t> </a:t>
            </a:r>
            <a:r>
              <a:rPr lang="tr-TR" dirty="0" err="1"/>
              <a:t>Books</a:t>
            </a:r>
            <a:r>
              <a:rPr lang="tr-TR" dirty="0"/>
              <a:t>, $c 1964.</a:t>
            </a:r>
          </a:p>
          <a:p>
            <a:pPr marL="0" indent="0">
              <a:buNone/>
            </a:pPr>
            <a:r>
              <a:rPr lang="tr-TR" dirty="0"/>
              <a:t>300    $a 211 p. ; $c 21 cm.</a:t>
            </a:r>
          </a:p>
          <a:p>
            <a:pPr marL="0" indent="0">
              <a:buNone/>
            </a:pPr>
            <a:r>
              <a:rPr lang="tr-TR" dirty="0"/>
              <a:t>650  0 $a English </a:t>
            </a:r>
            <a:r>
              <a:rPr lang="tr-TR" dirty="0" err="1"/>
              <a:t>literature</a:t>
            </a:r>
            <a:r>
              <a:rPr lang="tr-TR" dirty="0"/>
              <a:t>.</a:t>
            </a:r>
          </a:p>
          <a:p>
            <a:pPr marL="0" indent="0">
              <a:buNone/>
            </a:pPr>
            <a:r>
              <a:rPr lang="tr-TR" i="1" dirty="0" smtClean="0"/>
              <a:t>	Bu </a:t>
            </a:r>
            <a:r>
              <a:rPr lang="tr-TR" i="1" dirty="0"/>
              <a:t>görünüm ise, dosya kütüphane otomasyon programına transfer edildikten sonra programın web ara yüzünde yani </a:t>
            </a:r>
            <a:r>
              <a:rPr lang="tr-TR" i="1" dirty="0" err="1"/>
              <a:t>OPAC’ta</a:t>
            </a:r>
            <a:r>
              <a:rPr lang="tr-TR" i="1" dirty="0"/>
              <a:t> kullanıcılara (hem kütüphaneciler hem de kütüphaneyi kullanan kişiler kastedilmekte) sunulan görünümdür.</a:t>
            </a:r>
            <a:endParaRPr lang="tr-TR" dirty="0"/>
          </a:p>
          <a:p>
            <a:pPr marL="0" indent="0">
              <a:buNone/>
            </a:pPr>
            <a:endParaRPr lang="tr-TR" dirty="0"/>
          </a:p>
        </p:txBody>
      </p:sp>
    </p:spTree>
    <p:extLst>
      <p:ext uri="{BB962C8B-B14F-4D97-AF65-F5344CB8AC3E}">
        <p14:creationId xmlns:p14="http://schemas.microsoft.com/office/powerpoint/2010/main" val="32457925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err="1"/>
              <a:t>MARC’ta</a:t>
            </a:r>
            <a:r>
              <a:rPr lang="tr-TR" dirty="0"/>
              <a:t> bir bibliyografik künye alanlara ayrılmaktadır. Kaydın her bir parçası için (yazar, eser adı, yayıncı vb.) ayrı bir yer ayrılmıştır ve bu yerlere “</a:t>
            </a:r>
            <a:r>
              <a:rPr lang="tr-TR" b="1" dirty="0"/>
              <a:t>alan</a:t>
            </a:r>
            <a:r>
              <a:rPr lang="tr-TR" dirty="0"/>
              <a:t>” denir. Her bir alan, etiket olarak adlandırılan 3 adet rakamdan oluşur.</a:t>
            </a:r>
          </a:p>
          <a:p>
            <a:r>
              <a:rPr lang="tr-TR" dirty="0"/>
              <a:t>Etiketler 001den 999a kadar olan aralıktadır ve 3 rakamdan oluşmaktadır. Alana çeşitli içeriklerin girilebilmesi için tasarlanmıştır.</a:t>
            </a:r>
          </a:p>
          <a:p>
            <a:pPr marL="0" indent="0">
              <a:buNone/>
            </a:pPr>
            <a:endParaRPr lang="tr-TR" dirty="0"/>
          </a:p>
        </p:txBody>
      </p:sp>
    </p:spTree>
    <p:extLst>
      <p:ext uri="{BB962C8B-B14F-4D97-AF65-F5344CB8AC3E}">
        <p14:creationId xmlns:p14="http://schemas.microsoft.com/office/powerpoint/2010/main" val="3723468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buNone/>
            </a:pPr>
            <a:r>
              <a:rPr lang="tr-TR" dirty="0" smtClean="0"/>
              <a:t>	İlk </a:t>
            </a:r>
            <a:r>
              <a:rPr lang="tr-TR" dirty="0"/>
              <a:t>rakamı aynı olan alanlar grup olarak adlandırılır. Gruplar;</a:t>
            </a:r>
          </a:p>
          <a:p>
            <a:pPr lvl="1"/>
            <a:r>
              <a:rPr lang="tr-TR" dirty="0"/>
              <a:t>01X – 09X Sayılar, kodlar, sınıflamalar</a:t>
            </a:r>
          </a:p>
          <a:p>
            <a:pPr lvl="1"/>
            <a:r>
              <a:rPr lang="tr-TR" dirty="0"/>
              <a:t>1XX Temel giriş alanları</a:t>
            </a:r>
          </a:p>
          <a:p>
            <a:pPr lvl="1"/>
            <a:r>
              <a:rPr lang="tr-TR" dirty="0"/>
              <a:t>2XX Eser adı ve basım kaydı alanları</a:t>
            </a:r>
          </a:p>
          <a:p>
            <a:pPr lvl="1"/>
            <a:r>
              <a:rPr lang="tr-TR" dirty="0"/>
              <a:t>3XX Fiziksel niteleme alanları</a:t>
            </a:r>
          </a:p>
          <a:p>
            <a:pPr lvl="1"/>
            <a:r>
              <a:rPr lang="tr-TR" dirty="0"/>
              <a:t>4XX Dizi alanları</a:t>
            </a:r>
          </a:p>
          <a:p>
            <a:pPr lvl="1"/>
            <a:r>
              <a:rPr lang="tr-TR" dirty="0"/>
              <a:t>5XX Not alanları</a:t>
            </a:r>
          </a:p>
          <a:p>
            <a:pPr lvl="1"/>
            <a:r>
              <a:rPr lang="tr-TR" dirty="0"/>
              <a:t>6XX Konu alanları</a:t>
            </a:r>
          </a:p>
          <a:p>
            <a:pPr lvl="1"/>
            <a:r>
              <a:rPr lang="tr-TR" dirty="0"/>
              <a:t>7XX Ek girişler ve bağlantılı alanlar</a:t>
            </a:r>
          </a:p>
          <a:p>
            <a:pPr lvl="1"/>
            <a:r>
              <a:rPr lang="tr-TR" dirty="0"/>
              <a:t>8XX Seri ek girişi ve mevcudiyet verisi alanları</a:t>
            </a:r>
          </a:p>
          <a:p>
            <a:pPr lvl="1"/>
            <a:r>
              <a:rPr lang="tr-TR" dirty="0"/>
              <a:t>9XX Yerel veri alanları</a:t>
            </a:r>
            <a:endParaRPr lang="tr-TR" dirty="0"/>
          </a:p>
        </p:txBody>
      </p:sp>
    </p:spTree>
    <p:extLst>
      <p:ext uri="{BB962C8B-B14F-4D97-AF65-F5344CB8AC3E}">
        <p14:creationId xmlns:p14="http://schemas.microsoft.com/office/powerpoint/2010/main" val="26877792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Bu </a:t>
            </a:r>
            <a:r>
              <a:rPr lang="tr-TR" dirty="0"/>
              <a:t>gruplamanın anlamı, aynı rakamla başlayan etiketlerin tek bir alanla ilgili olduğunu göstermesidir. Yani, 6XX alanlarının hepsi konu erişimi ile ilgilidir. Örneğin;</a:t>
            </a:r>
          </a:p>
          <a:p>
            <a:r>
              <a:rPr lang="tr-TR" dirty="0"/>
              <a:t>600 – Konu başlığı olarak gerçek kişi isimleri için kullanılır.</a:t>
            </a:r>
          </a:p>
          <a:p>
            <a:r>
              <a:rPr lang="tr-TR" dirty="0"/>
              <a:t>610 - Konu başlığı olarak tüzel kişi isimleri için kullanılır.</a:t>
            </a:r>
          </a:p>
          <a:p>
            <a:r>
              <a:rPr lang="tr-TR" dirty="0"/>
              <a:t>650 - Konu başlığı olarak genel konular için kullanılır</a:t>
            </a:r>
            <a:r>
              <a:rPr lang="tr-TR" dirty="0" smtClean="0"/>
              <a:t>.</a:t>
            </a:r>
            <a:endParaRPr lang="tr-TR" dirty="0"/>
          </a:p>
        </p:txBody>
      </p:sp>
    </p:spTree>
    <p:extLst>
      <p:ext uri="{BB962C8B-B14F-4D97-AF65-F5344CB8AC3E}">
        <p14:creationId xmlns:p14="http://schemas.microsoft.com/office/powerpoint/2010/main" val="174515567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Toplantı Odası">
  <a:themeElements>
    <a:clrScheme name="İyon Toplantı Odası">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yon Toplantı Odası">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Toplantı Odası">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334</TotalTime>
  <Words>553</Words>
  <Application>Microsoft Office PowerPoint</Application>
  <PresentationFormat>Geniş ekran</PresentationFormat>
  <Paragraphs>77</Paragraphs>
  <Slides>17</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17</vt:i4>
      </vt:variant>
    </vt:vector>
  </HeadingPairs>
  <TitlesOfParts>
    <vt:vector size="22" baseType="lpstr">
      <vt:lpstr>Arial</vt:lpstr>
      <vt:lpstr>Century Gothic</vt:lpstr>
      <vt:lpstr>Wingdings</vt:lpstr>
      <vt:lpstr>Wingdings 3</vt:lpstr>
      <vt:lpstr>İyon Toplantı Odası</vt:lpstr>
      <vt:lpstr>BİLGİNİN ORGANİZASYONUNA GİRİŞ</vt:lpstr>
      <vt:lpstr>Jesse Shera’nın İki Kataloglama İlkesi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BİLGİNİN ORGANİZASYONUNA GİRİŞ</dc:title>
  <dc:creator>dogan_atilgan</dc:creator>
  <cp:lastModifiedBy>dogan_atilgan</cp:lastModifiedBy>
  <cp:revision>30</cp:revision>
  <dcterms:created xsi:type="dcterms:W3CDTF">2016-12-14T13:54:30Z</dcterms:created>
  <dcterms:modified xsi:type="dcterms:W3CDTF">2020-02-25T13:18:05Z</dcterms:modified>
</cp:coreProperties>
</file>