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2" r:id="rId3"/>
    <p:sldId id="295" r:id="rId4"/>
    <p:sldId id="293" r:id="rId5"/>
    <p:sldId id="294" r:id="rId6"/>
    <p:sldId id="300" r:id="rId7"/>
    <p:sldId id="296" r:id="rId8"/>
    <p:sldId id="297" r:id="rId9"/>
    <p:sldId id="298" r:id="rId10"/>
    <p:sldId id="299" r:id="rId11"/>
    <p:sldId id="301" r:id="rId12"/>
    <p:sldId id="302" r:id="rId13"/>
    <p:sldId id="303" r:id="rId14"/>
    <p:sldId id="304" r:id="rId15"/>
    <p:sldId id="305" r:id="rId16"/>
    <p:sldId id="307" r:id="rId17"/>
    <p:sldId id="306" r:id="rId18"/>
    <p:sldId id="308" r:id="rId19"/>
    <p:sldId id="309" r:id="rId20"/>
    <p:sldId id="310" r:id="rId21"/>
    <p:sldId id="31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02616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34070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29296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97124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69FC03C-F433-4E53-8DDD-D2A5AAD4629F}"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02937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89538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69FC03C-F433-4E53-8DDD-D2A5AAD4629F}" type="datetimeFigureOut">
              <a:rPr lang="tr-TR" smtClean="0"/>
              <a:t>22.01.2023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4734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69FC03C-F433-4E53-8DDD-D2A5AAD4629F}" type="datetimeFigureOut">
              <a:rPr lang="tr-TR" smtClean="0"/>
              <a:t>22.01.2023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413002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FC03C-F433-4E53-8DDD-D2A5AAD4629F}" type="datetimeFigureOut">
              <a:rPr lang="tr-TR" smtClean="0"/>
              <a:t>22.01.2023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00182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187736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69FC03C-F433-4E53-8DDD-D2A5AAD4629F}"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6424B929-787D-4D69-AE6E-53136B44B2B6}" type="slidenum">
              <a:rPr lang="tr-TR" smtClean="0"/>
              <a:t>‹#›</a:t>
            </a:fld>
            <a:endParaRPr lang="tr-TR"/>
          </a:p>
        </p:txBody>
      </p:sp>
    </p:spTree>
    <p:extLst>
      <p:ext uri="{BB962C8B-B14F-4D97-AF65-F5344CB8AC3E}">
        <p14:creationId xmlns:p14="http://schemas.microsoft.com/office/powerpoint/2010/main" val="3427342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FC03C-F433-4E53-8DDD-D2A5AAD4629F}" type="datetimeFigureOut">
              <a:rPr lang="tr-TR" smtClean="0"/>
              <a:t>22.01.2023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4B929-787D-4D69-AE6E-53136B44B2B6}" type="slidenum">
              <a:rPr lang="tr-TR" smtClean="0"/>
              <a:t>‹#›</a:t>
            </a:fld>
            <a:endParaRPr lang="tr-TR"/>
          </a:p>
        </p:txBody>
      </p:sp>
    </p:spTree>
    <p:extLst>
      <p:ext uri="{BB962C8B-B14F-4D97-AF65-F5344CB8AC3E}">
        <p14:creationId xmlns:p14="http://schemas.microsoft.com/office/powerpoint/2010/main" val="35795616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effectLst/>
                <a:latin typeface="Times New Roman" panose="02020603050405020304" pitchFamily="18" charset="0"/>
                <a:ea typeface="Calibri" panose="020F0502020204030204" pitchFamily="34" charset="0"/>
              </a:rPr>
              <a:t>AĞLEBİLER, FATİMİLER DÖNEMİ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a:t>
            </a:r>
            <a:r>
              <a:rPr lang="tr-TR"/>
              <a:t>Sanatları ve </a:t>
            </a:r>
            <a:r>
              <a:rPr lang="tr-TR" dirty="0"/>
              <a:t>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5D5E64D-B9FD-4287-52B4-B9969ED134D6}"/>
              </a:ext>
            </a:extLst>
          </p:cNvPr>
          <p:cNvSpPr>
            <a:spLocks noGrp="1"/>
          </p:cNvSpPr>
          <p:nvPr>
            <p:ph type="title"/>
          </p:nvPr>
        </p:nvSpPr>
        <p:spPr>
          <a:xfrm>
            <a:off x="1028700" y="2414427"/>
            <a:ext cx="4571778" cy="2100096"/>
          </a:xfrm>
          <a:noFill/>
        </p:spPr>
        <p:txBody>
          <a:bodyPr vert="horz" lIns="91440" tIns="45720" rIns="91440" bIns="45720" rtlCol="0" anchor="ctr">
            <a:noAutofit/>
          </a:bodyPr>
          <a:lstStyle/>
          <a:p>
            <a:r>
              <a:rPr lang="tr-TR" sz="1800" b="0" i="0" u="none" strike="noStrike" baseline="0" dirty="0">
                <a:latin typeface="Fd235633-Identity-H"/>
              </a:rPr>
              <a:t>Mehdiye'deki </a:t>
            </a:r>
            <a:r>
              <a:rPr lang="tr-TR" sz="1800" b="0" i="0" u="none" strike="noStrike" baseline="0" dirty="0" err="1">
                <a:latin typeface="Fd235633-Identity-H"/>
              </a:rPr>
              <a:t>Eskefetü'l-Kahle'nin</a:t>
            </a:r>
            <a:br>
              <a:rPr lang="tr-TR" sz="1800" b="0" i="0" u="none" strike="noStrike" baseline="0" dirty="0">
                <a:latin typeface="Fd235633-Identity-H"/>
              </a:rPr>
            </a:br>
            <a:r>
              <a:rPr lang="tr-TR" sz="1800" b="0" i="0" u="none" strike="noStrike" baseline="0" dirty="0">
                <a:latin typeface="Fd235633-Identity-H"/>
              </a:rPr>
              <a:t>kapı konağı,</a:t>
            </a:r>
            <a:br>
              <a:rPr lang="tr-TR" sz="1800" b="0" i="0" u="none" strike="noStrike" baseline="0" dirty="0">
                <a:latin typeface="Fd235633-Identity-H"/>
              </a:rPr>
            </a:br>
            <a:r>
              <a:rPr lang="tr-TR" sz="1800" b="0" i="0" u="none" strike="noStrike" baseline="0" dirty="0">
                <a:latin typeface="Fd311027-Identity-H"/>
              </a:rPr>
              <a:t>1O. yüzyıl</a:t>
            </a:r>
            <a:br>
              <a:rPr lang="tr-TR" sz="1800" b="0" i="0" u="none" strike="noStrike" baseline="0" dirty="0">
                <a:latin typeface="Fd311027-Identity-H"/>
              </a:rPr>
            </a:br>
            <a:r>
              <a:rPr lang="tr-TR" sz="1800" b="0" i="0" u="none" strike="noStrike" baseline="0" dirty="0">
                <a:latin typeface="Fd311027-Identity-H"/>
              </a:rPr>
              <a:t>Yarımadaya girişi denetim altında tutmaya</a:t>
            </a:r>
            <a:br>
              <a:rPr lang="tr-TR" sz="1800" b="0" i="0" u="none" strike="noStrike" baseline="0" dirty="0">
                <a:latin typeface="Fd311027-Identity-H"/>
              </a:rPr>
            </a:br>
            <a:r>
              <a:rPr lang="fi-FI" sz="1800" b="0" i="0" u="none" strike="noStrike" baseline="0" dirty="0">
                <a:latin typeface="Fd311027-Identity-H"/>
              </a:rPr>
              <a:t>yarayan bu kapı konağı, saltanat kentini anakaradaki</a:t>
            </a:r>
            <a:br>
              <a:rPr lang="fi-FI" sz="1800" b="0" i="0" u="none" strike="noStrike" baseline="0" dirty="0">
                <a:latin typeface="Fd311027-Identity-H"/>
              </a:rPr>
            </a:br>
            <a:r>
              <a:rPr lang="tr-TR" sz="1800" b="0" i="0" u="none" strike="noStrike" baseline="0" dirty="0">
                <a:latin typeface="Fd311027-Identity-H"/>
              </a:rPr>
              <a:t>dış mahallere bağlardı. </a:t>
            </a:r>
            <a:r>
              <a:rPr lang="tr-TR" sz="1800" b="0" i="0" u="none" strike="noStrike" baseline="0" dirty="0" err="1">
                <a:latin typeface="Fd311027-Identity-H"/>
              </a:rPr>
              <a:t>Eskefetü'I</a:t>
            </a:r>
            <a:br>
              <a:rPr lang="tr-TR" sz="1800" b="0" i="0" u="none" strike="noStrike" baseline="0" dirty="0">
                <a:latin typeface="Fd311027-Identity-H"/>
              </a:rPr>
            </a:br>
            <a:r>
              <a:rPr lang="tr-TR" sz="1800" b="0" i="0" u="none" strike="noStrike" baseline="0" dirty="0" err="1">
                <a:latin typeface="Fd311027-Identity-H"/>
              </a:rPr>
              <a:t>Kahle</a:t>
            </a:r>
            <a:r>
              <a:rPr lang="tr-TR" sz="1800" b="0" i="0" u="none" strike="noStrike" baseline="0" dirty="0">
                <a:latin typeface="Fd311027-Identity-H"/>
              </a:rPr>
              <a:t> ("Sürmeli Eşik") </a:t>
            </a:r>
            <a:r>
              <a:rPr lang="tr-TR" sz="1800" b="0" i="0" u="none" strike="noStrike" baseline="0" dirty="0" err="1">
                <a:latin typeface="Fd311027-Identity-H"/>
              </a:rPr>
              <a:t>adl</a:t>
            </a:r>
            <a:r>
              <a:rPr lang="tr-TR" sz="1800" b="0" i="0" u="none" strike="noStrike" baseline="0" dirty="0">
                <a:latin typeface="Fd311027-Identity-H"/>
              </a:rPr>
              <a:t> ı bu yapının iki kanadında</a:t>
            </a:r>
            <a:br>
              <a:rPr lang="tr-TR" sz="1800" b="0" i="0" u="none" strike="noStrike" baseline="0" dirty="0">
                <a:latin typeface="Fd311027-Identity-H"/>
              </a:rPr>
            </a:br>
            <a:r>
              <a:rPr lang="tr-TR" sz="1800" b="0" i="0" u="none" strike="noStrike" baseline="0" dirty="0">
                <a:latin typeface="Fd311027-Identity-H"/>
              </a:rPr>
              <a:t>burçlar yer alır. Eskiden tonozlu ağır</a:t>
            </a:r>
            <a:br>
              <a:rPr lang="tr-TR" sz="1800" b="0" i="0" u="none" strike="noStrike" baseline="0" dirty="0">
                <a:latin typeface="Fd311027-Identity-H"/>
              </a:rPr>
            </a:br>
            <a:r>
              <a:rPr lang="tr-TR" sz="1800" b="0" i="0" u="none" strike="noStrike" baseline="0" dirty="0">
                <a:latin typeface="Fd311027-Identity-H"/>
              </a:rPr>
              <a:t>bir demir kapıyla korunan </a:t>
            </a:r>
            <a:r>
              <a:rPr lang="tr-TR" sz="1800" b="0" i="0" u="none" strike="noStrike" baseline="0" dirty="0">
                <a:latin typeface="Fd102962-Identity-H"/>
              </a:rPr>
              <a:t>kapı konağına </a:t>
            </a:r>
            <a:r>
              <a:rPr lang="tr-TR" sz="1800" b="0" i="0" u="none" strike="noStrike" baseline="0" dirty="0">
                <a:latin typeface="Fd311027-Identity-H"/>
              </a:rPr>
              <a:t>nal</a:t>
            </a:r>
            <a:br>
              <a:rPr lang="tr-TR" sz="1800" b="0" i="0" u="none" strike="noStrike" baseline="0" dirty="0">
                <a:latin typeface="Fd311027-Identity-H"/>
              </a:rPr>
            </a:br>
            <a:r>
              <a:rPr lang="tr-TR" sz="1800" b="0" i="0" u="none" strike="noStrike" baseline="0" dirty="0">
                <a:latin typeface="Fd311027-Identity-H"/>
              </a:rPr>
              <a:t>biçimli bir kemerden girilir. Güney burcundaki</a:t>
            </a:r>
            <a:br>
              <a:rPr lang="tr-TR" sz="1800" b="0" i="0" u="none" strike="noStrike" baseline="0" dirty="0">
                <a:latin typeface="Fd311027-Identity-H"/>
              </a:rPr>
            </a:br>
            <a:r>
              <a:rPr lang="es-ES" sz="1800" b="0" i="0" u="none" strike="noStrike" baseline="0" dirty="0">
                <a:latin typeface="Fd311027-Identity-H"/>
              </a:rPr>
              <a:t>bir merdiven teraslara ve bir salonun</a:t>
            </a:r>
            <a:br>
              <a:rPr lang="es-ES" sz="1800" b="0" i="0" u="none" strike="noStrike" baseline="0" dirty="0">
                <a:latin typeface="Fd311027-Identity-H"/>
              </a:rPr>
            </a:br>
            <a:r>
              <a:rPr lang="tr-TR" sz="1800" b="0" i="0" u="none" strike="noStrike" baseline="0" dirty="0">
                <a:latin typeface="Fd311027-Identity-H"/>
              </a:rPr>
              <a:t>bulunduğu kuleye çıkar.</a:t>
            </a:r>
            <a:endParaRPr lang="en-US" sz="1800" kern="1200" dirty="0">
              <a:latin typeface="+mj-lt"/>
              <a:ea typeface="+mj-ea"/>
              <a:cs typeface="+mj-cs"/>
            </a:endParaRPr>
          </a:p>
        </p:txBody>
      </p:sp>
      <p:pic>
        <p:nvPicPr>
          <p:cNvPr id="5" name="İçerik Yer Tutucusu 4">
            <a:extLst>
              <a:ext uri="{FF2B5EF4-FFF2-40B4-BE49-F238E27FC236}">
                <a16:creationId xmlns:a16="http://schemas.microsoft.com/office/drawing/2014/main" id="{6BB5410A-7A1B-3D7E-C301-C965A527BD88}"/>
              </a:ext>
            </a:extLst>
          </p:cNvPr>
          <p:cNvPicPr>
            <a:picLocks noGrp="1" noChangeAspect="1"/>
          </p:cNvPicPr>
          <p:nvPr>
            <p:ph idx="1"/>
          </p:nvPr>
        </p:nvPicPr>
        <p:blipFill>
          <a:blip r:embed="rId2"/>
          <a:stretch>
            <a:fillRect/>
          </a:stretch>
        </p:blipFill>
        <p:spPr>
          <a:xfrm>
            <a:off x="6096000" y="766756"/>
            <a:ext cx="5134375" cy="5568739"/>
          </a:xfrm>
          <a:prstGeom prst="rect">
            <a:avLst/>
          </a:prstGeom>
        </p:spPr>
      </p:pic>
    </p:spTree>
    <p:extLst>
      <p:ext uri="{BB962C8B-B14F-4D97-AF65-F5344CB8AC3E}">
        <p14:creationId xmlns:p14="http://schemas.microsoft.com/office/powerpoint/2010/main" val="191227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etin kutusu 4">
            <a:extLst>
              <a:ext uri="{FF2B5EF4-FFF2-40B4-BE49-F238E27FC236}">
                <a16:creationId xmlns:a16="http://schemas.microsoft.com/office/drawing/2014/main" id="{C014866C-1491-F50A-FD86-F08E08415FB0}"/>
              </a:ext>
            </a:extLst>
          </p:cNvPr>
          <p:cNvSpPr txBox="1"/>
          <p:nvPr/>
        </p:nvSpPr>
        <p:spPr>
          <a:xfrm>
            <a:off x="187172" y="2979506"/>
            <a:ext cx="11710302" cy="3215811"/>
          </a:xfrm>
          <a:prstGeom prst="rect">
            <a:avLst/>
          </a:prstGeom>
        </p:spPr>
        <p:txBody>
          <a:bodyPr vert="horz" lIns="91440" tIns="45720" rIns="91440" bIns="45720" rtlCol="0">
            <a:noAutofit/>
          </a:bodyPr>
          <a:lstStyle/>
          <a:p>
            <a:pPr algn="l"/>
            <a:r>
              <a:rPr lang="en-US" sz="2000" b="0" i="0" u="none" strike="noStrike" baseline="0" dirty="0" err="1"/>
              <a:t>Mehdiye</a:t>
            </a:r>
            <a:br>
              <a:rPr lang="en-US" sz="2000" b="0" i="0" u="none" strike="noStrike" baseline="0" dirty="0"/>
            </a:br>
            <a:r>
              <a:rPr lang="en-US" sz="2000" b="0" i="0" u="none" strike="noStrike" baseline="0" dirty="0"/>
              <a:t>Cami-</a:t>
            </a:r>
            <a:r>
              <a:rPr lang="en-US" sz="2000" b="0" i="0" u="none" strike="noStrike" baseline="0" dirty="0" err="1"/>
              <a:t>i</a:t>
            </a:r>
            <a:r>
              <a:rPr lang="en-US" sz="2000" b="0" i="0" u="none" strike="noStrike" baseline="0" dirty="0"/>
              <a:t> </a:t>
            </a:r>
            <a:r>
              <a:rPr lang="en-US" sz="2000" b="0" i="0" u="none" strike="noStrike" baseline="0" dirty="0" err="1"/>
              <a:t>Kebir'inin</a:t>
            </a:r>
            <a:r>
              <a:rPr lang="en-US" sz="2000" b="0" i="0" u="none" strike="noStrike" baseline="0" dirty="0"/>
              <a:t> </a:t>
            </a:r>
            <a:r>
              <a:rPr lang="en-US" sz="2000" b="0" i="0" u="none" strike="noStrike" baseline="0" dirty="0" err="1"/>
              <a:t>avlusu</a:t>
            </a:r>
            <a:r>
              <a:rPr lang="en-US" sz="2000" b="0" i="0" u="none" strike="noStrike" baseline="0" dirty="0"/>
              <a:t> </a:t>
            </a:r>
            <a:r>
              <a:rPr lang="en-US" sz="2000" b="0" i="0" u="none" strike="noStrike" baseline="0" dirty="0" err="1"/>
              <a:t>ve</a:t>
            </a:r>
            <a:br>
              <a:rPr lang="en-US" sz="2000" b="0" i="0" u="none" strike="noStrike" baseline="0" dirty="0"/>
            </a:br>
            <a:r>
              <a:rPr lang="en-US" sz="2000" b="0" i="0" u="none" strike="noStrike" baseline="0" dirty="0" err="1"/>
              <a:t>kapı</a:t>
            </a:r>
            <a:r>
              <a:rPr lang="en-US" sz="2000" b="0" i="0" u="none" strike="noStrike" baseline="0" dirty="0"/>
              <a:t> </a:t>
            </a:r>
            <a:r>
              <a:rPr lang="en-US" sz="2000" b="0" i="0" u="none" strike="noStrike" baseline="0" dirty="0" err="1"/>
              <a:t>önü</a:t>
            </a:r>
            <a:r>
              <a:rPr lang="en-US" sz="2000" b="0" i="0" u="none" strike="noStrike" baseline="0" dirty="0"/>
              <a:t> </a:t>
            </a:r>
            <a:r>
              <a:rPr lang="en-US" sz="2000" b="0" i="0" u="none" strike="noStrike" baseline="0" dirty="0" err="1"/>
              <a:t>revakı</a:t>
            </a:r>
            <a:r>
              <a:rPr lang="en-US" sz="2000" b="0" i="0" u="none" strike="noStrike" baseline="0" dirty="0"/>
              <a:t>, 916</a:t>
            </a:r>
            <a:br>
              <a:rPr lang="en-US" sz="2000" b="0" i="0" u="none" strike="noStrike" baseline="0" dirty="0"/>
            </a:br>
            <a:r>
              <a:rPr lang="en-US" sz="2000" b="0" i="0" u="none" strike="noStrike" baseline="0" dirty="0" err="1"/>
              <a:t>Mehdiye</a:t>
            </a:r>
            <a:r>
              <a:rPr lang="en-US" sz="2000" b="0" i="0" u="none" strike="noStrike" baseline="0" dirty="0"/>
              <a:t> Cami-</a:t>
            </a:r>
            <a:r>
              <a:rPr lang="en-US" sz="2000" b="0" i="0" u="none" strike="noStrike" baseline="0" dirty="0" err="1"/>
              <a:t>i</a:t>
            </a:r>
            <a:r>
              <a:rPr lang="en-US" sz="2000" b="0" i="0" u="none" strike="noStrike" baseline="0" dirty="0"/>
              <a:t> </a:t>
            </a:r>
            <a:r>
              <a:rPr lang="en-US" sz="2000" b="0" i="0" u="none" strike="noStrike" baseline="0" dirty="0" err="1"/>
              <a:t>Kebir'inin</a:t>
            </a:r>
            <a:r>
              <a:rPr lang="en-US" sz="2000" b="0" i="0" u="none" strike="noStrike" baseline="0" dirty="0"/>
              <a:t> </a:t>
            </a:r>
            <a:r>
              <a:rPr lang="en-US" sz="2000" b="0" i="0" u="none" strike="noStrike" baseline="0" dirty="0" err="1"/>
              <a:t>kapı</a:t>
            </a:r>
            <a:r>
              <a:rPr lang="en-US" sz="2000" b="0" i="0" u="none" strike="noStrike" baseline="0" dirty="0"/>
              <a:t> </a:t>
            </a:r>
            <a:r>
              <a:rPr lang="en-US" sz="2000" b="0" i="0" u="none" strike="noStrike" baseline="0" dirty="0" err="1"/>
              <a:t>önü</a:t>
            </a:r>
            <a:r>
              <a:rPr lang="en-US" sz="2000" b="0" i="0" u="none" strike="noStrike" baseline="0" dirty="0"/>
              <a:t> </a:t>
            </a:r>
            <a:r>
              <a:rPr lang="en-US" sz="2000" b="0" i="0" u="none" strike="noStrike" baseline="0" dirty="0" err="1"/>
              <a:t>revakından</a:t>
            </a:r>
            <a:br>
              <a:rPr lang="en-US" sz="2000" b="0" i="0" u="none" strike="noStrike" baseline="0" dirty="0"/>
            </a:br>
            <a:r>
              <a:rPr lang="en-US" sz="2000" b="0" i="0" u="none" strike="noStrike" baseline="0" dirty="0" err="1"/>
              <a:t>ve</a:t>
            </a:r>
            <a:r>
              <a:rPr lang="en-US" sz="2000" b="0" i="0" u="none" strike="noStrike" baseline="0" dirty="0"/>
              <a:t> </a:t>
            </a:r>
            <a:r>
              <a:rPr lang="en-US" sz="2000" b="0" i="0" u="none" strike="noStrike" baseline="0" dirty="0" err="1"/>
              <a:t>iki</a:t>
            </a:r>
            <a:r>
              <a:rPr lang="en-US" sz="2000" b="0" i="0" u="none" strike="noStrike" baseline="0" dirty="0"/>
              <a:t> </a:t>
            </a:r>
            <a:r>
              <a:rPr lang="en-US" sz="2000" b="0" i="0" u="none" strike="noStrike" baseline="0" dirty="0" err="1"/>
              <a:t>köşe</a:t>
            </a:r>
            <a:r>
              <a:rPr lang="en-US" sz="2000" b="0" i="0" u="none" strike="noStrike" baseline="0" dirty="0"/>
              <a:t> </a:t>
            </a:r>
            <a:r>
              <a:rPr lang="en-US" sz="2000" b="0" i="0" u="none" strike="noStrike" baseline="0" dirty="0" err="1"/>
              <a:t>kulesinden</a:t>
            </a:r>
            <a:r>
              <a:rPr lang="en-US" sz="2000" b="0" i="0" u="none" strike="noStrike" baseline="0" dirty="0"/>
              <a:t> </a:t>
            </a:r>
            <a:r>
              <a:rPr lang="en-US" sz="2000" b="0" i="0" u="none" strike="noStrike" baseline="0" dirty="0" err="1"/>
              <a:t>oluşan</a:t>
            </a:r>
            <a:r>
              <a:rPr lang="en-US" sz="2000" b="0" i="0" u="none" strike="noStrike" baseline="0" dirty="0"/>
              <a:t> </a:t>
            </a:r>
            <a:r>
              <a:rPr lang="en-US" sz="2000" b="0" i="0" u="none" strike="noStrike" baseline="0" dirty="0" err="1"/>
              <a:t>üç</a:t>
            </a:r>
            <a:r>
              <a:rPr lang="en-US" sz="2000" b="0" i="0" u="none" strike="noStrike" baseline="0" dirty="0"/>
              <a:t> </a:t>
            </a:r>
            <a:r>
              <a:rPr lang="en-US" sz="2000" b="0" i="0" u="none" strike="noStrike" baseline="0" dirty="0" err="1"/>
              <a:t>bölümlü</a:t>
            </a:r>
            <a:br>
              <a:rPr lang="en-US" sz="2000" b="0" i="0" u="none" strike="noStrike" baseline="0" dirty="0"/>
            </a:br>
            <a:r>
              <a:rPr lang="en-US" sz="2000" b="0" i="0" u="none" strike="noStrike" baseline="0" dirty="0" err="1"/>
              <a:t>cephe</a:t>
            </a:r>
            <a:r>
              <a:rPr lang="en-US" sz="2000" b="0" i="0" u="none" strike="noStrike" baseline="0" dirty="0"/>
              <a:t> </a:t>
            </a:r>
            <a:r>
              <a:rPr lang="en-US" sz="2000" b="0" i="0" u="none" strike="noStrike" baseline="0" dirty="0" err="1"/>
              <a:t>düzeni</a:t>
            </a:r>
            <a:r>
              <a:rPr lang="en-US" sz="2000" b="0" i="0" u="none" strike="noStrike" baseline="0" dirty="0"/>
              <a:t>, </a:t>
            </a:r>
            <a:r>
              <a:rPr lang="en-US" sz="2000" b="0" i="0" u="none" strike="noStrike" baseline="0" dirty="0" err="1"/>
              <a:t>klasik</a:t>
            </a:r>
            <a:r>
              <a:rPr lang="en-US" sz="2000" b="0" i="0" u="none" strike="noStrike" baseline="0" dirty="0"/>
              <a:t> </a:t>
            </a:r>
            <a:r>
              <a:rPr lang="en-US" sz="2000" b="0" i="0" u="none" strike="noStrike" baseline="0" dirty="0" err="1"/>
              <a:t>antik</a:t>
            </a:r>
            <a:r>
              <a:rPr lang="en-US" sz="2000" b="0" i="0" u="none" strike="noStrike" baseline="0" dirty="0"/>
              <a:t> </a:t>
            </a:r>
            <a:r>
              <a:rPr lang="en-US" sz="2000" b="0" i="0" u="none" strike="noStrike" baseline="0" dirty="0" err="1"/>
              <a:t>çağın</a:t>
            </a:r>
            <a:r>
              <a:rPr lang="en-US" sz="2000" b="0" i="0" u="none" strike="noStrike" baseline="0" dirty="0"/>
              <a:t> </a:t>
            </a:r>
            <a:r>
              <a:rPr lang="en-US" sz="2000" b="0" i="0" u="none" strike="noStrike" baseline="0" dirty="0" err="1"/>
              <a:t>zafer</a:t>
            </a:r>
            <a:r>
              <a:rPr lang="en-US" sz="2000" b="0" i="0" u="none" strike="noStrike" baseline="0" dirty="0"/>
              <a:t> </a:t>
            </a:r>
            <a:r>
              <a:rPr lang="en-US" sz="2000" b="0" i="0" u="none" strike="noStrike" baseline="0" dirty="0" err="1"/>
              <a:t>taklarıyla</a:t>
            </a:r>
            <a:br>
              <a:rPr lang="en-US" sz="2000" b="0" i="0" u="none" strike="noStrike" baseline="0" dirty="0"/>
            </a:br>
            <a:r>
              <a:rPr lang="en-US" sz="2000" b="0" i="0" u="none" strike="noStrike" baseline="0" dirty="0" err="1"/>
              <a:t>bazı</a:t>
            </a:r>
            <a:r>
              <a:rPr lang="en-US" sz="2000" b="0" i="0" u="none" strike="noStrike" baseline="0" dirty="0"/>
              <a:t> Abbasi </a:t>
            </a:r>
            <a:r>
              <a:rPr lang="en-US" sz="2000" b="0" i="0" u="none" strike="noStrike" baseline="0" dirty="0" err="1"/>
              <a:t>ve</a:t>
            </a:r>
            <a:r>
              <a:rPr lang="en-US" sz="2000" b="0" i="0" u="none" strike="noStrike" baseline="0" dirty="0"/>
              <a:t> </a:t>
            </a:r>
            <a:r>
              <a:rPr lang="en-US" sz="2000" b="0" i="0" u="none" strike="noStrike" baseline="0" dirty="0" err="1"/>
              <a:t>Emevi</a:t>
            </a:r>
            <a:r>
              <a:rPr lang="en-US" sz="2000" b="0" i="0" u="none" strike="noStrike" baseline="0" dirty="0"/>
              <a:t> </a:t>
            </a:r>
            <a:r>
              <a:rPr lang="en-US" sz="2000" b="0" i="0" u="none" strike="noStrike" baseline="0" dirty="0" err="1"/>
              <a:t>askeri</a:t>
            </a:r>
            <a:r>
              <a:rPr lang="en-US" sz="2000" b="0" i="0" u="none" strike="noStrike" baseline="0" dirty="0"/>
              <a:t> </a:t>
            </a:r>
            <a:r>
              <a:rPr lang="en-US" sz="2000" b="0" i="0" u="none" strike="noStrike" baseline="0" dirty="0" err="1"/>
              <a:t>yapılarını</a:t>
            </a:r>
            <a:br>
              <a:rPr lang="en-US" sz="2000" b="0" i="0" u="none" strike="noStrike" baseline="0" dirty="0"/>
            </a:br>
            <a:r>
              <a:rPr lang="en-US" sz="2000" b="0" i="0" u="none" strike="noStrike" baseline="0" dirty="0" err="1"/>
              <a:t>hafifçe</a:t>
            </a:r>
            <a:r>
              <a:rPr lang="en-US" sz="2000" b="0" i="0" u="none" strike="noStrike" baseline="0" dirty="0"/>
              <a:t> </a:t>
            </a:r>
            <a:r>
              <a:rPr lang="en-US" sz="2000" b="0" i="0" u="none" strike="noStrike" baseline="0" dirty="0" err="1"/>
              <a:t>çağrıştırmakla</a:t>
            </a:r>
            <a:r>
              <a:rPr lang="en-US" sz="2000" b="0" i="0" u="none" strike="noStrike" baseline="0" dirty="0"/>
              <a:t> </a:t>
            </a:r>
            <a:r>
              <a:rPr lang="en-US" sz="2000" b="0" i="0" u="none" strike="noStrike" baseline="0" dirty="0" err="1"/>
              <a:t>birlikte</a:t>
            </a:r>
            <a:r>
              <a:rPr lang="en-US" sz="2000" b="0" i="0" u="none" strike="noStrike" baseline="0" dirty="0"/>
              <a:t> </a:t>
            </a:r>
            <a:r>
              <a:rPr lang="en-US" sz="2000" b="0" i="0" u="none" strike="noStrike" baseline="0" dirty="0" err="1"/>
              <a:t>bir</a:t>
            </a:r>
            <a:r>
              <a:rPr lang="en-US" sz="2000" b="0" i="0" u="none" strike="noStrike" baseline="0" dirty="0"/>
              <a:t> </a:t>
            </a:r>
            <a:r>
              <a:rPr lang="en-US" sz="2000" b="0" i="0" u="none" strike="noStrike" baseline="0" dirty="0" err="1"/>
              <a:t>yenilikti</a:t>
            </a:r>
            <a:r>
              <a:rPr lang="en-US" sz="2000" b="0" i="0" u="none" strike="noStrike" baseline="0" dirty="0"/>
              <a:t>. </a:t>
            </a:r>
            <a:r>
              <a:rPr lang="en-US" sz="2000" b="0" i="0" u="none" strike="noStrike" baseline="0" dirty="0" err="1"/>
              <a:t>İç</a:t>
            </a:r>
            <a:r>
              <a:rPr lang="tr-TR" sz="2000" b="0" i="0" u="none" strike="noStrike" baseline="0" dirty="0"/>
              <a:t> </a:t>
            </a:r>
            <a:r>
              <a:rPr lang="tr-TR" sz="2000" b="0" i="0" u="none" strike="noStrike" baseline="0" dirty="0">
                <a:latin typeface="Fd311027-Identity-H"/>
              </a:rPr>
              <a:t>avluyu nal biçimli kemerleri olan sıra sütunlar çevreler. Namaz bölmesi cephesinin orta geçide denk düşen orta kemeri diğer kemerlerden</a:t>
            </a:r>
          </a:p>
          <a:p>
            <a:pPr algn="l"/>
            <a:r>
              <a:rPr lang="tr-TR" sz="2000" b="0" i="0" u="none" strike="noStrike" baseline="0" dirty="0">
                <a:latin typeface="Fd311027-Identity-H"/>
              </a:rPr>
              <a:t>belirgin biçimde daha yüksek ve daha geniştir. Bu yapı Kahire'deki el-Hakim</a:t>
            </a:r>
          </a:p>
          <a:p>
            <a:pPr algn="l"/>
            <a:r>
              <a:rPr lang="tr-TR" sz="2000" b="0" i="0" u="none" strike="noStrike" baseline="0" dirty="0">
                <a:latin typeface="Fd311027-Identity-H"/>
              </a:rPr>
              <a:t>Camisi'ne örnek oluşturmuştu.</a:t>
            </a:r>
            <a:endParaRPr lang="en-US" sz="2000" dirty="0"/>
          </a:p>
        </p:txBody>
      </p:sp>
      <p:pic>
        <p:nvPicPr>
          <p:cNvPr id="7" name="İçerik Yer Tutucusu 6">
            <a:extLst>
              <a:ext uri="{FF2B5EF4-FFF2-40B4-BE49-F238E27FC236}">
                <a16:creationId xmlns:a16="http://schemas.microsoft.com/office/drawing/2014/main" id="{D2E2A870-3E83-9DAB-0189-6915FECBDD29}"/>
              </a:ext>
            </a:extLst>
          </p:cNvPr>
          <p:cNvPicPr>
            <a:picLocks noGrp="1" noChangeAspect="1"/>
          </p:cNvPicPr>
          <p:nvPr>
            <p:ph idx="1"/>
          </p:nvPr>
        </p:nvPicPr>
        <p:blipFill>
          <a:blip r:embed="rId2"/>
          <a:stretch>
            <a:fillRect/>
          </a:stretch>
        </p:blipFill>
        <p:spPr>
          <a:xfrm>
            <a:off x="5173024" y="0"/>
            <a:ext cx="6903723" cy="4591975"/>
          </a:xfrm>
          <a:prstGeom prst="rect">
            <a:avLst/>
          </a:prstGeom>
        </p:spPr>
      </p:pic>
      <p:pic>
        <p:nvPicPr>
          <p:cNvPr id="9" name="Resim 8">
            <a:extLst>
              <a:ext uri="{FF2B5EF4-FFF2-40B4-BE49-F238E27FC236}">
                <a16:creationId xmlns:a16="http://schemas.microsoft.com/office/drawing/2014/main" id="{FD074CF3-24B7-CA2A-F362-72956584B933}"/>
              </a:ext>
            </a:extLst>
          </p:cNvPr>
          <p:cNvPicPr>
            <a:picLocks noChangeAspect="1"/>
          </p:cNvPicPr>
          <p:nvPr/>
        </p:nvPicPr>
        <p:blipFill>
          <a:blip r:embed="rId3"/>
          <a:stretch>
            <a:fillRect/>
          </a:stretch>
        </p:blipFill>
        <p:spPr>
          <a:xfrm>
            <a:off x="2209905" y="0"/>
            <a:ext cx="2963119" cy="3289540"/>
          </a:xfrm>
          <a:prstGeom prst="rect">
            <a:avLst/>
          </a:prstGeom>
        </p:spPr>
      </p:pic>
    </p:spTree>
    <p:extLst>
      <p:ext uri="{BB962C8B-B14F-4D97-AF65-F5344CB8AC3E}">
        <p14:creationId xmlns:p14="http://schemas.microsoft.com/office/powerpoint/2010/main" val="2037342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D11EA54-0E10-1AC2-E033-07880EC1EC1D}"/>
              </a:ext>
            </a:extLst>
          </p:cNvPr>
          <p:cNvSpPr>
            <a:spLocks noGrp="1"/>
          </p:cNvSpPr>
          <p:nvPr>
            <p:ph type="title"/>
          </p:nvPr>
        </p:nvSpPr>
        <p:spPr>
          <a:xfrm>
            <a:off x="246580" y="547815"/>
            <a:ext cx="5758803" cy="1680519"/>
          </a:xfrm>
        </p:spPr>
        <p:txBody>
          <a:bodyPr>
            <a:normAutofit/>
          </a:bodyPr>
          <a:lstStyle/>
          <a:p>
            <a:r>
              <a:rPr lang="tr-TR" sz="1800" b="0" i="0" u="none" strike="noStrike" baseline="0" dirty="0" err="1">
                <a:latin typeface="Fd235633-Identity-H"/>
              </a:rPr>
              <a:t>Benu</a:t>
            </a:r>
            <a:r>
              <a:rPr lang="tr-TR" sz="1800" b="0" i="0" u="none" strike="noStrike" baseline="0" dirty="0">
                <a:latin typeface="Fd235633-Identity-H"/>
              </a:rPr>
              <a:t> Hammad Kalesi'ndeki </a:t>
            </a:r>
            <a:r>
              <a:rPr lang="tr-TR" sz="1800" b="0" i="0" u="none" strike="noStrike" baseline="0" dirty="0" err="1">
                <a:latin typeface="Fd235633-Identity-H"/>
              </a:rPr>
              <a:t>Darü'l</a:t>
            </a:r>
            <a:r>
              <a:rPr lang="tr-TR" sz="1800" b="0" i="0" u="none" strike="noStrike" baseline="0" dirty="0">
                <a:latin typeface="Fd235633-Identity-H"/>
              </a:rPr>
              <a:t>-Bahr ("Deniz Sarayı"), </a:t>
            </a:r>
            <a:r>
              <a:rPr lang="tr-TR" sz="1800" b="0" i="0" u="none" strike="noStrike" baseline="0" dirty="0">
                <a:latin typeface="Fd311027-Identity-H"/>
              </a:rPr>
              <a:t>1 007</a:t>
            </a:r>
            <a:br>
              <a:rPr lang="tr-TR" sz="1800" b="0" i="0" u="none" strike="noStrike" baseline="0" dirty="0">
                <a:latin typeface="Fd311027-Identity-H"/>
              </a:rPr>
            </a:br>
            <a:r>
              <a:rPr lang="tr-TR" sz="1800" b="0" i="0" u="none" strike="noStrike" baseline="0" dirty="0">
                <a:latin typeface="Fd311027-Identity-H"/>
              </a:rPr>
              <a:t>Sağ taraftan zikzaklı bir giriş, sıra sütunlarla çevrili avluya açılırdı. Avlunun ortasında bir havuz vardı ve divan odaları avlunun kuzey tarafındaydı.</a:t>
            </a:r>
            <a:endParaRPr lang="tr-TR" sz="4000" dirty="0"/>
          </a:p>
        </p:txBody>
      </p:sp>
      <p:sp>
        <p:nvSpPr>
          <p:cNvPr id="15" name="Content Placeholder 14">
            <a:extLst>
              <a:ext uri="{FF2B5EF4-FFF2-40B4-BE49-F238E27FC236}">
                <a16:creationId xmlns:a16="http://schemas.microsoft.com/office/drawing/2014/main" id="{C4048779-77A0-D5AA-E612-874AD99C44FF}"/>
              </a:ext>
            </a:extLst>
          </p:cNvPr>
          <p:cNvSpPr>
            <a:spLocks noGrp="1"/>
          </p:cNvSpPr>
          <p:nvPr>
            <p:ph idx="1"/>
          </p:nvPr>
        </p:nvSpPr>
        <p:spPr>
          <a:xfrm>
            <a:off x="6186619" y="986319"/>
            <a:ext cx="5906064" cy="1242015"/>
          </a:xfrm>
        </p:spPr>
        <p:txBody>
          <a:bodyPr anchor="ctr">
            <a:noAutofit/>
          </a:bodyPr>
          <a:lstStyle/>
          <a:p>
            <a:pPr algn="l"/>
            <a:r>
              <a:rPr lang="tr-TR" sz="1800" b="0" i="0" u="none" strike="noStrike" baseline="0" dirty="0" err="1">
                <a:latin typeface="Fd235633-Identity-H"/>
              </a:rPr>
              <a:t>Benu</a:t>
            </a:r>
            <a:r>
              <a:rPr lang="tr-TR" sz="1800" b="0" i="0" u="none" strike="noStrike" baseline="0" dirty="0">
                <a:latin typeface="Fd235633-Identity-H"/>
              </a:rPr>
              <a:t> Hammad Kalesi'ndeki Cami-i Kebir'e ait minarenin güney kenarı </a:t>
            </a:r>
            <a:r>
              <a:rPr lang="tr-TR" sz="1800" b="0" i="0" u="none" strike="noStrike" baseline="0" dirty="0">
                <a:latin typeface="Fd559339-Identity-H"/>
              </a:rPr>
              <a:t>1 </a:t>
            </a:r>
            <a:r>
              <a:rPr lang="tr-TR" sz="1800" b="0" i="0" u="none" strike="noStrike" baseline="0" dirty="0">
                <a:latin typeface="Fd311027-Identity-H"/>
              </a:rPr>
              <a:t>1 . yüzyıl başları </a:t>
            </a:r>
            <a:r>
              <a:rPr lang="tr-TR" sz="1800" b="0" i="0" u="none" strike="noStrike" baseline="0" dirty="0" err="1">
                <a:latin typeface="Fd311027-Identity-H"/>
              </a:rPr>
              <a:t>Benu</a:t>
            </a:r>
            <a:r>
              <a:rPr lang="tr-TR" sz="1800" b="0" i="0" u="none" strike="noStrike" baseline="0" dirty="0">
                <a:latin typeface="Fd311027-Identity-H"/>
              </a:rPr>
              <a:t> Hammad'ın </a:t>
            </a:r>
            <a:r>
              <a:rPr lang="tr-TR" sz="1800" b="0" i="0" u="none" strike="noStrike" baseline="0" dirty="0" err="1">
                <a:latin typeface="Fd311027-Identity-H"/>
              </a:rPr>
              <a:t>Hodna</a:t>
            </a:r>
            <a:r>
              <a:rPr lang="tr-TR" sz="1800" b="0" i="0" u="none" strike="noStrike" baseline="0" dirty="0">
                <a:latin typeface="Fd311027-Identity-H"/>
              </a:rPr>
              <a:t> </a:t>
            </a:r>
            <a:r>
              <a:rPr lang="tr-TR" sz="1800" b="0" i="0" u="none" strike="noStrike" baseline="0" dirty="0" err="1">
                <a:latin typeface="Fd311027-Identity-H"/>
              </a:rPr>
              <a:t>Platosu'nda</a:t>
            </a:r>
            <a:r>
              <a:rPr lang="tr-TR" sz="1800" b="0" i="0" u="none" strike="noStrike" baseline="0" dirty="0">
                <a:latin typeface="Fd311027-Identity-H"/>
              </a:rPr>
              <a:t> inşa ettirdiği kalede konutlar, saraylar ve bir cami-i kebir vardı. Cami minaresinin sadece güney cephesi üç bölümlüdür. Minare boyunca yukarıya doğru yükselen orta kemerin her iki yanında üstü üste duran üç tane kapalı niş yer alır.</a:t>
            </a:r>
          </a:p>
          <a:p>
            <a:pPr algn="l"/>
            <a:r>
              <a:rPr lang="tr-TR" sz="1800" b="0" i="0" u="none" strike="noStrike" baseline="0" dirty="0">
                <a:latin typeface="Fd311027-Identity-H"/>
              </a:rPr>
              <a:t>yer alır.</a:t>
            </a:r>
            <a:endParaRPr lang="en-US" sz="1800" dirty="0"/>
          </a:p>
        </p:txBody>
      </p:sp>
      <p:pic>
        <p:nvPicPr>
          <p:cNvPr id="9" name="Resim 8">
            <a:extLst>
              <a:ext uri="{FF2B5EF4-FFF2-40B4-BE49-F238E27FC236}">
                <a16:creationId xmlns:a16="http://schemas.microsoft.com/office/drawing/2014/main" id="{24389B4E-8E40-8356-6939-7D2881EE54F5}"/>
              </a:ext>
            </a:extLst>
          </p:cNvPr>
          <p:cNvPicPr>
            <a:picLocks noChangeAspect="1"/>
          </p:cNvPicPr>
          <p:nvPr/>
        </p:nvPicPr>
        <p:blipFill>
          <a:blip r:embed="rId2"/>
          <a:stretch>
            <a:fillRect/>
          </a:stretch>
        </p:blipFill>
        <p:spPr>
          <a:xfrm>
            <a:off x="1565184" y="2421924"/>
            <a:ext cx="3713212" cy="3711146"/>
          </a:xfrm>
          <a:prstGeom prst="rect">
            <a:avLst/>
          </a:prstGeom>
        </p:spPr>
      </p:pic>
      <p:pic>
        <p:nvPicPr>
          <p:cNvPr id="11" name="İçerik Yer Tutucusu 10">
            <a:extLst>
              <a:ext uri="{FF2B5EF4-FFF2-40B4-BE49-F238E27FC236}">
                <a16:creationId xmlns:a16="http://schemas.microsoft.com/office/drawing/2014/main" id="{F82C87B3-EDE4-1E4C-F212-2AA1C9872A19}"/>
              </a:ext>
            </a:extLst>
          </p:cNvPr>
          <p:cNvPicPr>
            <a:picLocks noChangeAspect="1"/>
          </p:cNvPicPr>
          <p:nvPr/>
        </p:nvPicPr>
        <p:blipFill>
          <a:blip r:embed="rId3"/>
          <a:stretch>
            <a:fillRect/>
          </a:stretch>
        </p:blipFill>
        <p:spPr>
          <a:xfrm>
            <a:off x="6198394" y="2432779"/>
            <a:ext cx="5167185" cy="3689435"/>
          </a:xfrm>
          <a:prstGeom prst="rect">
            <a:avLst/>
          </a:prstGeom>
        </p:spPr>
      </p:pic>
    </p:spTree>
    <p:extLst>
      <p:ext uri="{BB962C8B-B14F-4D97-AF65-F5344CB8AC3E}">
        <p14:creationId xmlns:p14="http://schemas.microsoft.com/office/powerpoint/2010/main" val="169691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6B52E43-2F7B-0AD4-F2FC-3E73B33E3247}"/>
              </a:ext>
            </a:extLst>
          </p:cNvPr>
          <p:cNvSpPr>
            <a:spLocks noGrp="1"/>
          </p:cNvSpPr>
          <p:nvPr>
            <p:ph type="title"/>
          </p:nvPr>
        </p:nvSpPr>
        <p:spPr>
          <a:xfrm>
            <a:off x="452063" y="832207"/>
            <a:ext cx="11537879" cy="1849348"/>
          </a:xfrm>
        </p:spPr>
        <p:txBody>
          <a:bodyPr>
            <a:normAutofit fontScale="90000"/>
          </a:bodyPr>
          <a:lstStyle/>
          <a:p>
            <a:r>
              <a:rPr lang="tr-TR" sz="1800" b="0" i="0" u="none" strike="noStrike" baseline="0" dirty="0">
                <a:latin typeface="Fd235633-Identity-H"/>
              </a:rPr>
              <a:t>Kahire'de el-Ezher Camisi'nin avlu</a:t>
            </a:r>
            <a:br>
              <a:rPr lang="tr-TR" sz="1800" b="0" i="0" u="none" strike="noStrike" baseline="0" dirty="0">
                <a:latin typeface="Fd235633-Identity-H"/>
              </a:rPr>
            </a:br>
            <a:r>
              <a:rPr lang="tr-TR" sz="1800" b="0" i="0" u="none" strike="noStrike" baseline="0" dirty="0">
                <a:latin typeface="Fd235633-Identity-H"/>
              </a:rPr>
              <a:t>düzeni ve zemin planı, </a:t>
            </a:r>
            <a:r>
              <a:rPr lang="tr-TR" sz="1800" b="0" i="0" u="none" strike="noStrike" baseline="0" dirty="0">
                <a:latin typeface="Fd311027-Identity-H"/>
              </a:rPr>
              <a:t>972</a:t>
            </a:r>
            <a:br>
              <a:rPr lang="tr-TR" sz="1800" b="0" i="0" u="none" strike="noStrike" baseline="0" dirty="0">
                <a:latin typeface="Fd311027-Identity-H"/>
              </a:rPr>
            </a:br>
            <a:r>
              <a:rPr lang="tr-TR" sz="1800" b="0" i="0" u="none" strike="noStrike" baseline="0" dirty="0" err="1">
                <a:latin typeface="Fd311027-Identity-H"/>
              </a:rPr>
              <a:t>Fustat'ın</a:t>
            </a:r>
            <a:r>
              <a:rPr lang="tr-TR" sz="1800" b="0" i="0" u="none" strike="noStrike" baseline="0" dirty="0">
                <a:latin typeface="Fd311027-Identity-H"/>
              </a:rPr>
              <a:t> </a:t>
            </a:r>
            <a:r>
              <a:rPr lang="tr-TR" sz="1800" b="0" i="0" u="none" strike="noStrike" baseline="0" dirty="0" err="1">
                <a:latin typeface="Fd311027-Identity-H"/>
              </a:rPr>
              <a:t>fe;thinden</a:t>
            </a:r>
            <a:r>
              <a:rPr lang="tr-TR" sz="1800" b="0" i="0" u="none" strike="noStrike" baseline="0" dirty="0">
                <a:latin typeface="Fd311027-Identity-H"/>
              </a:rPr>
              <a:t> kısa bir süre sonra, muzaffer</a:t>
            </a:r>
            <a:br>
              <a:rPr lang="tr-TR" sz="1800" b="0" i="0" u="none" strike="noStrike" baseline="0" dirty="0">
                <a:latin typeface="Fd311027-Identity-H"/>
              </a:rPr>
            </a:br>
            <a:r>
              <a:rPr lang="tr-TR" sz="1800" b="0" i="0" u="none" strike="noStrike" baseline="0" dirty="0">
                <a:latin typeface="Fd311027-Identity-H"/>
              </a:rPr>
              <a:t>Komutan Cevher kurduğu yeni kentte</a:t>
            </a:r>
            <a:br>
              <a:rPr lang="tr-TR" sz="1800" b="0" i="0" u="none" strike="noStrike" baseline="0" dirty="0">
                <a:latin typeface="Fd311027-Identity-H"/>
              </a:rPr>
            </a:br>
            <a:r>
              <a:rPr lang="tr-TR" sz="1800" b="0" i="0" u="none" strike="noStrike" baseline="0" dirty="0">
                <a:latin typeface="Fd311027-Identity-H"/>
              </a:rPr>
              <a:t>el-Ezher Camisi'nin yapımını başlattı. Daha</a:t>
            </a:r>
            <a:br>
              <a:rPr lang="tr-TR" sz="1800" b="0" i="0" u="none" strike="noStrike" baseline="0" dirty="0">
                <a:latin typeface="Fd311027-Identity-H"/>
              </a:rPr>
            </a:br>
            <a:r>
              <a:rPr lang="tr-TR" sz="1800" b="0" i="0" u="none" strike="noStrike" baseline="0" dirty="0">
                <a:latin typeface="Fd311027-Identity-H"/>
              </a:rPr>
              <a:t>sonraları Şiiliğin bir merkezi haline gelen</a:t>
            </a:r>
            <a:br>
              <a:rPr lang="tr-TR" sz="1800" b="0" i="0" u="none" strike="noStrike" baseline="0" dirty="0">
                <a:latin typeface="Fd311027-Identity-H"/>
              </a:rPr>
            </a:br>
            <a:r>
              <a:rPr lang="tr-TR" sz="1800" b="0" i="0" u="none" strike="noStrike" baseline="0" dirty="0">
                <a:latin typeface="Fd311027-Identity-H"/>
              </a:rPr>
              <a:t>bu yapı, Osmanlı döneminde İslam dünyasının</a:t>
            </a:r>
            <a:br>
              <a:rPr lang="tr-TR" sz="1800" b="0" i="0" u="none" strike="noStrike" baseline="0" dirty="0">
                <a:latin typeface="Fd311027-Identity-H"/>
              </a:rPr>
            </a:br>
            <a:r>
              <a:rPr lang="tr-TR" sz="1800" b="0" i="0" u="none" strike="noStrike" baseline="0" dirty="0">
                <a:latin typeface="Fd311027-Identity-H"/>
              </a:rPr>
              <a:t>en önemli üniversitelerinden biriydi. Bu</a:t>
            </a:r>
            <a:br>
              <a:rPr lang="tr-TR" sz="1800" b="0" i="0" u="none" strike="noStrike" baseline="0" dirty="0">
                <a:latin typeface="Fd311027-Identity-H"/>
              </a:rPr>
            </a:br>
            <a:r>
              <a:rPr lang="tr-TR" sz="1800" b="0" i="0" u="none" strike="noStrike" baseline="0" dirty="0">
                <a:latin typeface="Fd311027-Identity-H"/>
              </a:rPr>
              <a:t>konumundan dolayı birçok kez yeniden inşa</a:t>
            </a:r>
            <a:br>
              <a:rPr lang="tr-TR" sz="1800" b="0" i="0" u="none" strike="noStrike" baseline="0" dirty="0">
                <a:latin typeface="Fd311027-Identity-H"/>
              </a:rPr>
            </a:br>
            <a:r>
              <a:rPr lang="tr-TR" sz="1800" b="0" i="0" u="none" strike="noStrike" baseline="0" dirty="0">
                <a:latin typeface="Fd311027-Identity-H"/>
              </a:rPr>
              <a:t>edilmesine karşın, kıble duvarı önünde beş</a:t>
            </a:r>
            <a:br>
              <a:rPr lang="tr-TR" sz="1800" b="0" i="0" u="none" strike="noStrike" baseline="0" dirty="0">
                <a:latin typeface="Fd311027-Identity-H"/>
              </a:rPr>
            </a:br>
            <a:r>
              <a:rPr lang="tr-TR" sz="1800" b="0" i="0" u="none" strike="noStrike" baseline="0" dirty="0">
                <a:latin typeface="Fd311027-Identity-H"/>
              </a:rPr>
              <a:t>geçidin yer aldığı özgün dikdörtgen yapısının</a:t>
            </a:r>
            <a:br>
              <a:rPr lang="tr-TR" sz="1800" b="0" i="0" u="none" strike="noStrike" baseline="0" dirty="0">
                <a:latin typeface="Fd311027-Identity-H"/>
              </a:rPr>
            </a:br>
            <a:r>
              <a:rPr lang="tr-TR" sz="1800" b="0" i="0" u="none" strike="noStrike" baseline="0" dirty="0">
                <a:latin typeface="Fd311027-Identity-H"/>
              </a:rPr>
              <a:t>izleri zemin planında hala görülür. Sağda görülen</a:t>
            </a:r>
            <a:br>
              <a:rPr lang="tr-TR" sz="1800" b="0" i="0" u="none" strike="noStrike" baseline="0" dirty="0">
                <a:latin typeface="Fd311027-Identity-H"/>
              </a:rPr>
            </a:br>
            <a:r>
              <a:rPr lang="it-IT" sz="1800" b="0" i="0" u="none" strike="noStrike" baseline="0" dirty="0">
                <a:latin typeface="Fd311027-Identity-H"/>
              </a:rPr>
              <a:t>kubbeyi ve minareyi 1 469'da Memlük</a:t>
            </a:r>
            <a:br>
              <a:rPr lang="it-IT" sz="1800" b="0" i="0" u="none" strike="noStrike" baseline="0" dirty="0">
                <a:latin typeface="Fd311027-Identity-H"/>
              </a:rPr>
            </a:br>
            <a:r>
              <a:rPr lang="tr-TR" sz="1800" b="0" i="0" u="none" strike="noStrike" baseline="0" dirty="0">
                <a:latin typeface="Fd311027-Identity-H"/>
              </a:rPr>
              <a:t>Sultanı </a:t>
            </a:r>
            <a:r>
              <a:rPr lang="tr-TR" sz="1800" b="0" i="0" u="none" strike="noStrike" baseline="0" dirty="0" err="1">
                <a:latin typeface="Fd311027-Identity-H"/>
              </a:rPr>
              <a:t>Kayıtbay</a:t>
            </a:r>
            <a:r>
              <a:rPr lang="tr-TR" sz="1800" b="0" i="0" u="none" strike="noStrike" baseline="0" dirty="0">
                <a:latin typeface="Fd311027-Identity-H"/>
              </a:rPr>
              <a:t> eklemiştir.</a:t>
            </a:r>
            <a:endParaRPr lang="tr-TR" sz="4000" dirty="0"/>
          </a:p>
        </p:txBody>
      </p:sp>
      <p:pic>
        <p:nvPicPr>
          <p:cNvPr id="7" name="İçerik Yer Tutucusu 6">
            <a:extLst>
              <a:ext uri="{FF2B5EF4-FFF2-40B4-BE49-F238E27FC236}">
                <a16:creationId xmlns:a16="http://schemas.microsoft.com/office/drawing/2014/main" id="{1A3F0AA1-2BD6-C785-4C07-9E83AFBAB7C1}"/>
              </a:ext>
            </a:extLst>
          </p:cNvPr>
          <p:cNvPicPr>
            <a:picLocks noChangeAspect="1"/>
          </p:cNvPicPr>
          <p:nvPr/>
        </p:nvPicPr>
        <p:blipFill>
          <a:blip r:embed="rId2"/>
          <a:stretch>
            <a:fillRect/>
          </a:stretch>
        </p:blipFill>
        <p:spPr>
          <a:xfrm>
            <a:off x="3199289" y="3146854"/>
            <a:ext cx="3986531" cy="3711146"/>
          </a:xfrm>
          <a:prstGeom prst="rect">
            <a:avLst/>
          </a:prstGeom>
        </p:spPr>
      </p:pic>
      <p:pic>
        <p:nvPicPr>
          <p:cNvPr id="5" name="Resim 4">
            <a:extLst>
              <a:ext uri="{FF2B5EF4-FFF2-40B4-BE49-F238E27FC236}">
                <a16:creationId xmlns:a16="http://schemas.microsoft.com/office/drawing/2014/main" id="{3C69BE33-A21D-3D6B-2BC3-8CF49DE934C6}"/>
              </a:ext>
            </a:extLst>
          </p:cNvPr>
          <p:cNvPicPr>
            <a:picLocks noChangeAspect="1"/>
          </p:cNvPicPr>
          <p:nvPr/>
        </p:nvPicPr>
        <p:blipFill>
          <a:blip r:embed="rId3"/>
          <a:stretch>
            <a:fillRect/>
          </a:stretch>
        </p:blipFill>
        <p:spPr>
          <a:xfrm>
            <a:off x="7583838" y="3146854"/>
            <a:ext cx="4605113" cy="3711146"/>
          </a:xfrm>
          <a:prstGeom prst="rect">
            <a:avLst/>
          </a:prstGeom>
        </p:spPr>
      </p:pic>
    </p:spTree>
    <p:extLst>
      <p:ext uri="{BB962C8B-B14F-4D97-AF65-F5344CB8AC3E}">
        <p14:creationId xmlns:p14="http://schemas.microsoft.com/office/powerpoint/2010/main" val="2434758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A37DCD-0990-B36F-E2A7-A166190136E3}"/>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B72F4E6D-96EC-2B70-8313-1C8288DCE536}"/>
              </a:ext>
            </a:extLst>
          </p:cNvPr>
          <p:cNvPicPr>
            <a:picLocks noGrp="1" noChangeAspect="1"/>
          </p:cNvPicPr>
          <p:nvPr>
            <p:ph idx="1"/>
          </p:nvPr>
        </p:nvPicPr>
        <p:blipFill>
          <a:blip r:embed="rId2"/>
          <a:stretch>
            <a:fillRect/>
          </a:stretch>
        </p:blipFill>
        <p:spPr>
          <a:xfrm>
            <a:off x="6331135" y="1696611"/>
            <a:ext cx="5778672" cy="4183153"/>
          </a:xfrm>
        </p:spPr>
      </p:pic>
      <p:sp>
        <p:nvSpPr>
          <p:cNvPr id="7" name="Metin kutusu 6">
            <a:extLst>
              <a:ext uri="{FF2B5EF4-FFF2-40B4-BE49-F238E27FC236}">
                <a16:creationId xmlns:a16="http://schemas.microsoft.com/office/drawing/2014/main" id="{A0059F51-910E-77EB-5615-36740E234385}"/>
              </a:ext>
            </a:extLst>
          </p:cNvPr>
          <p:cNvSpPr txBox="1"/>
          <p:nvPr/>
        </p:nvSpPr>
        <p:spPr>
          <a:xfrm>
            <a:off x="277402" y="1130158"/>
            <a:ext cx="6359704" cy="4524315"/>
          </a:xfrm>
          <a:prstGeom prst="rect">
            <a:avLst/>
          </a:prstGeom>
          <a:noFill/>
        </p:spPr>
        <p:txBody>
          <a:bodyPr wrap="square">
            <a:spAutoFit/>
          </a:bodyPr>
          <a:lstStyle/>
          <a:p>
            <a:pPr algn="l"/>
            <a:r>
              <a:rPr lang="tr-TR" sz="2400" b="0" i="0" u="none" strike="noStrike" baseline="0" dirty="0">
                <a:latin typeface="Fd235633-Identity-H"/>
              </a:rPr>
              <a:t>Kahire'deki el-Ezher Camisi'nin</a:t>
            </a:r>
          </a:p>
          <a:p>
            <a:pPr algn="l"/>
            <a:r>
              <a:rPr lang="tr-TR" sz="2400" b="0" i="0" u="none" strike="noStrike" baseline="0" dirty="0">
                <a:latin typeface="Fd235633-Identity-H"/>
              </a:rPr>
              <a:t>namaz bölmesi, </a:t>
            </a:r>
            <a:r>
              <a:rPr lang="tr-TR" sz="2400" b="0" i="0" u="none" strike="noStrike" baseline="0" dirty="0">
                <a:latin typeface="Fd311027-Identity-H"/>
              </a:rPr>
              <a:t>972</a:t>
            </a:r>
          </a:p>
          <a:p>
            <a:pPr algn="l"/>
            <a:r>
              <a:rPr lang="tr-TR" sz="2400" b="0" i="0" u="none" strike="noStrike" baseline="0" dirty="0">
                <a:latin typeface="Fd311027-Identity-H"/>
              </a:rPr>
              <a:t>Bu ilk Fatımi yapısında, namaz bölmesi Kayrevan</a:t>
            </a:r>
          </a:p>
          <a:p>
            <a:pPr algn="l"/>
            <a:r>
              <a:rPr lang="tr-TR" sz="2400" b="0" i="0" u="none" strike="noStrike" baseline="0" dirty="0">
                <a:latin typeface="Fd311027-Identity-H"/>
              </a:rPr>
              <a:t>ve Tunus camilerinin Kuzey Afrika geleneği</a:t>
            </a:r>
          </a:p>
          <a:p>
            <a:pPr algn="l"/>
            <a:r>
              <a:rPr lang="tr-TR" sz="2400" b="0" i="0" u="none" strike="noStrike" baseline="0" dirty="0">
                <a:latin typeface="Fd311027-Identity-H"/>
              </a:rPr>
              <a:t>doğrultusunda çok-ayaklı bir mekan</a:t>
            </a:r>
          </a:p>
          <a:p>
            <a:pPr algn="l"/>
            <a:r>
              <a:rPr lang="tr-TR" sz="2400" b="0" i="0" u="none" strike="noStrike" baseline="0" dirty="0">
                <a:latin typeface="Fd311027-Identity-H"/>
              </a:rPr>
              <a:t>olarak inşa edilmişti. Ama alçı sıva süslemeler</a:t>
            </a:r>
          </a:p>
          <a:p>
            <a:pPr algn="l"/>
            <a:r>
              <a:rPr lang="tr-TR" sz="2400" b="0" i="0" u="none" strike="noStrike" baseline="0" dirty="0">
                <a:latin typeface="Fd311027-Identity-H"/>
              </a:rPr>
              <a:t>hiç de bu Akdeniz modellerine uymaz ve</a:t>
            </a:r>
          </a:p>
          <a:p>
            <a:pPr algn="l"/>
            <a:r>
              <a:rPr lang="tr-TR" sz="2400" b="0" i="0" u="none" strike="noStrike" baseline="0" dirty="0">
                <a:latin typeface="Fd311027-Identity-H"/>
              </a:rPr>
              <a:t>güçlü Doğu etkisini yansıtır. Namaz bölmesi</a:t>
            </a:r>
          </a:p>
          <a:p>
            <a:pPr algn="l"/>
            <a:r>
              <a:rPr lang="tr-TR" sz="2400" b="0" i="0" u="none" strike="noStrike" baseline="0" dirty="0">
                <a:latin typeface="Fd311027-Identity-H"/>
              </a:rPr>
              <a:t>kıble duvarına paralel olarak uzanan beş geçitten</a:t>
            </a:r>
          </a:p>
          <a:p>
            <a:pPr algn="l"/>
            <a:r>
              <a:rPr lang="tr-TR" sz="2400" b="0" i="0" u="none" strike="noStrike" baseline="0" dirty="0">
                <a:latin typeface="Fd311027-Identity-H"/>
              </a:rPr>
              <a:t>oluşmaktaydı. Fatımilerin devrilmesinden</a:t>
            </a:r>
          </a:p>
          <a:p>
            <a:pPr algn="l"/>
            <a:r>
              <a:rPr lang="tr-TR" sz="2400" b="0" i="0" u="none" strike="noStrike" baseline="0" dirty="0">
                <a:latin typeface="Fd311027-Identity-H"/>
              </a:rPr>
              <a:t>sonra kıble duvarı yıkıldı ve yeni geçitler</a:t>
            </a:r>
          </a:p>
          <a:p>
            <a:pPr algn="l"/>
            <a:r>
              <a:rPr lang="tr-TR" sz="2400" b="0" i="0" u="none" strike="noStrike" baseline="0" dirty="0">
                <a:latin typeface="Fd311027-Identity-H"/>
              </a:rPr>
              <a:t>eklendi.</a:t>
            </a:r>
            <a:endParaRPr lang="tr-TR" sz="2400" dirty="0"/>
          </a:p>
        </p:txBody>
      </p:sp>
    </p:spTree>
    <p:extLst>
      <p:ext uri="{BB962C8B-B14F-4D97-AF65-F5344CB8AC3E}">
        <p14:creationId xmlns:p14="http://schemas.microsoft.com/office/powerpoint/2010/main" val="661322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2CF03FF-FAD9-2FFC-3906-0C5225D3A900}"/>
              </a:ext>
            </a:extLst>
          </p:cNvPr>
          <p:cNvPicPr>
            <a:picLocks noChangeAspect="1"/>
          </p:cNvPicPr>
          <p:nvPr/>
        </p:nvPicPr>
        <p:blipFill rotWithShape="1">
          <a:blip r:embed="rId2"/>
          <a:srcRect l="5031" t="15214" r="46001" b="6944"/>
          <a:stretch/>
        </p:blipFill>
        <p:spPr>
          <a:xfrm>
            <a:off x="6441897" y="1178980"/>
            <a:ext cx="5702156" cy="5062571"/>
          </a:xfrm>
          <a:prstGeom prst="rect">
            <a:avLst/>
          </a:prstGeom>
        </p:spPr>
      </p:pic>
      <p:sp>
        <p:nvSpPr>
          <p:cNvPr id="7" name="Metin kutusu 6">
            <a:extLst>
              <a:ext uri="{FF2B5EF4-FFF2-40B4-BE49-F238E27FC236}">
                <a16:creationId xmlns:a16="http://schemas.microsoft.com/office/drawing/2014/main" id="{358807FC-2E4C-70DD-CEA5-711A46A5B3E5}"/>
              </a:ext>
            </a:extLst>
          </p:cNvPr>
          <p:cNvSpPr txBox="1"/>
          <p:nvPr/>
        </p:nvSpPr>
        <p:spPr>
          <a:xfrm>
            <a:off x="349322" y="328773"/>
            <a:ext cx="6092575" cy="5632311"/>
          </a:xfrm>
          <a:prstGeom prst="rect">
            <a:avLst/>
          </a:prstGeom>
          <a:noFill/>
        </p:spPr>
        <p:txBody>
          <a:bodyPr wrap="square">
            <a:spAutoFit/>
          </a:bodyPr>
          <a:lstStyle/>
          <a:p>
            <a:pPr algn="l"/>
            <a:r>
              <a:rPr lang="tr-TR" sz="2400" b="0" i="0" u="none" strike="noStrike" baseline="0" dirty="0">
                <a:latin typeface="Fd235633-Identity-H"/>
              </a:rPr>
              <a:t>Kahire'de el-Hakim </a:t>
            </a:r>
            <a:r>
              <a:rPr lang="es-ES" sz="2400" b="0" i="0" u="none" strike="noStrike" baseline="0" dirty="0">
                <a:latin typeface="Fd235633-Identity-H"/>
              </a:rPr>
              <a:t>Camisi'nin avlusu ve zemin planı</a:t>
            </a:r>
            <a:r>
              <a:rPr lang="tr-TR" sz="2400" b="0" i="0" u="none" strike="noStrike" baseline="0" dirty="0">
                <a:latin typeface="Fd235633-Identity-H"/>
              </a:rPr>
              <a:t> </a:t>
            </a:r>
            <a:r>
              <a:rPr lang="tr-TR" sz="2400" b="0" i="0" u="none" strike="noStrike" baseline="0" dirty="0">
                <a:latin typeface="Fd311027-Identity-H"/>
              </a:rPr>
              <a:t>990- 1013</a:t>
            </a:r>
          </a:p>
          <a:p>
            <a:pPr algn="l"/>
            <a:r>
              <a:rPr lang="tr-TR" sz="2400" b="0" i="0" u="none" strike="noStrike" baseline="0" dirty="0" err="1">
                <a:latin typeface="Fd311027-Identity-H"/>
              </a:rPr>
              <a:t>Bedrü'l</a:t>
            </a:r>
            <a:r>
              <a:rPr lang="tr-TR" sz="2400" b="0" i="0" u="none" strike="noStrike" baseline="0" dirty="0">
                <a:latin typeface="Fd311027-Identity-H"/>
              </a:rPr>
              <a:t>-Cemali'nin tahkimatları yenilemesinden</a:t>
            </a:r>
          </a:p>
          <a:p>
            <a:pPr algn="l"/>
            <a:r>
              <a:rPr lang="fi-FI" sz="2400" b="0" i="0" u="none" strike="noStrike" baseline="0" dirty="0">
                <a:latin typeface="Fd311027-Identity-H"/>
              </a:rPr>
              <a:t>önce, el-Hakim Camisi eski kenti surlarının</a:t>
            </a:r>
          </a:p>
          <a:p>
            <a:pPr algn="l"/>
            <a:r>
              <a:rPr lang="tr-TR" sz="2400" b="0" i="0" u="none" strike="noStrike" baseline="0" dirty="0">
                <a:latin typeface="Fd311027-Identity-H"/>
              </a:rPr>
              <a:t>dışındaydı. Beş geçitli namaz bölmesinin geniş</a:t>
            </a:r>
          </a:p>
          <a:p>
            <a:pPr algn="l"/>
            <a:r>
              <a:rPr lang="sv-SE" sz="2400" b="0" i="0" u="none" strike="noStrike" baseline="0" dirty="0">
                <a:latin typeface="Fd311027-Identity-H"/>
              </a:rPr>
              <a:t>ve yüksek bir orta geçidi vardır. Bakım</a:t>
            </a:r>
          </a:p>
          <a:p>
            <a:pPr algn="l"/>
            <a:r>
              <a:rPr lang="tr-TR" sz="2400" b="0" i="0" u="none" strike="noStrike" baseline="0" dirty="0">
                <a:latin typeface="Fd311027-Identity-H"/>
              </a:rPr>
              <a:t>görmediği için büyük ölçüde harap olan eski avlu,</a:t>
            </a:r>
          </a:p>
          <a:p>
            <a:pPr algn="l"/>
            <a:r>
              <a:rPr lang="tr-TR" sz="2400" b="0" i="0" u="none" strike="noStrike" baseline="0" dirty="0">
                <a:latin typeface="Fd311027-Identity-H"/>
              </a:rPr>
              <a:t>geçmişte bir ara askeri kışla ve daha sonra</a:t>
            </a:r>
          </a:p>
          <a:p>
            <a:pPr algn="l"/>
            <a:r>
              <a:rPr lang="tr-TR" sz="2400" b="0" i="0" u="none" strike="noStrike" baseline="0" dirty="0">
                <a:latin typeface="Fd311027-Identity-H"/>
              </a:rPr>
              <a:t>spor sahası olarak kullanılmıştı. 20. yüzyıl başlarında</a:t>
            </a:r>
          </a:p>
          <a:p>
            <a:pPr algn="l"/>
            <a:r>
              <a:rPr lang="tr-TR" sz="2400" b="0" i="0" u="none" strike="noStrike" baseline="0" dirty="0">
                <a:latin typeface="Fd311027-Identity-H"/>
              </a:rPr>
              <a:t>buraya Kahire'deki ilk İslam Sanatı Müzesi'nin</a:t>
            </a:r>
          </a:p>
          <a:p>
            <a:pPr algn="l"/>
            <a:r>
              <a:rPr lang="tr-TR" sz="2400" b="0" i="0" u="none" strike="noStrike" baseline="0" dirty="0">
                <a:latin typeface="Fd311027-Identity-H"/>
              </a:rPr>
              <a:t>kurulması kararlaştırıldı. Cami ancak</a:t>
            </a:r>
          </a:p>
          <a:p>
            <a:pPr algn="l"/>
            <a:r>
              <a:rPr lang="tr-TR" sz="2400" b="0" i="0" u="none" strike="noStrike" baseline="0" dirty="0">
                <a:latin typeface="Fd311027-Identity-H"/>
              </a:rPr>
              <a:t>yakın dönemde </a:t>
            </a:r>
            <a:r>
              <a:rPr lang="tr-TR" sz="2400" b="0" i="0" u="none" strike="noStrike" baseline="0" dirty="0" err="1">
                <a:latin typeface="Fd311027-Identity-H"/>
              </a:rPr>
              <a:t>Bohras</a:t>
            </a:r>
            <a:r>
              <a:rPr lang="tr-TR" sz="2400" b="0" i="0" u="none" strike="noStrike" baseline="0" dirty="0">
                <a:latin typeface="Fd311027-Identity-H"/>
              </a:rPr>
              <a:t> tarafından tamamen</a:t>
            </a:r>
          </a:p>
          <a:p>
            <a:pPr algn="l"/>
            <a:r>
              <a:rPr lang="tr-TR" sz="2400" b="0" i="0" u="none" strike="noStrike" baseline="0" dirty="0">
                <a:latin typeface="Fd311027-Identity-H"/>
              </a:rPr>
              <a:t>restore edilerek özgün işlevine kavuşturuldu.</a:t>
            </a:r>
            <a:endParaRPr lang="tr-TR" sz="2400" dirty="0"/>
          </a:p>
        </p:txBody>
      </p:sp>
    </p:spTree>
    <p:extLst>
      <p:ext uri="{BB962C8B-B14F-4D97-AF65-F5344CB8AC3E}">
        <p14:creationId xmlns:p14="http://schemas.microsoft.com/office/powerpoint/2010/main" val="409704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E39A78-6CFB-3624-5CD7-6A007876DC15}"/>
              </a:ext>
            </a:extLst>
          </p:cNvPr>
          <p:cNvSpPr>
            <a:spLocks noGrp="1"/>
          </p:cNvSpPr>
          <p:nvPr>
            <p:ph type="title"/>
          </p:nvPr>
        </p:nvSpPr>
        <p:spPr/>
        <p:txBody>
          <a:bodyPr>
            <a:normAutofit fontScale="90000"/>
          </a:bodyPr>
          <a:lstStyle/>
          <a:p>
            <a:br>
              <a:rPr lang="tr-TR" sz="4400" b="0" i="0" u="none" strike="noStrike" baseline="0" dirty="0">
                <a:latin typeface="Times New Roman" panose="02020603050405020304" pitchFamily="18" charset="0"/>
                <a:cs typeface="Times New Roman" panose="02020603050405020304" pitchFamily="18" charset="0"/>
              </a:rPr>
            </a:br>
            <a:br>
              <a:rPr lang="tr-TR" sz="4400" b="0" i="0" u="none" strike="noStrike" baseline="0" dirty="0">
                <a:latin typeface="Times New Roman" panose="02020603050405020304" pitchFamily="18" charset="0"/>
                <a:cs typeface="Times New Roman" panose="02020603050405020304" pitchFamily="18" charset="0"/>
              </a:rPr>
            </a:br>
            <a:br>
              <a:rPr lang="tr-TR" sz="4400" b="0" i="0" u="none" strike="noStrike" baseline="0" dirty="0">
                <a:latin typeface="Times New Roman" panose="02020603050405020304" pitchFamily="18" charset="0"/>
                <a:cs typeface="Times New Roman" panose="02020603050405020304" pitchFamily="18" charset="0"/>
              </a:rPr>
            </a:br>
            <a:br>
              <a:rPr lang="tr-TR" sz="4400" b="0" i="0" u="none" strike="noStrike" baseline="0" dirty="0">
                <a:latin typeface="Times New Roman" panose="02020603050405020304" pitchFamily="18" charset="0"/>
                <a:cs typeface="Times New Roman" panose="02020603050405020304" pitchFamily="18" charset="0"/>
              </a:rPr>
            </a:br>
            <a:br>
              <a:rPr lang="tr-TR" sz="4400" b="0" i="0" u="none" strike="noStrike" baseline="0" dirty="0">
                <a:latin typeface="Times New Roman" panose="02020603050405020304" pitchFamily="18" charset="0"/>
                <a:cs typeface="Times New Roman" panose="02020603050405020304" pitchFamily="18" charset="0"/>
              </a:rPr>
            </a:br>
            <a:br>
              <a:rPr lang="tr-TR" sz="4400" b="0" i="0" u="none" strike="noStrike" baseline="0" dirty="0">
                <a:latin typeface="Times New Roman" panose="02020603050405020304" pitchFamily="18" charset="0"/>
                <a:cs typeface="Times New Roman" panose="02020603050405020304" pitchFamily="18" charset="0"/>
              </a:rPr>
            </a:br>
            <a:br>
              <a:rPr lang="tr-TR" sz="4400" b="0" i="0" u="none" strike="noStrike" baseline="0" dirty="0">
                <a:latin typeface="Times New Roman" panose="02020603050405020304" pitchFamily="18" charset="0"/>
                <a:cs typeface="Times New Roman" panose="02020603050405020304" pitchFamily="18" charset="0"/>
              </a:rPr>
            </a:br>
            <a:r>
              <a:rPr lang="tr-TR" sz="4400" b="0" i="0" u="none" strike="noStrike" baseline="0" dirty="0">
                <a:latin typeface="Times New Roman" panose="02020603050405020304" pitchFamily="18" charset="0"/>
                <a:cs typeface="Times New Roman" panose="02020603050405020304" pitchFamily="18" charset="0"/>
              </a:rPr>
              <a:t>     </a:t>
            </a:r>
            <a:r>
              <a:rPr lang="tr-TR" sz="3100" b="0" i="0" u="none" strike="noStrike" baseline="0" dirty="0">
                <a:latin typeface="Times New Roman" panose="02020603050405020304" pitchFamily="18" charset="0"/>
                <a:cs typeface="Times New Roman" panose="02020603050405020304" pitchFamily="18" charset="0"/>
              </a:rPr>
              <a:t>Kahire'deki el-Hakim</a:t>
            </a:r>
            <a:br>
              <a:rPr lang="tr-TR" sz="3100" b="0" i="0" u="none" strike="noStrike" baseline="0" dirty="0">
                <a:latin typeface="Times New Roman" panose="02020603050405020304" pitchFamily="18" charset="0"/>
                <a:cs typeface="Times New Roman" panose="02020603050405020304" pitchFamily="18" charset="0"/>
              </a:rPr>
            </a:br>
            <a:r>
              <a:rPr lang="tr-TR" sz="3100" b="0" i="0" u="none" strike="noStrike" baseline="0" dirty="0">
                <a:latin typeface="Times New Roman" panose="02020603050405020304" pitchFamily="18" charset="0"/>
                <a:cs typeface="Times New Roman" panose="02020603050405020304" pitchFamily="18" charset="0"/>
              </a:rPr>
              <a:t>Camisi'nin avlusuna bakan dış</a:t>
            </a:r>
            <a:br>
              <a:rPr lang="tr-TR" sz="3100" b="0" i="0" u="none" strike="noStrike" baseline="0" dirty="0">
                <a:latin typeface="Times New Roman" panose="02020603050405020304" pitchFamily="18" charset="0"/>
                <a:cs typeface="Times New Roman" panose="02020603050405020304" pitchFamily="18" charset="0"/>
              </a:rPr>
            </a:br>
            <a:r>
              <a:rPr lang="pt-BR" sz="3100" b="0" i="0" u="none" strike="noStrike" baseline="0" dirty="0">
                <a:latin typeface="Times New Roman" panose="02020603050405020304" pitchFamily="18" charset="0"/>
                <a:cs typeface="Times New Roman" panose="02020603050405020304" pitchFamily="18" charset="0"/>
              </a:rPr>
              <a:t>revaklar, 990- 1O13</a:t>
            </a:r>
            <a:br>
              <a:rPr lang="pt-BR" sz="3100" b="0" i="0" u="none" strike="noStrike" baseline="0" dirty="0">
                <a:latin typeface="Times New Roman" panose="02020603050405020304" pitchFamily="18" charset="0"/>
                <a:cs typeface="Times New Roman" panose="02020603050405020304" pitchFamily="18" charset="0"/>
              </a:rPr>
            </a:br>
            <a:r>
              <a:rPr lang="tr-TR" sz="3100" b="0" i="0" u="none" strike="noStrike" baseline="0" dirty="0">
                <a:latin typeface="Times New Roman" panose="02020603050405020304" pitchFamily="18" charset="0"/>
                <a:cs typeface="Times New Roman" panose="02020603050405020304" pitchFamily="18" charset="0"/>
              </a:rPr>
              <a:t>Avluyu çevreleyen revak kemerleri, iki yanında</a:t>
            </a:r>
            <a:br>
              <a:rPr lang="tr-TR" sz="3100" b="0" i="0" u="none" strike="noStrike" baseline="0" dirty="0">
                <a:latin typeface="Times New Roman" panose="02020603050405020304" pitchFamily="18" charset="0"/>
                <a:cs typeface="Times New Roman" panose="02020603050405020304" pitchFamily="18" charset="0"/>
              </a:rPr>
            </a:br>
            <a:r>
              <a:rPr lang="tr-TR" sz="3100" b="0" i="0" u="none" strike="noStrike" baseline="0" dirty="0">
                <a:latin typeface="Times New Roman" panose="02020603050405020304" pitchFamily="18" charset="0"/>
                <a:cs typeface="Times New Roman" panose="02020603050405020304" pitchFamily="18" charset="0"/>
              </a:rPr>
              <a:t>kolonlar bulunan sütunlar üstünde</a:t>
            </a:r>
            <a:br>
              <a:rPr lang="tr-TR" sz="3100" b="0" i="0" u="none" strike="noStrike" baseline="0" dirty="0">
                <a:latin typeface="Times New Roman" panose="02020603050405020304" pitchFamily="18" charset="0"/>
                <a:cs typeface="Times New Roman" panose="02020603050405020304" pitchFamily="18" charset="0"/>
              </a:rPr>
            </a:br>
            <a:r>
              <a:rPr lang="tr-TR" sz="3100" b="0" i="0" u="none" strike="noStrike" baseline="0" dirty="0">
                <a:latin typeface="Times New Roman" panose="02020603050405020304" pitchFamily="18" charset="0"/>
                <a:cs typeface="Times New Roman" panose="02020603050405020304" pitchFamily="18" charset="0"/>
              </a:rPr>
              <a:t>durur. Açıkça görülebilen Fatımi Mısır üslubunun</a:t>
            </a:r>
            <a:br>
              <a:rPr lang="tr-TR" sz="3100" b="0" i="0" u="none" strike="noStrike" baseline="0" dirty="0">
                <a:latin typeface="Times New Roman" panose="02020603050405020304" pitchFamily="18" charset="0"/>
                <a:cs typeface="Times New Roman" panose="02020603050405020304" pitchFamily="18" charset="0"/>
              </a:rPr>
            </a:br>
            <a:r>
              <a:rPr lang="tr-TR" sz="3100" b="0" i="0" u="none" strike="noStrike" baseline="0" dirty="0">
                <a:latin typeface="Times New Roman" panose="02020603050405020304" pitchFamily="18" charset="0"/>
                <a:cs typeface="Times New Roman" panose="02020603050405020304" pitchFamily="18" charset="0"/>
              </a:rPr>
              <a:t>kaynağı </a:t>
            </a:r>
            <a:r>
              <a:rPr lang="tr-TR" sz="3100" b="0" i="0" u="none" strike="noStrike" baseline="0" dirty="0" err="1">
                <a:latin typeface="Times New Roman" panose="02020603050405020304" pitchFamily="18" charset="0"/>
                <a:cs typeface="Times New Roman" panose="02020603050405020304" pitchFamily="18" charset="0"/>
              </a:rPr>
              <a:t>İfrikkiye</a:t>
            </a:r>
            <a:r>
              <a:rPr lang="tr-TR" sz="3100" b="0" i="0" u="none" strike="noStrike" baseline="0" dirty="0">
                <a:latin typeface="Times New Roman" panose="02020603050405020304" pitchFamily="18" charset="0"/>
                <a:cs typeface="Times New Roman" panose="02020603050405020304" pitchFamily="18" charset="0"/>
              </a:rPr>
              <a:t> kavramlarıdır. Dış</a:t>
            </a:r>
            <a:br>
              <a:rPr lang="tr-TR" sz="3100" b="0" i="0" u="none" strike="noStrike" baseline="0" dirty="0">
                <a:latin typeface="Times New Roman" panose="02020603050405020304" pitchFamily="18" charset="0"/>
                <a:cs typeface="Times New Roman" panose="02020603050405020304" pitchFamily="18" charset="0"/>
              </a:rPr>
            </a:br>
            <a:r>
              <a:rPr lang="tr-TR" sz="3100" b="0" i="0" u="none" strike="noStrike" baseline="0" dirty="0">
                <a:latin typeface="Times New Roman" panose="02020603050405020304" pitchFamily="18" charset="0"/>
                <a:cs typeface="Times New Roman" panose="02020603050405020304" pitchFamily="18" charset="0"/>
              </a:rPr>
              <a:t>duvarların pencereleri revak </a:t>
            </a:r>
            <a:r>
              <a:rPr lang="tr-TR" sz="3100" b="0" i="0" u="none" strike="noStrike" baseline="0" dirty="0" err="1">
                <a:latin typeface="Times New Roman" panose="02020603050405020304" pitchFamily="18" charset="0"/>
                <a:cs typeface="Times New Roman" panose="02020603050405020304" pitchFamily="18" charset="0"/>
              </a:rPr>
              <a:t>sahınlarına</a:t>
            </a:r>
            <a:br>
              <a:rPr lang="tr-TR" sz="3100" b="0" i="0" u="none" strike="noStrike" baseline="0" dirty="0">
                <a:latin typeface="Times New Roman" panose="02020603050405020304" pitchFamily="18" charset="0"/>
                <a:cs typeface="Times New Roman" panose="02020603050405020304" pitchFamily="18" charset="0"/>
              </a:rPr>
            </a:br>
            <a:r>
              <a:rPr lang="tr-TR" sz="3100" b="0" i="0" u="none" strike="noStrike" baseline="0" dirty="0">
                <a:latin typeface="Times New Roman" panose="02020603050405020304" pitchFamily="18" charset="0"/>
                <a:cs typeface="Times New Roman" panose="02020603050405020304" pitchFamily="18" charset="0"/>
              </a:rPr>
              <a:t>uyacak şekilde düzenlenmiştir.</a:t>
            </a:r>
            <a:endParaRPr lang="tr-TR" sz="3100" dirty="0"/>
          </a:p>
        </p:txBody>
      </p:sp>
      <p:pic>
        <p:nvPicPr>
          <p:cNvPr id="7" name="Resim 6">
            <a:extLst>
              <a:ext uri="{FF2B5EF4-FFF2-40B4-BE49-F238E27FC236}">
                <a16:creationId xmlns:a16="http://schemas.microsoft.com/office/drawing/2014/main" id="{235A99BD-682F-9FA1-A368-77AF7F642665}"/>
              </a:ext>
            </a:extLst>
          </p:cNvPr>
          <p:cNvPicPr>
            <a:picLocks noChangeAspect="1"/>
          </p:cNvPicPr>
          <p:nvPr/>
        </p:nvPicPr>
        <p:blipFill rotWithShape="1">
          <a:blip r:embed="rId2"/>
          <a:srcRect l="53778" t="1637" b="1"/>
          <a:stretch/>
        </p:blipFill>
        <p:spPr>
          <a:xfrm>
            <a:off x="7820108" y="1162820"/>
            <a:ext cx="4371892" cy="5196231"/>
          </a:xfrm>
          <a:prstGeom prst="rect">
            <a:avLst/>
          </a:prstGeom>
        </p:spPr>
      </p:pic>
    </p:spTree>
    <p:extLst>
      <p:ext uri="{BB962C8B-B14F-4D97-AF65-F5344CB8AC3E}">
        <p14:creationId xmlns:p14="http://schemas.microsoft.com/office/powerpoint/2010/main" val="2447398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63A121F-A5AD-18A5-5492-AB076A3C8B3F}"/>
              </a:ext>
            </a:extLst>
          </p:cNvPr>
          <p:cNvSpPr txBox="1"/>
          <p:nvPr/>
        </p:nvSpPr>
        <p:spPr>
          <a:xfrm>
            <a:off x="91210" y="359595"/>
            <a:ext cx="5631496" cy="5632311"/>
          </a:xfrm>
          <a:prstGeom prst="rect">
            <a:avLst/>
          </a:prstGeom>
          <a:noFill/>
        </p:spPr>
        <p:txBody>
          <a:bodyPr wrap="square">
            <a:spAutoFit/>
          </a:bodyPr>
          <a:lstStyle/>
          <a:p>
            <a:pPr algn="l"/>
            <a:r>
              <a:rPr lang="tr-TR" sz="2400" b="0" i="0" u="none" strike="noStrike" baseline="0" dirty="0">
                <a:latin typeface="Times New Roman" panose="02020603050405020304" pitchFamily="18" charset="0"/>
                <a:cs typeface="Times New Roman" panose="02020603050405020304" pitchFamily="18" charset="0"/>
              </a:rPr>
              <a:t>Kahire'deki el-Hakim</a:t>
            </a:r>
          </a:p>
          <a:p>
            <a:pPr algn="l"/>
            <a:r>
              <a:rPr lang="fi-FI" sz="2400" b="0" i="0" u="none" strike="noStrike" baseline="0" dirty="0">
                <a:latin typeface="Times New Roman" panose="02020603050405020304" pitchFamily="18" charset="0"/>
                <a:cs typeface="Times New Roman" panose="02020603050405020304" pitchFamily="18" charset="0"/>
              </a:rPr>
              <a:t>Camisi'nin kuzey köşesi, 990- 1O13</a:t>
            </a:r>
          </a:p>
          <a:p>
            <a:pPr algn="l"/>
            <a:r>
              <a:rPr lang="tr-TR" sz="2400" b="0" i="0" u="none" strike="noStrike" baseline="0" dirty="0">
                <a:latin typeface="Times New Roman" panose="02020603050405020304" pitchFamily="18" charset="0"/>
                <a:cs typeface="Times New Roman" panose="02020603050405020304" pitchFamily="18" charset="0"/>
              </a:rPr>
              <a:t>El-Hakim Camisi'nin kuzeybatı duvarının</a:t>
            </a:r>
          </a:p>
          <a:p>
            <a:pPr algn="l"/>
            <a:r>
              <a:rPr lang="tr-TR" sz="2400" b="0" i="0" u="none" strike="noStrike" baseline="0" dirty="0">
                <a:latin typeface="Times New Roman" panose="02020603050405020304" pitchFamily="18" charset="0"/>
                <a:cs typeface="Times New Roman" panose="02020603050405020304" pitchFamily="18" charset="0"/>
              </a:rPr>
              <a:t>köşelerindeki iki minare, Fatımi döneminden</a:t>
            </a:r>
          </a:p>
          <a:p>
            <a:pPr algn="l"/>
            <a:r>
              <a:rPr lang="tr-TR" sz="2400" b="0" i="0" u="none" strike="noStrike" baseline="0" dirty="0">
                <a:latin typeface="Times New Roman" panose="02020603050405020304" pitchFamily="18" charset="0"/>
                <a:cs typeface="Times New Roman" panose="02020603050405020304" pitchFamily="18" charset="0"/>
              </a:rPr>
              <a:t>günümüze ulaşan en eski minarelerdir.</a:t>
            </a:r>
          </a:p>
          <a:p>
            <a:pPr algn="l"/>
            <a:r>
              <a:rPr lang="tr-TR" sz="2400" b="0" i="0" u="none" strike="noStrike" baseline="0" dirty="0">
                <a:latin typeface="Times New Roman" panose="02020603050405020304" pitchFamily="18" charset="0"/>
                <a:cs typeface="Times New Roman" panose="02020603050405020304" pitchFamily="18" charset="0"/>
              </a:rPr>
              <a:t>Ne yazık ki, daha sonraları yekpare bir kare</a:t>
            </a:r>
          </a:p>
          <a:p>
            <a:pPr algn="l"/>
            <a:r>
              <a:rPr lang="tr-TR" sz="2400" b="0" i="0" u="none" strike="noStrike" baseline="0" dirty="0">
                <a:latin typeface="Times New Roman" panose="02020603050405020304" pitchFamily="18" charset="0"/>
                <a:cs typeface="Times New Roman" panose="02020603050405020304" pitchFamily="18" charset="0"/>
              </a:rPr>
              <a:t>kaidenin eklenmesinin getirdiği büyük</a:t>
            </a:r>
          </a:p>
          <a:p>
            <a:pPr algn="l"/>
            <a:r>
              <a:rPr lang="tr-TR" sz="2400" b="0" i="0" u="none" strike="noStrike" baseline="0" dirty="0">
                <a:latin typeface="Times New Roman" panose="02020603050405020304" pitchFamily="18" charset="0"/>
                <a:cs typeface="Times New Roman" panose="02020603050405020304" pitchFamily="18" charset="0"/>
              </a:rPr>
              <a:t>çaplı değişim nedeniyle özgün görünümleri</a:t>
            </a:r>
          </a:p>
          <a:p>
            <a:pPr algn="l"/>
            <a:r>
              <a:rPr lang="tr-TR" sz="2400" b="0" i="0" u="none" strike="noStrike" baseline="0" dirty="0">
                <a:latin typeface="Times New Roman" panose="02020603050405020304" pitchFamily="18" charset="0"/>
                <a:cs typeface="Times New Roman" panose="02020603050405020304" pitchFamily="18" charset="0"/>
              </a:rPr>
              <a:t>artık belirsizdir. Sözgelimi, kuzey minaresi</a:t>
            </a:r>
          </a:p>
          <a:p>
            <a:pPr algn="l"/>
            <a:r>
              <a:rPr lang="tr-TR" sz="2400" b="0" i="0" u="none" strike="noStrike" baseline="0" dirty="0">
                <a:latin typeface="Times New Roman" panose="02020603050405020304" pitchFamily="18" charset="0"/>
                <a:cs typeface="Times New Roman" panose="02020603050405020304" pitchFamily="18" charset="0"/>
              </a:rPr>
              <a:t>bir zamanlar silindir biçimliydi. Bu minarenin</a:t>
            </a:r>
          </a:p>
          <a:p>
            <a:pPr algn="l"/>
            <a:r>
              <a:rPr lang="tr-TR" sz="2400" b="0" i="0" u="none" strike="noStrike" baseline="0" dirty="0">
                <a:latin typeface="Times New Roman" panose="02020603050405020304" pitchFamily="18" charset="0"/>
                <a:cs typeface="Times New Roman" panose="02020603050405020304" pitchFamily="18" charset="0"/>
              </a:rPr>
              <a:t>üst kısmındaki dönüşüm Memluk döneminin</a:t>
            </a:r>
          </a:p>
          <a:p>
            <a:pPr algn="l"/>
            <a:r>
              <a:rPr lang="tr-TR" sz="2400" b="0" i="0" u="none" strike="noStrike" baseline="0" dirty="0">
                <a:latin typeface="Times New Roman" panose="02020603050405020304" pitchFamily="18" charset="0"/>
                <a:cs typeface="Times New Roman" panose="02020603050405020304" pitchFamily="18" charset="0"/>
              </a:rPr>
              <a:t>eseridir. </a:t>
            </a:r>
          </a:p>
        </p:txBody>
      </p:sp>
      <p:pic>
        <p:nvPicPr>
          <p:cNvPr id="6" name="İçerik Yer Tutucusu 4">
            <a:extLst>
              <a:ext uri="{FF2B5EF4-FFF2-40B4-BE49-F238E27FC236}">
                <a16:creationId xmlns:a16="http://schemas.microsoft.com/office/drawing/2014/main" id="{1A8A5A0C-E4FC-4858-3D12-011EEC502571}"/>
              </a:ext>
            </a:extLst>
          </p:cNvPr>
          <p:cNvPicPr>
            <a:picLocks noGrp="1" noChangeAspect="1"/>
          </p:cNvPicPr>
          <p:nvPr>
            <p:ph idx="1"/>
          </p:nvPr>
        </p:nvPicPr>
        <p:blipFill>
          <a:blip r:embed="rId2"/>
          <a:stretch>
            <a:fillRect/>
          </a:stretch>
        </p:blipFill>
        <p:spPr>
          <a:xfrm>
            <a:off x="5586270" y="1098213"/>
            <a:ext cx="6514520" cy="4661573"/>
          </a:xfrm>
        </p:spPr>
      </p:pic>
    </p:spTree>
    <p:extLst>
      <p:ext uri="{BB962C8B-B14F-4D97-AF65-F5344CB8AC3E}">
        <p14:creationId xmlns:p14="http://schemas.microsoft.com/office/powerpoint/2010/main" val="1399448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07867C-C660-F98D-80D4-D047492B71B4}"/>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3CD9E95B-D062-BE80-9DF1-817308C7CCC6}"/>
              </a:ext>
            </a:extLst>
          </p:cNvPr>
          <p:cNvPicPr>
            <a:picLocks noChangeAspect="1"/>
          </p:cNvPicPr>
          <p:nvPr/>
        </p:nvPicPr>
        <p:blipFill rotWithShape="1">
          <a:blip r:embed="rId2"/>
          <a:srcRect l="117" t="29005"/>
          <a:stretch/>
        </p:blipFill>
        <p:spPr>
          <a:xfrm>
            <a:off x="5619964" y="1458930"/>
            <a:ext cx="6404875" cy="4229867"/>
          </a:xfrm>
          <a:prstGeom prst="rect">
            <a:avLst/>
          </a:prstGeom>
        </p:spPr>
      </p:pic>
      <p:sp>
        <p:nvSpPr>
          <p:cNvPr id="7" name="Metin kutusu 6">
            <a:extLst>
              <a:ext uri="{FF2B5EF4-FFF2-40B4-BE49-F238E27FC236}">
                <a16:creationId xmlns:a16="http://schemas.microsoft.com/office/drawing/2014/main" id="{B7D85119-65EA-8F03-6512-27D1443F48B0}"/>
              </a:ext>
            </a:extLst>
          </p:cNvPr>
          <p:cNvSpPr txBox="1"/>
          <p:nvPr/>
        </p:nvSpPr>
        <p:spPr>
          <a:xfrm>
            <a:off x="84969" y="1458930"/>
            <a:ext cx="5534996" cy="4229866"/>
          </a:xfrm>
          <a:prstGeom prst="rect">
            <a:avLst/>
          </a:prstGeom>
          <a:noFill/>
        </p:spPr>
        <p:txBody>
          <a:bodyPr wrap="square">
            <a:spAutoFit/>
          </a:bodyPr>
          <a:lstStyle/>
          <a:p>
            <a:pPr algn="l"/>
            <a:r>
              <a:rPr lang="tr-TR" sz="2400" b="0" i="0" u="none" strike="noStrike" baseline="0" dirty="0" err="1">
                <a:latin typeface="Times New Roman" panose="02020603050405020304" pitchFamily="18" charset="0"/>
                <a:cs typeface="Times New Roman" panose="02020603050405020304" pitchFamily="18" charset="0"/>
              </a:rPr>
              <a:t>Assuan</a:t>
            </a:r>
            <a:r>
              <a:rPr lang="tr-TR" sz="2400" b="0" i="0" u="none" strike="noStrike" baseline="0" dirty="0">
                <a:latin typeface="Times New Roman" panose="02020603050405020304" pitchFamily="18" charset="0"/>
                <a:cs typeface="Times New Roman" panose="02020603050405020304" pitchFamily="18" charset="0"/>
              </a:rPr>
              <a:t> Mezarlığı'ndaki türbeler</a:t>
            </a:r>
          </a:p>
          <a:p>
            <a:pPr algn="l"/>
            <a:r>
              <a:rPr lang="tr-TR" sz="2400" b="0" i="0" u="none" strike="noStrike" baseline="0" dirty="0">
                <a:latin typeface="Times New Roman" panose="02020603050405020304" pitchFamily="18" charset="0"/>
                <a:cs typeface="Times New Roman" panose="02020603050405020304" pitchFamily="18" charset="0"/>
              </a:rPr>
              <a:t>12. yüzyıl</a:t>
            </a:r>
          </a:p>
          <a:p>
            <a:pPr algn="l"/>
            <a:r>
              <a:rPr lang="tr-TR" sz="2400" b="0" i="0" u="none" strike="noStrike" baseline="0" dirty="0">
                <a:latin typeface="Times New Roman" panose="02020603050405020304" pitchFamily="18" charset="0"/>
                <a:cs typeface="Times New Roman" panose="02020603050405020304" pitchFamily="18" charset="0"/>
              </a:rPr>
              <a:t>Bu türbelerin inşa tarzı, </a:t>
            </a:r>
            <a:r>
              <a:rPr lang="tr-TR" sz="2400" b="0" i="0" u="none" strike="noStrike" baseline="0" dirty="0" err="1">
                <a:latin typeface="Times New Roman" panose="02020603050405020304" pitchFamily="18" charset="0"/>
                <a:cs typeface="Times New Roman" panose="02020603050405020304" pitchFamily="18" charset="0"/>
              </a:rPr>
              <a:t>İfrikkiye'nin</a:t>
            </a:r>
            <a:r>
              <a:rPr lang="tr-TR" sz="2400" b="0" i="0" u="none" strike="noStrike" baseline="0" dirty="0">
                <a:latin typeface="Times New Roman" panose="02020603050405020304" pitchFamily="18" charset="0"/>
                <a:cs typeface="Times New Roman" panose="02020603050405020304" pitchFamily="18" charset="0"/>
              </a:rPr>
              <a:t> kubbeli</a:t>
            </a:r>
          </a:p>
          <a:p>
            <a:pPr algn="l"/>
            <a:r>
              <a:rPr lang="tr-TR" sz="2400" b="0" i="0" u="none" strike="noStrike" baseline="0" dirty="0">
                <a:latin typeface="Times New Roman" panose="02020603050405020304" pitchFamily="18" charset="0"/>
                <a:cs typeface="Times New Roman" panose="02020603050405020304" pitchFamily="18" charset="0"/>
              </a:rPr>
              <a:t>yapılarını hatırlatır. Sözgelimi, kare biçimli</a:t>
            </a:r>
          </a:p>
          <a:p>
            <a:pPr algn="l"/>
            <a:r>
              <a:rPr lang="tr-TR" sz="2400" b="0" i="0" u="none" strike="noStrike" baseline="0" dirty="0">
                <a:latin typeface="Times New Roman" panose="02020603050405020304" pitchFamily="18" charset="0"/>
                <a:cs typeface="Times New Roman" panose="02020603050405020304" pitchFamily="18" charset="0"/>
              </a:rPr>
              <a:t>alınlıklar Kahire ve </a:t>
            </a:r>
            <a:r>
              <a:rPr lang="tr-TR" sz="2400" b="0" i="0" u="none" strike="noStrike" baseline="0" dirty="0" err="1">
                <a:latin typeface="Times New Roman" panose="02020603050405020304" pitchFamily="18" charset="0"/>
                <a:cs typeface="Times New Roman" panose="02020603050405020304" pitchFamily="18" charset="0"/>
              </a:rPr>
              <a:t>Suse</a:t>
            </a:r>
            <a:r>
              <a:rPr lang="tr-TR" sz="2400" b="0" i="0" u="none" strike="noStrike" baseline="0" dirty="0">
                <a:latin typeface="Times New Roman" panose="02020603050405020304" pitchFamily="18" charset="0"/>
                <a:cs typeface="Times New Roman" panose="02020603050405020304" pitchFamily="18" charset="0"/>
              </a:rPr>
              <a:t>' deki benzer yapılarda</a:t>
            </a:r>
          </a:p>
          <a:p>
            <a:pPr algn="l"/>
            <a:r>
              <a:rPr lang="tr-TR" sz="2400" b="0" i="0" u="none" strike="noStrike" baseline="0" dirty="0">
                <a:latin typeface="Times New Roman" panose="02020603050405020304" pitchFamily="18" charset="0"/>
                <a:cs typeface="Times New Roman" panose="02020603050405020304" pitchFamily="18" charset="0"/>
              </a:rPr>
              <a:t>olduğu gibi yüksek kubbelerle taçlandırılmıştır.</a:t>
            </a:r>
          </a:p>
          <a:p>
            <a:pPr algn="l"/>
            <a:r>
              <a:rPr lang="tr-TR" sz="2400" b="0" i="0" u="none" strike="noStrike" baseline="0" dirty="0">
                <a:latin typeface="Times New Roman" panose="02020603050405020304" pitchFamily="18" charset="0"/>
                <a:cs typeface="Times New Roman" panose="02020603050405020304" pitchFamily="18" charset="0"/>
              </a:rPr>
              <a:t>Alçı sıva bezeme yoğunluğu türbeden</a:t>
            </a:r>
          </a:p>
          <a:p>
            <a:pPr algn="l"/>
            <a:r>
              <a:rPr lang="tr-TR" sz="2400" b="0" i="0" u="none" strike="noStrike" baseline="0" dirty="0">
                <a:latin typeface="Times New Roman" panose="02020603050405020304" pitchFamily="18" charset="0"/>
                <a:cs typeface="Times New Roman" panose="02020603050405020304" pitchFamily="18" charset="0"/>
              </a:rPr>
              <a:t>türbeye değişmektedir.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03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5911428-93B0-6F11-4880-3D857536EF34}"/>
              </a:ext>
            </a:extLst>
          </p:cNvPr>
          <p:cNvSpPr>
            <a:spLocks noGrp="1"/>
          </p:cNvSpPr>
          <p:nvPr>
            <p:ph type="title"/>
          </p:nvPr>
        </p:nvSpPr>
        <p:spPr>
          <a:xfrm>
            <a:off x="82194" y="547815"/>
            <a:ext cx="5923190" cy="1680519"/>
          </a:xfrm>
        </p:spPr>
        <p:txBody>
          <a:bodyPr>
            <a:noAutofit/>
          </a:bodyPr>
          <a:lstStyle/>
          <a:p>
            <a:br>
              <a:rPr lang="tr-TR" sz="1800" b="0" i="0" u="none" strike="noStrike" baseline="0" dirty="0">
                <a:latin typeface="Fd235633-Identity-H"/>
              </a:rPr>
            </a:br>
            <a:br>
              <a:rPr lang="tr-TR" sz="1800" b="0" i="0" u="none" strike="noStrike" baseline="0" dirty="0">
                <a:latin typeface="Fd235633-Identity-H"/>
              </a:rPr>
            </a:br>
            <a:r>
              <a:rPr lang="tr-TR" sz="1800" b="0" i="0" u="none" strike="noStrike" baseline="0" dirty="0">
                <a:latin typeface="Fd235633-Identity-H"/>
              </a:rPr>
              <a:t>Mavi cam fincan, </a:t>
            </a:r>
            <a:r>
              <a:rPr lang="tr-TR" sz="1800" b="0" i="0" u="none" strike="noStrike" baseline="0" dirty="0">
                <a:latin typeface="Fd311027-Identity-H"/>
              </a:rPr>
              <a:t>Mısır, 9- 11 . yüzyıl,</a:t>
            </a:r>
            <a:br>
              <a:rPr lang="tr-TR" sz="1800" b="0" i="0" u="none" strike="noStrike" baseline="0" dirty="0">
                <a:latin typeface="Fd311027-Identity-H"/>
              </a:rPr>
            </a:br>
            <a:r>
              <a:rPr lang="tr-TR" sz="1800" b="0" i="0" u="none" strike="noStrike" baseline="0" dirty="0">
                <a:latin typeface="Fd311027-Identity-H"/>
              </a:rPr>
              <a:t>yükseklik 11 ,4 cm, çap 11 ,5 cm, Londra,</a:t>
            </a:r>
            <a:br>
              <a:rPr lang="tr-TR" sz="1800" b="0" i="0" u="none" strike="noStrike" baseline="0" dirty="0">
                <a:latin typeface="Fd311027-Identity-H"/>
              </a:rPr>
            </a:br>
            <a:r>
              <a:rPr lang="es-ES" sz="1800" b="0" i="0" u="none" strike="noStrike" baseline="0" dirty="0">
                <a:latin typeface="Fd311027-Identity-H"/>
              </a:rPr>
              <a:t>Victoria ve Albert M üzesi</a:t>
            </a:r>
            <a:br>
              <a:rPr lang="es-ES" sz="1800" b="0" i="0" u="none" strike="noStrike" baseline="0" dirty="0">
                <a:latin typeface="Fd311027-Identity-H"/>
              </a:rPr>
            </a:br>
            <a:r>
              <a:rPr lang="tr-TR" sz="1800" b="0" i="0" u="none" strike="noStrike" baseline="0" dirty="0">
                <a:latin typeface="Fd311027-Identity-H"/>
              </a:rPr>
              <a:t>Fincanın üst kısmı, cama henüz sıcakken kıskaçla</a:t>
            </a:r>
            <a:br>
              <a:rPr lang="tr-TR" sz="1800" b="0" i="0" u="none" strike="noStrike" baseline="0" dirty="0">
                <a:latin typeface="Fd311027-Identity-H"/>
              </a:rPr>
            </a:br>
            <a:r>
              <a:rPr lang="tr-TR" sz="1800" b="0" i="0" u="none" strike="noStrike" baseline="0" dirty="0">
                <a:latin typeface="Fd311027-Identity-H"/>
              </a:rPr>
              <a:t>işlenen oval motiflerle bezenmiştir. Fatımi</a:t>
            </a:r>
            <a:br>
              <a:rPr lang="tr-TR" sz="1800" b="0" i="0" u="none" strike="noStrike" baseline="0" dirty="0">
                <a:latin typeface="Fd311027-Identity-H"/>
              </a:rPr>
            </a:br>
            <a:r>
              <a:rPr lang="tr-TR" sz="1800" b="0" i="0" u="none" strike="noStrike" baseline="0" dirty="0">
                <a:latin typeface="Fd311027-Identity-H"/>
              </a:rPr>
              <a:t>cam işleri çarpıcı genişlikteki biçim ve</a:t>
            </a:r>
            <a:br>
              <a:rPr lang="tr-TR" sz="1800" b="0" i="0" u="none" strike="noStrike" baseline="0" dirty="0">
                <a:latin typeface="Fd311027-Identity-H"/>
              </a:rPr>
            </a:br>
            <a:r>
              <a:rPr lang="tr-TR" sz="1800" b="0" i="0" u="none" strike="noStrike" baseline="0" dirty="0">
                <a:latin typeface="Fd311027-Identity-H"/>
              </a:rPr>
              <a:t>renk yelpazesiyle ayırt edilir. Cama bu yöntemle</a:t>
            </a:r>
            <a:br>
              <a:rPr lang="tr-TR" sz="1800" b="0" i="0" u="none" strike="noStrike" baseline="0" dirty="0">
                <a:latin typeface="Fd311027-Identity-H"/>
              </a:rPr>
            </a:br>
            <a:r>
              <a:rPr lang="tr-TR" sz="1800" b="0" i="0" u="none" strike="noStrike" baseline="0" dirty="0">
                <a:latin typeface="Fd311027-Identity-H"/>
              </a:rPr>
              <a:t>şekil verme tekniği Mısır'da geliştirilmiş,</a:t>
            </a:r>
            <a:br>
              <a:rPr lang="tr-TR" sz="1800" b="0" i="0" u="none" strike="noStrike" baseline="0" dirty="0">
                <a:latin typeface="Fd311027-Identity-H"/>
              </a:rPr>
            </a:br>
            <a:r>
              <a:rPr lang="tr-TR" sz="1800" b="0" i="0" u="none" strike="noStrike" baseline="0" dirty="0">
                <a:latin typeface="Fd311027-Identity-H"/>
              </a:rPr>
              <a:t>zamanla bütün Ortadoğu'ya yayılmış ve</a:t>
            </a:r>
            <a:br>
              <a:rPr lang="tr-TR" sz="1800" b="0" i="0" u="none" strike="noStrike" baseline="0" dirty="0">
                <a:latin typeface="Fd311027-Identity-H"/>
              </a:rPr>
            </a:br>
            <a:r>
              <a:rPr lang="tr-TR" sz="1800" b="0" i="0" u="none" strike="noStrike" baseline="0" dirty="0">
                <a:latin typeface="Fd311027-Identity-H"/>
              </a:rPr>
              <a:t>Mezopotamya bölgesinde 9. yüzyıldan itibaren</a:t>
            </a:r>
            <a:br>
              <a:rPr lang="tr-TR" sz="1800" b="0" i="0" u="none" strike="noStrike" baseline="0" dirty="0">
                <a:latin typeface="Fd311027-Identity-H"/>
              </a:rPr>
            </a:br>
            <a:r>
              <a:rPr lang="tr-TR" sz="1800" b="0" i="0" u="none" strike="noStrike" baseline="0" dirty="0">
                <a:latin typeface="Fd311027-Identity-H"/>
              </a:rPr>
              <a:t>uygulama alanı bulmuştu.</a:t>
            </a:r>
            <a:endParaRPr lang="tr-TR" sz="1800" dirty="0"/>
          </a:p>
        </p:txBody>
      </p:sp>
      <p:pic>
        <p:nvPicPr>
          <p:cNvPr id="5" name="Resim 4">
            <a:extLst>
              <a:ext uri="{FF2B5EF4-FFF2-40B4-BE49-F238E27FC236}">
                <a16:creationId xmlns:a16="http://schemas.microsoft.com/office/drawing/2014/main" id="{B1E985F9-3DBE-E04F-A194-7A1E76F80985}"/>
              </a:ext>
            </a:extLst>
          </p:cNvPr>
          <p:cNvPicPr>
            <a:picLocks noChangeAspect="1"/>
          </p:cNvPicPr>
          <p:nvPr/>
        </p:nvPicPr>
        <p:blipFill>
          <a:blip r:embed="rId2"/>
          <a:stretch>
            <a:fillRect/>
          </a:stretch>
        </p:blipFill>
        <p:spPr>
          <a:xfrm>
            <a:off x="149334" y="3252338"/>
            <a:ext cx="5167185" cy="3464869"/>
          </a:xfrm>
          <a:prstGeom prst="rect">
            <a:avLst/>
          </a:prstGeom>
        </p:spPr>
      </p:pic>
      <p:pic>
        <p:nvPicPr>
          <p:cNvPr id="7" name="İçerik Yer Tutucusu 6">
            <a:extLst>
              <a:ext uri="{FF2B5EF4-FFF2-40B4-BE49-F238E27FC236}">
                <a16:creationId xmlns:a16="http://schemas.microsoft.com/office/drawing/2014/main" id="{631BA848-0806-DEF4-8833-951F83835203}"/>
              </a:ext>
            </a:extLst>
          </p:cNvPr>
          <p:cNvPicPr>
            <a:picLocks noChangeAspect="1"/>
          </p:cNvPicPr>
          <p:nvPr/>
        </p:nvPicPr>
        <p:blipFill>
          <a:blip r:embed="rId3"/>
          <a:stretch>
            <a:fillRect/>
          </a:stretch>
        </p:blipFill>
        <p:spPr>
          <a:xfrm>
            <a:off x="6564619" y="3258635"/>
            <a:ext cx="5167185" cy="3370943"/>
          </a:xfrm>
          <a:prstGeom prst="rect">
            <a:avLst/>
          </a:prstGeom>
        </p:spPr>
      </p:pic>
      <p:sp>
        <p:nvSpPr>
          <p:cNvPr id="9" name="Metin kutusu 8">
            <a:extLst>
              <a:ext uri="{FF2B5EF4-FFF2-40B4-BE49-F238E27FC236}">
                <a16:creationId xmlns:a16="http://schemas.microsoft.com/office/drawing/2014/main" id="{14C39FA9-83D7-B358-E6F8-47DE29E652CA}"/>
              </a:ext>
            </a:extLst>
          </p:cNvPr>
          <p:cNvSpPr txBox="1"/>
          <p:nvPr/>
        </p:nvSpPr>
        <p:spPr>
          <a:xfrm>
            <a:off x="6318606" y="0"/>
            <a:ext cx="5661059" cy="3252338"/>
          </a:xfrm>
          <a:prstGeom prst="rect">
            <a:avLst/>
          </a:prstGeom>
          <a:noFill/>
        </p:spPr>
        <p:txBody>
          <a:bodyPr wrap="square">
            <a:spAutoFit/>
          </a:bodyPr>
          <a:lstStyle/>
          <a:p>
            <a:pPr algn="l"/>
            <a:r>
              <a:rPr lang="tr-TR" b="0" i="0" u="none" strike="noStrike" baseline="0" dirty="0">
                <a:latin typeface="Fd235633-Identity-H"/>
              </a:rPr>
              <a:t>Sır süslemeli cam kadeh, </a:t>
            </a:r>
            <a:r>
              <a:rPr lang="tr-TR" b="0" i="0" u="none" strike="noStrike" baseline="0" dirty="0">
                <a:latin typeface="Fd311027-Identity-H"/>
              </a:rPr>
              <a:t>Mısır,</a:t>
            </a:r>
          </a:p>
          <a:p>
            <a:pPr algn="l"/>
            <a:r>
              <a:rPr lang="tr-TR" b="0" i="0" u="none" strike="noStrike" baseline="0" dirty="0">
                <a:latin typeface="Fd311027-Identity-H"/>
              </a:rPr>
              <a:t>1O. yüzyıl, yükseklik 8,5 cm, çap 1 3,3 cm,</a:t>
            </a:r>
          </a:p>
          <a:p>
            <a:pPr algn="l"/>
            <a:r>
              <a:rPr lang="tr-TR" b="0" i="0" u="none" strike="noStrike" baseline="0" dirty="0">
                <a:latin typeface="Fd311027-Identity-H"/>
              </a:rPr>
              <a:t>Berlin, İslam Sanatı Müzesi</a:t>
            </a:r>
          </a:p>
          <a:p>
            <a:pPr algn="l"/>
            <a:r>
              <a:rPr lang="tr-TR" b="0" i="0" u="none" strike="noStrike" baseline="0" dirty="0">
                <a:latin typeface="Fd311027-Identity-H"/>
              </a:rPr>
              <a:t>Kadehin iç tarafındaki sır süslemeleri, her</a:t>
            </a:r>
          </a:p>
          <a:p>
            <a:pPr algn="l"/>
            <a:r>
              <a:rPr lang="tr-TR" b="0" i="0" u="none" strike="noStrike" baseline="0" dirty="0">
                <a:latin typeface="Fd311027-Identity-H"/>
              </a:rPr>
              <a:t>biri yuvarlak çerçeveler içine yerleştirilmiş</a:t>
            </a:r>
          </a:p>
          <a:p>
            <a:pPr algn="l"/>
            <a:r>
              <a:rPr lang="tr-TR" b="0" i="0" u="none" strike="noStrike" baseline="0" dirty="0">
                <a:latin typeface="Fd311027-Identity-H"/>
              </a:rPr>
              <a:t>dört damladan oluşur; çerçevelerin arasındaki</a:t>
            </a:r>
          </a:p>
          <a:p>
            <a:pPr algn="l"/>
            <a:r>
              <a:rPr lang="tr-TR" b="0" i="0" u="none" strike="noStrike" baseline="0" dirty="0">
                <a:latin typeface="Fd311027-Identity-H"/>
              </a:rPr>
              <a:t>boşluklar ise bindirmeli sarmallarla bezenmiştir.</a:t>
            </a:r>
          </a:p>
          <a:p>
            <a:pPr algn="l"/>
            <a:r>
              <a:rPr lang="tr-TR" b="0" i="0" u="none" strike="noStrike" baseline="0" dirty="0">
                <a:latin typeface="Fd311027-Identity-H"/>
              </a:rPr>
              <a:t>İki yatay çizgi seti, bezemeli alanı</a:t>
            </a:r>
          </a:p>
          <a:p>
            <a:pPr algn="l"/>
            <a:r>
              <a:rPr lang="tr-TR" b="0" i="0" u="none" strike="noStrike" baseline="0" dirty="0">
                <a:latin typeface="Fd311027-Identity-H"/>
              </a:rPr>
              <a:t>ayırır. Gümüş ve bakır oksitlerinin kullanıldığı</a:t>
            </a:r>
          </a:p>
          <a:p>
            <a:pPr algn="l"/>
            <a:r>
              <a:rPr lang="tr-TR" b="0" i="0" u="none" strike="noStrike" baseline="0" dirty="0">
                <a:latin typeface="Fd311027-Identity-H"/>
              </a:rPr>
              <a:t>sır bezeme tekniği, sırlı seramik eşyadakiyle</a:t>
            </a:r>
          </a:p>
          <a:p>
            <a:pPr algn="l"/>
            <a:r>
              <a:rPr lang="tr-TR" b="0" i="0" u="none" strike="noStrike" baseline="0" dirty="0">
                <a:latin typeface="Fd311027-Identity-H"/>
              </a:rPr>
              <a:t>aynıdır.</a:t>
            </a:r>
            <a:endParaRPr lang="tr-TR" dirty="0"/>
          </a:p>
        </p:txBody>
      </p:sp>
    </p:spTree>
    <p:extLst>
      <p:ext uri="{BB962C8B-B14F-4D97-AF65-F5344CB8AC3E}">
        <p14:creationId xmlns:p14="http://schemas.microsoft.com/office/powerpoint/2010/main" val="1593732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EE58D7-1996-7727-E6A0-CB0A0338686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C10C44A-6CD0-5090-76BF-19C99D19D111}"/>
              </a:ext>
            </a:extLst>
          </p:cNvPr>
          <p:cNvSpPr>
            <a:spLocks noGrp="1"/>
          </p:cNvSpPr>
          <p:nvPr>
            <p:ph idx="1"/>
          </p:nvPr>
        </p:nvSpPr>
        <p:spPr/>
        <p:txBody>
          <a:bodyPr/>
          <a:lstStyle/>
          <a:p>
            <a:endParaRPr lang="tr-TR" dirty="0"/>
          </a:p>
        </p:txBody>
      </p:sp>
      <p:pic>
        <p:nvPicPr>
          <p:cNvPr id="5" name="Resim 4">
            <a:extLst>
              <a:ext uri="{FF2B5EF4-FFF2-40B4-BE49-F238E27FC236}">
                <a16:creationId xmlns:a16="http://schemas.microsoft.com/office/drawing/2014/main" id="{8A905503-747E-544F-A3D3-6D20BCC04C35}"/>
              </a:ext>
            </a:extLst>
          </p:cNvPr>
          <p:cNvPicPr>
            <a:picLocks noChangeAspect="1"/>
          </p:cNvPicPr>
          <p:nvPr/>
        </p:nvPicPr>
        <p:blipFill>
          <a:blip r:embed="rId2"/>
          <a:stretch>
            <a:fillRect/>
          </a:stretch>
        </p:blipFill>
        <p:spPr>
          <a:xfrm>
            <a:off x="7111060" y="3151577"/>
            <a:ext cx="4791919" cy="3341298"/>
          </a:xfrm>
          <a:prstGeom prst="rect">
            <a:avLst/>
          </a:prstGeom>
        </p:spPr>
      </p:pic>
      <p:sp>
        <p:nvSpPr>
          <p:cNvPr id="7" name="Metin kutusu 6">
            <a:extLst>
              <a:ext uri="{FF2B5EF4-FFF2-40B4-BE49-F238E27FC236}">
                <a16:creationId xmlns:a16="http://schemas.microsoft.com/office/drawing/2014/main" id="{291731AC-97E7-2C8F-D9CE-CCA85ADC1D5F}"/>
              </a:ext>
            </a:extLst>
          </p:cNvPr>
          <p:cNvSpPr txBox="1"/>
          <p:nvPr/>
        </p:nvSpPr>
        <p:spPr>
          <a:xfrm>
            <a:off x="585627" y="472611"/>
            <a:ext cx="8560941" cy="5262979"/>
          </a:xfrm>
          <a:prstGeom prst="rect">
            <a:avLst/>
          </a:prstGeom>
          <a:noFill/>
        </p:spPr>
        <p:txBody>
          <a:bodyPr wrap="square">
            <a:spAutoFit/>
          </a:bodyPr>
          <a:lstStyle/>
          <a:p>
            <a:pPr algn="l"/>
            <a:r>
              <a:rPr lang="tr-TR" sz="2400" b="0" i="0" u="none" strike="noStrike" baseline="0" dirty="0" err="1">
                <a:latin typeface="Times New Roman" panose="02020603050405020304" pitchFamily="18" charset="0"/>
                <a:cs typeface="Times New Roman" panose="02020603050405020304" pitchFamily="18" charset="0"/>
              </a:rPr>
              <a:t>Aglebi</a:t>
            </a:r>
            <a:r>
              <a:rPr lang="tr-TR" sz="2400" b="0" i="0" u="none" strike="noStrike" baseline="0" dirty="0">
                <a:latin typeface="Times New Roman" panose="02020603050405020304" pitchFamily="18" charset="0"/>
                <a:cs typeface="Times New Roman" panose="02020603050405020304" pitchFamily="18" charset="0"/>
              </a:rPr>
              <a:t> sarnıçları, Kayrevan, 9. yüzyıl</a:t>
            </a:r>
          </a:p>
          <a:p>
            <a:pPr algn="l"/>
            <a:r>
              <a:rPr lang="fi-FI" sz="2400" b="0" i="0" u="none" strike="noStrike" baseline="0" dirty="0">
                <a:latin typeface="Times New Roman" panose="02020603050405020304" pitchFamily="18" charset="0"/>
                <a:cs typeface="Times New Roman" panose="02020603050405020304" pitchFamily="18" charset="0"/>
              </a:rPr>
              <a:t>Kayrevan ve komşu saltanat kenti Rakkade</a:t>
            </a:r>
          </a:p>
          <a:p>
            <a:pPr algn="l"/>
            <a:r>
              <a:rPr lang="tr-TR" sz="2400" b="0" i="0" u="none" strike="noStrike" baseline="0" dirty="0">
                <a:latin typeface="Times New Roman" panose="02020603050405020304" pitchFamily="18" charset="0"/>
                <a:cs typeface="Times New Roman" panose="02020603050405020304" pitchFamily="18" charset="0"/>
              </a:rPr>
              <a:t>yakınlarında </a:t>
            </a:r>
            <a:r>
              <a:rPr lang="tr-TR" sz="2400" b="0" i="0" u="none" strike="noStrike" baseline="0" dirty="0" err="1">
                <a:latin typeface="Times New Roman" panose="02020603050405020304" pitchFamily="18" charset="0"/>
                <a:cs typeface="Times New Roman" panose="02020603050405020304" pitchFamily="18" charset="0"/>
              </a:rPr>
              <a:t>Aglebi</a:t>
            </a:r>
            <a:r>
              <a:rPr lang="tr-TR" sz="2400" b="0" i="0" u="none" strike="noStrike" baseline="0" dirty="0">
                <a:latin typeface="Times New Roman" panose="02020603050405020304" pitchFamily="18" charset="0"/>
                <a:cs typeface="Times New Roman" panose="02020603050405020304" pitchFamily="18" charset="0"/>
              </a:rPr>
              <a:t> döneminden kalma çarpıcı</a:t>
            </a:r>
          </a:p>
          <a:p>
            <a:pPr algn="l"/>
            <a:r>
              <a:rPr lang="tr-TR" sz="2400" b="0" i="0" u="none" strike="noStrike" baseline="0" dirty="0">
                <a:latin typeface="Times New Roman" panose="02020603050405020304" pitchFamily="18" charset="0"/>
                <a:cs typeface="Times New Roman" panose="02020603050405020304" pitchFamily="18" charset="0"/>
              </a:rPr>
              <a:t>su mühendisliği yapıları hala ayaktadır.</a:t>
            </a:r>
          </a:p>
          <a:p>
            <a:pPr algn="l"/>
            <a:r>
              <a:rPr lang="es-ES" sz="2400" b="0" i="0" u="none" strike="noStrike" baseline="0" dirty="0">
                <a:latin typeface="Times New Roman" panose="02020603050405020304" pitchFamily="18" charset="0"/>
                <a:cs typeface="Times New Roman" panose="02020603050405020304" pitchFamily="18" charset="0"/>
              </a:rPr>
              <a:t>Bu bozkır bölgede su son derece değerli bir</a:t>
            </a:r>
          </a:p>
          <a:p>
            <a:pPr algn="l"/>
            <a:r>
              <a:rPr lang="tr-TR" sz="2400" b="0" i="0" u="none" strike="noStrike" baseline="0" dirty="0">
                <a:latin typeface="Times New Roman" panose="02020603050405020304" pitchFamily="18" charset="0"/>
                <a:cs typeface="Times New Roman" panose="02020603050405020304" pitchFamily="18" charset="0"/>
              </a:rPr>
              <a:t>şeydi ve klasik antik çağın mühendisleri su</a:t>
            </a:r>
          </a:p>
          <a:p>
            <a:pPr algn="l"/>
            <a:r>
              <a:rPr lang="tr-TR" sz="2400" b="0" i="0" u="none" strike="noStrike" baseline="0" dirty="0">
                <a:latin typeface="Times New Roman" panose="02020603050405020304" pitchFamily="18" charset="0"/>
                <a:cs typeface="Times New Roman" panose="02020603050405020304" pitchFamily="18" charset="0"/>
              </a:rPr>
              <a:t>teminine yönelik sistemleri kurmaya zaten</a:t>
            </a:r>
          </a:p>
          <a:p>
            <a:pPr algn="l"/>
            <a:r>
              <a:rPr lang="tr-TR" sz="2400" b="0" i="0" u="none" strike="noStrike" baseline="0" dirty="0">
                <a:latin typeface="Times New Roman" panose="02020603050405020304" pitchFamily="18" charset="0"/>
                <a:cs typeface="Times New Roman" panose="02020603050405020304" pitchFamily="18" charset="0"/>
              </a:rPr>
              <a:t>başlamışlardı. Daire biçimli bu iki havuzu da</a:t>
            </a:r>
          </a:p>
          <a:p>
            <a:pPr algn="l"/>
            <a:r>
              <a:rPr lang="tr-TR" sz="2400" b="0" i="0" u="none" strike="noStrike" baseline="0" dirty="0">
                <a:latin typeface="Times New Roman" panose="02020603050405020304" pitchFamily="18" charset="0"/>
                <a:cs typeface="Times New Roman" panose="02020603050405020304" pitchFamily="18" charset="0"/>
              </a:rPr>
              <a:t>kapsamak üzere, günümüze ulaşan bir dizi</a:t>
            </a:r>
          </a:p>
          <a:p>
            <a:pPr algn="l"/>
            <a:r>
              <a:rPr lang="tr-TR" sz="2400" b="0" i="0" u="none" strike="noStrike" baseline="0" dirty="0">
                <a:latin typeface="Times New Roman" panose="02020603050405020304" pitchFamily="18" charset="0"/>
                <a:cs typeface="Times New Roman" panose="02020603050405020304" pitchFamily="18" charset="0"/>
              </a:rPr>
              <a:t>olağanüstü 9. yüzyıl yapısı vardır. Havuzlar</a:t>
            </a:r>
          </a:p>
          <a:p>
            <a:pPr algn="l"/>
            <a:r>
              <a:rPr lang="tr-TR" sz="2400" b="0" i="0" u="none" strike="noStrike" baseline="0" dirty="0">
                <a:latin typeface="Times New Roman" panose="02020603050405020304" pitchFamily="18" charset="0"/>
                <a:cs typeface="Times New Roman" panose="02020603050405020304" pitchFamily="18" charset="0"/>
              </a:rPr>
              <a:t>gölet ve süzme sarnıcı işlevi görmenin yanı</a:t>
            </a:r>
          </a:p>
          <a:p>
            <a:pPr algn="l"/>
            <a:r>
              <a:rPr lang="tr-TR" sz="2400" b="0" i="0" u="none" strike="noStrike" baseline="0" dirty="0">
                <a:latin typeface="Times New Roman" panose="02020603050405020304" pitchFamily="18" charset="0"/>
                <a:cs typeface="Times New Roman" panose="02020603050405020304" pitchFamily="18" charset="0"/>
              </a:rPr>
              <a:t>sıra, hükümdarların su yarışları ve kayık gezintileri</a:t>
            </a:r>
          </a:p>
          <a:p>
            <a:pPr algn="l"/>
            <a:r>
              <a:rPr lang="tr-TR" sz="2400" b="0" i="0" u="none" strike="noStrike" baseline="0" dirty="0">
                <a:latin typeface="Times New Roman" panose="02020603050405020304" pitchFamily="18" charset="0"/>
                <a:cs typeface="Times New Roman" panose="02020603050405020304" pitchFamily="18" charset="0"/>
              </a:rPr>
              <a:t>gibi boş zaman uğraşlarının keyfini</a:t>
            </a:r>
          </a:p>
          <a:p>
            <a:pPr algn="l"/>
            <a:r>
              <a:rPr lang="tr-TR" sz="2400" b="0" i="0" u="none" strike="noStrike" baseline="0" dirty="0">
                <a:latin typeface="Times New Roman" panose="02020603050405020304" pitchFamily="18" charset="0"/>
                <a:cs typeface="Times New Roman" panose="02020603050405020304" pitchFamily="18" charset="0"/>
              </a:rPr>
              <a:t>çıkarabildiği yerlerdi.</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21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EE587A5-3B8E-73F4-0AC0-B65F60984DCC}"/>
              </a:ext>
            </a:extLst>
          </p:cNvPr>
          <p:cNvSpPr>
            <a:spLocks noGrp="1"/>
          </p:cNvSpPr>
          <p:nvPr>
            <p:ph type="title"/>
          </p:nvPr>
        </p:nvSpPr>
        <p:spPr>
          <a:xfrm>
            <a:off x="838200" y="557189"/>
            <a:ext cx="10515600" cy="2057043"/>
          </a:xfrm>
        </p:spPr>
        <p:txBody>
          <a:bodyPr vert="horz" lIns="91440" tIns="45720" rIns="91440" bIns="45720" rtlCol="0" anchor="ctr">
            <a:normAutofit/>
          </a:bodyPr>
          <a:lstStyle/>
          <a:p>
            <a:r>
              <a:rPr lang="tr-TR" sz="5200" kern="1200" dirty="0">
                <a:solidFill>
                  <a:schemeClr val="tx1"/>
                </a:solidFill>
                <a:latin typeface="+mj-lt"/>
                <a:ea typeface="+mj-ea"/>
                <a:cs typeface="+mj-cs"/>
              </a:rPr>
              <a:t>Seramik kaseler, 10-11. yy. Mısır</a:t>
            </a:r>
            <a:endParaRPr lang="en-US" sz="5200" kern="1200" dirty="0">
              <a:solidFill>
                <a:schemeClr val="tx1"/>
              </a:solidFill>
              <a:latin typeface="+mj-lt"/>
              <a:ea typeface="+mj-ea"/>
              <a:cs typeface="+mj-cs"/>
            </a:endParaRPr>
          </a:p>
        </p:txBody>
      </p:sp>
      <p:pic>
        <p:nvPicPr>
          <p:cNvPr id="9" name="Resim 8">
            <a:extLst>
              <a:ext uri="{FF2B5EF4-FFF2-40B4-BE49-F238E27FC236}">
                <a16:creationId xmlns:a16="http://schemas.microsoft.com/office/drawing/2014/main" id="{367A0214-9957-CB91-EB9F-CBD47F1C493E}"/>
              </a:ext>
            </a:extLst>
          </p:cNvPr>
          <p:cNvPicPr>
            <a:picLocks noChangeAspect="1"/>
          </p:cNvPicPr>
          <p:nvPr/>
        </p:nvPicPr>
        <p:blipFill rotWithShape="1">
          <a:blip r:embed="rId2"/>
          <a:srcRect l="-4889" t="51691" r="19871" b="14694"/>
          <a:stretch/>
        </p:blipFill>
        <p:spPr>
          <a:xfrm>
            <a:off x="-67812" y="2614232"/>
            <a:ext cx="4115831" cy="3786569"/>
          </a:xfrm>
          <a:prstGeom prst="rect">
            <a:avLst/>
          </a:prstGeom>
        </p:spPr>
      </p:pic>
      <p:pic>
        <p:nvPicPr>
          <p:cNvPr id="5" name="İçerik Yer Tutucusu 4">
            <a:extLst>
              <a:ext uri="{FF2B5EF4-FFF2-40B4-BE49-F238E27FC236}">
                <a16:creationId xmlns:a16="http://schemas.microsoft.com/office/drawing/2014/main" id="{7F2F47C3-2141-9152-F6E6-396445CC4E84}"/>
              </a:ext>
            </a:extLst>
          </p:cNvPr>
          <p:cNvPicPr>
            <a:picLocks noGrp="1" noChangeAspect="1"/>
          </p:cNvPicPr>
          <p:nvPr>
            <p:ph idx="1"/>
          </p:nvPr>
        </p:nvPicPr>
        <p:blipFill>
          <a:blip r:embed="rId3"/>
          <a:stretch>
            <a:fillRect/>
          </a:stretch>
        </p:blipFill>
        <p:spPr>
          <a:xfrm>
            <a:off x="4480808" y="2785950"/>
            <a:ext cx="3222692" cy="3514855"/>
          </a:xfrm>
          <a:prstGeom prst="rect">
            <a:avLst/>
          </a:prstGeom>
        </p:spPr>
      </p:pic>
      <p:pic>
        <p:nvPicPr>
          <p:cNvPr id="7" name="Resim 6">
            <a:extLst>
              <a:ext uri="{FF2B5EF4-FFF2-40B4-BE49-F238E27FC236}">
                <a16:creationId xmlns:a16="http://schemas.microsoft.com/office/drawing/2014/main" id="{24654CF9-4DFC-479A-8F23-C4914D6C321E}"/>
              </a:ext>
            </a:extLst>
          </p:cNvPr>
          <p:cNvPicPr>
            <a:picLocks noChangeAspect="1"/>
          </p:cNvPicPr>
          <p:nvPr/>
        </p:nvPicPr>
        <p:blipFill>
          <a:blip r:embed="rId4"/>
          <a:stretch>
            <a:fillRect/>
          </a:stretch>
        </p:blipFill>
        <p:spPr>
          <a:xfrm>
            <a:off x="8328077" y="2785950"/>
            <a:ext cx="3526727" cy="3514855"/>
          </a:xfrm>
          <a:prstGeom prst="rect">
            <a:avLst/>
          </a:prstGeom>
        </p:spPr>
      </p:pic>
    </p:spTree>
    <p:extLst>
      <p:ext uri="{BB962C8B-B14F-4D97-AF65-F5344CB8AC3E}">
        <p14:creationId xmlns:p14="http://schemas.microsoft.com/office/powerpoint/2010/main" val="3827506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F65DF5-E3FF-61CC-1EC2-100E7356F209}"/>
              </a:ext>
            </a:extLst>
          </p:cNvPr>
          <p:cNvSpPr>
            <a:spLocks noGrp="1"/>
          </p:cNvSpPr>
          <p:nvPr>
            <p:ph type="title"/>
          </p:nvPr>
        </p:nvSpPr>
        <p:spPr/>
        <p:txBody>
          <a:bodyPr/>
          <a:lstStyle/>
          <a:p>
            <a:r>
              <a:rPr lang="tr-TR" dirty="0"/>
              <a:t>Temel Kaynaklar (sunuya ait)</a:t>
            </a:r>
          </a:p>
        </p:txBody>
      </p:sp>
      <p:sp>
        <p:nvSpPr>
          <p:cNvPr id="3" name="İçerik Yer Tutucusu 2">
            <a:extLst>
              <a:ext uri="{FF2B5EF4-FFF2-40B4-BE49-F238E27FC236}">
                <a16:creationId xmlns:a16="http://schemas.microsoft.com/office/drawing/2014/main" id="{DBCE3827-52AC-8078-C21E-DACC02C43E75}"/>
              </a:ext>
            </a:extLst>
          </p:cNvPr>
          <p:cNvSpPr>
            <a:spLocks noGrp="1"/>
          </p:cNvSpPr>
          <p:nvPr>
            <p:ph idx="1"/>
          </p:nvPr>
        </p:nvSpPr>
        <p:spPr/>
        <p:txBody>
          <a:bodyPr/>
          <a:lstStyle/>
          <a:p>
            <a:r>
              <a:rPr lang="tr-TR" dirty="0" err="1">
                <a:effectLst/>
                <a:latin typeface="Verdana" panose="020B0604030504040204" pitchFamily="34" charset="0"/>
                <a:ea typeface="Calibri" panose="020F0502020204030204" pitchFamily="34" charset="0"/>
                <a:cs typeface="TimesNewRomanPSMT"/>
              </a:rPr>
              <a:t>Hattstein</a:t>
            </a:r>
            <a:r>
              <a:rPr lang="tr-TR" dirty="0">
                <a:effectLst/>
                <a:latin typeface="Verdana" panose="020B0604030504040204" pitchFamily="34" charset="0"/>
                <a:ea typeface="Calibri" panose="020F0502020204030204" pitchFamily="34" charset="0"/>
                <a:cs typeface="TimesNewRomanPSMT"/>
              </a:rPr>
              <a:t>, Markus, Peter </a:t>
            </a:r>
            <a:r>
              <a:rPr lang="tr-TR" dirty="0" err="1">
                <a:effectLst/>
                <a:latin typeface="Verdana" panose="020B0604030504040204" pitchFamily="34" charset="0"/>
                <a:ea typeface="Calibri" panose="020F0502020204030204" pitchFamily="34" charset="0"/>
                <a:cs typeface="TimesNewRomanPSMT"/>
              </a:rPr>
              <a:t>Delius</a:t>
            </a:r>
            <a:r>
              <a:rPr lang="tr-TR">
                <a:latin typeface="Verdana" panose="020B0604030504040204" pitchFamily="34" charset="0"/>
                <a:ea typeface="Calibri" panose="020F0502020204030204" pitchFamily="34" charset="0"/>
                <a:cs typeface="TimesNewRomanPSMT"/>
              </a:rPr>
              <a:t>, </a:t>
            </a:r>
            <a:r>
              <a:rPr lang="tr-TR">
                <a:effectLst/>
                <a:latin typeface="Verdana" panose="020B0604030504040204" pitchFamily="34" charset="0"/>
                <a:ea typeface="Calibri" panose="020F0502020204030204" pitchFamily="34" charset="0"/>
                <a:cs typeface="TimesNewRomanPSMT"/>
              </a:rPr>
              <a:t>İslam</a:t>
            </a:r>
            <a:r>
              <a:rPr lang="tr-TR" dirty="0">
                <a:effectLst/>
                <a:latin typeface="Verdana" panose="020B0604030504040204" pitchFamily="34" charset="0"/>
                <a:ea typeface="Calibri" panose="020F0502020204030204" pitchFamily="34" charset="0"/>
                <a:cs typeface="TimesNewRomanPSMT"/>
              </a:rPr>
              <a:t>: Sanatı ve Mimarisi, Literatür, İstanbul, 2005.</a:t>
            </a:r>
            <a:endParaRPr lang="tr-TR" dirty="0">
              <a:effectLst/>
              <a:latin typeface="Verdana" panose="020B0604030504040204" pitchFamily="34" charset="0"/>
              <a:ea typeface="Times New Roman" panose="02020603050405020304" pitchFamily="18" charset="0"/>
              <a:cs typeface="Times New Roman" panose="02020603050405020304" pitchFamily="18" charset="0"/>
            </a:endParaRPr>
          </a:p>
          <a:p>
            <a:r>
              <a:rPr lang="tr-TR" dirty="0"/>
              <a:t>Archnet.org</a:t>
            </a:r>
          </a:p>
          <a:p>
            <a:r>
              <a:rPr lang="tr-TR" dirty="0" err="1"/>
              <a:t>Metropolian</a:t>
            </a:r>
            <a:r>
              <a:rPr lang="tr-TR" dirty="0"/>
              <a:t> </a:t>
            </a:r>
            <a:r>
              <a:rPr lang="tr-TR" dirty="0" err="1"/>
              <a:t>Museum</a:t>
            </a:r>
            <a:endParaRPr lang="tr-TR" dirty="0"/>
          </a:p>
          <a:p>
            <a:endParaRPr lang="tr-TR" dirty="0"/>
          </a:p>
        </p:txBody>
      </p:sp>
    </p:spTree>
    <p:extLst>
      <p:ext uri="{BB962C8B-B14F-4D97-AF65-F5344CB8AC3E}">
        <p14:creationId xmlns:p14="http://schemas.microsoft.com/office/powerpoint/2010/main" val="343205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C9B4C8-ECCF-D610-7841-4BE1E8F17F89}"/>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0AF84FD8-A478-F370-F10D-6A7903E5A86E}"/>
              </a:ext>
            </a:extLst>
          </p:cNvPr>
          <p:cNvPicPr>
            <a:picLocks noChangeAspect="1"/>
          </p:cNvPicPr>
          <p:nvPr/>
        </p:nvPicPr>
        <p:blipFill>
          <a:blip r:embed="rId2"/>
          <a:stretch>
            <a:fillRect/>
          </a:stretch>
        </p:blipFill>
        <p:spPr>
          <a:xfrm>
            <a:off x="5631712" y="2030034"/>
            <a:ext cx="6435524" cy="3496574"/>
          </a:xfrm>
          <a:prstGeom prst="rect">
            <a:avLst/>
          </a:prstGeom>
        </p:spPr>
      </p:pic>
      <p:sp>
        <p:nvSpPr>
          <p:cNvPr id="7" name="Metin kutusu 6">
            <a:extLst>
              <a:ext uri="{FF2B5EF4-FFF2-40B4-BE49-F238E27FC236}">
                <a16:creationId xmlns:a16="http://schemas.microsoft.com/office/drawing/2014/main" id="{3D0D2510-5542-7697-D55F-28564ECE24D1}"/>
              </a:ext>
            </a:extLst>
          </p:cNvPr>
          <p:cNvSpPr txBox="1"/>
          <p:nvPr/>
        </p:nvSpPr>
        <p:spPr>
          <a:xfrm>
            <a:off x="215757" y="1690687"/>
            <a:ext cx="5415955" cy="4154984"/>
          </a:xfrm>
          <a:prstGeom prst="rect">
            <a:avLst/>
          </a:prstGeom>
          <a:noFill/>
        </p:spPr>
        <p:txBody>
          <a:bodyPr wrap="square">
            <a:spAutoFit/>
          </a:bodyPr>
          <a:lstStyle/>
          <a:p>
            <a:pPr algn="l"/>
            <a:r>
              <a:rPr lang="tr-TR" sz="2400" b="0" i="0" u="none" strike="noStrike" baseline="0" dirty="0">
                <a:latin typeface="Times New Roman" panose="02020603050405020304" pitchFamily="18" charset="0"/>
                <a:cs typeface="Times New Roman" panose="02020603050405020304" pitchFamily="18" charset="0"/>
              </a:rPr>
              <a:t>Manastır </a:t>
            </a:r>
            <a:r>
              <a:rPr lang="tr-TR" sz="2400" b="0" i="0" u="none" strike="noStrike" baseline="0" dirty="0" err="1">
                <a:latin typeface="Times New Roman" panose="02020603050405020304" pitchFamily="18" charset="0"/>
                <a:cs typeface="Times New Roman" panose="02020603050405020304" pitchFamily="18" charset="0"/>
              </a:rPr>
              <a:t>ribatı</a:t>
            </a:r>
            <a:r>
              <a:rPr lang="tr-TR" sz="2400" b="0" i="0" u="none" strike="noStrike" baseline="0" dirty="0">
                <a:latin typeface="Times New Roman" panose="02020603050405020304" pitchFamily="18" charset="0"/>
                <a:cs typeface="Times New Roman" panose="02020603050405020304" pitchFamily="18" charset="0"/>
              </a:rPr>
              <a:t>, kuruluşu 796</a:t>
            </a:r>
          </a:p>
          <a:p>
            <a:pPr algn="l"/>
            <a:endParaRPr lang="tr-TR" sz="2400" b="0" i="0" u="none" strike="noStrike" baseline="0" dirty="0">
              <a:latin typeface="Times New Roman" panose="02020603050405020304" pitchFamily="18" charset="0"/>
              <a:cs typeface="Times New Roman" panose="02020603050405020304" pitchFamily="18" charset="0"/>
            </a:endParaRPr>
          </a:p>
          <a:p>
            <a:pPr algn="l"/>
            <a:r>
              <a:rPr lang="tr-TR" sz="2400" b="0" i="0" u="none" strike="noStrike" baseline="0" dirty="0">
                <a:latin typeface="Times New Roman" panose="02020603050405020304" pitchFamily="18" charset="0"/>
                <a:cs typeface="Times New Roman" panose="02020603050405020304" pitchFamily="18" charset="0"/>
              </a:rPr>
              <a:t>Buranın ilk sade zemin planı burçlarla tahkim edilmiş bir kare dış duvardan ibaretti. Ama</a:t>
            </a:r>
          </a:p>
          <a:p>
            <a:pPr algn="l"/>
            <a:r>
              <a:rPr lang="tr-TR" sz="2400" b="0" i="0" u="none" strike="noStrike" baseline="0" dirty="0">
                <a:latin typeface="Times New Roman" panose="02020603050405020304" pitchFamily="18" charset="0"/>
                <a:cs typeface="Times New Roman" panose="02020603050405020304" pitchFamily="18" charset="0"/>
              </a:rPr>
              <a:t>1O. yüzyılda genişledi ve birbirine eklemlenen</a:t>
            </a:r>
          </a:p>
          <a:p>
            <a:pPr algn="l"/>
            <a:r>
              <a:rPr lang="tr-TR" sz="2400" b="0" i="0" u="none" strike="noStrike" baseline="0" dirty="0">
                <a:latin typeface="Times New Roman" panose="02020603050405020304" pitchFamily="18" charset="0"/>
                <a:cs typeface="Times New Roman" panose="02020603050405020304" pitchFamily="18" charset="0"/>
              </a:rPr>
              <a:t>bir dizi </a:t>
            </a:r>
            <a:r>
              <a:rPr lang="tr-TR" sz="2400" b="0" i="0" u="none" strike="noStrike" baseline="0" dirty="0" err="1">
                <a:latin typeface="Times New Roman" panose="02020603050405020304" pitchFamily="18" charset="0"/>
                <a:cs typeface="Times New Roman" panose="02020603050405020304" pitchFamily="18" charset="0"/>
              </a:rPr>
              <a:t>ribatla</a:t>
            </a:r>
            <a:r>
              <a:rPr lang="tr-TR" sz="2400" b="0" i="0" u="none" strike="noStrike" baseline="0" dirty="0">
                <a:latin typeface="Times New Roman" panose="02020603050405020304" pitchFamily="18" charset="0"/>
                <a:cs typeface="Times New Roman" panose="02020603050405020304" pitchFamily="18" charset="0"/>
              </a:rPr>
              <a:t> devasa bir yapı topluluğuna</a:t>
            </a:r>
          </a:p>
          <a:p>
            <a:pPr algn="l"/>
            <a:r>
              <a:rPr lang="tr-TR" sz="2400" b="0" i="0" u="none" strike="noStrike" baseline="0" dirty="0">
                <a:latin typeface="Times New Roman" panose="02020603050405020304" pitchFamily="18" charset="0"/>
                <a:cs typeface="Times New Roman" panose="02020603050405020304" pitchFamily="18" charset="0"/>
              </a:rPr>
              <a:t>dönüştü. </a:t>
            </a:r>
            <a:r>
              <a:rPr lang="tr-TR" sz="2400" b="0" i="0" u="none" strike="noStrike" baseline="0" dirty="0" err="1">
                <a:latin typeface="Times New Roman" panose="02020603050405020304" pitchFamily="18" charset="0"/>
                <a:cs typeface="Times New Roman" panose="02020603050405020304" pitchFamily="18" charset="0"/>
              </a:rPr>
              <a:t>Ribatın</a:t>
            </a:r>
            <a:r>
              <a:rPr lang="tr-TR" sz="2400" b="0" i="0" u="none" strike="noStrike" baseline="0" dirty="0">
                <a:latin typeface="Times New Roman" panose="02020603050405020304" pitchFamily="18" charset="0"/>
                <a:cs typeface="Times New Roman" panose="02020603050405020304" pitchFamily="18" charset="0"/>
              </a:rPr>
              <a:t> Yunanca </a:t>
            </a:r>
            <a:r>
              <a:rPr lang="tr-TR" sz="2400" b="0" i="0" u="none" strike="noStrike" baseline="0" dirty="0" err="1">
                <a:latin typeface="Times New Roman" panose="02020603050405020304" pitchFamily="18" charset="0"/>
                <a:cs typeface="Times New Roman" panose="02020603050405020304" pitchFamily="18" charset="0"/>
              </a:rPr>
              <a:t>monosterion</a:t>
            </a:r>
            <a:r>
              <a:rPr lang="tr-TR" sz="2400" b="0" i="0" u="none" strike="noStrike" baseline="0" dirty="0">
                <a:latin typeface="Times New Roman" panose="02020603050405020304" pitchFamily="18" charset="0"/>
                <a:cs typeface="Times New Roman" panose="02020603050405020304" pitchFamily="18" charset="0"/>
              </a:rPr>
              <a:t> kelimesinden</a:t>
            </a:r>
          </a:p>
          <a:p>
            <a:pPr algn="l"/>
            <a:r>
              <a:rPr lang="nl-NL" sz="2400" b="0" i="0" u="none" strike="noStrike" baseline="0" dirty="0">
                <a:latin typeface="Times New Roman" panose="02020603050405020304" pitchFamily="18" charset="0"/>
                <a:cs typeface="Times New Roman" panose="02020603050405020304" pitchFamily="18" charset="0"/>
              </a:rPr>
              <a:t>gelen adı zamanla kente de verildi.</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714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C187AB-A714-D385-FE08-7116298AB3B2}"/>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FAE0ABD9-6726-009E-6B90-8C5978A0332A}"/>
              </a:ext>
            </a:extLst>
          </p:cNvPr>
          <p:cNvPicPr>
            <a:picLocks noChangeAspect="1"/>
          </p:cNvPicPr>
          <p:nvPr/>
        </p:nvPicPr>
        <p:blipFill rotWithShape="1">
          <a:blip r:embed="rId2"/>
          <a:srcRect l="-240" t="15046" r="45753" b="53647"/>
          <a:stretch/>
        </p:blipFill>
        <p:spPr>
          <a:xfrm>
            <a:off x="5619333" y="1571946"/>
            <a:ext cx="6572667" cy="4453847"/>
          </a:xfrm>
          <a:prstGeom prst="rect">
            <a:avLst/>
          </a:prstGeom>
        </p:spPr>
      </p:pic>
      <p:sp>
        <p:nvSpPr>
          <p:cNvPr id="7" name="Metin kutusu 6">
            <a:extLst>
              <a:ext uri="{FF2B5EF4-FFF2-40B4-BE49-F238E27FC236}">
                <a16:creationId xmlns:a16="http://schemas.microsoft.com/office/drawing/2014/main" id="{E85D7140-6633-B5EA-2A65-3748FC43F1D2}"/>
              </a:ext>
            </a:extLst>
          </p:cNvPr>
          <p:cNvSpPr txBox="1"/>
          <p:nvPr/>
        </p:nvSpPr>
        <p:spPr>
          <a:xfrm>
            <a:off x="421241" y="1006867"/>
            <a:ext cx="5054885" cy="4150760"/>
          </a:xfrm>
          <a:prstGeom prst="rect">
            <a:avLst/>
          </a:prstGeom>
          <a:noFill/>
        </p:spPr>
        <p:txBody>
          <a:bodyPr wrap="square">
            <a:spAutoFit/>
          </a:bodyPr>
          <a:lstStyle/>
          <a:p>
            <a:pPr algn="l"/>
            <a:r>
              <a:rPr lang="tr-TR" sz="2400" b="0" i="0" u="none" strike="noStrike" baseline="0" dirty="0">
                <a:latin typeface="Fd235633-Identity-H"/>
              </a:rPr>
              <a:t>Manastır </a:t>
            </a:r>
            <a:r>
              <a:rPr lang="tr-TR" sz="2400" b="0" i="0" u="none" strike="noStrike" baseline="0" dirty="0" err="1">
                <a:latin typeface="Fd235633-Identity-H"/>
              </a:rPr>
              <a:t>ribatının</a:t>
            </a:r>
            <a:r>
              <a:rPr lang="tr-TR" sz="2400" b="0" i="0" u="none" strike="noStrike" baseline="0" dirty="0">
                <a:latin typeface="Fd235633-Identity-H"/>
              </a:rPr>
              <a:t> iç avlusu, </a:t>
            </a:r>
            <a:r>
              <a:rPr lang="tr-TR" sz="2400" b="0" i="0" u="none" strike="noStrike" baseline="0" dirty="0">
                <a:latin typeface="Fd311027-Identity-H"/>
              </a:rPr>
              <a:t>796</a:t>
            </a:r>
          </a:p>
          <a:p>
            <a:pPr algn="l"/>
            <a:endParaRPr lang="tr-TR" sz="2400" b="0" i="0" u="none" strike="noStrike" baseline="0" dirty="0">
              <a:latin typeface="Fd311027-Identity-H"/>
            </a:endParaRPr>
          </a:p>
          <a:p>
            <a:pPr algn="l"/>
            <a:r>
              <a:rPr lang="tr-TR" sz="2400" b="0" i="0" u="none" strike="noStrike" baseline="0" dirty="0" err="1">
                <a:latin typeface="Fd311027-Identity-H"/>
              </a:rPr>
              <a:t>Ribatın</a:t>
            </a:r>
            <a:r>
              <a:rPr lang="tr-TR" sz="2400" b="0" i="0" u="none" strike="noStrike" baseline="0" dirty="0">
                <a:latin typeface="Fd311027-Identity-H"/>
              </a:rPr>
              <a:t> iç avlusuna bakan birkaç katta meskenler, ibadet odaları, idari mekanlar, yatak </a:t>
            </a:r>
            <a:r>
              <a:rPr lang="en-US" sz="2400" b="0" i="0" u="none" strike="noStrike" baseline="0" dirty="0" err="1">
                <a:latin typeface="Fd311027-Identity-H"/>
              </a:rPr>
              <a:t>odaları</a:t>
            </a:r>
            <a:r>
              <a:rPr lang="en-US" sz="2400" b="0" i="0" u="none" strike="noStrike" baseline="0" dirty="0">
                <a:latin typeface="Fd311027-Identity-H"/>
              </a:rPr>
              <a:t> </a:t>
            </a:r>
            <a:r>
              <a:rPr lang="en-US" sz="2400" b="0" i="0" u="none" strike="noStrike" baseline="0" dirty="0" err="1">
                <a:latin typeface="Fd311027-Identity-H"/>
              </a:rPr>
              <a:t>ve</a:t>
            </a:r>
            <a:r>
              <a:rPr lang="en-US" sz="2400" b="0" i="0" u="none" strike="noStrike" baseline="0" dirty="0">
                <a:latin typeface="Fd311027-Identity-H"/>
              </a:rPr>
              <a:t> top </a:t>
            </a:r>
            <a:r>
              <a:rPr lang="en-US" sz="2400" b="0" i="0" u="none" strike="noStrike" baseline="0" dirty="0" err="1">
                <a:latin typeface="Fd311027-Identity-H"/>
              </a:rPr>
              <a:t>yuvaları</a:t>
            </a:r>
            <a:r>
              <a:rPr lang="en-US" sz="2400" b="0" i="0" u="none" strike="noStrike" baseline="0" dirty="0">
                <a:latin typeface="Fd311027-Identity-H"/>
              </a:rPr>
              <a:t> </a:t>
            </a:r>
            <a:r>
              <a:rPr lang="en-US" sz="2400" b="0" i="0" u="none" strike="noStrike" baseline="0" dirty="0" err="1">
                <a:latin typeface="Fd311027-Identity-H"/>
              </a:rPr>
              <a:t>yer</a:t>
            </a:r>
            <a:r>
              <a:rPr lang="en-US" sz="2400" b="0" i="0" u="none" strike="noStrike" baseline="0" dirty="0">
                <a:latin typeface="Fd311027-Identity-H"/>
              </a:rPr>
              <a:t> </a:t>
            </a:r>
            <a:r>
              <a:rPr lang="en-US" sz="2400" b="0" i="0" u="none" strike="noStrike" baseline="0" dirty="0" err="1">
                <a:latin typeface="Fd311027-Identity-H"/>
              </a:rPr>
              <a:t>alırdı</a:t>
            </a:r>
            <a:r>
              <a:rPr lang="en-US" sz="2400" b="0" i="0" u="none" strike="noStrike" baseline="0" dirty="0">
                <a:latin typeface="Fd311027-Identity-H"/>
              </a:rPr>
              <a:t>. </a:t>
            </a:r>
            <a:r>
              <a:rPr lang="en-US" sz="2400" b="0" i="0" u="none" strike="noStrike" baseline="0" dirty="0" err="1">
                <a:latin typeface="Fd311027-Identity-H"/>
              </a:rPr>
              <a:t>Erkekler</a:t>
            </a:r>
            <a:r>
              <a:rPr lang="tr-TR" sz="2400" dirty="0">
                <a:latin typeface="Fd311027-Identity-H"/>
              </a:rPr>
              <a:t> </a:t>
            </a:r>
            <a:r>
              <a:rPr lang="tr-TR" sz="2400" b="0" i="0" u="none" strike="noStrike" baseline="0" dirty="0">
                <a:latin typeface="Fd311027-Identity-H"/>
              </a:rPr>
              <a:t>için yapılmış olan ve günümüzde bir müzeyi barındıran bu </a:t>
            </a:r>
            <a:r>
              <a:rPr lang="tr-TR" sz="2400" b="0" i="0" u="none" strike="noStrike" baseline="0" dirty="0" err="1">
                <a:latin typeface="Fd311027-Identity-H"/>
              </a:rPr>
              <a:t>ribatın</a:t>
            </a:r>
            <a:r>
              <a:rPr lang="tr-TR" sz="2400" b="0" i="0" u="none" strike="noStrike" baseline="0" dirty="0">
                <a:latin typeface="Fd311027-Identity-H"/>
              </a:rPr>
              <a:t> avlusunun güney kenarında, kadınlar için yapılmış olan ve dış dünyaya ayrı bir kapıyla açılan daha küçük bir </a:t>
            </a:r>
            <a:r>
              <a:rPr lang="tr-TR" sz="2400" b="0" i="0" u="none" strike="noStrike" baseline="0" dirty="0" err="1">
                <a:latin typeface="Fd311027-Identity-H"/>
              </a:rPr>
              <a:t>ribata</a:t>
            </a:r>
            <a:r>
              <a:rPr lang="tr-TR" sz="2400" dirty="0">
                <a:latin typeface="Fd311027-Identity-H"/>
              </a:rPr>
              <a:t> </a:t>
            </a:r>
            <a:r>
              <a:rPr lang="tr-TR" sz="2400" b="0" i="0" u="none" strike="noStrike" baseline="0" dirty="0">
                <a:latin typeface="Fd311027-Identity-H"/>
              </a:rPr>
              <a:t>geçiş yeri vardır.</a:t>
            </a:r>
            <a:endParaRPr lang="tr-TR" sz="2400" dirty="0"/>
          </a:p>
        </p:txBody>
      </p:sp>
    </p:spTree>
    <p:extLst>
      <p:ext uri="{BB962C8B-B14F-4D97-AF65-F5344CB8AC3E}">
        <p14:creationId xmlns:p14="http://schemas.microsoft.com/office/powerpoint/2010/main" val="2562703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6EC5D7A3-75C7-7A7D-F16E-9D028DC1D97B}"/>
              </a:ext>
            </a:extLst>
          </p:cNvPr>
          <p:cNvPicPr>
            <a:picLocks noGrp="1" noChangeAspect="1"/>
          </p:cNvPicPr>
          <p:nvPr>
            <p:ph idx="1"/>
          </p:nvPr>
        </p:nvPicPr>
        <p:blipFill>
          <a:blip r:embed="rId2"/>
          <a:stretch>
            <a:fillRect/>
          </a:stretch>
        </p:blipFill>
        <p:spPr>
          <a:xfrm>
            <a:off x="1671633" y="643466"/>
            <a:ext cx="8848733" cy="5571067"/>
          </a:xfrm>
          <a:prstGeom prst="rect">
            <a:avLst/>
          </a:prstGeom>
        </p:spPr>
      </p:pic>
      <p:sp>
        <p:nvSpPr>
          <p:cNvPr id="9" name="Metin kutusu 8">
            <a:extLst>
              <a:ext uri="{FF2B5EF4-FFF2-40B4-BE49-F238E27FC236}">
                <a16:creationId xmlns:a16="http://schemas.microsoft.com/office/drawing/2014/main" id="{434354B7-E19F-1858-1E52-8413D8D6E485}"/>
              </a:ext>
            </a:extLst>
          </p:cNvPr>
          <p:cNvSpPr txBox="1"/>
          <p:nvPr/>
        </p:nvSpPr>
        <p:spPr>
          <a:xfrm>
            <a:off x="2917860" y="4467711"/>
            <a:ext cx="6228707" cy="1015663"/>
          </a:xfrm>
          <a:prstGeom prst="rect">
            <a:avLst/>
          </a:prstGeom>
          <a:noFill/>
        </p:spPr>
        <p:txBody>
          <a:bodyPr wrap="square">
            <a:spAutoFit/>
          </a:bodyPr>
          <a:lstStyle/>
          <a:p>
            <a:pPr algn="l"/>
            <a:endParaRPr lang="tr-TR" sz="2000" dirty="0">
              <a:solidFill>
                <a:srgbClr val="F9853C"/>
              </a:solidFill>
              <a:latin typeface="Fd543401-Identity-H"/>
            </a:endParaRPr>
          </a:p>
          <a:p>
            <a:pPr algn="l"/>
            <a:r>
              <a:rPr lang="tr-TR" sz="2000" b="0" i="0" u="none" strike="noStrike" baseline="0" dirty="0">
                <a:solidFill>
                  <a:srgbClr val="3A341C"/>
                </a:solidFill>
                <a:latin typeface="Fd543401-Identity-H"/>
              </a:rPr>
              <a:t>11. </a:t>
            </a:r>
            <a:r>
              <a:rPr lang="tr-TR" sz="800" b="0" i="0" u="none" strike="noStrike" baseline="0" dirty="0">
                <a:solidFill>
                  <a:srgbClr val="3A341C"/>
                </a:solidFill>
                <a:latin typeface="Fd229707-Identity-H"/>
              </a:rPr>
              <a:t>yüzyılın ilk yansında Fatımi yönetimi altındaki topraklar</a:t>
            </a:r>
          </a:p>
          <a:p>
            <a:pPr algn="l"/>
            <a:r>
              <a:rPr lang="tr-TR" sz="2000" b="0" i="0" u="none" strike="noStrike" baseline="0" dirty="0">
                <a:solidFill>
                  <a:srgbClr val="3A341C"/>
                </a:solidFill>
                <a:latin typeface="Fd543401-Identity-H"/>
              </a:rPr>
              <a:t>12. </a:t>
            </a:r>
            <a:r>
              <a:rPr lang="tr-TR" sz="800" b="0" i="0" u="none" strike="noStrike" baseline="0" dirty="0">
                <a:solidFill>
                  <a:srgbClr val="3A341C"/>
                </a:solidFill>
                <a:latin typeface="Fd229707-Identity-H"/>
              </a:rPr>
              <a:t>yüzyılda Fatımi yönetimi altındaki topraklar</a:t>
            </a:r>
            <a:endParaRPr lang="tr-TR" dirty="0"/>
          </a:p>
        </p:txBody>
      </p:sp>
    </p:spTree>
    <p:extLst>
      <p:ext uri="{BB962C8B-B14F-4D97-AF65-F5344CB8AC3E}">
        <p14:creationId xmlns:p14="http://schemas.microsoft.com/office/powerpoint/2010/main" val="344799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D6BD29E-66B4-B7C1-2ADE-74CBE2EFC91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tr-TR" sz="1400" b="0" i="0" dirty="0">
                <a:solidFill>
                  <a:srgbClr val="E16328"/>
                </a:solidFill>
                <a:effectLst/>
                <a:latin typeface="Calibri" panose="020F0502020204030204" pitchFamily="34" charset="0"/>
              </a:rPr>
              <a:t>909-1171 yılları arasında Kuzey Afrika, Mısır ve Suriye’de hüküm süren bir Şiî devleti.</a:t>
            </a:r>
            <a:endParaRPr lang="en-US" sz="3600" kern="1200" dirty="0">
              <a:solidFill>
                <a:srgbClr val="FFFFFF"/>
              </a:solidFill>
              <a:latin typeface="+mj-lt"/>
              <a:ea typeface="+mj-ea"/>
              <a:cs typeface="+mj-cs"/>
            </a:endParaRPr>
          </a:p>
        </p:txBody>
      </p:sp>
      <p:graphicFrame>
        <p:nvGraphicFramePr>
          <p:cNvPr id="4" name="İçerik Yer Tutucusu 3">
            <a:extLst>
              <a:ext uri="{FF2B5EF4-FFF2-40B4-BE49-F238E27FC236}">
                <a16:creationId xmlns:a16="http://schemas.microsoft.com/office/drawing/2014/main" id="{E9B85A8A-7F33-B323-6A91-27F7EC42149B}"/>
              </a:ext>
            </a:extLst>
          </p:cNvPr>
          <p:cNvGraphicFramePr>
            <a:graphicFrameLocks noGrp="1"/>
          </p:cNvGraphicFramePr>
          <p:nvPr>
            <p:ph idx="1"/>
            <p:extLst>
              <p:ext uri="{D42A27DB-BD31-4B8C-83A1-F6EECF244321}">
                <p14:modId xmlns:p14="http://schemas.microsoft.com/office/powerpoint/2010/main" val="3303987997"/>
              </p:ext>
            </p:extLst>
          </p:nvPr>
        </p:nvGraphicFramePr>
        <p:xfrm>
          <a:off x="4781437" y="643466"/>
          <a:ext cx="6772460" cy="5568751"/>
        </p:xfrm>
        <a:graphic>
          <a:graphicData uri="http://schemas.openxmlformats.org/drawingml/2006/table">
            <a:tbl>
              <a:tblPr/>
              <a:tblGrid>
                <a:gridCol w="3878182">
                  <a:extLst>
                    <a:ext uri="{9D8B030D-6E8A-4147-A177-3AD203B41FA5}">
                      <a16:colId xmlns:a16="http://schemas.microsoft.com/office/drawing/2014/main" val="628548260"/>
                    </a:ext>
                  </a:extLst>
                </a:gridCol>
                <a:gridCol w="2894278">
                  <a:extLst>
                    <a:ext uri="{9D8B030D-6E8A-4147-A177-3AD203B41FA5}">
                      <a16:colId xmlns:a16="http://schemas.microsoft.com/office/drawing/2014/main" val="3523122063"/>
                    </a:ext>
                  </a:extLst>
                </a:gridCol>
              </a:tblGrid>
              <a:tr h="315241">
                <a:tc gridSpan="2">
                  <a:txBody>
                    <a:bodyPr/>
                    <a:lstStyle/>
                    <a:p>
                      <a:pPr algn="ctr" fontAlgn="ctr"/>
                      <a:r>
                        <a:rPr lang="tr-TR" sz="1200" b="1">
                          <a:solidFill>
                            <a:srgbClr val="000000"/>
                          </a:solidFill>
                          <a:effectLst/>
                        </a:rPr>
                        <a:t>FÂTIMÎ HALİFELERİ LİSTESİ</a:t>
                      </a:r>
                    </a:p>
                  </a:txBody>
                  <a:tcPr marL="26345" marR="26345" marT="45164" marB="4516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4F1F1"/>
                    </a:solidFill>
                  </a:tcPr>
                </a:tc>
                <a:tc hMerge="1">
                  <a:txBody>
                    <a:bodyPr/>
                    <a:lstStyle/>
                    <a:p>
                      <a:endParaRPr lang="tr-TR"/>
                    </a:p>
                  </a:txBody>
                  <a:tcPr/>
                </a:tc>
                <a:extLst>
                  <a:ext uri="{0D108BD9-81ED-4DB2-BD59-A6C34878D82A}">
                    <a16:rowId xmlns:a16="http://schemas.microsoft.com/office/drawing/2014/main" val="4181659850"/>
                  </a:ext>
                </a:extLst>
              </a:tr>
              <a:tr h="315241">
                <a:tc gridSpan="2">
                  <a:txBody>
                    <a:bodyPr/>
                    <a:lstStyle/>
                    <a:p>
                      <a:pPr algn="ctr" fontAlgn="ctr"/>
                      <a:r>
                        <a:rPr lang="tr-TR" sz="1200" b="1">
                          <a:solidFill>
                            <a:srgbClr val="000000"/>
                          </a:solidFill>
                          <a:effectLst/>
                        </a:rPr>
                        <a:t>İfrîkıye’de</a:t>
                      </a:r>
                    </a:p>
                  </a:txBody>
                  <a:tcPr marL="26345" marR="26345" marT="45164" marB="4516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4F1F1"/>
                    </a:solidFill>
                  </a:tcPr>
                </a:tc>
                <a:tc hMerge="1">
                  <a:txBody>
                    <a:bodyPr/>
                    <a:lstStyle/>
                    <a:p>
                      <a:endParaRPr lang="tr-TR"/>
                    </a:p>
                  </a:txBody>
                  <a:tcPr/>
                </a:tc>
                <a:extLst>
                  <a:ext uri="{0D108BD9-81ED-4DB2-BD59-A6C34878D82A}">
                    <a16:rowId xmlns:a16="http://schemas.microsoft.com/office/drawing/2014/main" val="2294719225"/>
                  </a:ext>
                </a:extLst>
              </a:tr>
              <a:tr h="277603">
                <a:tc>
                  <a:txBody>
                    <a:bodyPr/>
                    <a:lstStyle/>
                    <a:p>
                      <a:pPr algn="l" fontAlgn="ctr"/>
                      <a:r>
                        <a:rPr lang="tr-TR" sz="1200">
                          <a:solidFill>
                            <a:srgbClr val="000000"/>
                          </a:solidFill>
                          <a:effectLst/>
                        </a:rPr>
                        <a:t>Ubeydullah el-Mehdî</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297 (909)</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55939416"/>
                  </a:ext>
                </a:extLst>
              </a:tr>
              <a:tr h="277603">
                <a:tc>
                  <a:txBody>
                    <a:bodyPr/>
                    <a:lstStyle/>
                    <a:p>
                      <a:pPr algn="l" fontAlgn="ctr"/>
                      <a:r>
                        <a:rPr lang="tr-TR" sz="1200">
                          <a:solidFill>
                            <a:srgbClr val="000000"/>
                          </a:solidFill>
                          <a:effectLst/>
                        </a:rPr>
                        <a:t>Kāim-Biemrillâh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322 (934)</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5520518"/>
                  </a:ext>
                </a:extLst>
              </a:tr>
              <a:tr h="277603">
                <a:tc>
                  <a:txBody>
                    <a:bodyPr/>
                    <a:lstStyle/>
                    <a:p>
                      <a:pPr algn="l" fontAlgn="ctr"/>
                      <a:r>
                        <a:rPr lang="tr-TR" sz="1200">
                          <a:solidFill>
                            <a:srgbClr val="000000"/>
                          </a:solidFill>
                          <a:effectLst/>
                        </a:rPr>
                        <a:t>Mansûr-Billâh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334 (946)</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098374619"/>
                  </a:ext>
                </a:extLst>
              </a:tr>
              <a:tr h="277603">
                <a:tc>
                  <a:txBody>
                    <a:bodyPr/>
                    <a:lstStyle/>
                    <a:p>
                      <a:pPr algn="l" fontAlgn="ctr"/>
                      <a:r>
                        <a:rPr lang="tr-TR" sz="1200">
                          <a:solidFill>
                            <a:srgbClr val="000000"/>
                          </a:solidFill>
                          <a:effectLst/>
                        </a:rPr>
                        <a:t>Muiz-Lidînillâh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341 (953)</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25739478"/>
                  </a:ext>
                </a:extLst>
              </a:tr>
              <a:tr h="315241">
                <a:tc gridSpan="2">
                  <a:txBody>
                    <a:bodyPr/>
                    <a:lstStyle/>
                    <a:p>
                      <a:pPr algn="ctr" fontAlgn="ctr"/>
                      <a:r>
                        <a:rPr lang="tr-TR" sz="1200" b="1">
                          <a:solidFill>
                            <a:srgbClr val="000000"/>
                          </a:solidFill>
                          <a:effectLst/>
                        </a:rPr>
                        <a:t>Mısır’da</a:t>
                      </a:r>
                    </a:p>
                  </a:txBody>
                  <a:tcPr marL="26345" marR="26345" marT="45164" marB="45164"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4F1F1"/>
                    </a:solidFill>
                  </a:tcPr>
                </a:tc>
                <a:tc hMerge="1">
                  <a:txBody>
                    <a:bodyPr/>
                    <a:lstStyle/>
                    <a:p>
                      <a:endParaRPr lang="tr-TR"/>
                    </a:p>
                  </a:txBody>
                  <a:tcPr/>
                </a:tc>
                <a:extLst>
                  <a:ext uri="{0D108BD9-81ED-4DB2-BD59-A6C34878D82A}">
                    <a16:rowId xmlns:a16="http://schemas.microsoft.com/office/drawing/2014/main" val="27214039"/>
                  </a:ext>
                </a:extLst>
              </a:tr>
              <a:tr h="277603">
                <a:tc>
                  <a:txBody>
                    <a:bodyPr/>
                    <a:lstStyle/>
                    <a:p>
                      <a:pPr algn="l" fontAlgn="ctr"/>
                      <a:r>
                        <a:rPr lang="tr-TR" sz="1200">
                          <a:solidFill>
                            <a:srgbClr val="000000"/>
                          </a:solidFill>
                          <a:effectLst/>
                        </a:rPr>
                        <a:t>Muiz-Lidînillâh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362 (972)</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269394638"/>
                  </a:ext>
                </a:extLst>
              </a:tr>
              <a:tr h="277603">
                <a:tc>
                  <a:txBody>
                    <a:bodyPr/>
                    <a:lstStyle/>
                    <a:p>
                      <a:pPr algn="l" fontAlgn="ctr"/>
                      <a:r>
                        <a:rPr lang="tr-TR" sz="1200">
                          <a:solidFill>
                            <a:srgbClr val="000000"/>
                          </a:solidFill>
                          <a:effectLst/>
                        </a:rPr>
                        <a:t>Azîz-Billâh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365 (975)</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71080821"/>
                  </a:ext>
                </a:extLst>
              </a:tr>
              <a:tr h="277603">
                <a:tc>
                  <a:txBody>
                    <a:bodyPr/>
                    <a:lstStyle/>
                    <a:p>
                      <a:pPr algn="l" fontAlgn="ctr"/>
                      <a:r>
                        <a:rPr lang="tr-TR" sz="1200">
                          <a:solidFill>
                            <a:srgbClr val="000000"/>
                          </a:solidFill>
                          <a:effectLst/>
                        </a:rPr>
                        <a:t>Hâkim-Biemrillâh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386 (996)</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160081474"/>
                  </a:ext>
                </a:extLst>
              </a:tr>
              <a:tr h="277603">
                <a:tc>
                  <a:txBody>
                    <a:bodyPr/>
                    <a:lstStyle/>
                    <a:p>
                      <a:pPr algn="l" fontAlgn="ctr"/>
                      <a:r>
                        <a:rPr lang="tr-TR" sz="1200">
                          <a:solidFill>
                            <a:srgbClr val="000000"/>
                          </a:solidFill>
                          <a:effectLst/>
                        </a:rPr>
                        <a:t>ez-Zâhir-Lii‘zâzidînillâh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411 (1021)</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978520145"/>
                  </a:ext>
                </a:extLst>
              </a:tr>
              <a:tr h="277603">
                <a:tc>
                  <a:txBody>
                    <a:bodyPr/>
                    <a:lstStyle/>
                    <a:p>
                      <a:pPr algn="l" fontAlgn="ctr"/>
                      <a:r>
                        <a:rPr lang="tr-TR" sz="1200">
                          <a:solidFill>
                            <a:srgbClr val="000000"/>
                          </a:solidFill>
                          <a:effectLst/>
                        </a:rPr>
                        <a:t>Müstansır-Billâh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427 (1036)</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090423443"/>
                  </a:ext>
                </a:extLst>
              </a:tr>
              <a:tr h="277603">
                <a:tc>
                  <a:txBody>
                    <a:bodyPr/>
                    <a:lstStyle/>
                    <a:p>
                      <a:pPr algn="l" fontAlgn="ctr"/>
                      <a:r>
                        <a:rPr lang="tr-TR" sz="1200">
                          <a:solidFill>
                            <a:srgbClr val="000000"/>
                          </a:solidFill>
                          <a:effectLst/>
                        </a:rPr>
                        <a:t>Müsta‘lî-Billâh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487 (1094)</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91462736"/>
                  </a:ext>
                </a:extLst>
              </a:tr>
              <a:tr h="277603">
                <a:tc>
                  <a:txBody>
                    <a:bodyPr/>
                    <a:lstStyle/>
                    <a:p>
                      <a:pPr algn="l" fontAlgn="ctr"/>
                      <a:r>
                        <a:rPr lang="tr-TR" sz="1200">
                          <a:solidFill>
                            <a:srgbClr val="000000"/>
                          </a:solidFill>
                          <a:effectLst/>
                        </a:rPr>
                        <a:t>Âmir-Biahkâmillâh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495 (1101)</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84601964"/>
                  </a:ext>
                </a:extLst>
              </a:tr>
              <a:tr h="458983">
                <a:tc>
                  <a:txBody>
                    <a:bodyPr/>
                    <a:lstStyle/>
                    <a:p>
                      <a:pPr algn="l" fontAlgn="ctr"/>
                      <a:r>
                        <a:rPr lang="tr-TR" sz="1200">
                          <a:solidFill>
                            <a:srgbClr val="000000"/>
                          </a:solidFill>
                          <a:effectLst/>
                        </a:rPr>
                        <a:t>Ebû Ali Ahmed b. Efdal el-Küteyfât’ın hâkimiyeti</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16 Zilkade 524 - 16 Muharrem 526</a:t>
                      </a:r>
                      <a:br>
                        <a:rPr lang="tr-TR" sz="1200">
                          <a:solidFill>
                            <a:srgbClr val="000000"/>
                          </a:solidFill>
                          <a:effectLst/>
                        </a:rPr>
                      </a:br>
                      <a:r>
                        <a:rPr lang="tr-TR" sz="1200">
                          <a:solidFill>
                            <a:srgbClr val="000000"/>
                          </a:solidFill>
                          <a:effectLst/>
                        </a:rPr>
                        <a:t>(21 Ekim 1130 - 8 Aralık 1131)</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19169914"/>
                  </a:ext>
                </a:extLst>
              </a:tr>
              <a:tr h="277603">
                <a:tc>
                  <a:txBody>
                    <a:bodyPr/>
                    <a:lstStyle/>
                    <a:p>
                      <a:pPr algn="l" fontAlgn="ctr"/>
                      <a:r>
                        <a:rPr lang="tr-TR" sz="1200">
                          <a:solidFill>
                            <a:srgbClr val="000000"/>
                          </a:solidFill>
                          <a:effectLst/>
                        </a:rPr>
                        <a:t>Hâfız-Lidînillâh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526 (1132)</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84680467"/>
                  </a:ext>
                </a:extLst>
              </a:tr>
              <a:tr h="277603">
                <a:tc>
                  <a:txBody>
                    <a:bodyPr/>
                    <a:lstStyle/>
                    <a:p>
                      <a:pPr algn="l" fontAlgn="ctr"/>
                      <a:r>
                        <a:rPr lang="tr-TR" sz="1200">
                          <a:solidFill>
                            <a:srgbClr val="000000"/>
                          </a:solidFill>
                          <a:effectLst/>
                        </a:rPr>
                        <a:t>Zâfir-Bia‘dâillâh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544 (1149)</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812703183"/>
                  </a:ext>
                </a:extLst>
              </a:tr>
              <a:tr h="277603">
                <a:tc>
                  <a:txBody>
                    <a:bodyPr/>
                    <a:lstStyle/>
                    <a:p>
                      <a:pPr algn="l" fontAlgn="ctr"/>
                      <a:r>
                        <a:rPr lang="tr-TR" sz="1200">
                          <a:solidFill>
                            <a:srgbClr val="000000"/>
                          </a:solidFill>
                          <a:effectLst/>
                        </a:rPr>
                        <a:t>Fâiz-Binasrillâh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a:solidFill>
                            <a:srgbClr val="000000"/>
                          </a:solidFill>
                          <a:effectLst/>
                        </a:rPr>
                        <a:t>549 (1154)</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608404803"/>
                  </a:ext>
                </a:extLst>
              </a:tr>
              <a:tr h="277603">
                <a:tc>
                  <a:txBody>
                    <a:bodyPr/>
                    <a:lstStyle/>
                    <a:p>
                      <a:pPr algn="l" fontAlgn="ctr"/>
                      <a:r>
                        <a:rPr lang="tr-TR" sz="1200">
                          <a:solidFill>
                            <a:srgbClr val="000000"/>
                          </a:solidFill>
                          <a:effectLst/>
                        </a:rPr>
                        <a:t>Âdıd-Lidînillâh</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r" fontAlgn="ctr"/>
                      <a:r>
                        <a:rPr lang="tr-TR" sz="1200" dirty="0">
                          <a:solidFill>
                            <a:srgbClr val="000000"/>
                          </a:solidFill>
                          <a:effectLst/>
                        </a:rPr>
                        <a:t>555-567 (1160-1171)</a:t>
                      </a:r>
                    </a:p>
                  </a:txBody>
                  <a:tcPr marL="33873" marR="33873" marT="26345" marB="26345"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188770749"/>
                  </a:ext>
                </a:extLst>
              </a:tr>
            </a:tbl>
          </a:graphicData>
        </a:graphic>
      </p:graphicFrame>
    </p:spTree>
    <p:extLst>
      <p:ext uri="{BB962C8B-B14F-4D97-AF65-F5344CB8AC3E}">
        <p14:creationId xmlns:p14="http://schemas.microsoft.com/office/powerpoint/2010/main" val="868276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E382E7-67DB-3562-4C2E-66CB80ADAD45}"/>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E6085A34-9260-86A2-DC5A-4A290C642CB7}"/>
              </a:ext>
            </a:extLst>
          </p:cNvPr>
          <p:cNvPicPr>
            <a:picLocks noChangeAspect="1"/>
          </p:cNvPicPr>
          <p:nvPr/>
        </p:nvPicPr>
        <p:blipFill>
          <a:blip r:embed="rId2"/>
          <a:stretch>
            <a:fillRect/>
          </a:stretch>
        </p:blipFill>
        <p:spPr>
          <a:xfrm>
            <a:off x="6364320" y="0"/>
            <a:ext cx="5570826" cy="6858000"/>
          </a:xfrm>
          <a:prstGeom prst="rect">
            <a:avLst/>
          </a:prstGeom>
        </p:spPr>
      </p:pic>
      <p:sp>
        <p:nvSpPr>
          <p:cNvPr id="7" name="Metin kutusu 6">
            <a:extLst>
              <a:ext uri="{FF2B5EF4-FFF2-40B4-BE49-F238E27FC236}">
                <a16:creationId xmlns:a16="http://schemas.microsoft.com/office/drawing/2014/main" id="{1E20BED4-9C00-A558-CEB6-F4217182E980}"/>
              </a:ext>
            </a:extLst>
          </p:cNvPr>
          <p:cNvSpPr txBox="1"/>
          <p:nvPr/>
        </p:nvSpPr>
        <p:spPr>
          <a:xfrm>
            <a:off x="256854" y="1690688"/>
            <a:ext cx="5661061" cy="5262979"/>
          </a:xfrm>
          <a:prstGeom prst="rect">
            <a:avLst/>
          </a:prstGeom>
          <a:noFill/>
        </p:spPr>
        <p:txBody>
          <a:bodyPr wrap="square">
            <a:spAutoFit/>
          </a:bodyPr>
          <a:lstStyle/>
          <a:p>
            <a:pPr algn="l"/>
            <a:r>
              <a:rPr lang="tr-TR" sz="2400" b="0" i="0" u="none" strike="noStrike" baseline="0" dirty="0">
                <a:latin typeface="Times New Roman" panose="02020603050405020304" pitchFamily="18" charset="0"/>
                <a:cs typeface="Times New Roman" panose="02020603050405020304" pitchFamily="18" charset="0"/>
              </a:rPr>
              <a:t>Kahire'deki el-Ezher Camisi'nin avlu</a:t>
            </a:r>
          </a:p>
          <a:p>
            <a:pPr algn="l"/>
            <a:r>
              <a:rPr lang="tr-TR" sz="2400" b="0" i="0" u="none" strike="noStrike" baseline="0" dirty="0">
                <a:latin typeface="Times New Roman" panose="02020603050405020304" pitchFamily="18" charset="0"/>
                <a:cs typeface="Times New Roman" panose="02020603050405020304" pitchFamily="18" charset="0"/>
              </a:rPr>
              <a:t>cephesi, 970-972 Kahire'nin kurulmasıyla birlikte, el-Ezher</a:t>
            </a:r>
          </a:p>
          <a:p>
            <a:pPr algn="l"/>
            <a:r>
              <a:rPr lang="nl-NL" sz="2400" b="0" i="0" u="none" strike="noStrike" baseline="0" dirty="0">
                <a:latin typeface="Times New Roman" panose="02020603050405020304" pitchFamily="18" charset="0"/>
                <a:cs typeface="Times New Roman" panose="02020603050405020304" pitchFamily="18" charset="0"/>
              </a:rPr>
              <a:t>Camisi kentin dinsel merkezi haline geldi.</a:t>
            </a:r>
          </a:p>
          <a:p>
            <a:pPr algn="l"/>
            <a:r>
              <a:rPr lang="tr-TR" sz="2400" b="0" i="0" u="none" strike="noStrike" baseline="0" dirty="0">
                <a:latin typeface="Times New Roman" panose="02020603050405020304" pitchFamily="18" charset="0"/>
                <a:cs typeface="Times New Roman" panose="02020603050405020304" pitchFamily="18" charset="0"/>
              </a:rPr>
              <a:t>Cami cephesinin gösterişli tasarım </a:t>
            </a:r>
            <a:r>
              <a:rPr lang="tr-TR" sz="2400" b="0" i="0" u="none" strike="noStrike" baseline="0" dirty="0" err="1">
                <a:latin typeface="Times New Roman" panose="02020603050405020304" pitchFamily="18" charset="0"/>
                <a:cs typeface="Times New Roman" panose="02020603050405020304" pitchFamily="18" charset="0"/>
              </a:rPr>
              <a:t>ında</a:t>
            </a:r>
            <a:r>
              <a:rPr lang="tr-TR" sz="2400" b="0" i="0" u="none" strike="noStrike" baseline="0" dirty="0">
                <a:latin typeface="Times New Roman" panose="02020603050405020304" pitchFamily="18" charset="0"/>
                <a:cs typeface="Times New Roman" panose="02020603050405020304" pitchFamily="18" charset="0"/>
              </a:rPr>
              <a:t> ilham kaynağı </a:t>
            </a:r>
            <a:r>
              <a:rPr lang="tr-TR" sz="2400" b="0" i="0" u="none" strike="noStrike" baseline="0" dirty="0" err="1">
                <a:latin typeface="Times New Roman" panose="02020603050405020304" pitchFamily="18" charset="0"/>
                <a:cs typeface="Times New Roman" panose="02020603050405020304" pitchFamily="18" charset="0"/>
              </a:rPr>
              <a:t>Tolunoğlu</a:t>
            </a:r>
            <a:r>
              <a:rPr lang="tr-TR" sz="2400" b="0" i="0" u="none" strike="noStrike" baseline="0" dirty="0">
                <a:latin typeface="Times New Roman" panose="02020603050405020304" pitchFamily="18" charset="0"/>
                <a:cs typeface="Times New Roman" panose="02020603050405020304" pitchFamily="18" charset="0"/>
              </a:rPr>
              <a:t> Camisi'dir; köşeliklerde</a:t>
            </a:r>
          </a:p>
          <a:p>
            <a:pPr algn="l"/>
            <a:r>
              <a:rPr lang="tr-TR" sz="2400" b="0" i="0" u="none" strike="noStrike" baseline="0" dirty="0">
                <a:latin typeface="Times New Roman" panose="02020603050405020304" pitchFamily="18" charset="0"/>
                <a:cs typeface="Times New Roman" panose="02020603050405020304" pitchFamily="18" charset="0"/>
              </a:rPr>
              <a:t>ve kemerlerin tepe noktalarının yukarısında</a:t>
            </a:r>
          </a:p>
          <a:p>
            <a:pPr algn="l"/>
            <a:r>
              <a:rPr lang="tr-TR" sz="2400" b="0" i="0" u="none" strike="noStrike" baseline="0" dirty="0">
                <a:latin typeface="Times New Roman" panose="02020603050405020304" pitchFamily="18" charset="0"/>
                <a:cs typeface="Times New Roman" panose="02020603050405020304" pitchFamily="18" charset="0"/>
              </a:rPr>
              <a:t>almaşık sıralı kapalı nişler ve gül bezekler yer alır. Sivri kemerler Halife Hafız dönemindeki (1129- 1149) tadilatta eklenmiştir. Basamaklı</a:t>
            </a:r>
          </a:p>
          <a:p>
            <a:pPr algn="l"/>
            <a:r>
              <a:rPr lang="tr-TR" sz="2400" b="0" i="0" u="none" strike="noStrike" baseline="0" dirty="0">
                <a:latin typeface="Times New Roman" panose="02020603050405020304" pitchFamily="18" charset="0"/>
                <a:cs typeface="Times New Roman" panose="02020603050405020304" pitchFamily="18" charset="0"/>
              </a:rPr>
              <a:t>burçlar ise erken dönem Fatımi üslubunun</a:t>
            </a:r>
          </a:p>
          <a:p>
            <a:pPr algn="l"/>
            <a:r>
              <a:rPr lang="tr-TR" sz="2400" b="0" i="0" u="none" strike="noStrike" baseline="0" dirty="0">
                <a:latin typeface="Times New Roman" panose="02020603050405020304" pitchFamily="18" charset="0"/>
                <a:cs typeface="Times New Roman" panose="02020603050405020304" pitchFamily="18" charset="0"/>
              </a:rPr>
              <a:t>tipik bir özelliğidir.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659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B5174E-0041-E3FB-C5EB-8F8ABD9DFDC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46F29AE0-7B76-9C1D-8F33-4A36008723B9}"/>
              </a:ext>
            </a:extLst>
          </p:cNvPr>
          <p:cNvPicPr>
            <a:picLocks noGrp="1" noChangeAspect="1"/>
          </p:cNvPicPr>
          <p:nvPr>
            <p:ph idx="1"/>
          </p:nvPr>
        </p:nvPicPr>
        <p:blipFill>
          <a:blip r:embed="rId2"/>
          <a:stretch>
            <a:fillRect/>
          </a:stretch>
        </p:blipFill>
        <p:spPr>
          <a:xfrm>
            <a:off x="6822898" y="96241"/>
            <a:ext cx="4530902" cy="6665518"/>
          </a:xfrm>
        </p:spPr>
      </p:pic>
      <p:sp>
        <p:nvSpPr>
          <p:cNvPr id="7" name="Metin kutusu 6">
            <a:extLst>
              <a:ext uri="{FF2B5EF4-FFF2-40B4-BE49-F238E27FC236}">
                <a16:creationId xmlns:a16="http://schemas.microsoft.com/office/drawing/2014/main" id="{C3FD022C-E75C-ABCC-8674-7A089001E5CE}"/>
              </a:ext>
            </a:extLst>
          </p:cNvPr>
          <p:cNvSpPr txBox="1"/>
          <p:nvPr/>
        </p:nvSpPr>
        <p:spPr>
          <a:xfrm>
            <a:off x="256854" y="770563"/>
            <a:ext cx="3904181" cy="4893647"/>
          </a:xfrm>
          <a:prstGeom prst="rect">
            <a:avLst/>
          </a:prstGeom>
          <a:noFill/>
        </p:spPr>
        <p:txBody>
          <a:bodyPr wrap="square">
            <a:spAutoFit/>
          </a:bodyPr>
          <a:lstStyle/>
          <a:p>
            <a:pPr algn="l"/>
            <a:r>
              <a:rPr lang="tr-TR" sz="2400" b="0" i="0" u="none" strike="noStrike" baseline="0" dirty="0">
                <a:latin typeface="Times New Roman" panose="02020603050405020304" pitchFamily="18" charset="0"/>
                <a:cs typeface="Times New Roman" panose="02020603050405020304" pitchFamily="18" charset="0"/>
              </a:rPr>
              <a:t>Kadın flütçü, Mısır ya da Tunus, 1O. yüzyıl,</a:t>
            </a:r>
          </a:p>
          <a:p>
            <a:pPr algn="l"/>
            <a:r>
              <a:rPr lang="tr-TR" sz="2400" b="0" i="0" u="none" strike="noStrike" baseline="0" dirty="0">
                <a:latin typeface="Times New Roman" panose="02020603050405020304" pitchFamily="18" charset="0"/>
                <a:cs typeface="Times New Roman" panose="02020603050405020304" pitchFamily="18" charset="0"/>
              </a:rPr>
              <a:t>mermer, Bardo Müzesi, Tunus</a:t>
            </a:r>
          </a:p>
          <a:p>
            <a:pPr algn="l"/>
            <a:r>
              <a:rPr lang="tr-TR" sz="2400" b="0" i="0" u="none" strike="noStrike" baseline="0" dirty="0">
                <a:latin typeface="Times New Roman" panose="02020603050405020304" pitchFamily="18" charset="0"/>
                <a:cs typeface="Times New Roman" panose="02020603050405020304" pitchFamily="18" charset="0"/>
              </a:rPr>
              <a:t>İslam'ın ilk döneminde</a:t>
            </a:r>
          </a:p>
          <a:p>
            <a:pPr algn="l"/>
            <a:r>
              <a:rPr lang="tr-TR" sz="2400" b="0" i="0" u="none" strike="noStrike" baseline="0" dirty="0">
                <a:latin typeface="Times New Roman" panose="02020603050405020304" pitchFamily="18" charset="0"/>
                <a:cs typeface="Times New Roman" panose="02020603050405020304" pitchFamily="18" charset="0"/>
              </a:rPr>
              <a:t>yüksek mevkilerdeki kişilere ait saraylar ve</a:t>
            </a:r>
          </a:p>
          <a:p>
            <a:pPr algn="l"/>
            <a:r>
              <a:rPr lang="tr-TR" sz="2400" b="0" i="0" u="none" strike="noStrike" baseline="0" dirty="0">
                <a:latin typeface="Times New Roman" panose="02020603050405020304" pitchFamily="18" charset="0"/>
                <a:cs typeface="Times New Roman" panose="02020603050405020304" pitchFamily="18" charset="0"/>
              </a:rPr>
              <a:t>evler gibi dindışı yapılarda figür bezeme</a:t>
            </a:r>
          </a:p>
          <a:p>
            <a:pPr algn="l"/>
            <a:r>
              <a:rPr lang="tr-TR" sz="2400" b="0" i="0" u="none" strike="noStrike" baseline="0" dirty="0">
                <a:latin typeface="Times New Roman" panose="02020603050405020304" pitchFamily="18" charset="0"/>
                <a:cs typeface="Times New Roman" panose="02020603050405020304" pitchFamily="18" charset="0"/>
              </a:rPr>
              <a:t>özellikle yaygındı. Bu resimdeki bezeme Fatımi</a:t>
            </a:r>
          </a:p>
          <a:p>
            <a:pPr algn="l"/>
            <a:r>
              <a:rPr lang="tr-TR" sz="2400" b="0" i="0" u="none" strike="noStrike" baseline="0" dirty="0">
                <a:latin typeface="Times New Roman" panose="02020603050405020304" pitchFamily="18" charset="0"/>
                <a:cs typeface="Times New Roman" panose="02020603050405020304" pitchFamily="18" charset="0"/>
              </a:rPr>
              <a:t>sarayındaki günlük yaşama ve eğlencelere</a:t>
            </a:r>
          </a:p>
          <a:p>
            <a:pPr algn="l"/>
            <a:r>
              <a:rPr lang="tr-TR" sz="2400" b="0" i="0" u="none" strike="noStrike" baseline="0" dirty="0">
                <a:latin typeface="Times New Roman" panose="02020603050405020304" pitchFamily="18" charset="0"/>
                <a:cs typeface="Times New Roman" panose="02020603050405020304" pitchFamily="18" charset="0"/>
              </a:rPr>
              <a:t>dair bir fikir veriyor.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31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FE11515-9243-FD76-7C67-93A100D2987B}"/>
              </a:ext>
            </a:extLst>
          </p:cNvPr>
          <p:cNvSpPr>
            <a:spLocks noGrp="1"/>
          </p:cNvSpPr>
          <p:nvPr>
            <p:ph type="title"/>
          </p:nvPr>
        </p:nvSpPr>
        <p:spPr>
          <a:xfrm>
            <a:off x="1028700" y="2198669"/>
            <a:ext cx="3789880" cy="2315853"/>
          </a:xfrm>
          <a:noFill/>
        </p:spPr>
        <p:txBody>
          <a:bodyPr vert="horz" lIns="91440" tIns="45720" rIns="91440" bIns="45720" rtlCol="0" anchor="ctr">
            <a:noAutofit/>
          </a:bodyPr>
          <a:lstStyle/>
          <a:p>
            <a:pPr algn="l"/>
            <a:r>
              <a:rPr lang="tr-TR" sz="2000" b="0" i="0" u="none" strike="noStrike" baseline="0" dirty="0">
                <a:latin typeface="Fd235633-Identity-H"/>
              </a:rPr>
              <a:t>İki </a:t>
            </a:r>
            <a:r>
              <a:rPr lang="tr-TR" sz="2000" b="0" i="0" u="none" strike="noStrike" baseline="0" dirty="0">
                <a:latin typeface="Fd559339-Identity-H"/>
              </a:rPr>
              <a:t>savaşçı, </a:t>
            </a:r>
            <a:r>
              <a:rPr lang="tr-TR" sz="2000" b="0" i="0" u="none" strike="noStrike" baseline="0" dirty="0" err="1">
                <a:latin typeface="Fd311027-Identity-H"/>
              </a:rPr>
              <a:t>Fustat</a:t>
            </a:r>
            <a:r>
              <a:rPr lang="tr-TR" sz="2000" b="0" i="0" u="none" strike="noStrike" baseline="0" dirty="0">
                <a:latin typeface="Fd311027-Identity-H"/>
              </a:rPr>
              <a:t>, 1 1 . yüzyıl, kağıt</a:t>
            </a:r>
            <a:br>
              <a:rPr lang="tr-TR" sz="2000" b="0" i="0" u="none" strike="noStrike" baseline="0" dirty="0">
                <a:latin typeface="Fd311027-Identity-H"/>
              </a:rPr>
            </a:br>
            <a:r>
              <a:rPr lang="de-DE" sz="2000" b="0" i="0" u="none" strike="noStrike" baseline="0" dirty="0" err="1">
                <a:latin typeface="Fd311027-Identity-H"/>
              </a:rPr>
              <a:t>üstünde</a:t>
            </a:r>
            <a:r>
              <a:rPr lang="de-DE" sz="2000" b="0" i="0" u="none" strike="noStrike" baseline="0" dirty="0">
                <a:latin typeface="Fd311027-Identity-H"/>
              </a:rPr>
              <a:t> </a:t>
            </a:r>
            <a:r>
              <a:rPr lang="de-DE" sz="2000" b="0" i="0" u="none" strike="noStrike" baseline="0" dirty="0" err="1">
                <a:latin typeface="Fd311027-Identity-H"/>
              </a:rPr>
              <a:t>mürekkep</a:t>
            </a:r>
            <a:r>
              <a:rPr lang="de-DE" sz="2000" b="0" i="0" u="none" strike="noStrike" baseline="0" dirty="0">
                <a:latin typeface="Fd311027-Identity-H"/>
              </a:rPr>
              <a:t>, ( 1 4 </a:t>
            </a:r>
            <a:r>
              <a:rPr lang="de-DE" sz="2000" b="0" i="0" u="none" strike="noStrike" baseline="0" dirty="0">
                <a:latin typeface="Fd559341-Identity-H"/>
              </a:rPr>
              <a:t>x </a:t>
            </a:r>
            <a:r>
              <a:rPr lang="de-DE" sz="2000" b="0" i="0" u="none" strike="noStrike" baseline="0" dirty="0">
                <a:latin typeface="Fd311027-Identity-H"/>
              </a:rPr>
              <a:t>1 4 cm),</a:t>
            </a:r>
            <a:br>
              <a:rPr lang="de-DE" sz="2000" b="0" i="0" u="none" strike="noStrike" baseline="0" dirty="0">
                <a:latin typeface="Fd311027-Identity-H"/>
              </a:rPr>
            </a:br>
            <a:r>
              <a:rPr lang="tr-TR" sz="2000" b="0" i="0" u="none" strike="noStrike" baseline="0" dirty="0">
                <a:latin typeface="Fd311027-Identity-H"/>
              </a:rPr>
              <a:t>Kahire, İslam Sanatı Müzesi</a:t>
            </a:r>
            <a:br>
              <a:rPr lang="tr-TR" sz="2000" b="0" i="0" u="none" strike="noStrike" baseline="0" dirty="0">
                <a:latin typeface="Fd311027-Identity-H"/>
              </a:rPr>
            </a:br>
            <a:r>
              <a:rPr lang="es-ES" sz="2000" b="0" i="0" u="none" strike="noStrike" baseline="0" dirty="0">
                <a:latin typeface="Fd311027-Identity-H"/>
              </a:rPr>
              <a:t>Bir yazmadan alınma bu çizim, son derece</a:t>
            </a:r>
            <a:br>
              <a:rPr lang="es-ES" sz="2000" b="0" i="0" u="none" strike="noStrike" baseline="0" dirty="0">
                <a:latin typeface="Fd311027-Identity-H"/>
              </a:rPr>
            </a:br>
            <a:r>
              <a:rPr lang="tr-TR" sz="2000" b="0" i="0" u="none" strike="noStrike" baseline="0" dirty="0">
                <a:latin typeface="Fd311027-Identity-H"/>
              </a:rPr>
              <a:t>stilize bir ağacı n sağında ve solunda görkemli</a:t>
            </a:r>
            <a:br>
              <a:rPr lang="tr-TR" sz="2000" b="0" i="0" u="none" strike="noStrike" baseline="0" dirty="0">
                <a:latin typeface="Fd311027-Identity-H"/>
              </a:rPr>
            </a:br>
            <a:r>
              <a:rPr lang="tr-TR" sz="2000" b="0" i="0" u="none" strike="noStrike" baseline="0" dirty="0">
                <a:latin typeface="Fd311027-Identity-H"/>
              </a:rPr>
              <a:t>giysiler içindeki iki savaşçıyı gösteriyor. Sağ elinde bir mızrak tutan soldaki savaşçının kuşağında</a:t>
            </a:r>
            <a:br>
              <a:rPr lang="tr-TR" sz="2000" b="0" i="0" u="none" strike="noStrike" baseline="0" dirty="0">
                <a:latin typeface="Fd311027-Identity-H"/>
              </a:rPr>
            </a:br>
            <a:r>
              <a:rPr lang="tr-TR" sz="2000" b="0" i="0" u="none" strike="noStrike" baseline="0" dirty="0">
                <a:latin typeface="Fd311027-Identity-H"/>
              </a:rPr>
              <a:t>bir kılıç var. Savaşçıların abalarını ve</a:t>
            </a:r>
            <a:br>
              <a:rPr lang="tr-TR" sz="2000" b="0" i="0" u="none" strike="noStrike" baseline="0" dirty="0">
                <a:latin typeface="Fd311027-Identity-H"/>
              </a:rPr>
            </a:br>
            <a:r>
              <a:rPr lang="tr-TR" sz="2000" b="0" i="0" u="none" strike="noStrike" baseline="0" dirty="0">
                <a:latin typeface="Fd311027-Identity-H"/>
              </a:rPr>
              <a:t>yüzlerini çizme tarzı, belirgin Doğu etkisini</a:t>
            </a:r>
            <a:br>
              <a:rPr lang="tr-TR" sz="2000" b="0" i="0" u="none" strike="noStrike" baseline="0" dirty="0">
                <a:latin typeface="Fd311027-Identity-H"/>
              </a:rPr>
            </a:br>
            <a:r>
              <a:rPr lang="tr-TR" sz="2000" b="0" i="0" u="none" strike="noStrike" baseline="0" dirty="0">
                <a:latin typeface="Fd311027-Identity-H"/>
              </a:rPr>
              <a:t>yansıtan yüksek bir sanatsal nitelik taşıyor.</a:t>
            </a:r>
            <a:br>
              <a:rPr lang="tr-TR" sz="2000" b="0" i="0" u="none" strike="noStrike" baseline="0" dirty="0">
                <a:latin typeface="Fd311027-Identity-H"/>
              </a:rPr>
            </a:br>
            <a:r>
              <a:rPr lang="tr-TR" sz="2000" b="0" i="0" u="none" strike="noStrike" baseline="0" dirty="0">
                <a:latin typeface="Fd311027-Identity-H"/>
              </a:rPr>
              <a:t>Kufi yazıtta "Komutan Ebu Mansur'un şanına</a:t>
            </a:r>
            <a:br>
              <a:rPr lang="tr-TR" sz="2000" b="0" i="0" u="none" strike="noStrike" baseline="0" dirty="0">
                <a:latin typeface="Fd311027-Identity-H"/>
              </a:rPr>
            </a:br>
            <a:r>
              <a:rPr lang="tr-TR" sz="2000" b="0" i="0" u="none" strike="noStrike" baseline="0" dirty="0">
                <a:latin typeface="Fd311027-Identity-H"/>
              </a:rPr>
              <a:t>ve servetine bereket" sözleri yer alıyor.</a:t>
            </a:r>
            <a:endParaRPr lang="en-US" sz="2000" kern="1200" dirty="0">
              <a:latin typeface="+mj-lt"/>
              <a:ea typeface="+mj-ea"/>
              <a:cs typeface="+mj-cs"/>
            </a:endParaRPr>
          </a:p>
        </p:txBody>
      </p:sp>
      <p:pic>
        <p:nvPicPr>
          <p:cNvPr id="5" name="Resim 4">
            <a:extLst>
              <a:ext uri="{FF2B5EF4-FFF2-40B4-BE49-F238E27FC236}">
                <a16:creationId xmlns:a16="http://schemas.microsoft.com/office/drawing/2014/main" id="{39EE693E-F5F2-0825-F877-3AAC9EA3560C}"/>
              </a:ext>
            </a:extLst>
          </p:cNvPr>
          <p:cNvPicPr>
            <a:picLocks noChangeAspect="1"/>
          </p:cNvPicPr>
          <p:nvPr/>
        </p:nvPicPr>
        <p:blipFill>
          <a:blip r:embed="rId2"/>
          <a:stretch>
            <a:fillRect/>
          </a:stretch>
        </p:blipFill>
        <p:spPr>
          <a:xfrm>
            <a:off x="5292676" y="643466"/>
            <a:ext cx="5749979" cy="5568739"/>
          </a:xfrm>
          <a:prstGeom prst="rect">
            <a:avLst/>
          </a:prstGeom>
        </p:spPr>
      </p:pic>
    </p:spTree>
    <p:extLst>
      <p:ext uri="{BB962C8B-B14F-4D97-AF65-F5344CB8AC3E}">
        <p14:creationId xmlns:p14="http://schemas.microsoft.com/office/powerpoint/2010/main" val="2396688641"/>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 2013 - 2022</Template>
  <TotalTime>250</TotalTime>
  <Words>1457</Words>
  <Application>Microsoft Office PowerPoint</Application>
  <PresentationFormat>Geniş ekran</PresentationFormat>
  <Paragraphs>153</Paragraphs>
  <Slides>21</Slides>
  <Notes>0</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21</vt:i4>
      </vt:variant>
    </vt:vector>
  </HeadingPairs>
  <TitlesOfParts>
    <vt:vector size="34" baseType="lpstr">
      <vt:lpstr>Arial</vt:lpstr>
      <vt:lpstr>Calibri</vt:lpstr>
      <vt:lpstr>Calibri Light</vt:lpstr>
      <vt:lpstr>Fd102962-Identity-H</vt:lpstr>
      <vt:lpstr>Fd229707-Identity-H</vt:lpstr>
      <vt:lpstr>Fd235633-Identity-H</vt:lpstr>
      <vt:lpstr>Fd311027-Identity-H</vt:lpstr>
      <vt:lpstr>Fd543401-Identity-H</vt:lpstr>
      <vt:lpstr>Fd559339-Identity-H</vt:lpstr>
      <vt:lpstr>Fd559341-Identity-H</vt:lpstr>
      <vt:lpstr>Times New Roman</vt:lpstr>
      <vt:lpstr>Verdana</vt:lpstr>
      <vt:lpstr>Office Teması</vt:lpstr>
      <vt:lpstr>AĞLEBİLER, FATİMİLER DÖNEMİ SANATI VE KÜLTÜRÜ</vt:lpstr>
      <vt:lpstr>PowerPoint Sunusu</vt:lpstr>
      <vt:lpstr>PowerPoint Sunusu</vt:lpstr>
      <vt:lpstr>PowerPoint Sunusu</vt:lpstr>
      <vt:lpstr>PowerPoint Sunusu</vt:lpstr>
      <vt:lpstr>909-1171 yılları arasında Kuzey Afrika, Mısır ve Suriye’de hüküm süren bir Şiî devleti.</vt:lpstr>
      <vt:lpstr>PowerPoint Sunusu</vt:lpstr>
      <vt:lpstr>PowerPoint Sunusu</vt:lpstr>
      <vt:lpstr>İki savaşçı, Fustat, 1 1 . yüzyıl, kağıt üstünde mürekkep, ( 1 4 x 1 4 cm), Kahire, İslam Sanatı Müzesi Bir yazmadan alınma bu çizim, son derece stilize bir ağacı n sağında ve solunda görkemli giysiler içindeki iki savaşçıyı gösteriyor. Sağ elinde bir mızrak tutan soldaki savaşçının kuşağında bir kılıç var. Savaşçıların abalarını ve yüzlerini çizme tarzı, belirgin Doğu etkisini yansıtan yüksek bir sanatsal nitelik taşıyor. Kufi yazıtta "Komutan Ebu Mansur'un şanına ve servetine bereket" sözleri yer alıyor.</vt:lpstr>
      <vt:lpstr>Mehdiye'deki Eskefetü'l-Kahle'nin kapı konağı, 1O. yüzyıl Yarımadaya girişi denetim altında tutmaya yarayan bu kapı konağı, saltanat kentini anakaradaki dış mahallere bağlardı. Eskefetü'I Kahle ("Sürmeli Eşik") adl ı bu yapının iki kanadında burçlar yer alır. Eskiden tonozlu ağır bir demir kapıyla korunan kapı konağına nal biçimli bir kemerden girilir. Güney burcundaki bir merdiven teraslara ve bir salonun bulunduğu kuleye çıkar.</vt:lpstr>
      <vt:lpstr>PowerPoint Sunusu</vt:lpstr>
      <vt:lpstr>Benu Hammad Kalesi'ndeki Darü'l-Bahr ("Deniz Sarayı"), 1 007 Sağ taraftan zikzaklı bir giriş, sıra sütunlarla çevrili avluya açılırdı. Avlunun ortasında bir havuz vardı ve divan odaları avlunun kuzey tarafındaydı.</vt:lpstr>
      <vt:lpstr>Kahire'de el-Ezher Camisi'nin avlu düzeni ve zemin planı, 972 Fustat'ın fe;thinden kısa bir süre sonra, muzaffer Komutan Cevher kurduğu yeni kentte el-Ezher Camisi'nin yapımını başlattı. Daha sonraları Şiiliğin bir merkezi haline gelen bu yapı, Osmanlı döneminde İslam dünyasının en önemli üniversitelerinden biriydi. Bu konumundan dolayı birçok kez yeniden inşa edilmesine karşın, kıble duvarı önünde beş geçidin yer aldığı özgün dikdörtgen yapısının izleri zemin planında hala görülür. Sağda görülen kubbeyi ve minareyi 1 469'da Memlük Sultanı Kayıtbay eklemiştir.</vt:lpstr>
      <vt:lpstr>PowerPoint Sunusu</vt:lpstr>
      <vt:lpstr>PowerPoint Sunusu</vt:lpstr>
      <vt:lpstr>            Kahire'deki el-Hakim Camisi'nin avlusuna bakan dış revaklar, 990- 1O13 Avluyu çevreleyen revak kemerleri, iki yanında kolonlar bulunan sütunlar üstünde durur. Açıkça görülebilen Fatımi Mısır üslubunun kaynağı İfrikkiye kavramlarıdır. Dış duvarların pencereleri revak sahınlarına uyacak şekilde düzenlenmiştir.</vt:lpstr>
      <vt:lpstr>PowerPoint Sunusu</vt:lpstr>
      <vt:lpstr>PowerPoint Sunusu</vt:lpstr>
      <vt:lpstr>  Mavi cam fincan, Mısır, 9- 11 . yüzyıl, yükseklik 11 ,4 cm, çap 11 ,5 cm, Londra, Victoria ve Albert M üzesi Fincanın üst kısmı, cama henüz sıcakken kıskaçla işlenen oval motiflerle bezenmiştir. Fatımi cam işleri çarpıcı genişlikteki biçim ve renk yelpazesiyle ayırt edilir. Cama bu yöntemle şekil verme tekniği Mısır'da geliştirilmiş, zamanla bütün Ortadoğu'ya yayılmış ve Mezopotamya bölgesinde 9. yüzyıldan itibaren uygulama alanı bulmuştu.</vt:lpstr>
      <vt:lpstr>Seramik kaseler, 10-11. yy. Mısır</vt:lpstr>
      <vt:lpstr>Temel Kaynaklar (sunuya ait)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ABBASİLER DÖNEMİ SANATI VE KÜLTÜRÜ</dc:title>
  <dc:creator>ayse ersay</dc:creator>
  <cp:lastModifiedBy>ayse ersay</cp:lastModifiedBy>
  <cp:revision>30</cp:revision>
  <dcterms:created xsi:type="dcterms:W3CDTF">2023-01-19T15:39:00Z</dcterms:created>
  <dcterms:modified xsi:type="dcterms:W3CDTF">2023-01-22T10:34:55Z</dcterms:modified>
</cp:coreProperties>
</file>