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609" r:id="rId5"/>
    <p:sldId id="669" r:id="rId6"/>
    <p:sldId id="670" r:id="rId7"/>
    <p:sldId id="675" r:id="rId8"/>
    <p:sldId id="671" r:id="rId9"/>
    <p:sldId id="672" r:id="rId10"/>
    <p:sldId id="673" r:id="rId11"/>
    <p:sldId id="674" r:id="rId12"/>
    <p:sldId id="676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1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Prof. Dr. Harun TANRIVERMİŞ, </a:t>
            </a:r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Yeşim</a:t>
            </a:r>
            <a:r>
              <a:rPr lang="en-US" dirty="0" smtClean="0"/>
              <a:t> ALİEFENDİOĞLU </a:t>
            </a:r>
            <a:r>
              <a:rPr lang="en-US" dirty="0" err="1" smtClean="0"/>
              <a:t>Ekonomi</a:t>
            </a:r>
            <a:r>
              <a:rPr lang="en-US" dirty="0" smtClean="0"/>
              <a:t> I 2016-2017 </a:t>
            </a:r>
            <a:r>
              <a:rPr lang="en-US" dirty="0" err="1" smtClean="0"/>
              <a:t>Güz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GGY403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Mali Analiz Teknikleri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313079" y="1246447"/>
            <a:ext cx="8420613" cy="429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Analiz, Prof. Dr. Figen AYIKOĞLU ZAİF, Prof. Dr. Aydın KARAPINAR, Gazi Kitabevi, Ankara.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Tablolar ve Mali Analiz Teknikleri, Prof. Dr. Nalan AKDOĞAN, Prof. Dr. Nejat TENKER, Gazi Kitabevi, Ankara, 2010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Yönetim, Dr. Öztin AKGÜÇ,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Dr. Öztin AKGÜÇ, Genişletilmiş 15. Baskı,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İstanbul, 2013.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Prof. Dr. Şerafettin SEVİM, Dumlupınar Üniversitesi Yayınları, Kütahya.</a:t>
            </a:r>
          </a:p>
        </p:txBody>
      </p:sp>
    </p:spTree>
    <p:extLst>
      <p:ext uri="{BB962C8B-B14F-4D97-AF65-F5344CB8AC3E}">
        <p14:creationId xmlns:p14="http://schemas.microsoft.com/office/powerpoint/2010/main" val="137757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</a:t>
            </a:r>
            <a:r>
              <a:rPr lang="tr-TR" sz="2400" b="1" dirty="0" smtClean="0">
                <a:solidFill>
                  <a:srgbClr val="FF0000"/>
                </a:solidFill>
              </a:rPr>
              <a:t>analizde kullanılan temel kavramlar…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13079" y="1422755"/>
            <a:ext cx="8361998" cy="234243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/>
              <a:t>1- Performans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/>
              <a:t>2- Verim / Verimlilik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/>
              <a:t>3- Etkinlik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/>
              <a:t>4- Katma Değer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8562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</a:t>
            </a:r>
            <a:r>
              <a:rPr lang="tr-TR" sz="2400" b="1" dirty="0" smtClean="0">
                <a:solidFill>
                  <a:srgbClr val="FF0000"/>
                </a:solidFill>
              </a:rPr>
              <a:t>analizde kullanılan temel kavramlar…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13079" y="1422755"/>
            <a:ext cx="8361998" cy="234243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/>
              <a:t>1- Performans</a:t>
            </a:r>
          </a:p>
        </p:txBody>
      </p:sp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720433" y="1891678"/>
            <a:ext cx="8110483" cy="482239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İşletmelerin </a:t>
            </a:r>
            <a:r>
              <a:rPr lang="tr-TR" sz="2000" dirty="0" smtClean="0">
                <a:solidFill>
                  <a:schemeClr val="accent1"/>
                </a:solidFill>
              </a:rPr>
              <a:t>amaçlarına / hedeflerine </a:t>
            </a: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ulaşma düzeyidir.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İşletmelerin </a:t>
            </a:r>
            <a:r>
              <a:rPr lang="tr-TR" sz="2000" dirty="0" smtClean="0">
                <a:solidFill>
                  <a:srgbClr val="FF0000"/>
                </a:solidFill>
              </a:rPr>
              <a:t>performans düzeylerinin ölçülmesinde </a:t>
            </a: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kullanılan göstergeler;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a) Finansal Göstergeler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Karlılık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Verimlilik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Katma Değer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Etkenlik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tr-T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Finansal Olmayan Göstergeler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Müşteri Memnuniyeti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Ürün Kalitesi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Personel / Yönetici Yeterliliği</a:t>
            </a: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64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</a:t>
            </a:r>
            <a:r>
              <a:rPr lang="tr-TR" sz="2400" b="1" dirty="0" smtClean="0">
                <a:solidFill>
                  <a:srgbClr val="FF0000"/>
                </a:solidFill>
              </a:rPr>
              <a:t>analizde kullanılan temel kavramlar…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13079" y="1211740"/>
            <a:ext cx="8361998" cy="234243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/>
              <a:t>2- Verim / Verimlilik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42881" y="1773384"/>
            <a:ext cx="8188035" cy="448881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solidFill>
                  <a:srgbClr val="FF0000"/>
                </a:solidFill>
              </a:rPr>
              <a:t>Verim / Randıman (</a:t>
            </a:r>
            <a:r>
              <a:rPr lang="tr-TR" sz="2000" b="1" dirty="0" err="1" smtClean="0">
                <a:solidFill>
                  <a:srgbClr val="FF0000"/>
                </a:solidFill>
              </a:rPr>
              <a:t>efficiency</a:t>
            </a:r>
            <a:r>
              <a:rPr lang="tr-TR" sz="2000" b="1" dirty="0" smtClean="0">
                <a:solidFill>
                  <a:srgbClr val="FF0000"/>
                </a:solidFill>
              </a:rPr>
              <a:t>): </a:t>
            </a:r>
            <a:r>
              <a:rPr lang="tr-TR" sz="2000" dirty="0" smtClean="0"/>
              <a:t>Sözlük anlamı çok az tüketimle iyi çalışmak.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 smtClean="0"/>
              <a:t>Mevcut kapasiteyle elde edilen çıktıdır.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tr-TR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 smtClean="0"/>
              <a:t>Kapasite kullanım oranına bağlı olarak bu oran </a:t>
            </a:r>
            <a:r>
              <a:rPr lang="tr-TR" sz="2000" dirty="0" smtClean="0">
                <a:solidFill>
                  <a:srgbClr val="FF0000"/>
                </a:solidFill>
              </a:rPr>
              <a:t>1’e eşit </a:t>
            </a:r>
            <a:r>
              <a:rPr lang="tr-TR" sz="2000" dirty="0" smtClean="0"/>
              <a:t>veya </a:t>
            </a:r>
            <a:r>
              <a:rPr lang="tr-TR" sz="2000" dirty="0" smtClean="0">
                <a:solidFill>
                  <a:srgbClr val="FF0000"/>
                </a:solidFill>
              </a:rPr>
              <a:t>1’den küçüktür</a:t>
            </a:r>
            <a:r>
              <a:rPr lang="tr-TR" sz="2000" dirty="0" smtClean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tr-TR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 smtClean="0"/>
              <a:t>Verimi ölçebilmemiz için girdi ve çıktı birimlerinin aynı olması gerekir.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/>
              <a:t>   (</a:t>
            </a:r>
            <a:r>
              <a:rPr lang="tr-TR" sz="2000" b="1" dirty="0" smtClean="0"/>
              <a:t>Örneğin</a:t>
            </a:r>
            <a:r>
              <a:rPr lang="tr-TR" sz="2000" dirty="0" smtClean="0"/>
              <a:t>; </a:t>
            </a:r>
            <a:r>
              <a:rPr lang="tr-TR" sz="2000" dirty="0" smtClean="0">
                <a:solidFill>
                  <a:schemeClr val="accent1"/>
                </a:solidFill>
              </a:rPr>
              <a:t>Buğday</a:t>
            </a:r>
            <a:r>
              <a:rPr lang="tr-TR" sz="2000" dirty="0" smtClean="0"/>
              <a:t> girdi. </a:t>
            </a:r>
            <a:r>
              <a:rPr lang="tr-TR" sz="2000" dirty="0" smtClean="0">
                <a:solidFill>
                  <a:schemeClr val="accent1"/>
                </a:solidFill>
              </a:rPr>
              <a:t>Un</a:t>
            </a:r>
            <a:r>
              <a:rPr lang="tr-TR" sz="2000" dirty="0" smtClean="0"/>
              <a:t> çıktı vb.)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/>
              <a:t> 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338228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</a:t>
            </a:r>
            <a:r>
              <a:rPr lang="tr-TR" sz="2400" b="1" dirty="0" smtClean="0">
                <a:solidFill>
                  <a:srgbClr val="FF0000"/>
                </a:solidFill>
              </a:rPr>
              <a:t>analizde kullanılan temel kavramlar…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13079" y="1211740"/>
            <a:ext cx="8361998" cy="234243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/>
              <a:t>2- Verim / Verimlilik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42881" y="1562368"/>
            <a:ext cx="8188035" cy="448881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b="1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/>
              <a:t> </a:t>
            </a:r>
            <a:r>
              <a:rPr lang="tr-TR" sz="2000" b="1" dirty="0" smtClean="0">
                <a:solidFill>
                  <a:srgbClr val="FF0000"/>
                </a:solidFill>
              </a:rPr>
              <a:t>Verimlilik (</a:t>
            </a:r>
            <a:r>
              <a:rPr lang="tr-TR" sz="2000" b="1" dirty="0" err="1" smtClean="0">
                <a:solidFill>
                  <a:srgbClr val="FF0000"/>
                </a:solidFill>
              </a:rPr>
              <a:t>efficient</a:t>
            </a:r>
            <a:r>
              <a:rPr lang="tr-TR" sz="2000" b="1" dirty="0" smtClean="0">
                <a:solidFill>
                  <a:srgbClr val="FF0000"/>
                </a:solidFill>
              </a:rPr>
              <a:t>, </a:t>
            </a:r>
            <a:r>
              <a:rPr lang="tr-TR" sz="2000" b="1" dirty="0" err="1" smtClean="0">
                <a:solidFill>
                  <a:srgbClr val="FF0000"/>
                </a:solidFill>
              </a:rPr>
              <a:t>productivity</a:t>
            </a:r>
            <a:r>
              <a:rPr lang="tr-TR" sz="2000" b="1" dirty="0" smtClean="0">
                <a:solidFill>
                  <a:srgbClr val="FF0000"/>
                </a:solidFill>
              </a:rPr>
              <a:t>):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 smtClean="0"/>
              <a:t>En </a:t>
            </a:r>
            <a:r>
              <a:rPr lang="tr-TR" sz="2000" dirty="0" smtClean="0">
                <a:solidFill>
                  <a:schemeClr val="accent1"/>
                </a:solidFill>
              </a:rPr>
              <a:t>az girdiyle </a:t>
            </a:r>
            <a:r>
              <a:rPr lang="tr-TR" sz="2000" dirty="0" smtClean="0"/>
              <a:t>en </a:t>
            </a:r>
            <a:r>
              <a:rPr lang="tr-TR" sz="2000" dirty="0" smtClean="0">
                <a:solidFill>
                  <a:schemeClr val="accent1"/>
                </a:solidFill>
              </a:rPr>
              <a:t>fazla çıktının </a:t>
            </a:r>
            <a:r>
              <a:rPr lang="tr-TR" sz="2000" dirty="0" smtClean="0"/>
              <a:t>üretilmesi.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tr-TR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 smtClean="0"/>
              <a:t>Girdi ve çıktının birbirine oranlanmasıyla ifade edilir.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/>
              <a:t>Örneğin,</a:t>
            </a:r>
            <a:r>
              <a:rPr lang="tr-TR" sz="2000" dirty="0" smtClean="0"/>
              <a:t> işletmenin Varlıklarına </a:t>
            </a:r>
            <a:r>
              <a:rPr lang="tr-TR" sz="2000" dirty="0" smtClean="0">
                <a:solidFill>
                  <a:srgbClr val="FF0000"/>
                </a:solidFill>
              </a:rPr>
              <a:t>Girdi</a:t>
            </a:r>
            <a:r>
              <a:rPr lang="tr-TR" sz="2000" dirty="0" smtClean="0"/>
              <a:t>, Kar sonucuna </a:t>
            </a:r>
            <a:r>
              <a:rPr lang="tr-TR" sz="2000" dirty="0" smtClean="0">
                <a:solidFill>
                  <a:srgbClr val="FF0000"/>
                </a:solidFill>
              </a:rPr>
              <a:t>Çıktı</a:t>
            </a:r>
            <a:r>
              <a:rPr lang="tr-TR" sz="2000" dirty="0" smtClean="0"/>
              <a:t> dersek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/>
              <a:t>Verimlilik = Net Kar / Varlıklar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268207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</a:t>
            </a:r>
            <a:r>
              <a:rPr lang="tr-TR" sz="2400" b="1" dirty="0" smtClean="0">
                <a:solidFill>
                  <a:srgbClr val="FF0000"/>
                </a:solidFill>
              </a:rPr>
              <a:t>analizde kullanılan temel kavramlar…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Yuvarlatılmış Dikdörtgen 4"/>
          <p:cNvSpPr/>
          <p:nvPr/>
        </p:nvSpPr>
        <p:spPr>
          <a:xfrm>
            <a:off x="2052604" y="1453661"/>
            <a:ext cx="1801091" cy="6788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Potansiyel </a:t>
            </a:r>
          </a:p>
          <a:p>
            <a:pPr algn="ctr"/>
            <a:r>
              <a:rPr lang="tr-TR" b="1" dirty="0" smtClean="0"/>
              <a:t>Kaynak</a:t>
            </a:r>
            <a:endParaRPr lang="tr-TR" b="1" dirty="0"/>
          </a:p>
        </p:txBody>
      </p:sp>
      <p:sp>
        <p:nvSpPr>
          <p:cNvPr id="8" name="Yuvarlatılmış Dikdörtgen 7"/>
          <p:cNvSpPr/>
          <p:nvPr/>
        </p:nvSpPr>
        <p:spPr>
          <a:xfrm>
            <a:off x="2052602" y="2428993"/>
            <a:ext cx="1801091" cy="6788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Çıktı</a:t>
            </a:r>
          </a:p>
        </p:txBody>
      </p:sp>
      <p:sp>
        <p:nvSpPr>
          <p:cNvPr id="9" name="Yuvarlatılmış Dikdörtgen 8"/>
          <p:cNvSpPr/>
          <p:nvPr/>
        </p:nvSpPr>
        <p:spPr>
          <a:xfrm>
            <a:off x="2052603" y="3435928"/>
            <a:ext cx="1801091" cy="6788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Kullanılan</a:t>
            </a:r>
          </a:p>
          <a:p>
            <a:pPr algn="ctr"/>
            <a:r>
              <a:rPr lang="tr-TR" b="1" dirty="0"/>
              <a:t>Kaynak</a:t>
            </a:r>
          </a:p>
        </p:txBody>
      </p:sp>
      <p:sp>
        <p:nvSpPr>
          <p:cNvPr id="10" name="Yuvarlatılmış Dikdörtgen 9"/>
          <p:cNvSpPr/>
          <p:nvPr/>
        </p:nvSpPr>
        <p:spPr>
          <a:xfrm>
            <a:off x="2052604" y="4557079"/>
            <a:ext cx="1801091" cy="6788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Çıktı</a:t>
            </a:r>
          </a:p>
        </p:txBody>
      </p:sp>
      <p:sp>
        <p:nvSpPr>
          <p:cNvPr id="11" name="Yuvarlatılmış Dikdörtgen 10"/>
          <p:cNvSpPr/>
          <p:nvPr/>
        </p:nvSpPr>
        <p:spPr>
          <a:xfrm>
            <a:off x="5488530" y="2084051"/>
            <a:ext cx="1801091" cy="6788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VERİM</a:t>
            </a:r>
            <a:endParaRPr lang="tr-TR" b="1" dirty="0"/>
          </a:p>
        </p:txBody>
      </p:sp>
      <p:sp>
        <p:nvSpPr>
          <p:cNvPr id="12" name="Yuvarlatılmış Dikdörtgen 11"/>
          <p:cNvSpPr/>
          <p:nvPr/>
        </p:nvSpPr>
        <p:spPr>
          <a:xfrm>
            <a:off x="5488531" y="3878206"/>
            <a:ext cx="1801091" cy="6788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VERİMLİLİK</a:t>
            </a:r>
            <a:endParaRPr lang="tr-TR" b="1" dirty="0"/>
          </a:p>
        </p:txBody>
      </p:sp>
      <p:sp>
        <p:nvSpPr>
          <p:cNvPr id="13" name="Sağ Ayraç 12"/>
          <p:cNvSpPr/>
          <p:nvPr/>
        </p:nvSpPr>
        <p:spPr>
          <a:xfrm>
            <a:off x="4255477" y="3729976"/>
            <a:ext cx="900545" cy="975332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Sağ Ayraç 13"/>
          <p:cNvSpPr/>
          <p:nvPr/>
        </p:nvSpPr>
        <p:spPr>
          <a:xfrm>
            <a:off x="4255477" y="1945497"/>
            <a:ext cx="900545" cy="975332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20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</a:t>
            </a:r>
            <a:r>
              <a:rPr lang="tr-TR" sz="2400" b="1" dirty="0" smtClean="0">
                <a:solidFill>
                  <a:srgbClr val="FF0000"/>
                </a:solidFill>
              </a:rPr>
              <a:t>analizde kullanılan temel kavramlar…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13079" y="1200016"/>
            <a:ext cx="8361998" cy="234243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/>
              <a:t>3- Etkinlik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74251" y="1601798"/>
            <a:ext cx="8356665" cy="33122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Etkinlik: </a:t>
            </a:r>
            <a:r>
              <a:rPr lang="tr-TR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Hedeflere </a:t>
            </a:r>
            <a:r>
              <a:rPr lang="tr-TR" sz="2200" dirty="0" smtClean="0">
                <a:solidFill>
                  <a:srgbClr val="FF0000"/>
                </a:solidFill>
              </a:rPr>
              <a:t>ulaşma </a:t>
            </a:r>
            <a:r>
              <a:rPr lang="tr-TR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derecesidir. Etkinlik derecesinin tespitinde </a:t>
            </a:r>
            <a:r>
              <a:rPr lang="tr-TR" sz="2200" dirty="0" smtClean="0">
                <a:solidFill>
                  <a:srgbClr val="FF0000"/>
                </a:solidFill>
              </a:rPr>
              <a:t>gerçekleşen sonuçla</a:t>
            </a:r>
            <a:r>
              <a:rPr lang="tr-TR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2200" dirty="0" smtClean="0">
                <a:solidFill>
                  <a:schemeClr val="accent1"/>
                </a:solidFill>
              </a:rPr>
              <a:t>hedeflenen sonuç </a:t>
            </a:r>
            <a:r>
              <a:rPr lang="tr-T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karşılaştırılır.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Verimli olan etkin, etkin olan verimli </a:t>
            </a:r>
            <a:r>
              <a:rPr lang="tr-TR" sz="2200" dirty="0" smtClean="0">
                <a:solidFill>
                  <a:schemeClr val="accent1"/>
                </a:solidFill>
              </a:rPr>
              <a:t>olmayabilir.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Asıl olan </a:t>
            </a:r>
            <a:r>
              <a:rPr lang="tr-TR" sz="2200" dirty="0" smtClean="0">
                <a:solidFill>
                  <a:schemeClr val="accent1"/>
                </a:solidFill>
              </a:rPr>
              <a:t>etkinliktir.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Bir faaliyet ne kadar verimli olursa olsun etken değilse bir </a:t>
            </a:r>
            <a:r>
              <a:rPr lang="tr-TR" sz="2200" dirty="0" smtClean="0">
                <a:solidFill>
                  <a:schemeClr val="accent1"/>
                </a:solidFill>
              </a:rPr>
              <a:t>anlamı yoktur.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Etkinlik = Ulaşılan Sonuçlar / Hedeflenen Sonuçlar</a:t>
            </a:r>
            <a:endParaRPr lang="tr-TR" sz="2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66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</a:t>
            </a:r>
            <a:r>
              <a:rPr lang="tr-TR" sz="2400" b="1" dirty="0" smtClean="0">
                <a:solidFill>
                  <a:srgbClr val="FF0000"/>
                </a:solidFill>
              </a:rPr>
              <a:t>analizde kullanılan temel kavramlar…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13079" y="1246909"/>
            <a:ext cx="8361998" cy="234243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/>
              <a:t>4- Katma Değer</a:t>
            </a:r>
            <a:endParaRPr lang="tr-TR" sz="2800" b="1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13079" y="1847983"/>
            <a:ext cx="8124349" cy="270264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İşletmeler tarafından oluşturulan </a:t>
            </a:r>
            <a:r>
              <a:rPr lang="tr-TR" sz="2000" dirty="0" smtClean="0">
                <a:solidFill>
                  <a:srgbClr val="FF0000"/>
                </a:solidFill>
              </a:rPr>
              <a:t>net refahı </a:t>
            </a: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temsil eder.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Üretim faktörleri olan </a:t>
            </a:r>
            <a:r>
              <a:rPr lang="tr-TR" sz="2000" dirty="0" smtClean="0">
                <a:solidFill>
                  <a:srgbClr val="FF0000"/>
                </a:solidFill>
              </a:rPr>
              <a:t>Emek-Sermaye-Toprak</a:t>
            </a: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kullanılarak </a:t>
            </a:r>
            <a:r>
              <a:rPr lang="tr-TR" sz="2000" dirty="0" smtClean="0">
                <a:solidFill>
                  <a:srgbClr val="FF0000"/>
                </a:solidFill>
              </a:rPr>
              <a:t>oluşturulan değeri </a:t>
            </a: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ifade eder.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Satın alınan mal ve hizmetler </a:t>
            </a:r>
            <a:r>
              <a:rPr lang="tr-TR" sz="2000" dirty="0" smtClean="0">
                <a:solidFill>
                  <a:srgbClr val="FF0000"/>
                </a:solidFill>
              </a:rPr>
              <a:t>Girdi,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Satılan mal ve hizmetler </a:t>
            </a:r>
            <a:r>
              <a:rPr lang="tr-TR" sz="2000" dirty="0" smtClean="0">
                <a:solidFill>
                  <a:srgbClr val="FF0000"/>
                </a:solidFill>
              </a:rPr>
              <a:t>Çıktı </a:t>
            </a: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olarak değerlendirilir.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Çıktı ile Girdi arasındaki </a:t>
            </a:r>
            <a:r>
              <a:rPr lang="tr-TR" sz="2000" dirty="0" smtClean="0">
                <a:solidFill>
                  <a:srgbClr val="FF0000"/>
                </a:solidFill>
              </a:rPr>
              <a:t>pozitif fark </a:t>
            </a: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Katma Değer olarak tanımlanır.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Katma Değer = Satılan Mal ve Hizmetler – Alınan Mal ve Hizmetler </a:t>
            </a:r>
            <a:endParaRPr lang="tr-TR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76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04399" y="381321"/>
            <a:ext cx="7491447" cy="977063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Katma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değeri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ortaya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çıkaran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grupların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katma</a:t>
            </a:r>
            <a:r>
              <a:rPr lang="en-US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değerden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aldıkları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paylar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882428" y="1319589"/>
            <a:ext cx="209203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ÜRETİM FAKTÖRÜ</a:t>
            </a:r>
            <a:endParaRPr lang="tr-TR" b="1" dirty="0"/>
          </a:p>
        </p:txBody>
      </p:sp>
      <p:sp>
        <p:nvSpPr>
          <p:cNvPr id="10" name="Yuvarlatılmış Dikdörtgen 9"/>
          <p:cNvSpPr/>
          <p:nvPr/>
        </p:nvSpPr>
        <p:spPr>
          <a:xfrm>
            <a:off x="4571200" y="1303606"/>
            <a:ext cx="3830782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ALDIĞI PAY</a:t>
            </a:r>
            <a:endParaRPr lang="tr-TR" b="1" dirty="0"/>
          </a:p>
        </p:txBody>
      </p:sp>
      <p:sp>
        <p:nvSpPr>
          <p:cNvPr id="11" name="Yuvarlatılmış Dikdörtgen 10"/>
          <p:cNvSpPr/>
          <p:nvPr/>
        </p:nvSpPr>
        <p:spPr>
          <a:xfrm>
            <a:off x="882428" y="2532396"/>
            <a:ext cx="209203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Toprak</a:t>
            </a:r>
          </a:p>
        </p:txBody>
      </p:sp>
      <p:sp>
        <p:nvSpPr>
          <p:cNvPr id="12" name="Yuvarlatılmış Dikdörtgen 11"/>
          <p:cNvSpPr/>
          <p:nvPr/>
        </p:nvSpPr>
        <p:spPr>
          <a:xfrm>
            <a:off x="882428" y="3333824"/>
            <a:ext cx="209203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Emek</a:t>
            </a:r>
          </a:p>
        </p:txBody>
      </p:sp>
      <p:sp>
        <p:nvSpPr>
          <p:cNvPr id="13" name="Yuvarlatılmış Dikdörtgen 12"/>
          <p:cNvSpPr/>
          <p:nvPr/>
        </p:nvSpPr>
        <p:spPr>
          <a:xfrm>
            <a:off x="882428" y="4172558"/>
            <a:ext cx="209203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Devlet</a:t>
            </a:r>
          </a:p>
        </p:txBody>
      </p:sp>
      <p:sp>
        <p:nvSpPr>
          <p:cNvPr id="14" name="Yuvarlatılmış Dikdörtgen 13"/>
          <p:cNvSpPr/>
          <p:nvPr/>
        </p:nvSpPr>
        <p:spPr>
          <a:xfrm>
            <a:off x="882428" y="4935625"/>
            <a:ext cx="2092036" cy="8866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Sermaye</a:t>
            </a:r>
          </a:p>
          <a:p>
            <a:pPr algn="ctr"/>
            <a:r>
              <a:rPr lang="tr-TR" b="1" dirty="0"/>
              <a:t>Dağıtılan</a:t>
            </a:r>
          </a:p>
          <a:p>
            <a:pPr algn="ctr"/>
            <a:r>
              <a:rPr lang="tr-TR" b="1" dirty="0"/>
              <a:t>İşletmeye Kalan</a:t>
            </a:r>
          </a:p>
        </p:txBody>
      </p:sp>
      <p:sp>
        <p:nvSpPr>
          <p:cNvPr id="15" name="Yuvarlatılmış Dikdörtgen 14"/>
          <p:cNvSpPr/>
          <p:nvPr/>
        </p:nvSpPr>
        <p:spPr>
          <a:xfrm>
            <a:off x="4600641" y="2586746"/>
            <a:ext cx="3830782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Kira</a:t>
            </a:r>
            <a:endParaRPr lang="tr-TR" b="1" dirty="0"/>
          </a:p>
        </p:txBody>
      </p:sp>
      <p:sp>
        <p:nvSpPr>
          <p:cNvPr id="16" name="Yuvarlatılmış Dikdörtgen 15"/>
          <p:cNvSpPr/>
          <p:nvPr/>
        </p:nvSpPr>
        <p:spPr>
          <a:xfrm>
            <a:off x="4571200" y="3333824"/>
            <a:ext cx="3830782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Ücret ve Benzeri Giderler</a:t>
            </a:r>
            <a:endParaRPr lang="tr-TR" b="1" dirty="0"/>
          </a:p>
        </p:txBody>
      </p:sp>
      <p:sp>
        <p:nvSpPr>
          <p:cNvPr id="17" name="Yuvarlatılmış Dikdörtgen 16"/>
          <p:cNvSpPr/>
          <p:nvPr/>
        </p:nvSpPr>
        <p:spPr>
          <a:xfrm>
            <a:off x="4571200" y="4202403"/>
            <a:ext cx="3830782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Vergi ve Benzeri Yükümlülükler</a:t>
            </a:r>
            <a:endParaRPr lang="tr-TR" b="1" dirty="0"/>
          </a:p>
        </p:txBody>
      </p:sp>
      <p:sp>
        <p:nvSpPr>
          <p:cNvPr id="18" name="Yuvarlatılmış Dikdörtgen 17"/>
          <p:cNvSpPr/>
          <p:nvPr/>
        </p:nvSpPr>
        <p:spPr>
          <a:xfrm>
            <a:off x="4600641" y="4935625"/>
            <a:ext cx="3830782" cy="8866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Kar, Faiz Giderleri, Amortismanlar</a:t>
            </a:r>
          </a:p>
          <a:p>
            <a:pPr algn="ctr"/>
            <a:r>
              <a:rPr lang="tr-TR" b="1" dirty="0" smtClean="0"/>
              <a:t>Temettü, Faiz Giderleri</a:t>
            </a:r>
          </a:p>
          <a:p>
            <a:pPr algn="ctr"/>
            <a:r>
              <a:rPr lang="tr-TR" b="1" dirty="0" smtClean="0"/>
              <a:t>Dağıtılmayan Karlar, Amortismanlar</a:t>
            </a:r>
            <a:endParaRPr lang="tr-TR" b="1" dirty="0"/>
          </a:p>
        </p:txBody>
      </p:sp>
      <p:sp>
        <p:nvSpPr>
          <p:cNvPr id="19" name="Aşağı Ok 18"/>
          <p:cNvSpPr/>
          <p:nvPr/>
        </p:nvSpPr>
        <p:spPr>
          <a:xfrm>
            <a:off x="1755264" y="1887626"/>
            <a:ext cx="318655" cy="47105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Aşağı Ok 19"/>
          <p:cNvSpPr/>
          <p:nvPr/>
        </p:nvSpPr>
        <p:spPr>
          <a:xfrm>
            <a:off x="6211232" y="1856719"/>
            <a:ext cx="318655" cy="47105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Çentikli Sağ Ok 20"/>
          <p:cNvSpPr/>
          <p:nvPr/>
        </p:nvSpPr>
        <p:spPr>
          <a:xfrm>
            <a:off x="3234235" y="2701046"/>
            <a:ext cx="1025236" cy="228600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Çentikli Sağ Ok 21"/>
          <p:cNvSpPr/>
          <p:nvPr/>
        </p:nvSpPr>
        <p:spPr>
          <a:xfrm>
            <a:off x="3234235" y="3437335"/>
            <a:ext cx="1025236" cy="228600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Çentikli Sağ Ok 22"/>
          <p:cNvSpPr/>
          <p:nvPr/>
        </p:nvSpPr>
        <p:spPr>
          <a:xfrm>
            <a:off x="3242895" y="4316703"/>
            <a:ext cx="1025236" cy="228600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Çentikli Sağ Ok 23"/>
          <p:cNvSpPr/>
          <p:nvPr/>
        </p:nvSpPr>
        <p:spPr>
          <a:xfrm>
            <a:off x="3242895" y="5264670"/>
            <a:ext cx="1025236" cy="228600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15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25702</TotalTime>
  <Words>488</Words>
  <Application>Microsoft Office PowerPoint</Application>
  <PresentationFormat>Ekran Gösterisi (4:3)</PresentationFormat>
  <Paragraphs>103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Symbol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952</cp:revision>
  <cp:lastPrinted>2016-10-24T07:53:35Z</cp:lastPrinted>
  <dcterms:created xsi:type="dcterms:W3CDTF">2016-09-18T09:35:24Z</dcterms:created>
  <dcterms:modified xsi:type="dcterms:W3CDTF">2020-02-27T13:27:10Z</dcterms:modified>
</cp:coreProperties>
</file>