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3494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950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8327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175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29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8367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3474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6377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4691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64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58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18F10-C5B7-4F84-82FA-A0BC3190D7E3}" type="datetimeFigureOut">
              <a:rPr lang="tr-TR" smtClean="0"/>
              <a:t>2.04.2018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F4DA19-0821-4DD2-A417-3D247722EB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788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Sözcük Bilgisi</a:t>
            </a:r>
            <a:br>
              <a:rPr lang="tr-TR" dirty="0" smtClean="0"/>
            </a:br>
            <a:r>
              <a:rPr lang="tr-TR" dirty="0" smtClean="0"/>
              <a:t>3.Hafta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err="1"/>
              <a:t>Birtok</a:t>
            </a:r>
            <a:r>
              <a:rPr lang="tr-TR" b="1" dirty="0"/>
              <a:t> jel:  -é/-</a:t>
            </a:r>
            <a:r>
              <a:rPr lang="tr-TR" b="1" dirty="0" err="1"/>
              <a:t>éi</a:t>
            </a:r>
            <a:endParaRPr lang="tr-TR" dirty="0"/>
          </a:p>
          <a:p>
            <a:pPr algn="l"/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birtok</a:t>
            </a:r>
            <a:r>
              <a:rPr lang="tr-TR" dirty="0"/>
              <a:t>: -é	(-</a:t>
            </a:r>
            <a:r>
              <a:rPr lang="tr-TR" dirty="0" err="1"/>
              <a:t>inki</a:t>
            </a:r>
            <a:r>
              <a:rPr lang="tr-TR" dirty="0" smtClean="0"/>
              <a:t>/-</a:t>
            </a:r>
            <a:r>
              <a:rPr lang="tr-TR" dirty="0" err="1" smtClean="0"/>
              <a:t>ninki</a:t>
            </a:r>
            <a:r>
              <a:rPr lang="tr-TR" dirty="0"/>
              <a:t>/-a ait olan vb.) 	</a:t>
            </a:r>
          </a:p>
          <a:p>
            <a:pPr algn="l"/>
            <a:r>
              <a:rPr lang="tr-TR" dirty="0" err="1"/>
              <a:t>Több</a:t>
            </a:r>
            <a:r>
              <a:rPr lang="tr-TR" dirty="0"/>
              <a:t> </a:t>
            </a:r>
            <a:r>
              <a:rPr lang="tr-TR" dirty="0" err="1"/>
              <a:t>birtok</a:t>
            </a:r>
            <a:r>
              <a:rPr lang="tr-TR" dirty="0"/>
              <a:t>: -</a:t>
            </a:r>
            <a:r>
              <a:rPr lang="tr-TR" dirty="0" err="1"/>
              <a:t>éi</a:t>
            </a:r>
            <a:r>
              <a:rPr lang="tr-TR" dirty="0"/>
              <a:t> (-</a:t>
            </a:r>
            <a:r>
              <a:rPr lang="tr-TR" dirty="0" err="1"/>
              <a:t>inkiler</a:t>
            </a:r>
            <a:r>
              <a:rPr lang="tr-TR" dirty="0" smtClean="0"/>
              <a:t>/-</a:t>
            </a:r>
            <a:r>
              <a:rPr lang="tr-TR" dirty="0" err="1" smtClean="0"/>
              <a:t>ninkiler</a:t>
            </a:r>
            <a:r>
              <a:rPr lang="tr-TR" dirty="0"/>
              <a:t>, -a ait olanlar vb.)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6835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jó-jobb-legjobb</a:t>
            </a:r>
            <a:r>
              <a:rPr lang="tr-TR" dirty="0"/>
              <a:t>	</a:t>
            </a:r>
            <a:r>
              <a:rPr lang="tr-TR" dirty="0" smtClean="0"/>
              <a:t>(iyi-daha iyi-en iyi)</a:t>
            </a:r>
            <a:r>
              <a:rPr lang="tr-TR" dirty="0"/>
              <a:t>	</a:t>
            </a:r>
            <a:endParaRPr lang="tr-TR" dirty="0" smtClean="0"/>
          </a:p>
          <a:p>
            <a:r>
              <a:rPr lang="tr-TR" dirty="0" err="1" smtClean="0"/>
              <a:t>szép-szebb-legszebb</a:t>
            </a:r>
            <a:r>
              <a:rPr lang="tr-TR" dirty="0"/>
              <a:t> </a:t>
            </a:r>
            <a:r>
              <a:rPr lang="tr-TR" dirty="0" smtClean="0"/>
              <a:t>(güzel-daha güzel-en güzel)</a:t>
            </a:r>
          </a:p>
          <a:p>
            <a:r>
              <a:rPr lang="tr-TR" dirty="0" smtClean="0"/>
              <a:t>nagy-nagyobb-legnagyobb (büyük-daha büyük-en büyük)</a:t>
            </a:r>
          </a:p>
          <a:p>
            <a:r>
              <a:rPr lang="tr-TR" dirty="0"/>
              <a:t>sok-</a:t>
            </a:r>
            <a:r>
              <a:rPr lang="tr-TR" dirty="0" err="1"/>
              <a:t>több</a:t>
            </a:r>
            <a:r>
              <a:rPr lang="tr-TR" dirty="0"/>
              <a:t>-</a:t>
            </a:r>
            <a:r>
              <a:rPr lang="tr-TR" dirty="0" err="1"/>
              <a:t>legtöbb</a:t>
            </a:r>
            <a:r>
              <a:rPr lang="tr-TR" dirty="0"/>
              <a:t>	</a:t>
            </a:r>
            <a:r>
              <a:rPr lang="tr-TR" dirty="0" smtClean="0"/>
              <a:t> (çok-daha çok- en çok)</a:t>
            </a:r>
          </a:p>
          <a:p>
            <a:pPr marL="0" indent="0">
              <a:buNone/>
            </a:pPr>
            <a:r>
              <a:rPr lang="tr-TR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750540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kedves-kedvesebb-legkedvesebb</a:t>
            </a:r>
            <a:endParaRPr lang="tr-TR" dirty="0" smtClean="0"/>
          </a:p>
          <a:p>
            <a:r>
              <a:rPr lang="tr-TR" dirty="0" err="1" smtClean="0"/>
              <a:t>barátságos-barátságosabb-legbarátságosabb</a:t>
            </a:r>
            <a:endParaRPr lang="tr-TR" dirty="0" smtClean="0"/>
          </a:p>
          <a:p>
            <a:r>
              <a:rPr lang="tr-TR" dirty="0" err="1"/>
              <a:t>bátor-bátrabb-legbátrabb</a:t>
            </a:r>
            <a:r>
              <a:rPr lang="tr-TR" dirty="0"/>
              <a:t>	</a:t>
            </a:r>
            <a:endParaRPr lang="tr-TR" dirty="0" smtClean="0"/>
          </a:p>
          <a:p>
            <a:r>
              <a:rPr lang="tr-TR" dirty="0" err="1"/>
              <a:t>magas-magasabb-legmagasabb</a:t>
            </a:r>
            <a:r>
              <a:rPr lang="tr-TR" dirty="0"/>
              <a:t> …</a:t>
            </a:r>
          </a:p>
        </p:txBody>
      </p:sp>
    </p:spTree>
    <p:extLst>
      <p:ext uri="{BB962C8B-B14F-4D97-AF65-F5344CB8AC3E}">
        <p14:creationId xmlns:p14="http://schemas.microsoft.com/office/powerpoint/2010/main" val="2164651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Alıştırmalar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kevés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bő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kicsi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gazdag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szegény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magas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alacsony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04064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kövér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vékony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széles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fontos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nehéz</a:t>
            </a:r>
            <a:r>
              <a:rPr lang="tr-TR" dirty="0" smtClean="0"/>
              <a:t>.</a:t>
            </a:r>
            <a:r>
              <a:rPr lang="tr-TR" dirty="0"/>
              <a:t>	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4014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Az </a:t>
            </a:r>
            <a:r>
              <a:rPr lang="tr-TR" dirty="0" err="1"/>
              <a:t>én</a:t>
            </a:r>
            <a:r>
              <a:rPr lang="tr-TR" dirty="0"/>
              <a:t> </a:t>
            </a:r>
            <a:r>
              <a:rPr lang="tr-TR" dirty="0" err="1"/>
              <a:t>autóm</a:t>
            </a:r>
            <a:r>
              <a:rPr lang="tr-TR" dirty="0"/>
              <a:t> </a:t>
            </a:r>
            <a:r>
              <a:rPr lang="tr-TR" dirty="0" err="1"/>
              <a:t>régi</a:t>
            </a:r>
            <a:r>
              <a:rPr lang="tr-TR" dirty="0"/>
              <a:t>, de </a:t>
            </a:r>
            <a:r>
              <a:rPr lang="tr-TR" dirty="0" err="1"/>
              <a:t>Péter</a:t>
            </a:r>
            <a:r>
              <a:rPr lang="tr-TR" b="1" dirty="0" err="1"/>
              <a:t>é</a:t>
            </a:r>
            <a:r>
              <a:rPr lang="tr-TR" dirty="0"/>
              <a:t> </a:t>
            </a:r>
            <a:r>
              <a:rPr lang="tr-TR" dirty="0" err="1"/>
              <a:t>új</a:t>
            </a:r>
            <a:r>
              <a:rPr lang="tr-TR" dirty="0"/>
              <a:t>. (Az </a:t>
            </a:r>
            <a:r>
              <a:rPr lang="tr-TR" dirty="0" err="1"/>
              <a:t>én</a:t>
            </a:r>
            <a:r>
              <a:rPr lang="tr-TR" dirty="0"/>
              <a:t> </a:t>
            </a:r>
            <a:r>
              <a:rPr lang="tr-TR" dirty="0" err="1"/>
              <a:t>autóm</a:t>
            </a:r>
            <a:r>
              <a:rPr lang="tr-TR" dirty="0"/>
              <a:t> </a:t>
            </a:r>
            <a:r>
              <a:rPr lang="tr-TR" dirty="0" err="1"/>
              <a:t>régi</a:t>
            </a:r>
            <a:r>
              <a:rPr lang="tr-TR" dirty="0"/>
              <a:t>, de </a:t>
            </a:r>
            <a:r>
              <a:rPr lang="tr-TR" b="1" u="sng" dirty="0" err="1"/>
              <a:t>övé</a:t>
            </a:r>
            <a:r>
              <a:rPr lang="tr-TR" dirty="0"/>
              <a:t> </a:t>
            </a:r>
            <a:r>
              <a:rPr lang="tr-TR" dirty="0" err="1"/>
              <a:t>új</a:t>
            </a:r>
            <a:r>
              <a:rPr lang="tr-TR" dirty="0" smtClean="0"/>
              <a:t>)</a:t>
            </a:r>
          </a:p>
          <a:p>
            <a:r>
              <a:rPr lang="tr-TR" dirty="0" smtClean="0"/>
              <a:t>Benim </a:t>
            </a:r>
            <a:r>
              <a:rPr lang="tr-TR" dirty="0"/>
              <a:t>arabam eski, ama </a:t>
            </a:r>
            <a:r>
              <a:rPr lang="tr-TR" dirty="0" err="1"/>
              <a:t>Péter</a:t>
            </a:r>
            <a:r>
              <a:rPr lang="tr-TR" i="1" dirty="0" err="1"/>
              <a:t>inki</a:t>
            </a:r>
            <a:r>
              <a:rPr lang="tr-TR" dirty="0"/>
              <a:t> (</a:t>
            </a:r>
            <a:r>
              <a:rPr lang="tr-TR" dirty="0" err="1"/>
              <a:t>Péter’</a:t>
            </a:r>
            <a:r>
              <a:rPr lang="tr-TR" i="1" dirty="0" err="1"/>
              <a:t>in</a:t>
            </a:r>
            <a:r>
              <a:rPr lang="tr-TR" dirty="0"/>
              <a:t> </a:t>
            </a:r>
            <a:r>
              <a:rPr lang="tr-TR" i="1" dirty="0"/>
              <a:t>arabası</a:t>
            </a:r>
            <a:r>
              <a:rPr lang="tr-TR" dirty="0"/>
              <a:t>) yeni.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/>
              <a:t>Benim arabam eski, ama </a:t>
            </a:r>
            <a:r>
              <a:rPr lang="tr-TR" i="1" dirty="0"/>
              <a:t>onunki</a:t>
            </a:r>
            <a:r>
              <a:rPr lang="tr-TR" dirty="0"/>
              <a:t> (</a:t>
            </a:r>
            <a:r>
              <a:rPr lang="tr-TR" i="1" dirty="0"/>
              <a:t>onun arabası</a:t>
            </a:r>
            <a:r>
              <a:rPr lang="tr-TR" dirty="0"/>
              <a:t>) yeni).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51030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birtok</a:t>
            </a:r>
            <a:r>
              <a:rPr lang="tr-TR" dirty="0"/>
              <a:t>: </a:t>
            </a:r>
            <a:endParaRPr lang="tr-TR" dirty="0" smtClean="0"/>
          </a:p>
          <a:p>
            <a:r>
              <a:rPr lang="tr-TR" dirty="0" err="1" smtClean="0"/>
              <a:t>Péteré</a:t>
            </a:r>
            <a:r>
              <a:rPr lang="tr-TR" dirty="0"/>
              <a:t>, </a:t>
            </a:r>
            <a:r>
              <a:rPr lang="tr-TR" dirty="0" err="1"/>
              <a:t>szobáé</a:t>
            </a:r>
            <a:r>
              <a:rPr lang="tr-TR" dirty="0"/>
              <a:t>, </a:t>
            </a:r>
            <a:r>
              <a:rPr lang="tr-TR" dirty="0" err="1"/>
              <a:t>testvéremé</a:t>
            </a:r>
            <a:r>
              <a:rPr lang="tr-TR" dirty="0"/>
              <a:t>, </a:t>
            </a:r>
            <a:r>
              <a:rPr lang="tr-TR" dirty="0" err="1"/>
              <a:t>Máriáé</a:t>
            </a:r>
            <a:r>
              <a:rPr lang="tr-TR" dirty="0"/>
              <a:t>, </a:t>
            </a:r>
            <a:r>
              <a:rPr lang="tr-TR" dirty="0" err="1"/>
              <a:t>gyereké</a:t>
            </a:r>
            <a:r>
              <a:rPr lang="tr-TR" dirty="0"/>
              <a:t> </a:t>
            </a:r>
            <a:r>
              <a:rPr lang="tr-TR" dirty="0" err="1"/>
              <a:t>vb</a:t>
            </a:r>
            <a:r>
              <a:rPr lang="tr-TR" dirty="0" smtClean="0"/>
              <a:t>…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err="1"/>
              <a:t>Több</a:t>
            </a:r>
            <a:r>
              <a:rPr lang="tr-TR" dirty="0"/>
              <a:t> </a:t>
            </a:r>
            <a:r>
              <a:rPr lang="tr-TR" dirty="0" err="1"/>
              <a:t>birtok</a:t>
            </a:r>
            <a:r>
              <a:rPr lang="tr-TR" dirty="0"/>
              <a:t>: </a:t>
            </a:r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Péteréi</a:t>
            </a:r>
            <a:r>
              <a:rPr lang="tr-TR" dirty="0"/>
              <a:t>, </a:t>
            </a:r>
            <a:r>
              <a:rPr lang="tr-TR" dirty="0" err="1"/>
              <a:t>szobáéi</a:t>
            </a:r>
            <a:r>
              <a:rPr lang="tr-TR" dirty="0"/>
              <a:t>, </a:t>
            </a:r>
            <a:r>
              <a:rPr lang="tr-TR" dirty="0" err="1"/>
              <a:t>testvéreméi</a:t>
            </a:r>
            <a:r>
              <a:rPr lang="tr-TR" dirty="0"/>
              <a:t>, </a:t>
            </a:r>
            <a:r>
              <a:rPr lang="tr-TR" dirty="0" err="1"/>
              <a:t>Máriáéi</a:t>
            </a:r>
            <a:r>
              <a:rPr lang="tr-TR" dirty="0"/>
              <a:t>, </a:t>
            </a:r>
            <a:r>
              <a:rPr lang="tr-TR" dirty="0" err="1"/>
              <a:t>gyerekéi</a:t>
            </a:r>
            <a:r>
              <a:rPr lang="tr-TR" dirty="0"/>
              <a:t> </a:t>
            </a:r>
            <a:r>
              <a:rPr lang="tr-TR" dirty="0" err="1"/>
              <a:t>vb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497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Bu ek türünün zamir biçimleri şu şekildedir:</a:t>
            </a:r>
            <a:br>
              <a:rPr lang="tr-TR" dirty="0"/>
            </a:br>
            <a:r>
              <a:rPr lang="tr-TR" dirty="0"/>
              <a:t> </a:t>
            </a:r>
            <a:r>
              <a:rPr lang="tr-TR" dirty="0" err="1"/>
              <a:t>Egy</a:t>
            </a:r>
            <a:r>
              <a:rPr lang="tr-TR" dirty="0"/>
              <a:t> </a:t>
            </a:r>
            <a:r>
              <a:rPr lang="tr-TR" dirty="0" err="1"/>
              <a:t>birtok</a:t>
            </a:r>
            <a:r>
              <a:rPr lang="tr-TR" dirty="0"/>
              <a:t>	      </a:t>
            </a:r>
            <a:r>
              <a:rPr lang="tr-TR" dirty="0" err="1"/>
              <a:t>Több</a:t>
            </a:r>
            <a:r>
              <a:rPr lang="tr-TR" dirty="0"/>
              <a:t> </a:t>
            </a:r>
            <a:r>
              <a:rPr lang="tr-TR" dirty="0" err="1"/>
              <a:t>birtok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890974"/>
              </p:ext>
            </p:extLst>
          </p:nvPr>
        </p:nvGraphicFramePr>
        <p:xfrm>
          <a:off x="1201003" y="1883391"/>
          <a:ext cx="7165075" cy="2425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04708"/>
                <a:gridCol w="3860367"/>
              </a:tblGrid>
              <a:tr h="4197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enyém 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enyéim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070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tied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tieid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288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övé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övéi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94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mienk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mieink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942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tietek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tieitek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815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>
                          <a:effectLst/>
                        </a:rPr>
                        <a:t>övék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200" dirty="0" err="1">
                          <a:effectLst/>
                        </a:rPr>
                        <a:t>övéik</a:t>
                      </a:r>
                      <a:endParaRPr lang="tr-T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270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Örnek soru cümleleri: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Kié</a:t>
            </a:r>
            <a:r>
              <a:rPr lang="tr-TR" dirty="0"/>
              <a:t> ez a </a:t>
            </a:r>
            <a:r>
              <a:rPr lang="tr-TR" dirty="0" err="1"/>
              <a:t>könyv</a:t>
            </a:r>
            <a:r>
              <a:rPr lang="tr-TR" dirty="0"/>
              <a:t>? 	</a:t>
            </a:r>
          </a:p>
          <a:p>
            <a:pPr marL="0" indent="0">
              <a:buNone/>
            </a:pPr>
            <a:r>
              <a:rPr lang="tr-TR" dirty="0" smtClean="0"/>
              <a:t>Ez </a:t>
            </a:r>
            <a:r>
              <a:rPr lang="tr-TR" dirty="0"/>
              <a:t>a </a:t>
            </a:r>
            <a:r>
              <a:rPr lang="tr-TR" dirty="0" err="1"/>
              <a:t>könyv</a:t>
            </a:r>
            <a:r>
              <a:rPr lang="tr-TR" dirty="0"/>
              <a:t> az </a:t>
            </a:r>
            <a:r>
              <a:rPr lang="tr-TR" dirty="0" err="1"/>
              <a:t>enyém</a:t>
            </a:r>
            <a:r>
              <a:rPr lang="tr-TR" dirty="0"/>
              <a:t> / Ez az </a:t>
            </a:r>
            <a:r>
              <a:rPr lang="tr-TR" dirty="0" err="1"/>
              <a:t>én</a:t>
            </a:r>
            <a:r>
              <a:rPr lang="tr-TR" dirty="0"/>
              <a:t> </a:t>
            </a:r>
            <a:r>
              <a:rPr lang="tr-TR" dirty="0" err="1"/>
              <a:t>könyvem</a:t>
            </a:r>
            <a:r>
              <a:rPr lang="tr-TR" dirty="0"/>
              <a:t>.</a:t>
            </a:r>
          </a:p>
          <a:p>
            <a:r>
              <a:rPr lang="tr-TR" dirty="0" err="1"/>
              <a:t>Kié</a:t>
            </a:r>
            <a:r>
              <a:rPr lang="tr-TR" dirty="0"/>
              <a:t> ez a </a:t>
            </a:r>
            <a:r>
              <a:rPr lang="tr-TR" dirty="0" err="1"/>
              <a:t>ház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dirty="0"/>
              <a:t>Ez a </a:t>
            </a:r>
            <a:r>
              <a:rPr lang="tr-TR" dirty="0" err="1"/>
              <a:t>ház</a:t>
            </a:r>
            <a:r>
              <a:rPr lang="tr-TR" dirty="0"/>
              <a:t> a </a:t>
            </a:r>
            <a:r>
              <a:rPr lang="tr-TR" dirty="0" err="1"/>
              <a:t>tied</a:t>
            </a:r>
            <a:r>
              <a:rPr lang="tr-TR" dirty="0"/>
              <a:t> / Ez a te </a:t>
            </a:r>
            <a:r>
              <a:rPr lang="tr-TR" dirty="0" err="1"/>
              <a:t>házad</a:t>
            </a:r>
            <a:r>
              <a:rPr lang="tr-TR" dirty="0"/>
              <a:t>.</a:t>
            </a:r>
          </a:p>
          <a:p>
            <a:r>
              <a:rPr lang="tr-TR" dirty="0" err="1"/>
              <a:t>Kié</a:t>
            </a:r>
            <a:r>
              <a:rPr lang="tr-TR" dirty="0"/>
              <a:t> ez a </a:t>
            </a:r>
            <a:r>
              <a:rPr lang="tr-TR" dirty="0" err="1"/>
              <a:t>táska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dirty="0"/>
              <a:t>Ez a </a:t>
            </a:r>
            <a:r>
              <a:rPr lang="tr-TR" dirty="0" err="1"/>
              <a:t>táska</a:t>
            </a:r>
            <a:r>
              <a:rPr lang="tr-TR" dirty="0"/>
              <a:t> az </a:t>
            </a:r>
            <a:r>
              <a:rPr lang="tr-TR" dirty="0" err="1"/>
              <a:t>övé</a:t>
            </a:r>
            <a:r>
              <a:rPr lang="tr-TR" dirty="0"/>
              <a:t> / Az az ő </a:t>
            </a:r>
            <a:r>
              <a:rPr lang="tr-TR" dirty="0" err="1"/>
              <a:t>táskája</a:t>
            </a:r>
            <a:r>
              <a:rPr lang="tr-TR" dirty="0"/>
              <a:t>.</a:t>
            </a:r>
          </a:p>
          <a:p>
            <a:r>
              <a:rPr lang="tr-TR" dirty="0" err="1"/>
              <a:t>Kié</a:t>
            </a:r>
            <a:r>
              <a:rPr lang="tr-TR" dirty="0"/>
              <a:t> </a:t>
            </a:r>
            <a:r>
              <a:rPr lang="tr-TR" dirty="0" err="1"/>
              <a:t>azok</a:t>
            </a:r>
            <a:r>
              <a:rPr lang="tr-TR" dirty="0"/>
              <a:t> a </a:t>
            </a:r>
            <a:r>
              <a:rPr lang="tr-TR" dirty="0" err="1"/>
              <a:t>könyvek</a:t>
            </a:r>
            <a:r>
              <a:rPr lang="tr-TR" dirty="0"/>
              <a:t>?</a:t>
            </a:r>
          </a:p>
          <a:p>
            <a:pPr marL="0" indent="0">
              <a:buNone/>
            </a:pPr>
            <a:r>
              <a:rPr lang="tr-TR" dirty="0" err="1"/>
              <a:t>Azok</a:t>
            </a:r>
            <a:r>
              <a:rPr lang="tr-TR" dirty="0"/>
              <a:t> a </a:t>
            </a:r>
            <a:r>
              <a:rPr lang="tr-TR" dirty="0" err="1"/>
              <a:t>könyvek</a:t>
            </a:r>
            <a:r>
              <a:rPr lang="tr-TR" dirty="0"/>
              <a:t> az </a:t>
            </a:r>
            <a:r>
              <a:rPr lang="tr-TR" dirty="0" err="1"/>
              <a:t>övéi</a:t>
            </a:r>
            <a:r>
              <a:rPr lang="tr-TR" dirty="0"/>
              <a:t> / </a:t>
            </a:r>
            <a:r>
              <a:rPr lang="tr-TR" dirty="0" err="1"/>
              <a:t>Azok</a:t>
            </a:r>
            <a:r>
              <a:rPr lang="tr-TR" dirty="0"/>
              <a:t> az ő </a:t>
            </a:r>
            <a:r>
              <a:rPr lang="tr-TR" dirty="0" err="1"/>
              <a:t>könyvei</a:t>
            </a:r>
            <a:r>
              <a:rPr lang="tr-TR" dirty="0"/>
              <a:t>/ </a:t>
            </a:r>
            <a:r>
              <a:rPr lang="tr-TR" dirty="0" err="1"/>
              <a:t>Azok</a:t>
            </a:r>
            <a:r>
              <a:rPr lang="tr-TR" dirty="0"/>
              <a:t> a </a:t>
            </a:r>
            <a:r>
              <a:rPr lang="tr-TR" dirty="0" err="1"/>
              <a:t>könyvek</a:t>
            </a:r>
            <a:r>
              <a:rPr lang="tr-TR" dirty="0"/>
              <a:t> a </a:t>
            </a:r>
            <a:r>
              <a:rPr lang="tr-TR" dirty="0" err="1"/>
              <a:t>testvéreméi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2246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100" b="1" dirty="0"/>
              <a:t>A </a:t>
            </a:r>
            <a:r>
              <a:rPr lang="tr-TR" sz="3100" b="1" dirty="0" err="1"/>
              <a:t>melléknevek</a:t>
            </a:r>
            <a:r>
              <a:rPr lang="tr-TR" sz="3100" b="1" dirty="0"/>
              <a:t> </a:t>
            </a:r>
            <a:r>
              <a:rPr lang="tr-TR" sz="3100" b="1" dirty="0" err="1"/>
              <a:t>fokozása</a:t>
            </a:r>
            <a:r>
              <a:rPr lang="tr-TR" sz="3100" b="1" dirty="0"/>
              <a:t> (Sıfatların derecelendirilmesi)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1.Alapfok: eksiz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2.Középfok: -</a:t>
            </a:r>
            <a:r>
              <a:rPr lang="tr-TR" dirty="0" err="1"/>
              <a:t>bb</a:t>
            </a:r>
            <a:r>
              <a:rPr lang="tr-TR" dirty="0"/>
              <a:t> (-</a:t>
            </a:r>
            <a:r>
              <a:rPr lang="tr-TR" dirty="0" err="1"/>
              <a:t>abb</a:t>
            </a:r>
            <a:r>
              <a:rPr lang="tr-TR" dirty="0"/>
              <a:t>/-</a:t>
            </a:r>
            <a:r>
              <a:rPr lang="tr-TR" dirty="0" err="1"/>
              <a:t>ebb</a:t>
            </a:r>
            <a:r>
              <a:rPr lang="tr-TR" dirty="0"/>
              <a:t>/-</a:t>
            </a:r>
            <a:r>
              <a:rPr lang="tr-TR" dirty="0" err="1"/>
              <a:t>obb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dirty="0"/>
              <a:t>3.Felsőfok: </a:t>
            </a:r>
            <a:r>
              <a:rPr lang="tr-TR" dirty="0" err="1"/>
              <a:t>leg</a:t>
            </a:r>
            <a:r>
              <a:rPr lang="tr-TR" dirty="0"/>
              <a:t>-+…+-</a:t>
            </a:r>
            <a:r>
              <a:rPr lang="tr-TR" dirty="0" err="1"/>
              <a:t>bb</a:t>
            </a:r>
            <a:r>
              <a:rPr lang="tr-TR" dirty="0"/>
              <a:t> (-</a:t>
            </a:r>
            <a:r>
              <a:rPr lang="tr-TR" dirty="0" err="1"/>
              <a:t>abb</a:t>
            </a:r>
            <a:r>
              <a:rPr lang="tr-TR" dirty="0"/>
              <a:t>/-</a:t>
            </a:r>
            <a:r>
              <a:rPr lang="tr-TR" dirty="0" err="1"/>
              <a:t>ebb</a:t>
            </a:r>
            <a:r>
              <a:rPr lang="tr-TR" dirty="0"/>
              <a:t>/-</a:t>
            </a:r>
            <a:r>
              <a:rPr lang="tr-TR" dirty="0" err="1"/>
              <a:t>obb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r>
              <a:rPr lang="tr-TR" dirty="0"/>
              <a:t>4. </a:t>
            </a:r>
            <a:r>
              <a:rPr lang="tr-TR" dirty="0" err="1"/>
              <a:t>Tulzófok</a:t>
            </a:r>
            <a:r>
              <a:rPr lang="tr-TR" dirty="0"/>
              <a:t>: </a:t>
            </a:r>
            <a:r>
              <a:rPr lang="tr-TR" dirty="0" err="1"/>
              <a:t>legesleg</a:t>
            </a:r>
            <a:r>
              <a:rPr lang="tr-TR" dirty="0"/>
              <a:t>-+…+-</a:t>
            </a:r>
            <a:r>
              <a:rPr lang="tr-TR" dirty="0" err="1"/>
              <a:t>bb</a:t>
            </a:r>
            <a:r>
              <a:rPr lang="tr-TR" dirty="0"/>
              <a:t> (-</a:t>
            </a:r>
            <a:r>
              <a:rPr lang="tr-TR" dirty="0" err="1"/>
              <a:t>abb</a:t>
            </a:r>
            <a:r>
              <a:rPr lang="tr-TR" dirty="0"/>
              <a:t>/-</a:t>
            </a:r>
            <a:r>
              <a:rPr lang="tr-TR" dirty="0" err="1"/>
              <a:t>ebb</a:t>
            </a:r>
            <a:r>
              <a:rPr lang="tr-TR" dirty="0"/>
              <a:t>/-</a:t>
            </a:r>
            <a:r>
              <a:rPr lang="tr-TR" dirty="0" err="1"/>
              <a:t>obb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7580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Ez a </a:t>
            </a:r>
            <a:r>
              <a:rPr lang="tr-TR" dirty="0" err="1"/>
              <a:t>táska</a:t>
            </a:r>
            <a:r>
              <a:rPr lang="tr-TR" dirty="0"/>
              <a:t> </a:t>
            </a:r>
            <a:r>
              <a:rPr lang="tr-TR" dirty="0" err="1"/>
              <a:t>olyan</a:t>
            </a:r>
            <a:r>
              <a:rPr lang="tr-TR" dirty="0"/>
              <a:t> </a:t>
            </a:r>
            <a:r>
              <a:rPr lang="tr-TR" dirty="0" err="1"/>
              <a:t>szép</a:t>
            </a:r>
            <a:r>
              <a:rPr lang="tr-TR" dirty="0"/>
              <a:t>, </a:t>
            </a:r>
            <a:r>
              <a:rPr lang="tr-TR" dirty="0" err="1"/>
              <a:t>mint</a:t>
            </a:r>
            <a:r>
              <a:rPr lang="tr-TR" dirty="0"/>
              <a:t> ez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Ez a </a:t>
            </a:r>
            <a:r>
              <a:rPr lang="tr-TR" dirty="0" err="1"/>
              <a:t>táska</a:t>
            </a:r>
            <a:r>
              <a:rPr lang="tr-TR" dirty="0"/>
              <a:t> </a:t>
            </a:r>
            <a:r>
              <a:rPr lang="tr-TR" dirty="0" err="1"/>
              <a:t>olyan</a:t>
            </a:r>
            <a:r>
              <a:rPr lang="tr-TR" dirty="0"/>
              <a:t> </a:t>
            </a:r>
            <a:r>
              <a:rPr lang="tr-TR" dirty="0" err="1"/>
              <a:t>nagy</a:t>
            </a:r>
            <a:r>
              <a:rPr lang="tr-TR" dirty="0"/>
              <a:t>, </a:t>
            </a:r>
            <a:r>
              <a:rPr lang="tr-TR" dirty="0" err="1"/>
              <a:t>mint</a:t>
            </a:r>
            <a:r>
              <a:rPr lang="tr-TR" dirty="0"/>
              <a:t> ez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r>
              <a:rPr lang="tr-TR" dirty="0"/>
              <a:t>Ez a </a:t>
            </a:r>
            <a:r>
              <a:rPr lang="tr-TR" dirty="0" err="1"/>
              <a:t>körte</a:t>
            </a:r>
            <a:r>
              <a:rPr lang="tr-TR" dirty="0"/>
              <a:t> </a:t>
            </a:r>
            <a:r>
              <a:rPr lang="tr-TR" dirty="0" err="1"/>
              <a:t>olyan</a:t>
            </a:r>
            <a:r>
              <a:rPr lang="tr-TR" dirty="0"/>
              <a:t> </a:t>
            </a:r>
            <a:r>
              <a:rPr lang="tr-TR" dirty="0" err="1"/>
              <a:t>kicsi</a:t>
            </a:r>
            <a:r>
              <a:rPr lang="tr-TR" dirty="0"/>
              <a:t>, </a:t>
            </a:r>
            <a:r>
              <a:rPr lang="tr-TR" dirty="0" err="1"/>
              <a:t>mint</a:t>
            </a:r>
            <a:r>
              <a:rPr lang="tr-TR" dirty="0"/>
              <a:t> ez  </a:t>
            </a:r>
            <a:r>
              <a:rPr lang="tr-TR" dirty="0" err="1"/>
              <a:t>vb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4221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-</a:t>
            </a:r>
            <a:r>
              <a:rPr lang="tr-TR" dirty="0" err="1"/>
              <a:t>obb</a:t>
            </a:r>
            <a:r>
              <a:rPr lang="tr-TR" dirty="0"/>
              <a:t>: </a:t>
            </a:r>
            <a:r>
              <a:rPr lang="tr-TR" dirty="0" err="1"/>
              <a:t>nagy</a:t>
            </a:r>
            <a:r>
              <a:rPr lang="tr-TR" dirty="0"/>
              <a:t>- </a:t>
            </a:r>
            <a:r>
              <a:rPr lang="tr-TR" dirty="0" err="1"/>
              <a:t>nagyobb</a:t>
            </a:r>
            <a:r>
              <a:rPr lang="tr-TR" dirty="0"/>
              <a:t>-  (a) </a:t>
            </a:r>
            <a:r>
              <a:rPr lang="tr-TR" dirty="0" err="1"/>
              <a:t>legnagobb</a:t>
            </a:r>
            <a:r>
              <a:rPr lang="tr-TR" dirty="0"/>
              <a:t> – </a:t>
            </a:r>
            <a:r>
              <a:rPr lang="tr-TR" dirty="0" err="1"/>
              <a:t>legeslegnagobb</a:t>
            </a:r>
            <a:r>
              <a:rPr lang="tr-TR" dirty="0"/>
              <a:t> </a:t>
            </a:r>
            <a:r>
              <a:rPr lang="tr-TR" dirty="0" smtClean="0"/>
              <a:t>…</a:t>
            </a:r>
          </a:p>
          <a:p>
            <a:endParaRPr lang="tr-TR" dirty="0"/>
          </a:p>
          <a:p>
            <a:r>
              <a:rPr lang="tr-TR" dirty="0"/>
              <a:t>-</a:t>
            </a:r>
            <a:r>
              <a:rPr lang="tr-TR" dirty="0" err="1"/>
              <a:t>ebb</a:t>
            </a:r>
            <a:r>
              <a:rPr lang="tr-TR" dirty="0"/>
              <a:t>: </a:t>
            </a:r>
            <a:r>
              <a:rPr lang="tr-TR" dirty="0" err="1"/>
              <a:t>öreg-öregebb</a:t>
            </a:r>
            <a:r>
              <a:rPr lang="tr-TR" dirty="0"/>
              <a:t>- (a) </a:t>
            </a:r>
            <a:r>
              <a:rPr lang="tr-TR" dirty="0" err="1"/>
              <a:t>legöregebb</a:t>
            </a:r>
            <a:r>
              <a:rPr lang="tr-TR" dirty="0"/>
              <a:t>- </a:t>
            </a:r>
            <a:r>
              <a:rPr lang="tr-TR" dirty="0" err="1"/>
              <a:t>legeslegöregebb</a:t>
            </a:r>
            <a:r>
              <a:rPr lang="tr-TR" dirty="0"/>
              <a:t> </a:t>
            </a:r>
            <a:r>
              <a:rPr lang="tr-TR" dirty="0" smtClean="0"/>
              <a:t>…</a:t>
            </a:r>
          </a:p>
          <a:p>
            <a:endParaRPr lang="tr-TR" dirty="0"/>
          </a:p>
          <a:p>
            <a:r>
              <a:rPr lang="tr-TR" dirty="0"/>
              <a:t>-</a:t>
            </a:r>
            <a:r>
              <a:rPr lang="tr-TR" dirty="0" err="1"/>
              <a:t>abb</a:t>
            </a:r>
            <a:r>
              <a:rPr lang="tr-TR" dirty="0"/>
              <a:t>: </a:t>
            </a:r>
            <a:r>
              <a:rPr lang="tr-TR" dirty="0" err="1"/>
              <a:t>magas-magasabb</a:t>
            </a:r>
            <a:r>
              <a:rPr lang="tr-TR" dirty="0"/>
              <a:t>- (a)</a:t>
            </a:r>
            <a:r>
              <a:rPr lang="tr-TR" dirty="0" err="1"/>
              <a:t>legmagasabb-legeslegmagasabb</a:t>
            </a:r>
            <a:r>
              <a:rPr lang="tr-TR" dirty="0" smtClean="0"/>
              <a:t>…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-</a:t>
            </a:r>
            <a:r>
              <a:rPr lang="tr-TR" dirty="0" err="1"/>
              <a:t>bb</a:t>
            </a:r>
            <a:r>
              <a:rPr lang="tr-TR" dirty="0"/>
              <a:t>: </a:t>
            </a:r>
            <a:r>
              <a:rPr lang="tr-TR" dirty="0" err="1"/>
              <a:t>olcsó-olcsóbb</a:t>
            </a:r>
            <a:r>
              <a:rPr lang="tr-TR" dirty="0"/>
              <a:t>- (a) </a:t>
            </a:r>
            <a:r>
              <a:rPr lang="tr-TR" dirty="0" err="1"/>
              <a:t>legolcsóbb-legeslegolcsóbb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2178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Bazı İstisnalar:</a:t>
            </a:r>
          </a:p>
          <a:p>
            <a:r>
              <a:rPr lang="tr-TR" dirty="0" smtClean="0"/>
              <a:t> </a:t>
            </a:r>
            <a:r>
              <a:rPr lang="tr-TR" dirty="0" err="1"/>
              <a:t>szép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smtClean="0"/>
              <a:t>sok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kicsi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jó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bő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nehéz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bátor</a:t>
            </a:r>
            <a:r>
              <a:rPr lang="tr-TR" dirty="0"/>
              <a:t>, </a:t>
            </a:r>
            <a:endParaRPr lang="tr-TR" dirty="0" smtClean="0"/>
          </a:p>
          <a:p>
            <a:r>
              <a:rPr lang="tr-TR" dirty="0" err="1" smtClean="0"/>
              <a:t>hosszú</a:t>
            </a:r>
            <a:r>
              <a:rPr lang="tr-TR" dirty="0" smtClean="0"/>
              <a:t> </a:t>
            </a:r>
            <a:r>
              <a:rPr lang="tr-TR" dirty="0" err="1"/>
              <a:t>vb</a:t>
            </a:r>
            <a:r>
              <a:rPr lang="tr-TR" dirty="0"/>
              <a:t>…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8400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279</Words>
  <Application>Microsoft Office PowerPoint</Application>
  <PresentationFormat>Geniş ekran</PresentationFormat>
  <Paragraphs>88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Teması</vt:lpstr>
      <vt:lpstr>Sözcük Bilgisi 3.Hafta</vt:lpstr>
      <vt:lpstr>PowerPoint Sunusu</vt:lpstr>
      <vt:lpstr>PowerPoint Sunusu</vt:lpstr>
      <vt:lpstr>Bu ek türünün zamir biçimleri şu şekildedir:  Egy birtok       Több birtok </vt:lpstr>
      <vt:lpstr>Örnek soru cümleleri: </vt:lpstr>
      <vt:lpstr>A melléknevek fokozása (Sıfatların derecelendirilmesi) </vt:lpstr>
      <vt:lpstr>PowerPoint Sunusu</vt:lpstr>
      <vt:lpstr>PowerPoint Sunusu</vt:lpstr>
      <vt:lpstr>PowerPoint Sunusu</vt:lpstr>
      <vt:lpstr>Örnekler</vt:lpstr>
      <vt:lpstr>PowerPoint Sunusu</vt:lpstr>
      <vt:lpstr>Alıştırmalar </vt:lpstr>
      <vt:lpstr>PowerPoint Sunusu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Sözcük Bilgisi 3.Hafta</dc:title>
  <dc:creator>Alpertunga Altaylı</dc:creator>
  <cp:lastModifiedBy>Pc</cp:lastModifiedBy>
  <cp:revision>2</cp:revision>
  <dcterms:created xsi:type="dcterms:W3CDTF">2018-04-01T15:33:52Z</dcterms:created>
  <dcterms:modified xsi:type="dcterms:W3CDTF">2018-04-02T07:52:10Z</dcterms:modified>
</cp:coreProperties>
</file>