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1"/>
    <p:restoredTop sz="92308"/>
  </p:normalViewPr>
  <p:slideViewPr>
    <p:cSldViewPr snapToGrid="0" snapToObjects="1">
      <p:cViewPr varScale="1">
        <p:scale>
          <a:sx n="98" d="100"/>
          <a:sy n="98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CAEDBE-6BF4-5E43-BA85-72BF9FC14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FC4069B-F3DF-E14F-B113-1C94F90BB537}">
      <dgm:prSet/>
      <dgm:spPr/>
      <dgm:t>
        <a:bodyPr/>
        <a:lstStyle/>
        <a:p>
          <a:r>
            <a:rPr lang="tr-TR" b="1" i="0" baseline="0" dirty="0">
              <a:solidFill>
                <a:schemeClr val="bg2">
                  <a:lumMod val="20000"/>
                  <a:lumOff val="80000"/>
                </a:schemeClr>
              </a:solidFill>
            </a:rPr>
            <a:t>Sanayi toplumunun kökenini ve gelişmesini</a:t>
          </a:r>
          <a:endParaRPr lang="tr-TR" i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C5F880E-0EBA-EE49-B04F-C6D82B72CA05}" type="parTrans" cxnId="{5838CB75-CAD1-9B4C-8130-D8B5988C0B07}">
      <dgm:prSet/>
      <dgm:spPr/>
      <dgm:t>
        <a:bodyPr/>
        <a:lstStyle/>
        <a:p>
          <a:endParaRPr lang="tr-TR"/>
        </a:p>
      </dgm:t>
    </dgm:pt>
    <dgm:pt modelId="{C3926FF7-11D9-5E46-97B5-40279D7A4427}" type="sibTrans" cxnId="{5838CB75-CAD1-9B4C-8130-D8B5988C0B07}">
      <dgm:prSet/>
      <dgm:spPr/>
      <dgm:t>
        <a:bodyPr/>
        <a:lstStyle/>
        <a:p>
          <a:endParaRPr lang="tr-TR"/>
        </a:p>
      </dgm:t>
    </dgm:pt>
    <dgm:pt modelId="{1677A3C7-33C7-B149-A561-C24F0A574EC7}">
      <dgm:prSet/>
      <dgm:spPr/>
      <dgm:t>
        <a:bodyPr/>
        <a:lstStyle/>
        <a:p>
          <a:r>
            <a:rPr lang="tr-TR" b="1" i="0" baseline="0" dirty="0">
              <a:solidFill>
                <a:schemeClr val="bg2">
                  <a:lumMod val="20000"/>
                  <a:lumOff val="80000"/>
                </a:schemeClr>
              </a:solidFill>
            </a:rPr>
            <a:t>Toplumsal olguların incelenmesinde pozitif ampirik yöntemler</a:t>
          </a:r>
          <a:endParaRPr lang="tr-TR" i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FD16433C-F00A-734C-B193-C3392E89D820}" type="parTrans" cxnId="{EA318515-2FE9-2C49-AAE9-AD88169F2AAE}">
      <dgm:prSet/>
      <dgm:spPr/>
      <dgm:t>
        <a:bodyPr/>
        <a:lstStyle/>
        <a:p>
          <a:endParaRPr lang="tr-TR"/>
        </a:p>
      </dgm:t>
    </dgm:pt>
    <dgm:pt modelId="{2F505317-195B-9342-A374-419A76ED6EDD}" type="sibTrans" cxnId="{EA318515-2FE9-2C49-AAE9-AD88169F2AAE}">
      <dgm:prSet/>
      <dgm:spPr/>
      <dgm:t>
        <a:bodyPr/>
        <a:lstStyle/>
        <a:p>
          <a:endParaRPr lang="tr-TR"/>
        </a:p>
      </dgm:t>
    </dgm:pt>
    <dgm:pt modelId="{76624503-8DF5-F24F-8B4C-4005BDFEAD09}">
      <dgm:prSet/>
      <dgm:spPr/>
      <dgm:t>
        <a:bodyPr/>
        <a:lstStyle/>
        <a:p>
          <a:r>
            <a:rPr lang="tr-TR" b="1" i="0" baseline="0" dirty="0">
              <a:solidFill>
                <a:schemeClr val="bg2">
                  <a:lumMod val="20000"/>
                  <a:lumOff val="80000"/>
                </a:schemeClr>
              </a:solidFill>
            </a:rPr>
            <a:t>İş bölümünün zenginliği ve bireyciliğin gelişmesinin toplumsal analizini</a:t>
          </a:r>
          <a:endParaRPr lang="tr-TR" i="0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D0B5301D-6B6C-F64C-8964-F2CFB518903F}" type="sibTrans" cxnId="{290C2221-4A72-194E-B07E-57451F823FC5}">
      <dgm:prSet/>
      <dgm:spPr/>
      <dgm:t>
        <a:bodyPr/>
        <a:lstStyle/>
        <a:p>
          <a:endParaRPr lang="tr-TR"/>
        </a:p>
      </dgm:t>
    </dgm:pt>
    <dgm:pt modelId="{ADAA4C65-7021-E04F-BA57-F9AC54352701}" type="parTrans" cxnId="{290C2221-4A72-194E-B07E-57451F823FC5}">
      <dgm:prSet/>
      <dgm:spPr/>
      <dgm:t>
        <a:bodyPr/>
        <a:lstStyle/>
        <a:p>
          <a:endParaRPr lang="tr-TR"/>
        </a:p>
      </dgm:t>
    </dgm:pt>
    <dgm:pt modelId="{E632B2A5-55FC-5340-8E97-CA1258098CB6}" type="pres">
      <dgm:prSet presAssocID="{EECAEDBE-6BF4-5E43-BA85-72BF9FC14314}" presName="linearFlow" presStyleCnt="0">
        <dgm:presLayoutVars>
          <dgm:dir/>
          <dgm:resizeHandles val="exact"/>
        </dgm:presLayoutVars>
      </dgm:prSet>
      <dgm:spPr/>
    </dgm:pt>
    <dgm:pt modelId="{2639D395-89F5-B14F-B89B-E7A622B58F0A}" type="pres">
      <dgm:prSet presAssocID="{6FC4069B-F3DF-E14F-B113-1C94F90BB537}" presName="composite" presStyleCnt="0"/>
      <dgm:spPr/>
    </dgm:pt>
    <dgm:pt modelId="{915DD27F-E2E2-404F-959D-826784EDE259}" type="pres">
      <dgm:prSet presAssocID="{6FC4069B-F3DF-E14F-B113-1C94F90BB537}" presName="imgShp" presStyleLbl="fgImgPlace1" presStyleIdx="0" presStyleCnt="3"/>
      <dgm:spPr/>
    </dgm:pt>
    <dgm:pt modelId="{2B076377-56D6-F443-9552-71863B38190B}" type="pres">
      <dgm:prSet presAssocID="{6FC4069B-F3DF-E14F-B113-1C94F90BB537}" presName="txShp" presStyleLbl="node1" presStyleIdx="0" presStyleCnt="3">
        <dgm:presLayoutVars>
          <dgm:bulletEnabled val="1"/>
        </dgm:presLayoutVars>
      </dgm:prSet>
      <dgm:spPr/>
    </dgm:pt>
    <dgm:pt modelId="{F3FFAD37-916A-B24C-9447-A7012BE156A7}" type="pres">
      <dgm:prSet presAssocID="{C3926FF7-11D9-5E46-97B5-40279D7A4427}" presName="spacing" presStyleCnt="0"/>
      <dgm:spPr/>
    </dgm:pt>
    <dgm:pt modelId="{3FABD750-3025-5B40-96F5-335BEFB0C30B}" type="pres">
      <dgm:prSet presAssocID="{76624503-8DF5-F24F-8B4C-4005BDFEAD09}" presName="composite" presStyleCnt="0"/>
      <dgm:spPr/>
    </dgm:pt>
    <dgm:pt modelId="{C990AAB7-B6D7-5F46-AA1B-EB4FBAD621BB}" type="pres">
      <dgm:prSet presAssocID="{76624503-8DF5-F24F-8B4C-4005BDFEAD09}" presName="imgShp" presStyleLbl="fgImgPlace1" presStyleIdx="1" presStyleCnt="3"/>
      <dgm:spPr/>
    </dgm:pt>
    <dgm:pt modelId="{A264F942-5DFA-1141-BEE0-2097F728DCE3}" type="pres">
      <dgm:prSet presAssocID="{76624503-8DF5-F24F-8B4C-4005BDFEAD09}" presName="txShp" presStyleLbl="node1" presStyleIdx="1" presStyleCnt="3">
        <dgm:presLayoutVars>
          <dgm:bulletEnabled val="1"/>
        </dgm:presLayoutVars>
      </dgm:prSet>
      <dgm:spPr/>
    </dgm:pt>
    <dgm:pt modelId="{03088809-3903-B044-8B69-F504EAE901ED}" type="pres">
      <dgm:prSet presAssocID="{D0B5301D-6B6C-F64C-8964-F2CFB518903F}" presName="spacing" presStyleCnt="0"/>
      <dgm:spPr/>
    </dgm:pt>
    <dgm:pt modelId="{7812996F-D581-4546-9299-1B586C615489}" type="pres">
      <dgm:prSet presAssocID="{1677A3C7-33C7-B149-A561-C24F0A574EC7}" presName="composite" presStyleCnt="0"/>
      <dgm:spPr/>
    </dgm:pt>
    <dgm:pt modelId="{FCF9730F-8E16-C341-A5A7-1AC373091DB9}" type="pres">
      <dgm:prSet presAssocID="{1677A3C7-33C7-B149-A561-C24F0A574EC7}" presName="imgShp" presStyleLbl="fgImgPlace1" presStyleIdx="2" presStyleCnt="3"/>
      <dgm:spPr/>
    </dgm:pt>
    <dgm:pt modelId="{9F29CCF4-DF1C-6343-93D8-B025AAE20585}" type="pres">
      <dgm:prSet presAssocID="{1677A3C7-33C7-B149-A561-C24F0A574EC7}" presName="txShp" presStyleLbl="node1" presStyleIdx="2" presStyleCnt="3">
        <dgm:presLayoutVars>
          <dgm:bulletEnabled val="1"/>
        </dgm:presLayoutVars>
      </dgm:prSet>
      <dgm:spPr/>
    </dgm:pt>
  </dgm:ptLst>
  <dgm:cxnLst>
    <dgm:cxn modelId="{EA318515-2FE9-2C49-AAE9-AD88169F2AAE}" srcId="{EECAEDBE-6BF4-5E43-BA85-72BF9FC14314}" destId="{1677A3C7-33C7-B149-A561-C24F0A574EC7}" srcOrd="2" destOrd="0" parTransId="{FD16433C-F00A-734C-B193-C3392E89D820}" sibTransId="{2F505317-195B-9342-A374-419A76ED6EDD}"/>
    <dgm:cxn modelId="{290C2221-4A72-194E-B07E-57451F823FC5}" srcId="{EECAEDBE-6BF4-5E43-BA85-72BF9FC14314}" destId="{76624503-8DF5-F24F-8B4C-4005BDFEAD09}" srcOrd="1" destOrd="0" parTransId="{ADAA4C65-7021-E04F-BA57-F9AC54352701}" sibTransId="{D0B5301D-6B6C-F64C-8964-F2CFB518903F}"/>
    <dgm:cxn modelId="{EC9BE642-C760-BF48-AD2E-47D7B6402583}" type="presOf" srcId="{1677A3C7-33C7-B149-A561-C24F0A574EC7}" destId="{9F29CCF4-DF1C-6343-93D8-B025AAE20585}" srcOrd="0" destOrd="0" presId="urn:microsoft.com/office/officeart/2005/8/layout/vList3"/>
    <dgm:cxn modelId="{1F590E64-0CB3-A944-9AFC-3C609BFEF988}" type="presOf" srcId="{EECAEDBE-6BF4-5E43-BA85-72BF9FC14314}" destId="{E632B2A5-55FC-5340-8E97-CA1258098CB6}" srcOrd="0" destOrd="0" presId="urn:microsoft.com/office/officeart/2005/8/layout/vList3"/>
    <dgm:cxn modelId="{D117076A-C203-C342-B96E-3B3FBC8E2E38}" type="presOf" srcId="{76624503-8DF5-F24F-8B4C-4005BDFEAD09}" destId="{A264F942-5DFA-1141-BEE0-2097F728DCE3}" srcOrd="0" destOrd="0" presId="urn:microsoft.com/office/officeart/2005/8/layout/vList3"/>
    <dgm:cxn modelId="{5838CB75-CAD1-9B4C-8130-D8B5988C0B07}" srcId="{EECAEDBE-6BF4-5E43-BA85-72BF9FC14314}" destId="{6FC4069B-F3DF-E14F-B113-1C94F90BB537}" srcOrd="0" destOrd="0" parTransId="{EC5F880E-0EBA-EE49-B04F-C6D82B72CA05}" sibTransId="{C3926FF7-11D9-5E46-97B5-40279D7A4427}"/>
    <dgm:cxn modelId="{8EFACAC2-07A8-2C4B-8202-C1803359EB38}" type="presOf" srcId="{6FC4069B-F3DF-E14F-B113-1C94F90BB537}" destId="{2B076377-56D6-F443-9552-71863B38190B}" srcOrd="0" destOrd="0" presId="urn:microsoft.com/office/officeart/2005/8/layout/vList3"/>
    <dgm:cxn modelId="{456AFAEA-E7EC-CE45-B0DC-896C95F1D524}" type="presParOf" srcId="{E632B2A5-55FC-5340-8E97-CA1258098CB6}" destId="{2639D395-89F5-B14F-B89B-E7A622B58F0A}" srcOrd="0" destOrd="0" presId="urn:microsoft.com/office/officeart/2005/8/layout/vList3"/>
    <dgm:cxn modelId="{924D6F82-A1CB-FE4F-8EBB-1BC582D95377}" type="presParOf" srcId="{2639D395-89F5-B14F-B89B-E7A622B58F0A}" destId="{915DD27F-E2E2-404F-959D-826784EDE259}" srcOrd="0" destOrd="0" presId="urn:microsoft.com/office/officeart/2005/8/layout/vList3"/>
    <dgm:cxn modelId="{BCF320FF-4252-734F-814E-D8E013F5435E}" type="presParOf" srcId="{2639D395-89F5-B14F-B89B-E7A622B58F0A}" destId="{2B076377-56D6-F443-9552-71863B38190B}" srcOrd="1" destOrd="0" presId="urn:microsoft.com/office/officeart/2005/8/layout/vList3"/>
    <dgm:cxn modelId="{97D320E7-0541-4B47-9D59-F653B103B808}" type="presParOf" srcId="{E632B2A5-55FC-5340-8E97-CA1258098CB6}" destId="{F3FFAD37-916A-B24C-9447-A7012BE156A7}" srcOrd="1" destOrd="0" presId="urn:microsoft.com/office/officeart/2005/8/layout/vList3"/>
    <dgm:cxn modelId="{1C6DC87C-42F6-714D-9318-0693D47CC9A7}" type="presParOf" srcId="{E632B2A5-55FC-5340-8E97-CA1258098CB6}" destId="{3FABD750-3025-5B40-96F5-335BEFB0C30B}" srcOrd="2" destOrd="0" presId="urn:microsoft.com/office/officeart/2005/8/layout/vList3"/>
    <dgm:cxn modelId="{1DA51A5A-153B-8440-8B6E-F06155E7E45E}" type="presParOf" srcId="{3FABD750-3025-5B40-96F5-335BEFB0C30B}" destId="{C990AAB7-B6D7-5F46-AA1B-EB4FBAD621BB}" srcOrd="0" destOrd="0" presId="urn:microsoft.com/office/officeart/2005/8/layout/vList3"/>
    <dgm:cxn modelId="{39F5E258-205E-0F42-B1D9-D8A58F1A797D}" type="presParOf" srcId="{3FABD750-3025-5B40-96F5-335BEFB0C30B}" destId="{A264F942-5DFA-1141-BEE0-2097F728DCE3}" srcOrd="1" destOrd="0" presId="urn:microsoft.com/office/officeart/2005/8/layout/vList3"/>
    <dgm:cxn modelId="{195014B7-8325-F04F-A5C3-F2BAAE57C890}" type="presParOf" srcId="{E632B2A5-55FC-5340-8E97-CA1258098CB6}" destId="{03088809-3903-B044-8B69-F504EAE901ED}" srcOrd="3" destOrd="0" presId="urn:microsoft.com/office/officeart/2005/8/layout/vList3"/>
    <dgm:cxn modelId="{9C316CC5-34E9-6F47-939C-AC87E01D0364}" type="presParOf" srcId="{E632B2A5-55FC-5340-8E97-CA1258098CB6}" destId="{7812996F-D581-4546-9299-1B586C615489}" srcOrd="4" destOrd="0" presId="urn:microsoft.com/office/officeart/2005/8/layout/vList3"/>
    <dgm:cxn modelId="{B4790F72-D38C-3D41-8CA0-4CDF4E9A7782}" type="presParOf" srcId="{7812996F-D581-4546-9299-1B586C615489}" destId="{FCF9730F-8E16-C341-A5A7-1AC373091DB9}" srcOrd="0" destOrd="0" presId="urn:microsoft.com/office/officeart/2005/8/layout/vList3"/>
    <dgm:cxn modelId="{F387071B-636C-514B-AE8A-AD199085E61A}" type="presParOf" srcId="{7812996F-D581-4546-9299-1B586C615489}" destId="{9F29CCF4-DF1C-6343-93D8-B025AAE205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6377-56D6-F443-9552-71863B38190B}">
      <dsp:nvSpPr>
        <dsp:cNvPr id="0" name=""/>
        <dsp:cNvSpPr/>
      </dsp:nvSpPr>
      <dsp:spPr>
        <a:xfrm rot="10800000">
          <a:off x="2416899" y="1855"/>
          <a:ext cx="7698917" cy="1910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07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i="0" kern="1200" baseline="0" dirty="0">
              <a:solidFill>
                <a:schemeClr val="bg2">
                  <a:lumMod val="20000"/>
                  <a:lumOff val="80000"/>
                </a:schemeClr>
              </a:solidFill>
            </a:rPr>
            <a:t>Sanayi toplumunun kökenini ve gelişmesini</a:t>
          </a:r>
          <a:endParaRPr lang="tr-TR" sz="3700" i="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 rot="10800000">
        <a:off x="2894597" y="1855"/>
        <a:ext cx="7221219" cy="1910794"/>
      </dsp:txXfrm>
    </dsp:sp>
    <dsp:sp modelId="{915DD27F-E2E2-404F-959D-826784EDE259}">
      <dsp:nvSpPr>
        <dsp:cNvPr id="0" name=""/>
        <dsp:cNvSpPr/>
      </dsp:nvSpPr>
      <dsp:spPr>
        <a:xfrm>
          <a:off x="1461502" y="1855"/>
          <a:ext cx="1910794" cy="19107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4F942-5DFA-1141-BEE0-2097F728DCE3}">
      <dsp:nvSpPr>
        <dsp:cNvPr id="0" name=""/>
        <dsp:cNvSpPr/>
      </dsp:nvSpPr>
      <dsp:spPr>
        <a:xfrm rot="10800000">
          <a:off x="2416899" y="2483037"/>
          <a:ext cx="7698917" cy="1910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07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i="0" kern="1200" baseline="0" dirty="0">
              <a:solidFill>
                <a:schemeClr val="bg2">
                  <a:lumMod val="20000"/>
                  <a:lumOff val="80000"/>
                </a:schemeClr>
              </a:solidFill>
            </a:rPr>
            <a:t>İş bölümünün zenginliği ve bireyciliğin gelişmesinin toplumsal analizini</a:t>
          </a:r>
          <a:endParaRPr lang="tr-TR" sz="3700" i="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 rot="10800000">
        <a:off x="2894597" y="2483037"/>
        <a:ext cx="7221219" cy="1910794"/>
      </dsp:txXfrm>
    </dsp:sp>
    <dsp:sp modelId="{C990AAB7-B6D7-5F46-AA1B-EB4FBAD621BB}">
      <dsp:nvSpPr>
        <dsp:cNvPr id="0" name=""/>
        <dsp:cNvSpPr/>
      </dsp:nvSpPr>
      <dsp:spPr>
        <a:xfrm>
          <a:off x="1461502" y="2483037"/>
          <a:ext cx="1910794" cy="19107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9CCF4-DF1C-6343-93D8-B025AAE20585}">
      <dsp:nvSpPr>
        <dsp:cNvPr id="0" name=""/>
        <dsp:cNvSpPr/>
      </dsp:nvSpPr>
      <dsp:spPr>
        <a:xfrm rot="10800000">
          <a:off x="2416899" y="4964218"/>
          <a:ext cx="7698917" cy="19107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607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b="1" i="0" kern="1200" baseline="0" dirty="0">
              <a:solidFill>
                <a:schemeClr val="bg2">
                  <a:lumMod val="20000"/>
                  <a:lumOff val="80000"/>
                </a:schemeClr>
              </a:solidFill>
            </a:rPr>
            <a:t>Toplumsal olguların incelenmesinde pozitif ampirik yöntemler</a:t>
          </a:r>
          <a:endParaRPr lang="tr-TR" sz="3700" i="0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 rot="10800000">
        <a:off x="2894597" y="4964218"/>
        <a:ext cx="7221219" cy="1910794"/>
      </dsp:txXfrm>
    </dsp:sp>
    <dsp:sp modelId="{FCF9730F-8E16-C341-A5A7-1AC373091DB9}">
      <dsp:nvSpPr>
        <dsp:cNvPr id="0" name=""/>
        <dsp:cNvSpPr/>
      </dsp:nvSpPr>
      <dsp:spPr>
        <a:xfrm>
          <a:off x="1461502" y="4964218"/>
          <a:ext cx="1910794" cy="19107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94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216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ve Alt Ana Başlı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Ali Utku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-Ali Utku</a:t>
            </a:r>
          </a:p>
        </p:txBody>
      </p:sp>
      <p:sp>
        <p:nvSpPr>
          <p:cNvPr id="94" name="“Buraya bir alıntı yazı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“Buraya bir alıntı yazın.” </a:t>
            </a:r>
          </a:p>
        </p:txBody>
      </p:sp>
      <p:sp>
        <p:nvSpPr>
          <p:cNvPr id="9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örüntü"/>
          <p:cNvSpPr>
            <a:spLocks noGrp="1"/>
          </p:cNvSpPr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Başlık Metni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Başlık Metni</a:t>
            </a:r>
          </a:p>
        </p:txBody>
      </p:sp>
      <p:sp>
        <p:nvSpPr>
          <p:cNvPr id="2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O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Metni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Düş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örüntü"/>
          <p:cNvSpPr>
            <a:spLocks noGrp="1"/>
          </p:cNvSpPr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Başlık Metni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Başlık Metni</a:t>
            </a:r>
          </a:p>
        </p:txBody>
      </p:sp>
      <p:sp>
        <p:nvSpPr>
          <p:cNvPr id="4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- Ü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7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 İşaretleri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örüntü"/>
          <p:cNvSpPr>
            <a:spLocks noGrp="1"/>
          </p:cNvSpPr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7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3 -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örüntü"/>
          <p:cNvSpPr>
            <a:spLocks noGrp="1"/>
          </p:cNvSpPr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örüntü"/>
          <p:cNvSpPr>
            <a:spLocks noGrp="1"/>
          </p:cNvSpPr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Görüntü"/>
          <p:cNvSpPr>
            <a:spLocks noGrp="1"/>
          </p:cNvSpPr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" name="Başlık Metni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SYOLOJİ TARİHİ…"/>
          <p:cNvSpPr txBox="1">
            <a:spLocks noGrp="1"/>
          </p:cNvSpPr>
          <p:nvPr>
            <p:ph type="ctrTitle"/>
          </p:nvPr>
        </p:nvSpPr>
        <p:spPr>
          <a:xfrm>
            <a:off x="886254" y="3422468"/>
            <a:ext cx="11430000" cy="24194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SOSYOLOJİ TARİHİ </a:t>
            </a:r>
            <a:br>
              <a:rPr lang="tr-TR" sz="4000" dirty="0"/>
            </a:br>
            <a:br>
              <a:rPr lang="tr-TR" dirty="0"/>
            </a:br>
            <a:r>
              <a:rPr lang="tr-TR" dirty="0"/>
              <a:t>12</a:t>
            </a:r>
            <a:endParaRPr sz="6000" dirty="0"/>
          </a:p>
        </p:txBody>
      </p:sp>
      <p:sp>
        <p:nvSpPr>
          <p:cNvPr id="120" name="DTCF, Sosyoloji Bölümü…"/>
          <p:cNvSpPr txBox="1">
            <a:spLocks noGrp="1"/>
          </p:cNvSpPr>
          <p:nvPr>
            <p:ph type="subTitle" sz="quarter" idx="1"/>
          </p:nvPr>
        </p:nvSpPr>
        <p:spPr>
          <a:xfrm>
            <a:off x="886254" y="6198973"/>
            <a:ext cx="11430000" cy="16475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432308">
              <a:defRPr sz="2960"/>
            </a:pPr>
            <a:r>
              <a:rPr dirty="0"/>
              <a:t>DTCF</a:t>
            </a:r>
            <a:endParaRPr lang="tr-TR" dirty="0"/>
          </a:p>
          <a:p>
            <a:pPr defTabSz="432308">
              <a:defRPr sz="2960"/>
            </a:pPr>
            <a:r>
              <a:rPr dirty="0" err="1"/>
              <a:t>Sosyoloji</a:t>
            </a:r>
            <a:r>
              <a:rPr dirty="0"/>
              <a:t> </a:t>
            </a:r>
            <a:r>
              <a:rPr dirty="0" err="1"/>
              <a:t>Bölümü</a:t>
            </a:r>
            <a:endParaRPr dirty="0"/>
          </a:p>
          <a:p>
            <a:pPr defTabSz="432308">
              <a:defRPr sz="2960"/>
            </a:pPr>
            <a:r>
              <a:rPr dirty="0"/>
              <a:t>2020 </a:t>
            </a:r>
            <a:r>
              <a:rPr dirty="0" err="1"/>
              <a:t>Bahar</a:t>
            </a:r>
            <a:r>
              <a:rPr dirty="0"/>
              <a:t> </a:t>
            </a:r>
            <a:r>
              <a:rPr dirty="0" err="1"/>
              <a:t>Dönemi</a:t>
            </a:r>
            <a:endParaRPr dirty="0"/>
          </a:p>
          <a:p>
            <a:pPr defTabSz="432308">
              <a:defRPr sz="2960"/>
            </a:pPr>
            <a:r>
              <a:rPr dirty="0" err="1"/>
              <a:t>Doç.Dr</a:t>
            </a:r>
            <a:r>
              <a:rPr dirty="0"/>
              <a:t>. </a:t>
            </a:r>
            <a:r>
              <a:rPr dirty="0" err="1"/>
              <a:t>Nuran</a:t>
            </a:r>
            <a:r>
              <a:rPr dirty="0"/>
              <a:t> </a:t>
            </a:r>
            <a:r>
              <a:rPr dirty="0" err="1"/>
              <a:t>Savaşkan</a:t>
            </a:r>
            <a:r>
              <a:rPr dirty="0"/>
              <a:t> </a:t>
            </a:r>
            <a:r>
              <a:rPr dirty="0" err="1"/>
              <a:t>Akdoğan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A53F5F-5441-7E4E-A1FA-E657A668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124" y="470263"/>
            <a:ext cx="12025596" cy="85534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i="1" dirty="0">
                <a:solidFill>
                  <a:schemeClr val="tx2">
                    <a:lumMod val="50000"/>
                  </a:schemeClr>
                </a:solidFill>
              </a:rPr>
              <a:t>Aydınlanma düşüncesi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Toplumsal evrim doğa yasalarına göre işler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Geleneksel otorite, ahlak, dinsel kurumlar ve aile konusunda 18. yy. felsefi rasyonalizminin eleştirel pozitivizmini eleştirir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Sanayi öncesi toplumun karanlık çağ olduğu vurgusunu reddeder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i="1" dirty="0">
                <a:solidFill>
                  <a:schemeClr val="tx2">
                    <a:lumMod val="50000"/>
                  </a:schemeClr>
                </a:solidFill>
              </a:rPr>
              <a:t>Pozitif Felsefe Dersleri (1830-1842)	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18. yy. negatif felsefe reddedilir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Toplumun yeniden örgütlenmesi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Gerçek bilim – pozitivizm, düzen ve ilerleme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Sosyoloji – mevcut bilgilerin sentezi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i="1" dirty="0">
                <a:solidFill>
                  <a:schemeClr val="tx2">
                    <a:lumMod val="50000"/>
                  </a:schemeClr>
                </a:solidFill>
              </a:rPr>
              <a:t>Bilim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İnsan düşüncesi basitten karmaşığa evrilir</a:t>
            </a:r>
          </a:p>
          <a:p>
            <a:pPr marL="1301750" lvl="2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Teolojik</a:t>
            </a:r>
          </a:p>
          <a:p>
            <a:pPr marL="1301750" lvl="2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Metafizik</a:t>
            </a:r>
          </a:p>
          <a:p>
            <a:pPr marL="1301750" lvl="2" indent="-514350">
              <a:spcBef>
                <a:spcPts val="0"/>
              </a:spcBef>
              <a:buFont typeface="+mj-lt"/>
              <a:buAutoNum type="arabicPeriod"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Pozitif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6B9917-0CC9-0A47-9D14-1F9868D37E7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0613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B70F44-1034-E648-BC48-B2A658547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b="1" dirty="0"/>
              <a:t>Sosyolojinin özgün konusu </a:t>
            </a:r>
            <a:r>
              <a:rPr lang="tr-TR" sz="4000" dirty="0"/>
              <a:t>– toplumsal bir sistem olarak tanımlanan toplum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Parçaların hareketlerini, reaksiyonların incelenmesini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Her bir ögenin bütünle ilişkileri, karşılıklı ilişkileri, birleşimleri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b="1" dirty="0"/>
              <a:t>Toplum</a:t>
            </a:r>
            <a:r>
              <a:rPr lang="tr-TR" sz="4000" dirty="0"/>
              <a:t>, «tek tek parçaları ile bütünü arasında bir uyumla nitelenen kolektif bir organizma»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b="1" dirty="0"/>
              <a:t>Toplumsal düzen teorisi</a:t>
            </a:r>
            <a:r>
              <a:rPr lang="tr-TR" sz="4000" dirty="0"/>
              <a:t>; (biyoloji)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Uyum - konsensüs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düzen ve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4000" dirty="0"/>
              <a:t>toplumsal patoloji – çatışma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B139F1-87C2-2D40-A084-1D44C906BE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6118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C00EFAB5-CD47-2543-AF91-BC46380F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47" y="953590"/>
            <a:ext cx="12096205" cy="851698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Anatomi ve fizyoloji </a:t>
            </a:r>
            <a:r>
              <a:rPr lang="tr-TR" dirty="0"/>
              <a:t>ayrımı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yapının işlevden,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dinamiğin statikten,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toplumsal düzeni toplumsal ilerlemeden ayırır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Tüm canlı varlıklarda ilişkiler: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Statik</a:t>
            </a:r>
            <a:r>
              <a:rPr lang="tr-TR" dirty="0"/>
              <a:t> – </a:t>
            </a:r>
            <a:r>
              <a:rPr lang="tr-TR" i="1" dirty="0"/>
              <a:t>karşılaştırmalı yöntem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Dinamik</a:t>
            </a:r>
            <a:r>
              <a:rPr lang="tr-TR" dirty="0"/>
              <a:t> – </a:t>
            </a:r>
            <a:r>
              <a:rPr lang="tr-TR" i="1" dirty="0"/>
              <a:t>tarihsel yöntem 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 durumları, toplumsal gelişmenin dinamik yasalarını ilerleyen evrim düşüncesi ile bağlantılı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Toplumsal evrim</a:t>
            </a:r>
            <a:r>
              <a:rPr lang="tr-TR" dirty="0"/>
              <a:t>; düzenin ve ilerlemenin sentezini yapan değişmez yasalarla işler.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Öznesi olmayan evrensel bir insanlık tarihi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Sosyoloji</a:t>
            </a:r>
            <a:r>
              <a:rPr lang="tr-TR" dirty="0"/>
              <a:t> olguları yorumlamaya ve teori aracılığı ile birbirine bağlamaya çalışan bir bilimdir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Ampirizmi reddeder; gerçek bilgi gözleme dayalı değil, toplumsal fenomenlerin benzeşmesi ve </a:t>
            </a:r>
            <a:r>
              <a:rPr lang="tr-TR" dirty="0" err="1"/>
              <a:t>ardışıklık</a:t>
            </a:r>
            <a:r>
              <a:rPr lang="tr-TR" dirty="0"/>
              <a:t> aracılığı ile birbirine bağlanan yasalara dayalıdır.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997C1E-A21C-E146-91D3-F52761C8EE9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2108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42815A-7DA8-B04E-AE2B-D5C2DE45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1887221"/>
          </a:xfrm>
        </p:spPr>
        <p:txBody>
          <a:bodyPr/>
          <a:lstStyle/>
          <a:p>
            <a:r>
              <a:rPr lang="tr-TR" dirty="0"/>
              <a:t>Pozitivizm ve Determinizm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470D6D-1ED9-9347-B610-B7B38218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1" y="2024743"/>
            <a:ext cx="12030892" cy="7354388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pPr>
              <a:spcBef>
                <a:spcPts val="0"/>
              </a:spcBef>
            </a:pPr>
            <a:r>
              <a:rPr lang="tr-TR" i="1" dirty="0"/>
              <a:t>Bilim ve toplumsal denetim</a:t>
            </a:r>
          </a:p>
          <a:p>
            <a:pPr lvl="1">
              <a:spcBef>
                <a:spcPts val="0"/>
              </a:spcBef>
            </a:pPr>
            <a:r>
              <a:rPr lang="tr-TR" dirty="0"/>
              <a:t>Tüm toplumsal olaylar değişmez yasalara tabidir, yasalar bilimsel olarak saptanınca, insanlık onların dayatmalarına boyun eğmek zorundadır</a:t>
            </a:r>
          </a:p>
          <a:p>
            <a:pPr lvl="1">
              <a:spcBef>
                <a:spcPts val="0"/>
              </a:spcBef>
            </a:pPr>
            <a:r>
              <a:rPr lang="tr-TR" dirty="0"/>
              <a:t>Pozitivist sosyoloji mutlak özgürlük yerine toplumsal ilkeleri getirir</a:t>
            </a:r>
          </a:p>
          <a:p>
            <a:pPr lvl="2">
              <a:spcBef>
                <a:spcPts val="0"/>
              </a:spcBef>
            </a:pPr>
            <a:r>
              <a:rPr lang="tr-TR" dirty="0"/>
              <a:t>Bilim-öngörü-eylem</a:t>
            </a:r>
          </a:p>
          <a:p>
            <a:pPr lvl="2">
              <a:spcBef>
                <a:spcPts val="0"/>
              </a:spcBef>
            </a:pPr>
            <a:r>
              <a:rPr lang="tr-TR" dirty="0"/>
              <a:t>Akıllı teslimiyet</a:t>
            </a:r>
          </a:p>
          <a:p>
            <a:pPr lvl="2">
              <a:spcBef>
                <a:spcPts val="0"/>
              </a:spcBef>
            </a:pPr>
            <a:r>
              <a:rPr lang="tr-TR" dirty="0"/>
              <a:t>İlerleme yasası</a:t>
            </a:r>
          </a:p>
          <a:p>
            <a:pPr lvl="2">
              <a:spcBef>
                <a:spcPts val="0"/>
              </a:spcBef>
            </a:pPr>
            <a:r>
              <a:rPr lang="tr-TR" dirty="0"/>
              <a:t>Fransız Devrimi – </a:t>
            </a:r>
            <a:r>
              <a:rPr lang="tr-TR" dirty="0" err="1"/>
              <a:t>anomi</a:t>
            </a:r>
            <a:r>
              <a:rPr lang="tr-TR" dirty="0"/>
              <a:t> (normsuzluk, düzensizlik)</a:t>
            </a:r>
          </a:p>
          <a:p>
            <a:pPr lvl="3">
              <a:spcBef>
                <a:spcPts val="0"/>
              </a:spcBef>
            </a:pPr>
            <a:r>
              <a:rPr lang="tr-TR" dirty="0" err="1"/>
              <a:t>Simon</a:t>
            </a:r>
            <a:r>
              <a:rPr lang="tr-TR" dirty="0"/>
              <a:t> «Yeni Hıristiyanlık», </a:t>
            </a:r>
            <a:r>
              <a:rPr lang="tr-TR" dirty="0" err="1"/>
              <a:t>Comte</a:t>
            </a:r>
            <a:r>
              <a:rPr lang="tr-TR" dirty="0"/>
              <a:t> «insanlık dini»</a:t>
            </a:r>
          </a:p>
          <a:p>
            <a:pPr lvl="3">
              <a:spcBef>
                <a:spcPts val="0"/>
              </a:spcBef>
            </a:pPr>
            <a:r>
              <a:rPr lang="tr-TR" dirty="0"/>
              <a:t>Zenginliğin kötü paylaştırılması – çözüm organik toplumda negatif haklardan pozitif ödevlere geçmek</a:t>
            </a:r>
          </a:p>
          <a:p>
            <a:pPr lvl="2">
              <a:spcBef>
                <a:spcPts val="0"/>
              </a:spcBef>
            </a:pPr>
            <a:r>
              <a:rPr lang="tr-TR" dirty="0"/>
              <a:t>Sanayi toplumu, bilimcilerden ve filozoflardan oluşan kurgusal, ahlaki bir sistem</a:t>
            </a:r>
          </a:p>
          <a:p>
            <a:pPr lvl="2">
              <a:spcBef>
                <a:spcPts val="0"/>
              </a:spcBef>
            </a:pPr>
            <a:r>
              <a:rPr lang="tr-TR" dirty="0"/>
              <a:t>Toplumun doğal yasası insan eyleminden üstün</a:t>
            </a:r>
          </a:p>
          <a:p>
            <a:pPr lvl="2">
              <a:spcBef>
                <a:spcPts val="0"/>
              </a:spcBef>
            </a:pPr>
            <a:r>
              <a:rPr lang="tr-TR" dirty="0"/>
              <a:t>Toplumsal evrim</a:t>
            </a:r>
          </a:p>
          <a:p>
            <a:pPr lvl="2"/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A1116F-B382-794F-B072-68FEFBEDD3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0494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73AEE1-FEF6-6348-AC77-E28F4B6D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92" y="580573"/>
            <a:ext cx="11430000" cy="1613988"/>
          </a:xfrm>
        </p:spPr>
        <p:txBody>
          <a:bodyPr>
            <a:noAutofit/>
          </a:bodyPr>
          <a:lstStyle/>
          <a:p>
            <a:r>
              <a:rPr lang="tr-TR" sz="6000" dirty="0">
                <a:solidFill>
                  <a:schemeClr val="accent1">
                    <a:lumMod val="50000"/>
                  </a:schemeClr>
                </a:solidFill>
              </a:rPr>
              <a:t>Sosyoloji, politik ekonomi ve işbölümü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9FBFFA-86B2-3147-98D7-888912E18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8273" y="2455817"/>
            <a:ext cx="11508378" cy="667548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tr-TR" dirty="0"/>
              <a:t>Toplumsal ve siyasal olan kendiliğinden uyuma dayalı</a:t>
            </a:r>
          </a:p>
          <a:p>
            <a:pPr lvl="1">
              <a:spcBef>
                <a:spcPts val="0"/>
              </a:spcBef>
            </a:pPr>
            <a:r>
              <a:rPr lang="tr-TR" dirty="0"/>
              <a:t>Toplumsal birlik, ahlaki ve entelektüel güçlerden çıkar</a:t>
            </a:r>
          </a:p>
          <a:p>
            <a:pPr lvl="1">
              <a:spcBef>
                <a:spcPts val="0"/>
              </a:spcBef>
            </a:pPr>
            <a:r>
              <a:rPr lang="tr-TR" dirty="0"/>
              <a:t>Toplum-siyaset-ekonomi</a:t>
            </a:r>
          </a:p>
          <a:p>
            <a:pPr>
              <a:spcBef>
                <a:spcPts val="0"/>
              </a:spcBef>
            </a:pPr>
            <a:r>
              <a:rPr lang="tr-TR" dirty="0"/>
              <a:t>Yönetim, ahlaki ve entelektüel önderlikle </a:t>
            </a:r>
          </a:p>
          <a:p>
            <a:pPr>
              <a:spcBef>
                <a:spcPts val="0"/>
              </a:spcBef>
            </a:pPr>
            <a:r>
              <a:rPr lang="tr-TR" dirty="0"/>
              <a:t>Ekonomik faaliyetler  ahlakla</a:t>
            </a:r>
          </a:p>
          <a:p>
            <a:pPr lvl="1">
              <a:spcBef>
                <a:spcPts val="0"/>
              </a:spcBef>
            </a:pPr>
            <a:r>
              <a:rPr lang="tr-TR" dirty="0"/>
              <a:t>İleri düzey iş bölümü olumsuz sonuçlar doğurur</a:t>
            </a:r>
          </a:p>
          <a:p>
            <a:pPr lvl="2">
              <a:spcBef>
                <a:spcPts val="0"/>
              </a:spcBef>
            </a:pPr>
            <a:r>
              <a:rPr lang="tr-TR" dirty="0"/>
              <a:t>Uzmanlaşma, cehaleti ve </a:t>
            </a:r>
            <a:r>
              <a:rPr lang="tr-TR"/>
              <a:t>sefaleti körükler – </a:t>
            </a:r>
            <a:r>
              <a:rPr lang="tr-TR" dirty="0"/>
              <a:t>toplu iğne örneği</a:t>
            </a:r>
          </a:p>
          <a:p>
            <a:pPr lvl="2">
              <a:spcBef>
                <a:spcPts val="0"/>
              </a:spcBef>
            </a:pPr>
            <a:r>
              <a:rPr lang="tr-TR" dirty="0"/>
              <a:t>Yerine, bilgece yönetim</a:t>
            </a:r>
          </a:p>
          <a:p>
            <a:pPr lvl="4">
              <a:spcBef>
                <a:spcPts val="0"/>
              </a:spcBef>
            </a:pPr>
            <a:r>
              <a:rPr lang="tr-TR" dirty="0"/>
              <a:t>Toplum yukarıdan düzenlenmeli </a:t>
            </a:r>
            <a:r>
              <a:rPr lang="tr-TR" dirty="0">
                <a:solidFill>
                  <a:srgbClr val="FF0000"/>
                </a:solidFill>
              </a:rPr>
              <a:t>X </a:t>
            </a:r>
            <a:r>
              <a:rPr lang="tr-TR" dirty="0"/>
              <a:t>demokrasi</a:t>
            </a:r>
          </a:p>
          <a:p>
            <a:pPr lvl="4">
              <a:spcBef>
                <a:spcPts val="0"/>
              </a:spcBef>
            </a:pPr>
            <a:r>
              <a:rPr lang="tr-TR" dirty="0"/>
              <a:t>İşbölümü</a:t>
            </a:r>
          </a:p>
          <a:p>
            <a:pPr>
              <a:spcBef>
                <a:spcPts val="0"/>
              </a:spcBef>
            </a:pPr>
            <a:r>
              <a:rPr lang="tr-TR" dirty="0"/>
              <a:t>Toplumda zorunlu denge ve uyum</a:t>
            </a:r>
          </a:p>
          <a:p>
            <a:pPr>
              <a:spcBef>
                <a:spcPts val="0"/>
              </a:spcBef>
            </a:pPr>
            <a:r>
              <a:rPr lang="tr-TR" dirty="0" err="1"/>
              <a:t>Durkheim</a:t>
            </a:r>
            <a:r>
              <a:rPr lang="tr-TR" dirty="0"/>
              <a:t> ve </a:t>
            </a:r>
            <a:r>
              <a:rPr lang="tr-TR" dirty="0" err="1"/>
              <a:t>Marx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D60FD46-FB8D-E74D-A557-3515AA7F04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3964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ydınlanma Dönemi ve Sosyoloji"/>
          <p:cNvSpPr txBox="1">
            <a:spLocks noGrp="1"/>
          </p:cNvSpPr>
          <p:nvPr>
            <p:ph type="title"/>
          </p:nvPr>
        </p:nvSpPr>
        <p:spPr>
          <a:xfrm>
            <a:off x="922294" y="2560321"/>
            <a:ext cx="11343730" cy="518985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tr-TR" dirty="0"/>
              <a:t>Saint </a:t>
            </a:r>
            <a:r>
              <a:rPr lang="tr-TR" dirty="0" err="1"/>
              <a:t>Simon</a:t>
            </a:r>
            <a:br>
              <a:rPr lang="tr-TR" dirty="0"/>
            </a:br>
            <a:r>
              <a:rPr lang="tr-TR" dirty="0" err="1"/>
              <a:t>Auguste</a:t>
            </a:r>
            <a:r>
              <a:rPr lang="tr-TR" dirty="0"/>
              <a:t> </a:t>
            </a:r>
            <a:r>
              <a:rPr lang="tr-TR" dirty="0" err="1"/>
              <a:t>Comte</a:t>
            </a:r>
            <a:br>
              <a:rPr lang="tr-TR" dirty="0"/>
            </a:br>
            <a:r>
              <a:rPr lang="tr-TR" dirty="0"/>
              <a:t>Pozitivizm </a:t>
            </a:r>
            <a:br>
              <a:rPr lang="tr-TR" dirty="0"/>
            </a:br>
            <a:r>
              <a:rPr lang="tr-TR" dirty="0"/>
              <a:t>Determinizm</a:t>
            </a:r>
            <a:br>
              <a:rPr lang="tr-TR" dirty="0"/>
            </a:br>
            <a:endParaRPr dirty="0"/>
          </a:p>
        </p:txBody>
      </p:sp>
      <p:sp>
        <p:nvSpPr>
          <p:cNvPr id="124" name="Metin"/>
          <p:cNvSpPr txBox="1"/>
          <p:nvPr/>
        </p:nvSpPr>
        <p:spPr>
          <a:xfrm>
            <a:off x="6200774" y="5137149"/>
            <a:ext cx="85725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rPr dirty="0"/>
              <a:t>  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EA989A4-B2DC-1C4A-9CCC-43B3A75DD7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AD54A0-2CA1-9940-9875-C0F42EC3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110343"/>
            <a:ext cx="10816046" cy="8152636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4400" b="1" i="1" dirty="0"/>
              <a:t>Saint </a:t>
            </a:r>
            <a:r>
              <a:rPr lang="tr-TR" sz="4400" b="1" i="1" dirty="0" err="1"/>
              <a:t>Simon</a:t>
            </a:r>
            <a:r>
              <a:rPr lang="tr-TR" sz="4400" b="1" i="1" dirty="0"/>
              <a:t>: Sanayi Toplumu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19. yüzyıl sosyolojisi, sosyalizm ve </a:t>
            </a:r>
            <a:r>
              <a:rPr lang="tr-TR" dirty="0" err="1"/>
              <a:t>Marxizm</a:t>
            </a: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Sosyalist ve materyalist içerik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Muhafazakar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/>
              <a:t>Sivil toplum </a:t>
            </a:r>
            <a:r>
              <a:rPr lang="tr-TR" dirty="0">
                <a:solidFill>
                  <a:srgbClr val="FF0000"/>
                </a:solidFill>
              </a:rPr>
              <a:t>X</a:t>
            </a:r>
            <a:r>
              <a:rPr lang="tr-TR" dirty="0"/>
              <a:t> devlet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 Bürokrasiden bağımsız ekonomik, siyasi ve kültürel alandan oluşan </a:t>
            </a:r>
            <a:r>
              <a:rPr lang="tr-TR" i="1" dirty="0"/>
              <a:t>kamusal alan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Mülkiyet ile güç arasındaki zorunlu ilişki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Siyasi anayasalar toplumsal gerçekliği yansıtmalı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Toplum, uyum içinde işleyen siyasi ve ekonomik sistemlerle, pozitif ilkelere dayalı olmalı.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Toplum, organik bir bütün; parçanın bütünle uyum içinde olduğu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/>
              <a:t>«Sosyal psikoloji» ve «sosyal fizik» </a:t>
            </a:r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1E4FB4-3CDC-4D4A-98E9-FD73F271D2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2227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53BC1F-A216-904A-8BDC-C7416CE9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269" y="418012"/>
            <a:ext cx="8515615" cy="8713287"/>
          </a:xfrm>
        </p:spPr>
        <p:txBody>
          <a:bodyPr anchor="t"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chemeClr val="tx2">
                    <a:lumMod val="50000"/>
                  </a:schemeClr>
                </a:solidFill>
              </a:rPr>
              <a:t>Sanayi toplumu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; sivil toplum kurumlarına dayalı, organik bir bütün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chemeClr val="tx2">
                    <a:lumMod val="50000"/>
                  </a:schemeClr>
                </a:solidFill>
              </a:rPr>
              <a:t>Sanayi toplumu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İşbirliği ve konsensüs üzerine inşa edilir: «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emekçilerler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mülk sahiplerinin ortaklığı»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Özgür üretim ilkeleri ahlaki dayanışma sağlar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Loncaların otoriter sistemine eşitsiz ve hiyerarşik sanayi toplumuna karşı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chemeClr val="tx2">
                    <a:lumMod val="50000"/>
                  </a:schemeClr>
                </a:solidFill>
              </a:rPr>
              <a:t>Siyaset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; ekonomik ve siyasi yapılar arasındaki mevcut dengeyi yansıtır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chemeClr val="tx2">
                    <a:lumMod val="50000"/>
                  </a:schemeClr>
                </a:solidFill>
              </a:rPr>
              <a:t>Toplum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; malların üretimi üzerine örgütlenmiş atölye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i="1" dirty="0">
                <a:solidFill>
                  <a:schemeClr val="tx2">
                    <a:lumMod val="50000"/>
                  </a:schemeClr>
                </a:solidFill>
              </a:rPr>
              <a:t>Otorite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; bireyden şeyler üzerine kurulan</a:t>
            </a:r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7088C1-A2E7-D74C-9068-1D24457854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4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9339AE3-361E-EF4B-B8A1-68AF7C6D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85" y="2377440"/>
            <a:ext cx="3619165" cy="48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14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4260A0-A545-6C47-9759-6A2FFEF383A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62F7AE-8145-FA42-8B56-1042B74AB2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5</a:t>
            </a:fld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485BCF6-8E14-3D45-9529-381F62BE5F5A}"/>
              </a:ext>
            </a:extLst>
          </p:cNvPr>
          <p:cNvSpPr txBox="1"/>
          <p:nvPr/>
        </p:nvSpPr>
        <p:spPr>
          <a:xfrm>
            <a:off x="500017" y="740887"/>
            <a:ext cx="12004766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sz="3600" b="0" i="1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Sınıf mücadelesi</a:t>
            </a:r>
            <a:r>
              <a:rPr lang="tr-TR" dirty="0">
                <a:solidFill>
                  <a:srgbClr val="002060"/>
                </a:solidFill>
              </a:rPr>
              <a:t>,</a:t>
            </a:r>
            <a:r>
              <a:rPr kumimoji="0" lang="tr-TR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 yükselen burjuvazi ile eski feodal sınıflar arasında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i="1" dirty="0">
                <a:solidFill>
                  <a:srgbClr val="002060"/>
                </a:solidFill>
              </a:rPr>
              <a:t>Fransız Devrimi</a:t>
            </a:r>
            <a:r>
              <a:rPr lang="tr-TR" dirty="0">
                <a:solidFill>
                  <a:srgbClr val="002060"/>
                </a:solidFill>
              </a:rPr>
              <a:t>; kiliseye ve feodal güce güvensizlik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tr-TR" dirty="0">
              <a:solidFill>
                <a:srgbClr val="002060"/>
              </a:solidFill>
            </a:endParaRP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i="1" dirty="0">
                <a:solidFill>
                  <a:srgbClr val="002060"/>
                </a:solidFill>
              </a:rPr>
              <a:t>Modern toplum</a:t>
            </a:r>
            <a:r>
              <a:rPr lang="tr-TR" dirty="0">
                <a:solidFill>
                  <a:srgbClr val="002060"/>
                </a:solidFill>
              </a:rPr>
              <a:t>; entelektüel ve kol emeğine dayalı sanayi 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tr-TR" dirty="0">
              <a:solidFill>
                <a:srgbClr val="002060"/>
              </a:solidFill>
            </a:endParaRP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dirty="0">
                <a:solidFill>
                  <a:srgbClr val="002060"/>
                </a:solidFill>
              </a:rPr>
              <a:t>Yeni çağ – idari tasarruf</a:t>
            </a: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tr-TR" dirty="0">
              <a:solidFill>
                <a:srgbClr val="002060"/>
              </a:solidFill>
            </a:endParaRPr>
          </a:p>
          <a:p>
            <a:pPr marL="571500" marR="0" indent="-5715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i="1" dirty="0">
                <a:solidFill>
                  <a:srgbClr val="002060"/>
                </a:solidFill>
              </a:rPr>
              <a:t>Modern toplumda ahlaki boşluk</a:t>
            </a:r>
            <a:r>
              <a:rPr lang="tr-TR" dirty="0">
                <a:solidFill>
                  <a:srgbClr val="002060"/>
                </a:solidFill>
              </a:rPr>
              <a:t>; Aydınlanma ruhu, sanayileşme ve idari tasarruf sorunu</a:t>
            </a:r>
          </a:p>
          <a:p>
            <a:pPr lvl="8" algn="just"/>
            <a:r>
              <a:rPr lang="tr-TR" dirty="0">
                <a:solidFill>
                  <a:srgbClr val="002060"/>
                </a:solidFill>
              </a:rPr>
              <a:t>	    -   Devlet ve sivil toplum</a:t>
            </a:r>
          </a:p>
          <a:p>
            <a:pPr lvl="5" algn="just"/>
            <a:r>
              <a:rPr lang="tr-TR" dirty="0">
                <a:solidFill>
                  <a:srgbClr val="002060"/>
                </a:solidFill>
              </a:rPr>
              <a:t>	    - Bireyin hakları ile geleneksel otorite, toplumsal düzenleme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36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  <p:extLst>
      <p:ext uri="{BB962C8B-B14F-4D97-AF65-F5344CB8AC3E}">
        <p14:creationId xmlns:p14="http://schemas.microsoft.com/office/powerpoint/2010/main" val="23475258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E8A35CE2-CCA4-2142-A2C4-3845C31B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928" y="1242061"/>
            <a:ext cx="12252959" cy="832103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tr-TR" b="1" i="1" dirty="0"/>
              <a:t>Toplumsal birlik </a:t>
            </a:r>
            <a:r>
              <a:rPr lang="tr-TR" dirty="0"/>
              <a:t>»sanayi toplumu» - dünyevi bir din</a:t>
            </a:r>
          </a:p>
          <a:p>
            <a:pPr>
              <a:spcBef>
                <a:spcPts val="0"/>
              </a:spcBef>
            </a:pPr>
            <a:r>
              <a:rPr lang="tr-TR" b="1" i="1" dirty="0"/>
              <a:t>Toplumsal düzenleme</a:t>
            </a:r>
          </a:p>
          <a:p>
            <a:pPr lvl="1">
              <a:spcBef>
                <a:spcPts val="0"/>
              </a:spcBef>
            </a:pPr>
            <a:r>
              <a:rPr lang="tr-TR" dirty="0"/>
              <a:t>Yukarıdan aşağıya</a:t>
            </a:r>
          </a:p>
          <a:p>
            <a:pPr lvl="1">
              <a:spcBef>
                <a:spcPts val="0"/>
              </a:spcBef>
            </a:pPr>
            <a:r>
              <a:rPr lang="tr-TR" dirty="0"/>
              <a:t>Entelektüellerden oluşan seçkin bir zümre </a:t>
            </a:r>
          </a:p>
          <a:p>
            <a:pPr marL="393700" lvl="1" indent="0"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</a:pPr>
            <a:r>
              <a:rPr lang="tr-TR" b="1" i="1" dirty="0"/>
              <a:t>Sanayi toplumu</a:t>
            </a:r>
            <a:r>
              <a:rPr lang="tr-TR" dirty="0"/>
              <a:t>, fonksiyonel hiyerarşi, rasyonel disiplin, seçime dayalı liderlikle tarif edilir</a:t>
            </a:r>
          </a:p>
          <a:p>
            <a:pPr lvl="1">
              <a:spcBef>
                <a:spcPts val="0"/>
              </a:spcBef>
            </a:pPr>
            <a:r>
              <a:rPr lang="tr-TR" dirty="0"/>
              <a:t>Otorite, sivil topluma dayalı; bireyler üzerinden değil, planlama, iş birliği ve üretim kurumları</a:t>
            </a:r>
          </a:p>
          <a:p>
            <a:pPr lvl="1">
              <a:spcBef>
                <a:spcPts val="0"/>
              </a:spcBef>
            </a:pPr>
            <a:r>
              <a:rPr lang="tr-TR" dirty="0"/>
              <a:t>Bilim ve sanayi içinden yeni yönetici sınıfa dayalı hiyerarşik bir yapı</a:t>
            </a:r>
          </a:p>
          <a:p>
            <a:pPr lvl="1">
              <a:spcBef>
                <a:spcPts val="0"/>
              </a:spcBef>
            </a:pPr>
            <a:r>
              <a:rPr lang="tr-TR" dirty="0"/>
              <a:t>Demokrasi ve temsili kurumlara güvensizlik</a:t>
            </a:r>
          </a:p>
          <a:p>
            <a:pPr lvl="1">
              <a:spcBef>
                <a:spcPts val="0"/>
              </a:spcBef>
            </a:pPr>
            <a:r>
              <a:rPr lang="tr-TR" dirty="0" err="1"/>
              <a:t>Teknokratik</a:t>
            </a:r>
            <a:r>
              <a:rPr lang="tr-TR" dirty="0"/>
              <a:t> ve sınai bir toplum</a:t>
            </a:r>
          </a:p>
          <a:p>
            <a:pPr marL="393700" lvl="1" indent="0"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</a:pPr>
            <a:r>
              <a:rPr lang="tr-TR" b="1" i="1" dirty="0"/>
              <a:t>Sınıf</a:t>
            </a:r>
            <a:r>
              <a:rPr lang="tr-TR" dirty="0"/>
              <a:t>: Üreten </a:t>
            </a:r>
            <a:r>
              <a:rPr lang="tr-TR" dirty="0">
                <a:solidFill>
                  <a:srgbClr val="FF0000"/>
                </a:solidFill>
              </a:rPr>
              <a:t>X</a:t>
            </a:r>
            <a:r>
              <a:rPr lang="tr-TR" dirty="0"/>
              <a:t> Üretmeyen (aylak/tüketen)</a:t>
            </a:r>
          </a:p>
          <a:p>
            <a:pPr lvl="1">
              <a:spcBef>
                <a:spcPts val="0"/>
              </a:spcBef>
            </a:pPr>
            <a:r>
              <a:rPr lang="tr-TR" dirty="0"/>
              <a:t>Üreten, toplumun değerli üyeleri, ör. Fabrika sahipleri, yatırımcılar, bankerler</a:t>
            </a:r>
          </a:p>
          <a:p>
            <a:pPr lvl="1">
              <a:spcBef>
                <a:spcPts val="0"/>
              </a:spcBef>
            </a:pPr>
            <a:r>
              <a:rPr lang="tr-TR" dirty="0"/>
              <a:t>Üretmeyen, askerler, soylular, hukukçular ve rantla yaşayanlar</a:t>
            </a:r>
          </a:p>
          <a:p>
            <a:pPr lvl="1">
              <a:spcBef>
                <a:spcPts val="0"/>
              </a:spcBef>
            </a:pPr>
            <a:endParaRPr lang="tr-TR" b="1" i="1" dirty="0"/>
          </a:p>
          <a:p>
            <a:pPr>
              <a:spcBef>
                <a:spcPts val="0"/>
              </a:spcBef>
            </a:pPr>
            <a:r>
              <a:rPr lang="tr-TR" b="1" i="1" dirty="0"/>
              <a:t>Politika</a:t>
            </a:r>
            <a:r>
              <a:rPr lang="tr-TR" dirty="0"/>
              <a:t>, üretim bilimi, </a:t>
            </a:r>
            <a:r>
              <a:rPr lang="tr-TR" dirty="0" err="1"/>
              <a:t>teknokratik</a:t>
            </a:r>
            <a:r>
              <a:rPr lang="tr-TR" dirty="0"/>
              <a:t> ve demokratik olmayan toplum</a:t>
            </a:r>
          </a:p>
          <a:p>
            <a:pPr lvl="1">
              <a:spcBef>
                <a:spcPts val="0"/>
              </a:spcBef>
            </a:pPr>
            <a:endParaRPr lang="tr-TR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9F6FF2E-3D37-8B4E-AB65-1763F9DBC0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3719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4F6CE0-9E78-7142-99E6-048D27951F5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787400" lvl="2" indent="0" algn="just">
              <a:spcBef>
                <a:spcPts val="0"/>
              </a:spcBef>
              <a:buNone/>
            </a:pPr>
            <a:endParaRPr lang="tr-TR" i="1" dirty="0"/>
          </a:p>
          <a:p>
            <a:pPr marL="787400" lvl="2" indent="0" algn="just">
              <a:spcBef>
                <a:spcPts val="0"/>
              </a:spcBef>
              <a:buNone/>
            </a:pPr>
            <a:endParaRPr lang="tr-TR" b="1" i="1" dirty="0"/>
          </a:p>
          <a:p>
            <a:pPr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0D3F31-36B8-F94B-9A6E-C4DF6D7C6B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7</a:t>
            </a:fld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245DDC0-B4BB-D841-BE3D-6C3B9665C0C4}"/>
              </a:ext>
            </a:extLst>
          </p:cNvPr>
          <p:cNvSpPr txBox="1"/>
          <p:nvPr/>
        </p:nvSpPr>
        <p:spPr>
          <a:xfrm>
            <a:off x="313510" y="3253822"/>
            <a:ext cx="12047764" cy="4805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tr-TR" sz="4400" dirty="0"/>
          </a:p>
        </p:txBody>
      </p:sp>
      <p:sp>
        <p:nvSpPr>
          <p:cNvPr id="6" name="Unvan 5">
            <a:extLst>
              <a:ext uri="{FF2B5EF4-FFF2-40B4-BE49-F238E27FC236}">
                <a16:creationId xmlns:a16="http://schemas.microsoft.com/office/drawing/2014/main" id="{5D8EFD1E-12F5-9B45-B0BF-0E88C84F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1500" b="1" dirty="0" err="1">
                <a:solidFill>
                  <a:schemeClr val="accent6">
                    <a:lumMod val="50000"/>
                  </a:schemeClr>
                </a:solidFill>
              </a:rPr>
              <a:t>August</a:t>
            </a:r>
            <a:r>
              <a:rPr lang="tr-TR" sz="11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11500" b="1" dirty="0" err="1">
                <a:solidFill>
                  <a:schemeClr val="accent6">
                    <a:lumMod val="50000"/>
                  </a:schemeClr>
                </a:solidFill>
              </a:rPr>
              <a:t>Comte</a:t>
            </a:r>
            <a:endParaRPr lang="tr-TR" sz="11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1B80E75-40C1-4E44-9099-1F1E2E63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2984499"/>
            <a:ext cx="52959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36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1EC0BA-6CFC-1A41-BDBB-E8DCAF3C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020" y="1030074"/>
            <a:ext cx="11686059" cy="7317092"/>
          </a:xfrm>
        </p:spPr>
        <p:txBody>
          <a:bodyPr anchor="t">
            <a:normAutofit/>
          </a:bodyPr>
          <a:lstStyle/>
          <a:p>
            <a:pPr marL="393700" lvl="1" indent="0" algn="r">
              <a:spcBef>
                <a:spcPts val="0"/>
              </a:spcBef>
              <a:buNone/>
            </a:pPr>
            <a:endParaRPr lang="tr-TR" sz="5400" b="1" i="1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b="1" i="1" dirty="0"/>
              <a:t>İlk kapsamlı sosyoloji sistemi</a:t>
            </a:r>
            <a:r>
              <a:rPr lang="tr-TR" dirty="0"/>
              <a:t>; </a:t>
            </a:r>
            <a:r>
              <a:rPr lang="tr-TR" dirty="0" err="1"/>
              <a:t>Bonald</a:t>
            </a:r>
            <a:r>
              <a:rPr lang="tr-TR" dirty="0"/>
              <a:t>, </a:t>
            </a:r>
            <a:r>
              <a:rPr lang="tr-TR" dirty="0" err="1"/>
              <a:t>Maistre</a:t>
            </a:r>
            <a:r>
              <a:rPr lang="tr-TR" dirty="0"/>
              <a:t>, Saint </a:t>
            </a:r>
            <a:r>
              <a:rPr lang="tr-TR" dirty="0" err="1"/>
              <a:t>Simon</a:t>
            </a:r>
            <a:r>
              <a:rPr lang="tr-TR" dirty="0"/>
              <a:t> etkisinde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Rasyonalist ilerleme anlayışı, insanın kusursuzluğu ve anti-</a:t>
            </a:r>
            <a:r>
              <a:rPr lang="tr-TR" dirty="0" err="1"/>
              <a:t>atomistik</a:t>
            </a:r>
            <a:r>
              <a:rPr lang="tr-TR" dirty="0"/>
              <a:t> düşünceler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Fransız Devrimi sonrası, yeni sanayi rejimi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Marjinal kişilik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dirty="0"/>
              <a:t>J. S. </a:t>
            </a:r>
            <a:r>
              <a:rPr lang="tr-TR" dirty="0" err="1"/>
              <a:t>Mill</a:t>
            </a:r>
            <a:r>
              <a:rPr lang="tr-TR" dirty="0"/>
              <a:t> « sosyolojik gelişmeye katkısının büyüklüğünü» dile getirir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tr-TR" dirty="0"/>
          </a:p>
          <a:p>
            <a:pPr marL="787400" lvl="2" indent="0">
              <a:spcBef>
                <a:spcPts val="1200"/>
              </a:spcBef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5C3DE3-090E-9C46-825B-7DC6008195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9727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CF6B3726-49EE-E24D-8086-806E87B26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739858"/>
              </p:ext>
            </p:extLst>
          </p:nvPr>
        </p:nvGraphicFramePr>
        <p:xfrm>
          <a:off x="640080" y="1606731"/>
          <a:ext cx="11577320" cy="687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91B57DF-B980-E541-B6B8-78FFFB20E1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53706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744</Words>
  <Application>Microsoft Macintosh PowerPoint</Application>
  <PresentationFormat>Özel</PresentationFormat>
  <Paragraphs>149</Paragraphs>
  <Slides>14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Baskerville</vt:lpstr>
      <vt:lpstr>Helvetica Neue</vt:lpstr>
      <vt:lpstr>Hoefler Text</vt:lpstr>
      <vt:lpstr>Harmony</vt:lpstr>
      <vt:lpstr>SOSYOLOJİ TARİHİ   12</vt:lpstr>
      <vt:lpstr>Saint Simon Auguste Comte Pozitivizm  Determinizm </vt:lpstr>
      <vt:lpstr>PowerPoint Sunusu</vt:lpstr>
      <vt:lpstr>PowerPoint Sunusu</vt:lpstr>
      <vt:lpstr>PowerPoint Sunusu</vt:lpstr>
      <vt:lpstr>PowerPoint Sunusu</vt:lpstr>
      <vt:lpstr>August Comte</vt:lpstr>
      <vt:lpstr>PowerPoint Sunusu</vt:lpstr>
      <vt:lpstr>PowerPoint Sunusu</vt:lpstr>
      <vt:lpstr>PowerPoint Sunusu</vt:lpstr>
      <vt:lpstr>PowerPoint Sunusu</vt:lpstr>
      <vt:lpstr>PowerPoint Sunusu</vt:lpstr>
      <vt:lpstr>Pozitivizm ve Determinizm</vt:lpstr>
      <vt:lpstr>Sosyoloji, politik ekonomi ve işbölümü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SOSYOLOJİ TARİHİ  SOS312</dc:title>
  <cp:lastModifiedBy>Microsoft Office Kullanıcısı</cp:lastModifiedBy>
  <cp:revision>88</cp:revision>
  <cp:lastPrinted>2020-03-29T14:21:35Z</cp:lastPrinted>
  <dcterms:modified xsi:type="dcterms:W3CDTF">2020-05-09T17:23:11Z</dcterms:modified>
</cp:coreProperties>
</file>