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66" r:id="rId3"/>
    <p:sldId id="270" r:id="rId4"/>
    <p:sldId id="301" r:id="rId5"/>
    <p:sldId id="271" r:id="rId6"/>
    <p:sldId id="272" r:id="rId7"/>
    <p:sldId id="298" r:id="rId8"/>
    <p:sldId id="300" r:id="rId9"/>
    <p:sldId id="299" r:id="rId10"/>
    <p:sldId id="302" r:id="rId11"/>
    <p:sldId id="303" r:id="rId12"/>
    <p:sldId id="304" r:id="rId13"/>
    <p:sldId id="305" r:id="rId14"/>
    <p:sldId id="268" r:id="rId15"/>
    <p:sldId id="269" r:id="rId16"/>
    <p:sldId id="275" r:id="rId17"/>
    <p:sldId id="262" r:id="rId18"/>
    <p:sldId id="263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64" r:id="rId29"/>
    <p:sldId id="287" r:id="rId30"/>
    <p:sldId id="286" r:id="rId31"/>
    <p:sldId id="288" r:id="rId32"/>
    <p:sldId id="289" r:id="rId33"/>
    <p:sldId id="290" r:id="rId34"/>
    <p:sldId id="265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D5320-0D35-4ACA-80A6-6E44E5714BB9}" type="datetimeFigureOut">
              <a:rPr lang="tr-TR"/>
              <a:pPr>
                <a:defRPr/>
              </a:pPr>
              <a:t>07.06.2018</a:t>
            </a:fld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4110F-0BEC-4A03-A4D5-7D36F6DE713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4E4458-500A-4B15-90A7-2670B86FAB19}" type="datetimeFigureOut">
              <a:rPr lang="tr-TR" smtClean="0"/>
              <a:pPr/>
              <a:t>07.06.2018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1927BAB-AC19-4538-BA90-500193E0381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Uyku Bozuklukları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Uzm</a:t>
            </a:r>
            <a:r>
              <a:rPr lang="tr-TR" dirty="0" smtClean="0"/>
              <a:t>.Dr</a:t>
            </a:r>
            <a:r>
              <a:rPr lang="tr-TR" dirty="0" smtClean="0"/>
              <a:t>. </a:t>
            </a:r>
            <a:r>
              <a:rPr lang="tr-TR" smtClean="0"/>
              <a:t>Esra </a:t>
            </a:r>
            <a:r>
              <a:rPr lang="tr-TR" smtClean="0"/>
              <a:t>Yürümez</a:t>
            </a:r>
            <a:endParaRPr lang="tr-TR" dirty="0" smtClean="0"/>
          </a:p>
          <a:p>
            <a:r>
              <a:rPr lang="tr-TR" dirty="0" smtClean="0"/>
              <a:t>Çocuk ve Ergen Ruh Sağlığı ve Hastalıkları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Uykunun ilk iki evresinde kişi kolayca uyanır. Uyku ilerledikçe NREM kısalır, REM uzar. </a:t>
            </a:r>
          </a:p>
          <a:p>
            <a:r>
              <a:rPr lang="tr-TR" dirty="0" smtClean="0"/>
              <a:t>NREM 3-4 sadece uyku süresinin ilk yarısında görülür.</a:t>
            </a:r>
          </a:p>
          <a:p>
            <a:r>
              <a:rPr lang="tr-TR" dirty="0" smtClean="0"/>
              <a:t>Rüyaların %80’i </a:t>
            </a:r>
            <a:r>
              <a:rPr lang="tr-TR" dirty="0" err="1" smtClean="0"/>
              <a:t>REM’de</a:t>
            </a:r>
            <a:r>
              <a:rPr lang="tr-TR" dirty="0" smtClean="0"/>
              <a:t>, %20’si </a:t>
            </a:r>
            <a:r>
              <a:rPr lang="tr-TR" dirty="0" err="1" smtClean="0"/>
              <a:t>NREM’de</a:t>
            </a:r>
            <a:r>
              <a:rPr lang="tr-TR" dirty="0" smtClean="0"/>
              <a:t> görülür. REM rüyaları daha kompleks ve garipken NREM rüyaları daha gerçek </a:t>
            </a:r>
            <a:r>
              <a:rPr lang="tr-TR" dirty="0" err="1" smtClean="0"/>
              <a:t>ögeler</a:t>
            </a:r>
            <a:r>
              <a:rPr lang="tr-TR" dirty="0" smtClean="0"/>
              <a:t> içerir.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Uyku bozukluklarının klinik değerlendirmesinde, alışılmış uyku uyanıklık düzeni, bu düzende ortaya çıkan değişiklikler dikkatle araştırılmalıdır. </a:t>
            </a:r>
          </a:p>
          <a:p>
            <a:r>
              <a:rPr lang="tr-TR" dirty="0" smtClean="0"/>
              <a:t>Uyku bozukluğunun tanımı, sıklığı, şiddeti, ciddiyeti, gelişimi, süresi ve eşlik eden durumlar araştırılmalı, bunun için de kişinin 24 saatlik yaşantısı gözden geçirilmeli, ayrıntılı öykü alınmalıdır.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Uyku sorunlarının çözümünde davranış tedavileri ilaç kullanımı dışındaki tedaviler arasında en etkili olanıdır.</a:t>
            </a:r>
          </a:p>
          <a:p>
            <a:r>
              <a:rPr lang="tr-TR" dirty="0" smtClean="0"/>
              <a:t>Düzenli egzersiz, zamanın yapılandırılması, yatmadan önce uykuya dalmayı kolaylaştırıcı alışkanlıkların kazandırılması ve uyku hijyeni hakkında eğitim önemlidir.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Uyku Hijyeninin Sağlanması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  sabah uyandığında yataktan çıkmalıdır.</a:t>
            </a:r>
          </a:p>
          <a:p>
            <a:r>
              <a:rPr lang="tr-TR" dirty="0" smtClean="0"/>
              <a:t>Aynı saatte yatılıp kalkılmalıdır. </a:t>
            </a:r>
          </a:p>
          <a:p>
            <a:r>
              <a:rPr lang="tr-TR" dirty="0" smtClean="0"/>
              <a:t>Gündüz uykusu uyunmamalıdır.</a:t>
            </a:r>
          </a:p>
          <a:p>
            <a:r>
              <a:rPr lang="tr-TR" dirty="0" smtClean="0"/>
              <a:t>Yatak odası ses, ışık, ısı yönünden uygun olmalıdır.</a:t>
            </a:r>
          </a:p>
          <a:p>
            <a:r>
              <a:rPr lang="tr-TR" dirty="0" smtClean="0"/>
              <a:t>Aşırı aç ya da tok olunmamalıdır.</a:t>
            </a:r>
          </a:p>
          <a:p>
            <a:r>
              <a:rPr lang="tr-TR" dirty="0" smtClean="0"/>
              <a:t>Kafeinli içecekler, alkol ve sigara kullanılmamalıdır.</a:t>
            </a:r>
          </a:p>
          <a:p>
            <a:r>
              <a:rPr lang="tr-TR" dirty="0" smtClean="0"/>
              <a:t>Uyumaya ilişkin koşullanma ya da özel bir çaba gösterilmemelidir.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Uykunun Değerlendirilmesi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cs typeface="Arial" pitchFamily="34" charset="0"/>
              </a:rPr>
              <a:t>Sık kullanılan objektif yöntemler arasında </a:t>
            </a:r>
            <a:r>
              <a:rPr lang="tr-TR" dirty="0" err="1" smtClean="0">
                <a:cs typeface="Arial" pitchFamily="34" charset="0"/>
              </a:rPr>
              <a:t>polisomnografi</a:t>
            </a:r>
            <a:r>
              <a:rPr lang="tr-TR" dirty="0" smtClean="0">
                <a:cs typeface="Arial" pitchFamily="34" charset="0"/>
              </a:rPr>
              <a:t>, </a:t>
            </a:r>
            <a:r>
              <a:rPr lang="tr-TR" dirty="0" err="1" smtClean="0">
                <a:cs typeface="Arial" pitchFamily="34" charset="0"/>
              </a:rPr>
              <a:t>aktigrafi</a:t>
            </a:r>
            <a:r>
              <a:rPr lang="tr-TR" dirty="0" smtClean="0">
                <a:cs typeface="Arial" pitchFamily="34" charset="0"/>
              </a:rPr>
              <a:t>, Çoklu Uyku </a:t>
            </a:r>
            <a:r>
              <a:rPr lang="tr-TR" dirty="0" err="1" smtClean="0">
                <a:cs typeface="Arial" pitchFamily="34" charset="0"/>
              </a:rPr>
              <a:t>Latansı</a:t>
            </a:r>
            <a:r>
              <a:rPr lang="tr-TR" dirty="0" smtClean="0">
                <a:cs typeface="Arial" pitchFamily="34" charset="0"/>
              </a:rPr>
              <a:t> Testi (MSLT) yer alır.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PSG: Uyku evreleri, kardiyak </a:t>
            </a:r>
            <a:r>
              <a:rPr lang="tr-TR" dirty="0" err="1" smtClean="0"/>
              <a:t>ritm</a:t>
            </a:r>
            <a:r>
              <a:rPr lang="tr-TR" dirty="0" smtClean="0"/>
              <a:t>, kas aktivitesi, solunum ve horlamayı </a:t>
            </a:r>
            <a:r>
              <a:rPr lang="tr-TR" dirty="0" err="1" smtClean="0"/>
              <a:t>monitorize</a:t>
            </a:r>
            <a:r>
              <a:rPr lang="tr-TR" dirty="0" smtClean="0"/>
              <a:t> eden, uyku bozukluklarında altın standart yöntemdir.</a:t>
            </a:r>
          </a:p>
          <a:p>
            <a:r>
              <a:rPr lang="tr-TR" dirty="0" err="1" smtClean="0"/>
              <a:t>Aktigrafi</a:t>
            </a:r>
            <a:r>
              <a:rPr lang="tr-TR" dirty="0" smtClean="0"/>
              <a:t>: Bileğe takılan </a:t>
            </a:r>
            <a:r>
              <a:rPr lang="tr-TR" dirty="0" err="1" smtClean="0"/>
              <a:t>sensörle</a:t>
            </a:r>
            <a:r>
              <a:rPr lang="tr-TR" dirty="0" smtClean="0"/>
              <a:t> büyük motor hareketleri ölçerek uyku-uyanıklık dönemlerini </a:t>
            </a:r>
            <a:r>
              <a:rPr lang="tr-TR" dirty="0" err="1" smtClean="0"/>
              <a:t>monitorize</a:t>
            </a:r>
            <a:r>
              <a:rPr lang="tr-TR" dirty="0" smtClean="0"/>
              <a:t> eden </a:t>
            </a:r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invaziv</a:t>
            </a:r>
            <a:r>
              <a:rPr lang="tr-TR" dirty="0" smtClean="0"/>
              <a:t> bir yöntemdir.</a:t>
            </a:r>
          </a:p>
          <a:p>
            <a:r>
              <a:rPr lang="tr-TR" dirty="0" smtClean="0"/>
              <a:t>MSLT: Uyku </a:t>
            </a:r>
            <a:r>
              <a:rPr lang="tr-TR" dirty="0" err="1" smtClean="0"/>
              <a:t>latansını</a:t>
            </a:r>
            <a:r>
              <a:rPr lang="tr-TR" dirty="0" smtClean="0"/>
              <a:t> belirlemek için, çevresel uyaranlar yokken oluşan uyku halini saptamaya çalışan, çok kez tekrarlanan, özellikle </a:t>
            </a:r>
            <a:r>
              <a:rPr lang="tr-TR" dirty="0" err="1" smtClean="0"/>
              <a:t>narkolepsi</a:t>
            </a:r>
            <a:r>
              <a:rPr lang="tr-TR" dirty="0" smtClean="0"/>
              <a:t> tanısında kullanılan bir yöntemdir.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Uykunun Değerlendirilmesi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>
                <a:cs typeface="Arial" pitchFamily="34" charset="0"/>
              </a:rPr>
              <a:t>Subjektif</a:t>
            </a:r>
            <a:r>
              <a:rPr lang="tr-TR" dirty="0" smtClean="0">
                <a:cs typeface="Arial" pitchFamily="34" charset="0"/>
              </a:rPr>
              <a:t> yöntemler arasında Türkçe geçerlik güvenilirliği yapılanlar; Çocukluk Uyku Alışkanlıkları Anketi, Çocuklarda Uyku Ölçeği, yapılmayanlar; Çocuklarda Uyku Çalışması (</a:t>
            </a:r>
            <a:r>
              <a:rPr lang="tr-TR" dirty="0" err="1" smtClean="0">
                <a:cs typeface="Arial" pitchFamily="34" charset="0"/>
              </a:rPr>
              <a:t>Pediatric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Sleep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Survey</a:t>
            </a:r>
            <a:r>
              <a:rPr lang="tr-TR" dirty="0" smtClean="0">
                <a:cs typeface="Arial" pitchFamily="34" charset="0"/>
              </a:rPr>
              <a:t>), Öğretmenler için Gündüz Uykululuk Anketi (</a:t>
            </a:r>
            <a:r>
              <a:rPr lang="tr-TR" dirty="0" err="1" smtClean="0">
                <a:cs typeface="Arial" pitchFamily="34" charset="0"/>
              </a:rPr>
              <a:t>The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Teachers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Daytime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Sleepiness</a:t>
            </a:r>
            <a:r>
              <a:rPr lang="tr-TR" dirty="0" smtClean="0">
                <a:cs typeface="Arial" pitchFamily="34" charset="0"/>
              </a:rPr>
              <a:t> </a:t>
            </a:r>
            <a:r>
              <a:rPr lang="tr-TR" dirty="0" err="1" smtClean="0">
                <a:cs typeface="Arial" pitchFamily="34" charset="0"/>
              </a:rPr>
              <a:t>Questionnaire</a:t>
            </a:r>
            <a:r>
              <a:rPr lang="tr-TR" dirty="0" smtClean="0">
                <a:cs typeface="Arial" pitchFamily="34" charset="0"/>
              </a:rPr>
              <a:t>), Uyku </a:t>
            </a:r>
            <a:r>
              <a:rPr lang="tr-TR" dirty="0" err="1" smtClean="0">
                <a:cs typeface="Arial" pitchFamily="34" charset="0"/>
              </a:rPr>
              <a:t>Özbildirim</a:t>
            </a:r>
            <a:r>
              <a:rPr lang="tr-TR" dirty="0" smtClean="0">
                <a:cs typeface="Arial" pitchFamily="34" charset="0"/>
              </a:rPr>
              <a:t> Ölçeği, Pittsburgh Uyku Kalitesi İndeksidir.</a:t>
            </a:r>
            <a:endParaRPr lang="tr-TR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Uyku Bozuklukları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Dissomnialar</a:t>
            </a:r>
            <a:endParaRPr lang="tr-TR" dirty="0" smtClean="0"/>
          </a:p>
          <a:p>
            <a:pPr eaLnBrk="1" hangingPunct="1"/>
            <a:r>
              <a:rPr lang="tr-TR" dirty="0" err="1" smtClean="0"/>
              <a:t>Parasomnialar</a:t>
            </a:r>
            <a:endParaRPr lang="tr-TR" dirty="0" smtClean="0"/>
          </a:p>
          <a:p>
            <a:pPr eaLnBrk="1" hangingPunct="1"/>
            <a:r>
              <a:rPr lang="tr-TR" dirty="0" smtClean="0"/>
              <a:t>Tıbbi/Psikiyatrik Bozukluklar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Dissomnialar</a:t>
            </a:r>
            <a:endParaRPr lang="tr-TR" dirty="0" smtClean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İnsomnia</a:t>
            </a:r>
            <a:endParaRPr lang="tr-TR" dirty="0" smtClean="0"/>
          </a:p>
          <a:p>
            <a:pPr eaLnBrk="1" hangingPunct="1"/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Hipersomnia</a:t>
            </a:r>
            <a:endParaRPr lang="tr-TR" dirty="0" smtClean="0"/>
          </a:p>
          <a:p>
            <a:pPr eaLnBrk="1" hangingPunct="1"/>
            <a:r>
              <a:rPr lang="tr-TR" dirty="0" err="1" smtClean="0"/>
              <a:t>Narkolepsi</a:t>
            </a:r>
            <a:endParaRPr lang="tr-TR" dirty="0" smtClean="0"/>
          </a:p>
          <a:p>
            <a:pPr eaLnBrk="1" hangingPunct="1"/>
            <a:r>
              <a:rPr lang="tr-TR" dirty="0" smtClean="0"/>
              <a:t>Solunumla İlişkili Uyku Bozukluğu</a:t>
            </a:r>
          </a:p>
          <a:p>
            <a:pPr eaLnBrk="1" hangingPunct="1"/>
            <a:r>
              <a:rPr lang="tr-TR" dirty="0" err="1" smtClean="0"/>
              <a:t>Sirkadian</a:t>
            </a:r>
            <a:r>
              <a:rPr lang="tr-TR" dirty="0" smtClean="0"/>
              <a:t> </a:t>
            </a:r>
            <a:r>
              <a:rPr lang="tr-TR" dirty="0" err="1" smtClean="0"/>
              <a:t>Ritmle</a:t>
            </a:r>
            <a:r>
              <a:rPr lang="tr-TR" dirty="0" smtClean="0"/>
              <a:t> İlişkili Uyku Bozukluğu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3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3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3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3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3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3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8" grpId="0"/>
      <p:bldP spid="19353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İnsomnia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Uykuya dalma, sürdürme ve sonlandırma sorunlarına bağlı dinlendirici olmayan uyku söz konusudur.</a:t>
            </a:r>
          </a:p>
          <a:p>
            <a:r>
              <a:rPr lang="tr-TR" dirty="0" smtClean="0"/>
              <a:t>İnsanların %50'si yaşamlarının bir döneminde uykusuzluk yaşar. </a:t>
            </a:r>
          </a:p>
          <a:p>
            <a:r>
              <a:rPr lang="tr-TR" dirty="0" smtClean="0"/>
              <a:t>Erişkin ağır ve kalıcı uykusuzluktan yakınanların oranı %10-20’dir.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Uyku organizmanın çevreyle iletişiminin geri döndürülebilir biçimde geçici, kısmi ve periyodik olarak kaybolması durumudur.</a:t>
            </a:r>
          </a:p>
          <a:p>
            <a:r>
              <a:rPr lang="tr-TR" dirty="0" smtClean="0"/>
              <a:t>Yaşam için gereklidir.</a:t>
            </a:r>
          </a:p>
          <a:p>
            <a:r>
              <a:rPr lang="tr-TR" dirty="0" smtClean="0"/>
              <a:t>Uyku, insan ömrünün yaklaşık 1/3'ünü oluşturmaktadır.</a:t>
            </a:r>
          </a:p>
          <a:p>
            <a:r>
              <a:rPr lang="tr-TR" dirty="0" smtClean="0"/>
              <a:t>Uyku temelde 2 döneme ayrılır; REM (hızlı göz hareketleri-</a:t>
            </a:r>
            <a:r>
              <a:rPr lang="tr-TR" dirty="0" err="1" smtClean="0"/>
              <a:t>Rapid</a:t>
            </a:r>
            <a:r>
              <a:rPr lang="tr-TR" dirty="0" smtClean="0"/>
              <a:t> </a:t>
            </a:r>
            <a:r>
              <a:rPr lang="fr-FR" dirty="0" err="1" smtClean="0"/>
              <a:t>Eye</a:t>
            </a:r>
            <a:r>
              <a:rPr lang="fr-FR" dirty="0" smtClean="0"/>
              <a:t> </a:t>
            </a:r>
            <a:r>
              <a:rPr lang="fr-FR" dirty="0" err="1" smtClean="0"/>
              <a:t>Movement</a:t>
            </a:r>
            <a:r>
              <a:rPr lang="fr-FR" dirty="0" smtClean="0"/>
              <a:t>) </a:t>
            </a:r>
            <a:r>
              <a:rPr lang="fr-FR" dirty="0" err="1" smtClean="0"/>
              <a:t>dönemi</a:t>
            </a:r>
            <a:r>
              <a:rPr lang="tr-TR" dirty="0" smtClean="0"/>
              <a:t> ve </a:t>
            </a:r>
            <a:r>
              <a:rPr lang="fr-FR" dirty="0" smtClean="0"/>
              <a:t>Non</a:t>
            </a:r>
            <a:r>
              <a:rPr lang="tr-TR" dirty="0" smtClean="0"/>
              <a:t> REM (NREM) dönemi.</a:t>
            </a:r>
          </a:p>
          <a:p>
            <a:r>
              <a:rPr lang="tr-TR" dirty="0" smtClean="0"/>
              <a:t>NREM dönemi ise 4 dönemden oluşur.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Hipersomnia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aydan uzun süren, gündelik yaşamı olumsuz etkileyen, gece yeterince uyunmasına karşın gündüzleri uyumak zorunda kalınmasıyla karakterizedir.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</a:t>
            </a:r>
            <a:r>
              <a:rPr lang="tr-TR" dirty="0" err="1" smtClean="0"/>
              <a:t>Kleine</a:t>
            </a:r>
            <a:r>
              <a:rPr lang="tr-TR" dirty="0" smtClean="0"/>
              <a:t>-</a:t>
            </a:r>
            <a:r>
              <a:rPr lang="tr-TR" dirty="0" err="1" smtClean="0"/>
              <a:t>Levin</a:t>
            </a:r>
            <a:r>
              <a:rPr lang="tr-TR" dirty="0" smtClean="0"/>
              <a:t> Sendromu: Ergenlikte başlayan, ani ataklarla seyreden, erkeklerde daha çok görülen ve zamanla kaybolan bir uyku bozukluğudur.</a:t>
            </a:r>
          </a:p>
          <a:p>
            <a:r>
              <a:rPr lang="tr-TR" dirty="0" err="1" smtClean="0"/>
              <a:t>Hipersomnia</a:t>
            </a:r>
            <a:r>
              <a:rPr lang="tr-TR" dirty="0" smtClean="0"/>
              <a:t>, </a:t>
            </a:r>
            <a:r>
              <a:rPr lang="tr-TR" dirty="0" err="1" smtClean="0"/>
              <a:t>hiperfaji</a:t>
            </a:r>
            <a:r>
              <a:rPr lang="tr-TR" dirty="0" smtClean="0"/>
              <a:t>, </a:t>
            </a:r>
            <a:r>
              <a:rPr lang="tr-TR" dirty="0" err="1" smtClean="0"/>
              <a:t>hiperseksüalite</a:t>
            </a:r>
            <a:r>
              <a:rPr lang="tr-TR" dirty="0" smtClean="0"/>
              <a:t> ve </a:t>
            </a:r>
            <a:r>
              <a:rPr lang="tr-TR" dirty="0" err="1" smtClean="0"/>
              <a:t>konfüzyon</a:t>
            </a:r>
            <a:r>
              <a:rPr lang="tr-TR" dirty="0" smtClean="0"/>
              <a:t> benzeri bozukluklar görülür.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İdiyopatik</a:t>
            </a:r>
            <a:r>
              <a:rPr lang="tr-TR" dirty="0" smtClean="0"/>
              <a:t> </a:t>
            </a:r>
            <a:r>
              <a:rPr lang="tr-TR" dirty="0" err="1" smtClean="0"/>
              <a:t>Hipersomnia</a:t>
            </a:r>
            <a:r>
              <a:rPr lang="tr-TR" dirty="0" smtClean="0"/>
              <a:t>: Uzun süre uyuduğu halde dinlenemeyen, gündüz de uyuyan kişilerdir.</a:t>
            </a:r>
          </a:p>
          <a:p>
            <a:r>
              <a:rPr lang="tr-TR" dirty="0" err="1" smtClean="0"/>
              <a:t>Narkolepsiden</a:t>
            </a:r>
            <a:r>
              <a:rPr lang="tr-TR" dirty="0" smtClean="0"/>
              <a:t> farklı olarak REM </a:t>
            </a:r>
            <a:r>
              <a:rPr lang="tr-TR" dirty="0" err="1" smtClean="0"/>
              <a:t>latansı</a:t>
            </a:r>
            <a:r>
              <a:rPr lang="tr-TR" dirty="0" smtClean="0"/>
              <a:t> kısa değildir.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</a:t>
            </a:r>
            <a:r>
              <a:rPr lang="tr-TR" dirty="0" err="1" smtClean="0"/>
              <a:t>Narkolepsi</a:t>
            </a:r>
            <a:r>
              <a:rPr lang="tr-TR" dirty="0" smtClean="0"/>
              <a:t>: Ani uyku atakları, </a:t>
            </a:r>
            <a:r>
              <a:rPr lang="tr-TR" dirty="0" err="1" smtClean="0"/>
              <a:t>katapleksi</a:t>
            </a:r>
            <a:r>
              <a:rPr lang="tr-TR" dirty="0" smtClean="0"/>
              <a:t>, uyku-uyanıklık geçişi sırasında uyku paralizisi ve </a:t>
            </a:r>
            <a:r>
              <a:rPr lang="tr-TR" dirty="0" err="1" smtClean="0"/>
              <a:t>hipnogojik</a:t>
            </a:r>
            <a:r>
              <a:rPr lang="tr-TR" dirty="0" smtClean="0"/>
              <a:t>/</a:t>
            </a:r>
            <a:r>
              <a:rPr lang="tr-TR" dirty="0" err="1" smtClean="0"/>
              <a:t>hipnopompik</a:t>
            </a:r>
            <a:r>
              <a:rPr lang="tr-TR" dirty="0" smtClean="0"/>
              <a:t> </a:t>
            </a:r>
            <a:r>
              <a:rPr lang="tr-TR" dirty="0" err="1" smtClean="0"/>
              <a:t>halusinasyonlarla</a:t>
            </a:r>
            <a:r>
              <a:rPr lang="tr-TR" dirty="0" smtClean="0"/>
              <a:t> karakterizedir.</a:t>
            </a:r>
          </a:p>
          <a:p>
            <a:r>
              <a:rPr lang="tr-TR" dirty="0" err="1" smtClean="0"/>
              <a:t>Katapleksi</a:t>
            </a:r>
            <a:r>
              <a:rPr lang="tr-TR" dirty="0" smtClean="0"/>
              <a:t> kısa süreli, ani çizgili kas </a:t>
            </a:r>
            <a:r>
              <a:rPr lang="tr-TR" dirty="0" err="1" smtClean="0"/>
              <a:t>tonusu</a:t>
            </a:r>
            <a:r>
              <a:rPr lang="tr-TR" dirty="0" smtClean="0"/>
              <a:t> değişikliğidir. </a:t>
            </a:r>
          </a:p>
          <a:p>
            <a:r>
              <a:rPr lang="tr-TR" dirty="0" smtClean="0"/>
              <a:t>Sıklıkla ergenlik döneminde başlar.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Gün içerisinde aniden 5-10 dakikalık uyku atakları gelişir, kişi engel olamaz. Tamamen dinlenmiş uyanır.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Huzursuz Bacak Sendromu (</a:t>
            </a:r>
            <a:r>
              <a:rPr lang="tr-TR" dirty="0" err="1" smtClean="0"/>
              <a:t>Restless</a:t>
            </a:r>
            <a:r>
              <a:rPr lang="tr-TR" dirty="0" smtClean="0"/>
              <a:t> </a:t>
            </a:r>
            <a:r>
              <a:rPr lang="tr-TR" dirty="0" err="1" smtClean="0"/>
              <a:t>Leg</a:t>
            </a:r>
            <a:r>
              <a:rPr lang="tr-TR" dirty="0" smtClean="0"/>
              <a:t> Sendromu-RLS): İstirahat ya da uyku sırasında, ayaklarda belirgin uyuşma, karıncalanma, ağrı </a:t>
            </a:r>
            <a:r>
              <a:rPr lang="es-ES" dirty="0" smtClean="0"/>
              <a:t>ve sıçramalarla karakterize</a:t>
            </a:r>
            <a:r>
              <a:rPr lang="tr-TR" dirty="0" smtClean="0"/>
              <a:t> bir tablodur.</a:t>
            </a:r>
          </a:p>
          <a:p>
            <a:r>
              <a:rPr lang="tr-TR" dirty="0" smtClean="0"/>
              <a:t>Çoğunda uykuda bacaklarda periyodik hareketler saptanır. </a:t>
            </a:r>
          </a:p>
          <a:p>
            <a:r>
              <a:rPr lang="tr-TR" dirty="0" err="1" smtClean="0"/>
              <a:t>Dopaminerjik</a:t>
            </a:r>
            <a:r>
              <a:rPr lang="tr-TR" dirty="0" smtClean="0"/>
              <a:t> sistem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İdiyopatik</a:t>
            </a:r>
            <a:r>
              <a:rPr lang="tr-TR" dirty="0" smtClean="0"/>
              <a:t> periyodik bacak ve kol hareketleri (</a:t>
            </a:r>
            <a:r>
              <a:rPr lang="tr-TR" dirty="0" err="1" smtClean="0"/>
              <a:t>nokturnal</a:t>
            </a:r>
            <a:r>
              <a:rPr lang="tr-TR" dirty="0" smtClean="0"/>
              <a:t> </a:t>
            </a:r>
            <a:r>
              <a:rPr lang="tr-TR" dirty="0" err="1" smtClean="0"/>
              <a:t>miyoklonus</a:t>
            </a:r>
            <a:r>
              <a:rPr lang="tr-TR" dirty="0" smtClean="0"/>
              <a:t>): Özellikle alt </a:t>
            </a:r>
            <a:r>
              <a:rPr lang="tr-TR" dirty="0" err="1" smtClean="0"/>
              <a:t>ekstremitelerde</a:t>
            </a:r>
            <a:r>
              <a:rPr lang="tr-TR" dirty="0" smtClean="0"/>
              <a:t>, yineleyici ve düşük </a:t>
            </a:r>
            <a:r>
              <a:rPr lang="tr-TR" dirty="0" err="1" smtClean="0"/>
              <a:t>amplitüdlü</a:t>
            </a:r>
            <a:r>
              <a:rPr lang="tr-TR" dirty="0" smtClean="0"/>
              <a:t>, kısa süreli atmalar şeklinde kendini gösterir.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Parasomnia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Uykuda, uyku dönemiyle eş zamanlı davranış ve fizyolojik alanlarda değişimleri kapsar.</a:t>
            </a:r>
          </a:p>
          <a:p>
            <a:r>
              <a:rPr lang="tr-TR" dirty="0" smtClean="0"/>
              <a:t>Bunlar, SSS aktivasyonunun </a:t>
            </a:r>
            <a:r>
              <a:rPr lang="tr-TR" dirty="0" err="1" smtClean="0"/>
              <a:t>otonomik</a:t>
            </a:r>
            <a:r>
              <a:rPr lang="tr-TR" dirty="0" smtClean="0"/>
              <a:t> </a:t>
            </a:r>
            <a:r>
              <a:rPr lang="nn-NO" dirty="0" smtClean="0"/>
              <a:t>sinir sistemi ya da iskelet kaslarına aktarılması ile</a:t>
            </a:r>
            <a:r>
              <a:rPr lang="tr-TR" dirty="0" smtClean="0"/>
              <a:t> ortaya çıkar.</a:t>
            </a:r>
          </a:p>
          <a:p>
            <a:r>
              <a:rPr lang="tr-TR" dirty="0" err="1" smtClean="0"/>
              <a:t>Parasomnialar</a:t>
            </a:r>
            <a:r>
              <a:rPr lang="tr-TR" dirty="0" smtClean="0"/>
              <a:t> çocuklukta sık görülür.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err="1" smtClean="0"/>
              <a:t>Parasomnialar</a:t>
            </a:r>
            <a:endParaRPr lang="tr-TR" dirty="0" smtClean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075240" cy="4411662"/>
          </a:xfrm>
        </p:spPr>
        <p:txBody>
          <a:bodyPr/>
          <a:lstStyle/>
          <a:p>
            <a:pPr eaLnBrk="1" hangingPunct="1"/>
            <a:r>
              <a:rPr lang="tr-TR" dirty="0" smtClean="0"/>
              <a:t>Kabus Bozukluğu</a:t>
            </a:r>
          </a:p>
          <a:p>
            <a:pPr eaLnBrk="1" hangingPunct="1"/>
            <a:r>
              <a:rPr lang="tr-TR" dirty="0" smtClean="0"/>
              <a:t>Uyku Terörü</a:t>
            </a:r>
          </a:p>
          <a:p>
            <a:pPr eaLnBrk="1" hangingPunct="1"/>
            <a:r>
              <a:rPr lang="tr-TR" dirty="0" smtClean="0"/>
              <a:t>Uykuda Yürüme</a:t>
            </a:r>
          </a:p>
          <a:p>
            <a:pPr eaLnBrk="1" hangingPunct="1"/>
            <a:r>
              <a:rPr lang="tr-TR" dirty="0" smtClean="0"/>
              <a:t>Diş Gıcırdatma</a:t>
            </a:r>
          </a:p>
          <a:p>
            <a:pPr eaLnBrk="1" hangingPunct="1"/>
            <a:endParaRPr lang="tr-TR" sz="2200" dirty="0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5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5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5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5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5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6" grpId="0"/>
      <p:bldP spid="19558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Kabus Bozukluğu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Sıklıkla 3-5 yaşları arasında görülen, genellikle REM döneminde ve uykunun ikinci yarısında, dış uyaran olmaksızın uyanmaya yol açan, korkutucu rüyalar ile karakterizedir. Yaklaşık %5 oranında rastlanır.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NREM dönemi:</a:t>
            </a:r>
          </a:p>
          <a:p>
            <a:r>
              <a:rPr lang="tr-TR" dirty="0" smtClean="0"/>
              <a:t>a) </a:t>
            </a:r>
            <a:r>
              <a:rPr lang="tr-TR" dirty="0" err="1" smtClean="0"/>
              <a:t>Yüzeyel</a:t>
            </a:r>
            <a:r>
              <a:rPr lang="tr-TR" dirty="0" smtClean="0"/>
              <a:t> uyku (1. dönem ve kısmen 2. dönem)</a:t>
            </a:r>
          </a:p>
          <a:p>
            <a:r>
              <a:rPr lang="tr-TR" dirty="0" smtClean="0"/>
              <a:t>b) Derin uyku (yavaş dalga uykusu) (3. ve 4. dönemler) (</a:t>
            </a:r>
            <a:r>
              <a:rPr lang="tr-TR" dirty="0" err="1" smtClean="0"/>
              <a:t>anabolik</a:t>
            </a:r>
            <a:r>
              <a:rPr lang="tr-TR" dirty="0" smtClean="0"/>
              <a:t> dönem)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Korku ile uyanır, rüya içeriğini hatırlar ve uyandığında hafif </a:t>
            </a:r>
            <a:r>
              <a:rPr lang="tr-TR" dirty="0" err="1" smtClean="0"/>
              <a:t>konfüzyon</a:t>
            </a:r>
            <a:r>
              <a:rPr lang="tr-TR" dirty="0" smtClean="0"/>
              <a:t> içindedir. E</a:t>
            </a:r>
            <a:r>
              <a:rPr lang="sv-SE" dirty="0" smtClean="0"/>
              <a:t>pizod geç</a:t>
            </a:r>
            <a:r>
              <a:rPr lang="tr-TR" dirty="0" smtClean="0"/>
              <a:t>ince </a:t>
            </a:r>
            <a:r>
              <a:rPr lang="sv-SE" dirty="0" smtClean="0"/>
              <a:t>uykuya dalar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Kabus bozuğu, uyku terörü ve epilepsiden ayırt edilmelidir. </a:t>
            </a:r>
          </a:p>
          <a:p>
            <a:r>
              <a:rPr lang="tr-TR" dirty="0" smtClean="0"/>
              <a:t>Kabus bozukluğu, </a:t>
            </a:r>
            <a:r>
              <a:rPr lang="tr-TR" dirty="0" err="1" smtClean="0"/>
              <a:t>REM'le</a:t>
            </a:r>
            <a:r>
              <a:rPr lang="tr-TR" dirty="0" smtClean="0"/>
              <a:t> ilişkilidir ve uykunun her döneminde görülebilir, uyku terörü ise daha çok derin uykunun yoğun olduğu ilk 2 saatte ortaya çıkar. Epilepsi ise uyanıklıkta da görülmesi ve EEG ile ayırt edilebilir.</a:t>
            </a:r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Uyku Terörü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643192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Uykunun ilk saatlerinde, yavaş dalga uykusu sırasında ortaya çıkan, korku, çığlık atma ve ağlamanın görüldüğü, </a:t>
            </a:r>
            <a:r>
              <a:rPr lang="tr-TR" dirty="0" err="1" smtClean="0"/>
              <a:t>otonomik</a:t>
            </a:r>
            <a:r>
              <a:rPr lang="tr-TR" dirty="0" smtClean="0"/>
              <a:t> ve davranışsal değişikliklerle karakterize bir bozukluktur. </a:t>
            </a:r>
          </a:p>
          <a:p>
            <a:r>
              <a:rPr lang="tr-TR" dirty="0" smtClean="0"/>
              <a:t>Genellikle hatırlanmaz. </a:t>
            </a:r>
          </a:p>
          <a:p>
            <a:r>
              <a:rPr lang="tr-TR" dirty="0" smtClean="0"/>
              <a:t>Yaygınlığı çocuklarda %1-6 olup, en çok 5-7 yaşları arasında görülmektedir.</a:t>
            </a:r>
          </a:p>
          <a:p>
            <a:r>
              <a:rPr lang="tr-TR" dirty="0" smtClean="0"/>
              <a:t>Erişkinlikte </a:t>
            </a:r>
            <a:r>
              <a:rPr lang="tr-TR" dirty="0" err="1" smtClean="0"/>
              <a:t>prevalansı</a:t>
            </a:r>
            <a:r>
              <a:rPr lang="tr-TR" dirty="0" smtClean="0"/>
              <a:t> %0-1 civarındadır.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Motor aktivite belirgindir.</a:t>
            </a:r>
          </a:p>
          <a:p>
            <a:r>
              <a:rPr lang="tr-TR" dirty="0" err="1" smtClean="0"/>
              <a:t>Pupil</a:t>
            </a:r>
            <a:r>
              <a:rPr lang="tr-TR" dirty="0" smtClean="0"/>
              <a:t> </a:t>
            </a:r>
            <a:r>
              <a:rPr lang="tr-TR" dirty="0" err="1" smtClean="0"/>
              <a:t>dilatasyonu</a:t>
            </a:r>
            <a:r>
              <a:rPr lang="tr-TR" dirty="0" smtClean="0"/>
              <a:t>, terleme, taşikardi, </a:t>
            </a:r>
            <a:r>
              <a:rPr lang="tr-TR" dirty="0" err="1" smtClean="0"/>
              <a:t>takipne</a:t>
            </a:r>
            <a:r>
              <a:rPr lang="tr-TR" dirty="0" smtClean="0"/>
              <a:t>, </a:t>
            </a:r>
            <a:r>
              <a:rPr lang="tr-TR" dirty="0" err="1" smtClean="0"/>
              <a:t>konfüzyon</a:t>
            </a:r>
            <a:r>
              <a:rPr lang="tr-TR" dirty="0" smtClean="0"/>
              <a:t> hali eşlik edebilir.</a:t>
            </a:r>
          </a:p>
          <a:p>
            <a:r>
              <a:rPr lang="tr-TR" dirty="0" smtClean="0"/>
              <a:t>G</a:t>
            </a:r>
            <a:r>
              <a:rPr lang="nb-NO" dirty="0" smtClean="0"/>
              <a:t>enellikle 15 dakika içinde tam bir uyanıklık hali</a:t>
            </a:r>
            <a:r>
              <a:rPr lang="tr-TR" dirty="0" smtClean="0"/>
              <a:t> oluşmadan yatışır. Yaklaşık uykunun aynı dönemlerinde ve gecede bir </a:t>
            </a:r>
            <a:r>
              <a:rPr lang="tr-TR" dirty="0" err="1" smtClean="0"/>
              <a:t>epizod</a:t>
            </a:r>
            <a:r>
              <a:rPr lang="tr-TR" dirty="0" smtClean="0"/>
              <a:t> görülür.</a:t>
            </a:r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358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mtClean="0">
                <a:sym typeface="Wingdings" pitchFamily="2" charset="2"/>
              </a:rPr>
              <a:t/>
            </a:r>
            <a:br>
              <a:rPr lang="tr-TR" smtClean="0">
                <a:sym typeface="Wingdings" pitchFamily="2" charset="2"/>
              </a:rPr>
            </a:br>
            <a:endParaRPr lang="tr-TR" smtClean="0">
              <a:sym typeface="Wingdings" pitchFamily="2" charset="2"/>
            </a:endParaRPr>
          </a:p>
        </p:txBody>
      </p:sp>
      <p:graphicFrame>
        <p:nvGraphicFramePr>
          <p:cNvPr id="196612" name="Group 4"/>
          <p:cNvGraphicFramePr>
            <a:graphicFrameLocks noGrp="1"/>
          </p:cNvGraphicFramePr>
          <p:nvPr>
            <p:ph sz="half" idx="2"/>
          </p:nvPr>
        </p:nvGraphicFramePr>
        <p:xfrm>
          <a:off x="468313" y="1557338"/>
          <a:ext cx="8207375" cy="4320223"/>
        </p:xfrm>
        <a:graphic>
          <a:graphicData uri="http://schemas.openxmlformats.org/drawingml/2006/table">
            <a:tbl>
              <a:tblPr/>
              <a:tblGrid>
                <a:gridCol w="2735262"/>
                <a:gridCol w="2736850"/>
                <a:gridCol w="2735263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lang="tr-TR" dirty="0" smtClean="0"/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Gece terörü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Kabus bozukluğu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Ortalama başlama yaşı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&gt; 18 ay (4-12 yaş sık)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36-72 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Ortaya çıktığı zaman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Uykunun ilk 1/3’ünde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Uykunun 2. yarısında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Görüldüğü uyku evresi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NREM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REM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Çocuğun duygusal durumu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Yatıştırılamayan ağlama, panik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Yatışabilen korku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Çocuğun uyanması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Hayır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Evet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Uykuya kolayca geri dönmesi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Evet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Hayır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Olayı hatırlaması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smtClean="0"/>
                        <a:t>Hatırlamaz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lang="tr-TR" dirty="0" smtClean="0"/>
                        <a:t>Hatırlar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02506"/>
          </a:xfrm>
        </p:spPr>
        <p:txBody>
          <a:bodyPr/>
          <a:lstStyle/>
          <a:p>
            <a:r>
              <a:rPr lang="tr-TR" dirty="0" smtClean="0"/>
              <a:t>Uyurgezerlik (</a:t>
            </a:r>
            <a:r>
              <a:rPr lang="tr-TR" dirty="0" err="1" smtClean="0"/>
              <a:t>Somnanbulizm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787208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Yavaş dalga uykusu sırasında ortaya çıkan ani motor aktivite ile karakterizedir. Uykunun ilk saatlerinde, yaklaşık 10-15 dakika süreyle görülür.</a:t>
            </a:r>
          </a:p>
          <a:p>
            <a:r>
              <a:rPr lang="tr-TR" dirty="0" smtClean="0"/>
              <a:t>Amnezi eşlik eder.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643192" cy="4411662"/>
          </a:xfrm>
        </p:spPr>
        <p:txBody>
          <a:bodyPr/>
          <a:lstStyle/>
          <a:p>
            <a:r>
              <a:rPr lang="tr-TR" dirty="0" smtClean="0"/>
              <a:t>Çocukların %25-30'unda görülür. 12 yaş civarında en sıktır, 15 yaşından sonra nadirdir.</a:t>
            </a:r>
          </a:p>
          <a:p>
            <a:r>
              <a:rPr lang="tr-TR" dirty="0" smtClean="0"/>
              <a:t>Uyurgezerlikte ailesel yatkınlık belirgindir.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REM uykusu davranış bozuklukları: Genellikle orta yaş ve yaşlı erkeklerde, gecenin son 1/3’lük kısmında, </a:t>
            </a:r>
            <a:r>
              <a:rPr lang="sv-SE" dirty="0" smtClean="0"/>
              <a:t>REM uykusunda atoninin geçici kaybı ile birlikte,</a:t>
            </a:r>
            <a:r>
              <a:rPr lang="tr-TR" dirty="0" smtClean="0"/>
              <a:t> motor aktivitelerin oluşması ile karakterize bir bozukluktur.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643192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Uyku Paralizisi: Uykuya dalarken (</a:t>
            </a:r>
            <a:r>
              <a:rPr lang="tr-TR" dirty="0" err="1" smtClean="0"/>
              <a:t>hipnogojik</a:t>
            </a:r>
            <a:r>
              <a:rPr lang="tr-TR" dirty="0" smtClean="0"/>
              <a:t>) ya da uyanırken (</a:t>
            </a:r>
            <a:r>
              <a:rPr lang="tr-TR" dirty="0" err="1" smtClean="0"/>
              <a:t>hipnopompik</a:t>
            </a:r>
            <a:r>
              <a:rPr lang="tr-TR" dirty="0" smtClean="0"/>
              <a:t>) ortaya çıkan, genellikle </a:t>
            </a:r>
            <a:r>
              <a:rPr lang="tr-TR" dirty="0" err="1" smtClean="0"/>
              <a:t>anksiyete</a:t>
            </a:r>
            <a:r>
              <a:rPr lang="tr-TR" dirty="0" smtClean="0"/>
              <a:t> ve ölüm korkusunun eşlik ettiği, istemli hareketleri yapamama ile karakterize bir bozukluktur.</a:t>
            </a:r>
          </a:p>
          <a:p>
            <a:r>
              <a:rPr lang="tr-TR" dirty="0" smtClean="0"/>
              <a:t>Ergenlik döneminde oldukça yaygındır.</a:t>
            </a:r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643192" cy="4411662"/>
          </a:xfrm>
        </p:spPr>
        <p:txBody>
          <a:bodyPr>
            <a:normAutofit/>
          </a:bodyPr>
          <a:lstStyle/>
          <a:p>
            <a:r>
              <a:rPr lang="tr-TR" dirty="0" smtClean="0"/>
              <a:t>Uykuda Konuşma: Uyku sırasında kendiliğinden, farkında olmadan sesler çıkarma veya konuşmalarla karakterizedir. Uykunun ilk saatlerinde, derin uykuda ortaya çıkar.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n-NO" dirty="0" smtClean="0"/>
              <a:t>Genç erişkin insanda uyku dönemleri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1. dönem % 5-10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2. dönem % 45-60</a:t>
            </a:r>
          </a:p>
          <a:p>
            <a:pPr>
              <a:buFont typeface="Wingdings" pitchFamily="2" charset="2"/>
              <a:buChar char="ü"/>
            </a:pPr>
            <a:r>
              <a:rPr lang="es-ES" dirty="0" smtClean="0"/>
              <a:t>3. ve 4. dönem % 20-25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REM dönemi % 20-30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643192" cy="4411662"/>
          </a:xfrm>
        </p:spPr>
        <p:txBody>
          <a:bodyPr/>
          <a:lstStyle/>
          <a:p>
            <a:r>
              <a:rPr lang="tr-TR" dirty="0" smtClean="0"/>
              <a:t>Uyku </a:t>
            </a:r>
            <a:r>
              <a:rPr lang="tr-TR" dirty="0" err="1" smtClean="0"/>
              <a:t>Bruksizmi</a:t>
            </a:r>
            <a:r>
              <a:rPr lang="tr-TR" dirty="0" smtClean="0"/>
              <a:t>: Uyku sırasında dişlerin birbirine sürtülmesi ile karakterize </a:t>
            </a:r>
            <a:r>
              <a:rPr lang="tr-TR" dirty="0" err="1" smtClean="0"/>
              <a:t>stereotipik</a:t>
            </a:r>
            <a:r>
              <a:rPr lang="tr-TR" dirty="0" smtClean="0"/>
              <a:t> bir bozukluktur.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7571184" cy="4411662"/>
          </a:xfrm>
        </p:spPr>
        <p:txBody>
          <a:bodyPr/>
          <a:lstStyle/>
          <a:p>
            <a:r>
              <a:rPr lang="tr-TR" dirty="0" smtClean="0"/>
              <a:t>Uyku </a:t>
            </a:r>
            <a:r>
              <a:rPr lang="tr-TR" dirty="0" err="1" smtClean="0"/>
              <a:t>Enürezisi</a:t>
            </a:r>
            <a:r>
              <a:rPr lang="tr-TR" dirty="0" smtClean="0"/>
              <a:t>: Uyku sırasında tekrarlayıcı istemsiz </a:t>
            </a:r>
            <a:r>
              <a:rPr lang="tr-TR" dirty="0" err="1" smtClean="0"/>
              <a:t>miksiyon</a:t>
            </a:r>
            <a:r>
              <a:rPr lang="tr-TR" dirty="0" smtClean="0"/>
              <a:t> ile karakterizedir. Genellikle yavaş dalga uykusu sırasında görülür.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REM döneminde kaslarda </a:t>
            </a:r>
            <a:r>
              <a:rPr lang="tr-TR" dirty="0" err="1" smtClean="0"/>
              <a:t>tonus</a:t>
            </a:r>
            <a:r>
              <a:rPr lang="tr-TR" dirty="0" smtClean="0"/>
              <a:t> kaybı (</a:t>
            </a:r>
            <a:r>
              <a:rPr lang="tr-TR" dirty="0" err="1" smtClean="0"/>
              <a:t>atoni</a:t>
            </a:r>
            <a:r>
              <a:rPr lang="tr-TR" dirty="0" smtClean="0"/>
              <a:t>) olur.</a:t>
            </a:r>
          </a:p>
          <a:p>
            <a:r>
              <a:rPr lang="tr-TR" dirty="0" smtClean="0"/>
              <a:t>Hızlı göz hareketleri başlar, bilişsel ve fizyolojik aktivitelerde artış görülür.</a:t>
            </a:r>
          </a:p>
          <a:p>
            <a:r>
              <a:rPr lang="nn-NO" dirty="0" smtClean="0"/>
              <a:t>Ereksiyon (nocturnal</a:t>
            </a:r>
            <a:r>
              <a:rPr lang="tr-TR" dirty="0" smtClean="0"/>
              <a:t> </a:t>
            </a:r>
            <a:r>
              <a:rPr lang="tr-TR" dirty="0" err="1" smtClean="0"/>
              <a:t>penile</a:t>
            </a:r>
            <a:r>
              <a:rPr lang="tr-TR" dirty="0" smtClean="0"/>
              <a:t> </a:t>
            </a:r>
            <a:r>
              <a:rPr lang="tr-TR" dirty="0" err="1" smtClean="0"/>
              <a:t>tumescence</a:t>
            </a:r>
            <a:r>
              <a:rPr lang="tr-TR" dirty="0" smtClean="0"/>
              <a:t> - NPT), kalp atım hızı, solunum sayısı ve derinliğinde değişiklikler görülebilir.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REM ve yavaş dalga uykusu en önemli dönemler olarak kabul görür.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Evre I; uyanıklık ve uyku arasında bir geçiş evresidir.  Yatağa girdikten sonra evre 1’e kadar geçen süre uyku </a:t>
            </a:r>
            <a:r>
              <a:rPr lang="tr-TR" dirty="0" err="1" smtClean="0"/>
              <a:t>latansı</a:t>
            </a:r>
            <a:r>
              <a:rPr lang="tr-TR" dirty="0" smtClean="0"/>
              <a:t> olarak adlandırılır.  Bu süre 20 dakikadan kısa olmalıdır. </a:t>
            </a:r>
          </a:p>
          <a:p>
            <a:r>
              <a:rPr lang="tr-TR" dirty="0" smtClean="0"/>
              <a:t>Evre 2 uyku </a:t>
            </a:r>
            <a:r>
              <a:rPr lang="tr-TR" dirty="0" err="1" smtClean="0"/>
              <a:t>elektroensefalografi</a:t>
            </a:r>
            <a:r>
              <a:rPr lang="tr-TR" dirty="0" smtClean="0"/>
              <a:t> (EEG)’de uyku iğcikleri ve K kompleksleri ile karakterizedir.</a:t>
            </a:r>
          </a:p>
          <a:p>
            <a:r>
              <a:rPr lang="tr-TR" dirty="0" smtClean="0"/>
              <a:t>Evre 3 ve evre 4 EEG’de yavaş delta dalgalarının olması ile ayırt edilir.  Evre 3 ve 4 yavaş dalga uykusu, delta uyku veya derin uyku olarak da adlandırılmaktadır.  Dinlendirici uyku dönemidir.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Uykunun başlamasından yaklaşık 90 dakika sonra ilk REM dönemi ortaya çıkar.</a:t>
            </a:r>
          </a:p>
          <a:p>
            <a:r>
              <a:rPr lang="tr-TR" dirty="0" smtClean="0"/>
              <a:t>90 dakika aralarla bir gecede 3-5 REM dönemi görülür.</a:t>
            </a:r>
          </a:p>
          <a:p>
            <a:r>
              <a:rPr lang="tr-TR" dirty="0" smtClean="0"/>
              <a:t>Genel olarak uykunun ilk 1/3'lük bölümünde derin uyku, son 1/3'ünde REM uykusu daha fazladır.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Erişkinlerin yedi-sekiz saat süren </a:t>
            </a:r>
            <a:r>
              <a:rPr lang="tr-TR" dirty="0" err="1" smtClean="0"/>
              <a:t>monofazik</a:t>
            </a:r>
            <a:r>
              <a:rPr lang="tr-TR" dirty="0" smtClean="0"/>
              <a:t> uyku </a:t>
            </a:r>
            <a:r>
              <a:rPr lang="tr-TR" dirty="0" err="1" smtClean="0"/>
              <a:t>paterni</a:t>
            </a:r>
            <a:r>
              <a:rPr lang="tr-TR" dirty="0" smtClean="0"/>
              <a:t> vardır. </a:t>
            </a:r>
          </a:p>
          <a:p>
            <a:r>
              <a:rPr lang="tr-TR" dirty="0" smtClean="0"/>
              <a:t>NREM ve </a:t>
            </a:r>
            <a:r>
              <a:rPr lang="tr-TR" dirty="0" err="1" smtClean="0"/>
              <a:t>REM’in</a:t>
            </a:r>
            <a:r>
              <a:rPr lang="tr-TR" dirty="0" smtClean="0"/>
              <a:t> bir döngüsü 90-100 dakikada tamamlanır. </a:t>
            </a:r>
          </a:p>
          <a:p>
            <a:r>
              <a:rPr lang="tr-TR" dirty="0" smtClean="0"/>
              <a:t>Normal bir uyku periyodunda beş-altı döngü olur.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Kaynak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312</TotalTime>
  <Words>1321</Words>
  <Application>Microsoft Office PowerPoint</Application>
  <PresentationFormat>Ekran Gösterisi (4:3)</PresentationFormat>
  <Paragraphs>136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2" baseType="lpstr">
      <vt:lpstr>Kaynak</vt:lpstr>
      <vt:lpstr>Uyku Bozuklukları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 Uyku Hijyeninin Sağlanması </vt:lpstr>
      <vt:lpstr>Uykunun Değerlendirilmesi</vt:lpstr>
      <vt:lpstr>Slayt 15</vt:lpstr>
      <vt:lpstr>Uykunun Değerlendirilmesi</vt:lpstr>
      <vt:lpstr>Uyku Bozuklukları</vt:lpstr>
      <vt:lpstr>Dissomnialar</vt:lpstr>
      <vt:lpstr>Primer İnsomnia</vt:lpstr>
      <vt:lpstr>Primer Hipersomnia</vt:lpstr>
      <vt:lpstr>Slayt 21</vt:lpstr>
      <vt:lpstr>Slayt 22</vt:lpstr>
      <vt:lpstr>Slayt 23</vt:lpstr>
      <vt:lpstr>Slayt 24</vt:lpstr>
      <vt:lpstr>Slayt 25</vt:lpstr>
      <vt:lpstr>Slayt 26</vt:lpstr>
      <vt:lpstr>Parasomnia</vt:lpstr>
      <vt:lpstr>Parasomnialar</vt:lpstr>
      <vt:lpstr>Kabus Bozukluğu</vt:lpstr>
      <vt:lpstr>Slayt 30</vt:lpstr>
      <vt:lpstr>Slayt 31</vt:lpstr>
      <vt:lpstr>Uyku Terörü</vt:lpstr>
      <vt:lpstr>Slayt 33</vt:lpstr>
      <vt:lpstr> </vt:lpstr>
      <vt:lpstr>Uyurgezerlik (Somnanbulizm)</vt:lpstr>
      <vt:lpstr>Slayt 36</vt:lpstr>
      <vt:lpstr>Slayt 37</vt:lpstr>
      <vt:lpstr>Slayt 38</vt:lpstr>
      <vt:lpstr>Slayt 39</vt:lpstr>
      <vt:lpstr>Slayt 40</vt:lpstr>
      <vt:lpstr>Slayt 41</vt:lpstr>
    </vt:vector>
  </TitlesOfParts>
  <Company>Chetnix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Uyku Bozuklukları</dc:title>
  <dc:creator>Admin</dc:creator>
  <cp:lastModifiedBy>user</cp:lastModifiedBy>
  <cp:revision>39</cp:revision>
  <dcterms:created xsi:type="dcterms:W3CDTF">2014-11-14T14:03:44Z</dcterms:created>
  <dcterms:modified xsi:type="dcterms:W3CDTF">2018-06-07T06:23:00Z</dcterms:modified>
</cp:coreProperties>
</file>