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41" r:id="rId6"/>
    <p:sldId id="455" r:id="rId7"/>
    <p:sldId id="456" r:id="rId8"/>
    <p:sldId id="458" r:id="rId9"/>
    <p:sldId id="459" r:id="rId10"/>
    <p:sldId id="457" r:id="rId11"/>
    <p:sldId id="460" r:id="rId12"/>
    <p:sldId id="347" r:id="rId13"/>
    <p:sldId id="4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5" id="{102FC713-4434-41EF-A054-180179DC5431}">
          <p14:sldIdLst>
            <p14:sldId id="281"/>
            <p14:sldId id="341"/>
            <p14:sldId id="455"/>
            <p14:sldId id="456"/>
            <p14:sldId id="458"/>
            <p14:sldId id="459"/>
            <p14:sldId id="457"/>
            <p14:sldId id="460"/>
            <p14:sldId id="347"/>
            <p14:sldId id="471"/>
          </p14:sldIdLst>
        </p14:section>
        <p14:section name="Varsayılan Bölüm" id="{04C6CE14-5067-410A-B401-4F6460895ED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0F9772-9EEB-4904-8BAD-B9931BE1B55D}" v="1" dt="2020-05-27T14:37:22.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A30F9772-9EEB-4904-8BAD-B9931BE1B55D}"/>
    <pc:docChg chg="addSld modSld">
      <pc:chgData name="Hilal Nur Gözüküçük" userId="c9e7c93c-5cb0-4c0e-8df3-2f019b03d73c" providerId="ADAL" clId="{A30F9772-9EEB-4904-8BAD-B9931BE1B55D}" dt="2020-05-27T14:37:22.147" v="0"/>
      <pc:docMkLst>
        <pc:docMk/>
      </pc:docMkLst>
      <pc:sldChg chg="add">
        <pc:chgData name="Hilal Nur Gözüküçük" userId="c9e7c93c-5cb0-4c0e-8df3-2f019b03d73c" providerId="ADAL" clId="{A30F9772-9EEB-4904-8BAD-B9931BE1B55D}" dt="2020-05-27T14:37:22.147"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AE3D6C-4B01-4F3B-BC3D-EA1DB384AA04}"/>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E6296299-8396-4320-B414-2F52BEE13DE3}"/>
              </a:ext>
            </a:extLst>
          </p:cNvPr>
          <p:cNvSpPr>
            <a:spLocks noGrp="1"/>
          </p:cNvSpPr>
          <p:nvPr>
            <p:ph idx="1"/>
          </p:nvPr>
        </p:nvSpPr>
        <p:spPr>
          <a:xfrm>
            <a:off x="506027" y="2015732"/>
            <a:ext cx="11230253" cy="4037749"/>
          </a:xfrm>
        </p:spPr>
        <p:txBody>
          <a:bodyPr>
            <a:normAutofit fontScale="77500" lnSpcReduction="20000"/>
          </a:bodyPr>
          <a:lstStyle/>
          <a:p>
            <a:pPr marL="0" indent="0">
              <a:buNone/>
            </a:pPr>
            <a:r>
              <a:rPr lang="tr-TR" dirty="0"/>
              <a:t>DERNEĞİN UNSURLARI</a:t>
            </a:r>
          </a:p>
          <a:p>
            <a:pPr marL="457200" indent="-457200">
              <a:buFont typeface="+mj-lt"/>
              <a:buAutoNum type="arabicPeriod"/>
            </a:pPr>
            <a:r>
              <a:rPr lang="tr-TR" dirty="0"/>
              <a:t>Kişi unsuru: Dernek, hukuki yapısı itibariyle bir kişi topluluğudur. En az 7 kişinin bir araya gelmesi ile kurulur. </a:t>
            </a:r>
          </a:p>
          <a:p>
            <a:pPr marL="457200" indent="-457200">
              <a:buFont typeface="+mj-lt"/>
              <a:buAutoNum type="arabicPeriod"/>
            </a:pPr>
            <a:r>
              <a:rPr lang="tr-TR" dirty="0"/>
              <a:t>Amaç unsuru: Bir dernekten söz edilebilmesi için, en az 7 kişinin, belirli ve ortak bir amacı gerçekleştirmek üzere bir araya gelmiş olmaları gerekir. </a:t>
            </a:r>
          </a:p>
          <a:p>
            <a:r>
              <a:rPr lang="tr-TR" dirty="0"/>
              <a:t>Amaç, kendi üyelerine kazanç paylaştırmak dışında bir amaç olmalıdır.</a:t>
            </a:r>
          </a:p>
          <a:p>
            <a:r>
              <a:rPr lang="tr-TR" dirty="0"/>
              <a:t>Üçüncü kişilerin ekonomik ihtiyaçlarını karşılamak üzere dernek kurulması mümkündür.</a:t>
            </a:r>
          </a:p>
          <a:p>
            <a:r>
              <a:rPr lang="tr-TR" dirty="0"/>
              <a:t>Derneklerin ticari faaliyette bulunması dernek olma vasfını etkilemez.</a:t>
            </a:r>
          </a:p>
          <a:p>
            <a:r>
              <a:rPr lang="tr-TR" dirty="0"/>
              <a:t>Ticari faaliyet, derneğin amacını gerçekleştirmesi için bir araç durumundadır. </a:t>
            </a:r>
          </a:p>
          <a:p>
            <a:r>
              <a:rPr lang="tr-TR" dirty="0"/>
              <a:t>Anayasa veya kanunlarla açıkça yasaklanan amaçları veya konusu suç teşkil eden fiilleri gerçekleştirmek amacıyla dernek kurulamaz.</a:t>
            </a:r>
          </a:p>
          <a:p>
            <a:r>
              <a:rPr lang="tr-TR" dirty="0"/>
              <a:t>Çocuk derneklerinin hangi amaçla kurulabileceği, Dernekler Kanunu m. 3/3’ te gösterilmiştir.</a:t>
            </a:r>
          </a:p>
          <a:p>
            <a:r>
              <a:rPr lang="tr-TR" dirty="0"/>
              <a:t>Derneğin amacı, imkansız olmamalıdır.</a:t>
            </a:r>
          </a:p>
          <a:p>
            <a:pPr marL="0" indent="0">
              <a:buNone/>
            </a:pPr>
            <a:endParaRPr lang="tr-TR" dirty="0"/>
          </a:p>
        </p:txBody>
      </p:sp>
    </p:spTree>
    <p:extLst>
      <p:ext uri="{BB962C8B-B14F-4D97-AF65-F5344CB8AC3E}">
        <p14:creationId xmlns:p14="http://schemas.microsoft.com/office/powerpoint/2010/main" val="249015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AB9C0F-5D43-4421-9948-918BEA7C477B}"/>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25CBCE90-EB9A-45F4-B3DB-24174EEAC19E}"/>
              </a:ext>
            </a:extLst>
          </p:cNvPr>
          <p:cNvSpPr>
            <a:spLocks noGrp="1"/>
          </p:cNvSpPr>
          <p:nvPr>
            <p:ph idx="1"/>
          </p:nvPr>
        </p:nvSpPr>
        <p:spPr>
          <a:xfrm>
            <a:off x="452761" y="2015732"/>
            <a:ext cx="11292396" cy="4118738"/>
          </a:xfrm>
        </p:spPr>
        <p:txBody>
          <a:bodyPr>
            <a:normAutofit fontScale="85000" lnSpcReduction="20000"/>
          </a:bodyPr>
          <a:lstStyle/>
          <a:p>
            <a:pPr marL="0" indent="0">
              <a:buNone/>
            </a:pPr>
            <a:r>
              <a:rPr lang="tr-TR" dirty="0"/>
              <a:t>KAVRAM</a:t>
            </a:r>
          </a:p>
          <a:p>
            <a:pPr marL="0" indent="0">
              <a:buNone/>
            </a:pPr>
            <a:r>
              <a:rPr lang="tr-TR" dirty="0"/>
              <a:t>Bireylerin ömürlerinin ve güçlerinin sınırlı olması sebebiyle, bazı işleri başarabilmek için birleşmek veya mallarını bu amaca özgülemek ihtiyacı, tüzel kişilerin doğmasına sebep olmuştur.</a:t>
            </a:r>
          </a:p>
          <a:p>
            <a:pPr marL="0" indent="0">
              <a:buNone/>
            </a:pPr>
            <a:r>
              <a:rPr lang="tr-TR" dirty="0"/>
              <a:t>TÜZEL KİŞİLİK KAZANILMASININ KOŞULLARI</a:t>
            </a:r>
          </a:p>
          <a:p>
            <a:pPr marL="457200" indent="-457200">
              <a:buFont typeface="+mj-lt"/>
              <a:buAutoNum type="arabicPeriod"/>
            </a:pPr>
            <a:r>
              <a:rPr lang="tr-TR" dirty="0"/>
              <a:t>Örgütlenme</a:t>
            </a:r>
          </a:p>
          <a:p>
            <a:pPr marL="457200" indent="-457200">
              <a:buFont typeface="+mj-lt"/>
              <a:buAutoNum type="arabicPeriod"/>
            </a:pPr>
            <a:r>
              <a:rPr lang="tr-TR" dirty="0"/>
              <a:t>Sürekli amaç</a:t>
            </a:r>
          </a:p>
          <a:p>
            <a:pPr marL="457200" indent="-457200">
              <a:buFont typeface="+mj-lt"/>
              <a:buAutoNum type="arabicPeriod"/>
            </a:pPr>
            <a:r>
              <a:rPr lang="tr-TR" dirty="0"/>
              <a:t>Hukuken bağımsızlıklarının mümkün olması</a:t>
            </a:r>
          </a:p>
          <a:p>
            <a:pPr marL="0" indent="0">
              <a:buNone/>
            </a:pPr>
            <a:r>
              <a:rPr lang="tr-TR" dirty="0"/>
              <a:t>HUKUKİ NİTELİĞİ</a:t>
            </a:r>
          </a:p>
          <a:p>
            <a:pPr marL="457200" indent="-457200">
              <a:buFont typeface="+mj-lt"/>
              <a:buAutoNum type="arabicPeriod"/>
            </a:pPr>
            <a:r>
              <a:rPr lang="tr-TR" dirty="0"/>
              <a:t>Farazi kişilik teorisi</a:t>
            </a:r>
          </a:p>
          <a:p>
            <a:pPr marL="457200" indent="-457200">
              <a:buFont typeface="+mj-lt"/>
              <a:buAutoNum type="arabicPeriod"/>
            </a:pPr>
            <a:r>
              <a:rPr lang="tr-TR" dirty="0"/>
              <a:t>Gerçek kişilik teorisi</a:t>
            </a:r>
          </a:p>
          <a:p>
            <a:pPr marL="457200" indent="-457200">
              <a:buFont typeface="+mj-lt"/>
              <a:buAutoNum type="arabicPeriod"/>
            </a:pPr>
            <a:r>
              <a:rPr lang="tr-TR" dirty="0"/>
              <a:t>Gaye kişiliği teorisi ve soyutlama teorisi</a:t>
            </a:r>
          </a:p>
          <a:p>
            <a:pPr marL="0" indent="0">
              <a:buNone/>
            </a:pPr>
            <a:endParaRPr lang="tr-TR" dirty="0"/>
          </a:p>
        </p:txBody>
      </p:sp>
    </p:spTree>
    <p:extLst>
      <p:ext uri="{BB962C8B-B14F-4D97-AF65-F5344CB8AC3E}">
        <p14:creationId xmlns:p14="http://schemas.microsoft.com/office/powerpoint/2010/main" val="1956983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A8AF21-2974-43B1-8751-6D31FFEF7BF6}"/>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7C148810-79CF-4432-A184-068AE2085C14}"/>
              </a:ext>
            </a:extLst>
          </p:cNvPr>
          <p:cNvSpPr>
            <a:spLocks noGrp="1"/>
          </p:cNvSpPr>
          <p:nvPr>
            <p:ph idx="1"/>
          </p:nvPr>
        </p:nvSpPr>
        <p:spPr>
          <a:xfrm>
            <a:off x="408373" y="2015732"/>
            <a:ext cx="11336784" cy="4145371"/>
          </a:xfrm>
        </p:spPr>
        <p:txBody>
          <a:bodyPr/>
          <a:lstStyle/>
          <a:p>
            <a:pPr marL="0" indent="0">
              <a:buNone/>
            </a:pPr>
            <a:r>
              <a:rPr lang="tr-TR" dirty="0"/>
              <a:t>TÜZEL KİŞİNİN ÇEŞİTLERİ</a:t>
            </a:r>
          </a:p>
          <a:p>
            <a:pPr marL="457200" indent="-457200">
              <a:buFont typeface="+mj-lt"/>
              <a:buAutoNum type="arabicPeriod"/>
            </a:pPr>
            <a:r>
              <a:rPr lang="tr-TR" dirty="0"/>
              <a:t>Kamu hukuku tüzel kişileri: Kamu idareleri ile kamu kurum ve kuruluşlarıdır. </a:t>
            </a:r>
          </a:p>
          <a:p>
            <a:pPr marL="457200" indent="-457200">
              <a:buFont typeface="+mj-lt"/>
              <a:buAutoNum type="arabicPeriod"/>
            </a:pPr>
            <a:r>
              <a:rPr lang="tr-TR" dirty="0"/>
              <a:t>Özel hukuk tüzel kişileri: Özel hukuk alanında bir hukuki işlem ile kurulmuş olan tüzel kişilerdir. </a:t>
            </a:r>
          </a:p>
          <a:p>
            <a:pPr marL="914400" lvl="1" indent="-457200">
              <a:buFont typeface="+mj-lt"/>
              <a:buAutoNum type="arabicPeriod"/>
            </a:pPr>
            <a:r>
              <a:rPr lang="tr-TR" dirty="0"/>
              <a:t>Kazanç paylaşma amacı güden tüzel kişiler: Bunlar ticaret şirketleridir ve Türk Ticaret Kanununda düzenlenmiştir. Avukatlık Kanunu m.44’e göre avukatlık mesleğinin yürütülmesi için birden çok avukatın bir araya gelerek kurduğu oluşum da tüzel kişiliktir.</a:t>
            </a:r>
          </a:p>
          <a:p>
            <a:pPr marL="914400" lvl="1" indent="-457200">
              <a:buFont typeface="+mj-lt"/>
              <a:buAutoNum type="arabicPeriod"/>
            </a:pPr>
            <a:r>
              <a:rPr lang="tr-TR" dirty="0"/>
              <a:t>Kazanç paylaşma amacı gütmeyen tüzel kişiler: Bunlar dernekler ve vakıflardır, TMK’ de düzenlenmiştir.</a:t>
            </a:r>
          </a:p>
          <a:p>
            <a:pPr marL="457200" indent="-457200">
              <a:buFont typeface="+mj-lt"/>
              <a:buAutoNum type="arabicPeriod"/>
            </a:pPr>
            <a:r>
              <a:rPr lang="tr-TR" dirty="0"/>
              <a:t>Kamu iktisadi teşebbüsleri: Sermayesinin tamamı veya büyük kısmı devlete ait olan, özel hukuka tabi olarak fakat TBMM’nin denetiminde ticari faaliyette bulunan, tüzel kişiliğe sahip kuruluşlardır. Özel hukuk mu kamu hukuku tüzel kişisi olduğu tartışmalıdır.</a:t>
            </a:r>
          </a:p>
        </p:txBody>
      </p:sp>
    </p:spTree>
    <p:extLst>
      <p:ext uri="{BB962C8B-B14F-4D97-AF65-F5344CB8AC3E}">
        <p14:creationId xmlns:p14="http://schemas.microsoft.com/office/powerpoint/2010/main" val="242397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383811-FF08-4026-A18A-0E00A38C6D05}"/>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64195490-AA61-48B2-A638-82FA32E00BA8}"/>
              </a:ext>
            </a:extLst>
          </p:cNvPr>
          <p:cNvSpPr>
            <a:spLocks noGrp="1"/>
          </p:cNvSpPr>
          <p:nvPr>
            <p:ph idx="1"/>
          </p:nvPr>
        </p:nvSpPr>
        <p:spPr>
          <a:xfrm>
            <a:off x="426129" y="2051242"/>
            <a:ext cx="11372294" cy="4127615"/>
          </a:xfrm>
        </p:spPr>
        <p:txBody>
          <a:bodyPr>
            <a:normAutofit fontScale="77500" lnSpcReduction="20000"/>
          </a:bodyPr>
          <a:lstStyle/>
          <a:p>
            <a:pPr marL="0" indent="0">
              <a:buNone/>
            </a:pPr>
            <a:r>
              <a:rPr lang="tr-TR" dirty="0"/>
              <a:t>TÜZEL KİŞİLİĞİN KAZANILMASI</a:t>
            </a:r>
          </a:p>
          <a:p>
            <a:pPr marL="457200" indent="-457200">
              <a:buFont typeface="+mj-lt"/>
              <a:buAutoNum type="arabicPeriod"/>
            </a:pPr>
            <a:r>
              <a:rPr lang="tr-TR" dirty="0"/>
              <a:t>İzin sistemi: Tüzel kişiliğin kazanılması için Devletin izni gerekir.</a:t>
            </a:r>
          </a:p>
          <a:p>
            <a:pPr marL="457200" indent="-457200">
              <a:buFont typeface="+mj-lt"/>
              <a:buAutoNum type="arabicPeriod"/>
            </a:pPr>
            <a:r>
              <a:rPr lang="tr-TR" dirty="0"/>
              <a:t>Tescil sistemi: Tüzel kişiliğin kazanılması için mevzuatta öngörülen şartların gerçekleşip gerçekleşmediği incelenir, şartlar gerçekleşmişse belli bir sicile tescil ile tüzel kişilik kazanılır.</a:t>
            </a:r>
          </a:p>
          <a:p>
            <a:pPr marL="457200" indent="-457200">
              <a:buFont typeface="+mj-lt"/>
              <a:buAutoNum type="arabicPeriod"/>
            </a:pPr>
            <a:r>
              <a:rPr lang="tr-TR" dirty="0"/>
              <a:t>Serbest kuruluş sistemi: Mevzuatta belirlenen şartların gerçekleşmesiyle tüzel kişilik kazanılır, kuruluş süreci denetlenmez, izin gerekmez.</a:t>
            </a:r>
          </a:p>
          <a:p>
            <a:pPr marL="0" indent="0">
              <a:buNone/>
            </a:pPr>
            <a:r>
              <a:rPr lang="tr-TR" dirty="0"/>
              <a:t>HAK EHLİYETİ</a:t>
            </a:r>
          </a:p>
          <a:p>
            <a:r>
              <a:rPr lang="tr-TR" dirty="0"/>
              <a:t>Hak ehliyeti bakımından tüzel kişilerde de kişiliğin kazanılması kendiliğinden hak ehliyetini de kazandırmaktadır. Tüzel kişiler, aynen gerçek kişiler gibi hak ehliyetine sahiptir. </a:t>
            </a:r>
          </a:p>
          <a:p>
            <a:r>
              <a:rPr lang="tr-TR" dirty="0"/>
              <a:t>Ancak tüzel kişilerin hak ehliyeti, amaçları ile sınırlıdır.</a:t>
            </a:r>
          </a:p>
          <a:p>
            <a:r>
              <a:rPr lang="tr-TR" dirty="0"/>
              <a:t>İnsanlara has olan ve cinsiyet, yaş, hısımlık gibi özelliklerden kaynaklanan haklardan yararlanamazlar.</a:t>
            </a:r>
          </a:p>
          <a:p>
            <a:r>
              <a:rPr lang="tr-TR" dirty="0"/>
              <a:t>Bunların yanı sıra yalnızca tüzel kişilere özgü olan haklar da bulunmaktadır. TMK m. 67, 70, 71 gibi.</a:t>
            </a:r>
          </a:p>
        </p:txBody>
      </p:sp>
    </p:spTree>
    <p:extLst>
      <p:ext uri="{BB962C8B-B14F-4D97-AF65-F5344CB8AC3E}">
        <p14:creationId xmlns:p14="http://schemas.microsoft.com/office/powerpoint/2010/main" val="313464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3BF129-6C5D-46F4-9E59-07DD4A738042}"/>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D1DB1F7D-07A5-4992-A2BC-FACA88EDA889}"/>
              </a:ext>
            </a:extLst>
          </p:cNvPr>
          <p:cNvSpPr>
            <a:spLocks noGrp="1"/>
          </p:cNvSpPr>
          <p:nvPr>
            <p:ph idx="1"/>
          </p:nvPr>
        </p:nvSpPr>
        <p:spPr>
          <a:xfrm>
            <a:off x="532660" y="2015732"/>
            <a:ext cx="11203619" cy="4109860"/>
          </a:xfrm>
        </p:spPr>
        <p:txBody>
          <a:bodyPr>
            <a:normAutofit fontScale="85000" lnSpcReduction="20000"/>
          </a:bodyPr>
          <a:lstStyle/>
          <a:p>
            <a:pPr marL="0" indent="0">
              <a:buNone/>
            </a:pPr>
            <a:r>
              <a:rPr lang="tr-TR" dirty="0"/>
              <a:t>FİİL EHLİYETİ</a:t>
            </a:r>
          </a:p>
          <a:p>
            <a:r>
              <a:rPr lang="tr-TR" dirty="0"/>
              <a:t>Tüzel kişiler, organları aracılığıyla irade açıklamasında bulunurlar.</a:t>
            </a:r>
          </a:p>
          <a:p>
            <a:r>
              <a:rPr lang="tr-TR" dirty="0"/>
              <a:t>Organlar, tüzel kişinin örgütü içinde yer alan ve tüzel kişinin aktif olarak hukuk hayatına katılmasını sağlayan kişilerdir. </a:t>
            </a:r>
          </a:p>
          <a:p>
            <a:r>
              <a:rPr lang="tr-TR" dirty="0"/>
              <a:t>Böylece bir veya daha fazla gerçek kişinin iradesi belli koşulların gerçekleşmesiyle tüzel kişinin iradesi olarak kabul edilmiştir.</a:t>
            </a:r>
          </a:p>
          <a:p>
            <a:r>
              <a:rPr lang="tr-TR" dirty="0"/>
              <a:t>Tüzel kişiler fiil ehliyetini, kanun veya tüzüğe göre zorunlu organların kurulmasıyla kazanırlar.</a:t>
            </a:r>
          </a:p>
          <a:p>
            <a:r>
              <a:rPr lang="tr-TR" dirty="0"/>
              <a:t>Tüzel kişi kurulduğunda, henüz organlar oluşmadan önce, tüzel kişi fiil ehliyetinden yoksundur, hak ehliyetine sahip bir kişi olarak değerlendirilir.</a:t>
            </a:r>
          </a:p>
          <a:p>
            <a:r>
              <a:rPr lang="tr-TR" dirty="0"/>
              <a:t>Tüzel kişinin geçici olarak organdan yoksun kalması, bu süre içinde fiil ehliyetinden yoksun olmasına sebep olur.</a:t>
            </a:r>
          </a:p>
          <a:p>
            <a:r>
              <a:rPr lang="tr-TR" dirty="0"/>
              <a:t>Organların fiilleri tüzel kişiye </a:t>
            </a:r>
            <a:r>
              <a:rPr lang="tr-TR" dirty="0" err="1"/>
              <a:t>isnad</a:t>
            </a:r>
            <a:r>
              <a:rPr lang="tr-TR" dirty="0"/>
              <a:t> edilir. </a:t>
            </a:r>
          </a:p>
          <a:p>
            <a:r>
              <a:rPr lang="tr-TR" dirty="0"/>
              <a:t>Organ çeşitleri:	 karar organı - yürütme organı, zorunlu organ – ihtiyari organ, iç organ – dış organ, fert organ – kurul organ, resmi organ – fiili organ – görünüşte organ</a:t>
            </a:r>
          </a:p>
        </p:txBody>
      </p:sp>
    </p:spTree>
    <p:extLst>
      <p:ext uri="{BB962C8B-B14F-4D97-AF65-F5344CB8AC3E}">
        <p14:creationId xmlns:p14="http://schemas.microsoft.com/office/powerpoint/2010/main" val="269533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FCEDB3-D51C-49D7-A738-332F69C8407E}"/>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39070323-6F94-4B56-A1E3-C52EDD03D175}"/>
              </a:ext>
            </a:extLst>
          </p:cNvPr>
          <p:cNvSpPr>
            <a:spLocks noGrp="1"/>
          </p:cNvSpPr>
          <p:nvPr>
            <p:ph idx="1"/>
          </p:nvPr>
        </p:nvSpPr>
        <p:spPr>
          <a:xfrm>
            <a:off x="488273" y="2015732"/>
            <a:ext cx="11265762" cy="4037749"/>
          </a:xfrm>
        </p:spPr>
        <p:txBody>
          <a:bodyPr/>
          <a:lstStyle/>
          <a:p>
            <a:r>
              <a:rPr lang="tr-TR" dirty="0"/>
              <a:t>Yetkili organların yaptığı hukuki işlemler, tüzel kişileri bağlar. </a:t>
            </a:r>
          </a:p>
          <a:p>
            <a:r>
              <a:rPr lang="tr-TR" dirty="0"/>
              <a:t>Organ, tüzel kişinin borcunu ifa ederken, borca aykırı davranışı ile alacaklıyı zarara uğratırsa, zarardan tüzel kişi sorumlu olur. </a:t>
            </a:r>
          </a:p>
          <a:p>
            <a:r>
              <a:rPr lang="tr-TR" dirty="0"/>
              <a:t>Tüzel kişiler, organlarının görev sırasında gerçekleştirdiği haksız fiillerden sorumludurlar.</a:t>
            </a:r>
          </a:p>
          <a:p>
            <a:r>
              <a:rPr lang="tr-TR" dirty="0"/>
              <a:t>Organlar, bu haksız fiillerden kusurlarından dolayı kişisel olarak da sorumludurlar.</a:t>
            </a:r>
          </a:p>
          <a:p>
            <a:r>
              <a:rPr lang="tr-TR" dirty="0"/>
              <a:t>Tüzel kişinin haksız fiilden sorumlu olması için; organın, tüzel kişinin hak ehliyetine giren bir konuda, organ sıfatıyla görevini yerine getirirken bu görev dolayısıyla haksız fiil işlemiş olmalıdır.</a:t>
            </a:r>
          </a:p>
          <a:p>
            <a:r>
              <a:rPr lang="tr-TR" dirty="0"/>
              <a:t>Organın, görevle ilgisi olmayan kişisel davranışı sonucu haksız fiil ortaya çıkmışsa, bundan tüzel kişi sorumlu olmaz. </a:t>
            </a:r>
          </a:p>
        </p:txBody>
      </p:sp>
    </p:spTree>
    <p:extLst>
      <p:ext uri="{BB962C8B-B14F-4D97-AF65-F5344CB8AC3E}">
        <p14:creationId xmlns:p14="http://schemas.microsoft.com/office/powerpoint/2010/main" val="2179484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304100-2454-4FD8-B5DF-57D13F4D72C6}"/>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9D82A14F-3735-47E6-AC21-1D547CB0CA70}"/>
              </a:ext>
            </a:extLst>
          </p:cNvPr>
          <p:cNvSpPr>
            <a:spLocks noGrp="1"/>
          </p:cNvSpPr>
          <p:nvPr>
            <p:ph idx="1"/>
          </p:nvPr>
        </p:nvSpPr>
        <p:spPr>
          <a:xfrm>
            <a:off x="479395" y="2015732"/>
            <a:ext cx="11265762" cy="4037749"/>
          </a:xfrm>
        </p:spPr>
        <p:txBody>
          <a:bodyPr>
            <a:normAutofit fontScale="92500" lnSpcReduction="10000"/>
          </a:bodyPr>
          <a:lstStyle/>
          <a:p>
            <a:pPr marL="0" indent="0">
              <a:buNone/>
            </a:pPr>
            <a:r>
              <a:rPr lang="tr-TR" dirty="0"/>
              <a:t>KİŞİLİK HAKKI VE KORUNMASI</a:t>
            </a:r>
          </a:p>
          <a:p>
            <a:r>
              <a:rPr lang="tr-TR" dirty="0"/>
              <a:t>Şeref ve haysiyet, sır çevresi ve ad gibi manevi bütünlük içinde yer alan değerler tüzel kişiler açısından da mevcuttur ve ihlali halinde koruma talep edilebilir.</a:t>
            </a:r>
          </a:p>
          <a:p>
            <a:pPr marL="0" indent="0">
              <a:buNone/>
            </a:pPr>
            <a:r>
              <a:rPr lang="tr-TR" dirty="0"/>
              <a:t>YERLEŞİM YERİ</a:t>
            </a:r>
          </a:p>
          <a:p>
            <a:r>
              <a:rPr lang="tr-TR" dirty="0"/>
              <a:t>Tüzel kişinin yerleşim yeri tespit edilirken öncelikle tüzüğünde yerleşim yeri olarak gösterilen yer dikkate alınır.</a:t>
            </a:r>
          </a:p>
          <a:p>
            <a:r>
              <a:rPr lang="tr-TR" dirty="0"/>
              <a:t>Tüzükte yerleşim yerine ilişkin hüküm bulunmuyorsa, işlerin yönetildiği yer, yerleşim yeri sayılır.</a:t>
            </a:r>
          </a:p>
          <a:p>
            <a:pPr marL="0" indent="0">
              <a:buNone/>
            </a:pPr>
            <a:r>
              <a:rPr lang="tr-TR" dirty="0"/>
              <a:t>KİŞİLİĞİN SONA EREMESİ</a:t>
            </a:r>
          </a:p>
          <a:p>
            <a:r>
              <a:rPr lang="tr-TR" dirty="0"/>
              <a:t>Her bir tüzel kişi çeşidi için ayrı ayrı sona erme sebepleri öngörülmüştür. </a:t>
            </a:r>
          </a:p>
          <a:p>
            <a:r>
              <a:rPr lang="tr-TR" dirty="0"/>
              <a:t>Ancak sona eren tüzel kişinin malvarlığının akıbeti hakkında bazı ortak hükümler getirilmiştir.</a:t>
            </a:r>
          </a:p>
        </p:txBody>
      </p:sp>
    </p:spTree>
    <p:extLst>
      <p:ext uri="{BB962C8B-B14F-4D97-AF65-F5344CB8AC3E}">
        <p14:creationId xmlns:p14="http://schemas.microsoft.com/office/powerpoint/2010/main" val="2105531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0565B8-3D79-4926-ACA3-EC92588668CE}"/>
              </a:ext>
            </a:extLst>
          </p:cNvPr>
          <p:cNvSpPr>
            <a:spLocks noGrp="1"/>
          </p:cNvSpPr>
          <p:nvPr>
            <p:ph type="title"/>
          </p:nvPr>
        </p:nvSpPr>
        <p:spPr/>
        <p:txBody>
          <a:bodyPr/>
          <a:lstStyle/>
          <a:p>
            <a:r>
              <a:rPr lang="tr-TR" dirty="0"/>
              <a:t>TÜZEL KİŞİLER</a:t>
            </a:r>
          </a:p>
        </p:txBody>
      </p:sp>
      <p:sp>
        <p:nvSpPr>
          <p:cNvPr id="3" name="İçerik Yer Tutucusu 2">
            <a:extLst>
              <a:ext uri="{FF2B5EF4-FFF2-40B4-BE49-F238E27FC236}">
                <a16:creationId xmlns:a16="http://schemas.microsoft.com/office/drawing/2014/main" id="{6166FBF9-5F4D-4285-AF14-100FFC07FE70}"/>
              </a:ext>
            </a:extLst>
          </p:cNvPr>
          <p:cNvSpPr>
            <a:spLocks noGrp="1"/>
          </p:cNvSpPr>
          <p:nvPr>
            <p:ph idx="1"/>
          </p:nvPr>
        </p:nvSpPr>
        <p:spPr>
          <a:xfrm>
            <a:off x="514905" y="2015731"/>
            <a:ext cx="11203619" cy="4482723"/>
          </a:xfrm>
        </p:spPr>
        <p:txBody>
          <a:bodyPr>
            <a:normAutofit fontScale="77500" lnSpcReduction="20000"/>
          </a:bodyPr>
          <a:lstStyle/>
          <a:p>
            <a:pPr marL="0" indent="0">
              <a:buNone/>
            </a:pPr>
            <a:r>
              <a:rPr lang="tr-TR" dirty="0"/>
              <a:t>TÜZEL KİŞİLİĞİN SONA ERMESİNİN SONUÇLARI</a:t>
            </a:r>
          </a:p>
          <a:p>
            <a:pPr marL="457200" indent="-457200">
              <a:buFont typeface="+mj-lt"/>
              <a:buAutoNum type="arabicPeriod"/>
            </a:pPr>
            <a:r>
              <a:rPr lang="tr-TR" dirty="0"/>
              <a:t>Tasfiye</a:t>
            </a:r>
          </a:p>
          <a:p>
            <a:pPr marL="457200" lvl="1" indent="0">
              <a:buNone/>
            </a:pPr>
            <a:r>
              <a:rPr lang="tr-TR" dirty="0"/>
              <a:t>Sona eren tüzel kişinin bütün hukuki ilişkilerinin sona erdirilmesidir.</a:t>
            </a:r>
          </a:p>
          <a:p>
            <a:pPr marL="457200" lvl="1" indent="0">
              <a:buNone/>
            </a:pPr>
            <a:r>
              <a:rPr lang="tr-TR" dirty="0"/>
              <a:t>Sona erme sebebi gerçekleştikten sonra, tasfiye sona erene kadar tüzel kişilik devam eder.</a:t>
            </a:r>
          </a:p>
          <a:p>
            <a:pPr marL="457200" lvl="1" indent="0">
              <a:buNone/>
            </a:pPr>
            <a:r>
              <a:rPr lang="tr-TR" dirty="0"/>
              <a:t>Ancak tasfiye sürecinde tüzel kişiliğin devamı, tasfiye amacıyla sınırlıdır. </a:t>
            </a:r>
          </a:p>
          <a:p>
            <a:pPr marL="457200" indent="-457200">
              <a:buFont typeface="+mj-lt"/>
              <a:buAutoNum type="arabicPeriod"/>
            </a:pPr>
            <a:r>
              <a:rPr lang="tr-TR" dirty="0"/>
              <a:t>Tahsis</a:t>
            </a:r>
          </a:p>
          <a:p>
            <a:pPr marL="914400" lvl="1" indent="-457200">
              <a:buFont typeface="+mj-lt"/>
              <a:buAutoNum type="arabicPeriod"/>
            </a:pPr>
            <a:r>
              <a:rPr lang="tr-TR" dirty="0"/>
              <a:t>Tüzel kişi, kanun gereği kendiliğinden sona ermiş veya kendi kendini feshetmişse tahsis şu sıralamaya göre yapılır: </a:t>
            </a:r>
          </a:p>
          <a:p>
            <a:pPr marL="1371600" lvl="2" indent="-457200">
              <a:buFont typeface="+mj-lt"/>
              <a:buAutoNum type="arabicPeriod"/>
            </a:pPr>
            <a:r>
              <a:rPr lang="tr-TR" dirty="0"/>
              <a:t>Tahsis hakkında özel bir kanun hükmü varsa buna göre,</a:t>
            </a:r>
          </a:p>
          <a:p>
            <a:pPr marL="1371600" lvl="2" indent="-457200">
              <a:buFont typeface="+mj-lt"/>
              <a:buAutoNum type="arabicPeriod"/>
            </a:pPr>
            <a:r>
              <a:rPr lang="tr-TR" dirty="0"/>
              <a:t>Tahsis hakkında tüzük veya vakıf senedinde hüküm varsa buna göre,</a:t>
            </a:r>
          </a:p>
          <a:p>
            <a:pPr marL="1371600" lvl="2" indent="-457200">
              <a:buFont typeface="+mj-lt"/>
              <a:buAutoNum type="arabicPeriod"/>
            </a:pPr>
            <a:r>
              <a:rPr lang="tr-TR" dirty="0"/>
              <a:t>Kanunda ve tüzük veya vakıf senedinde hüküm yoksa, tüzel kişinin yetkili organı tahsisin kime yapılacağına karar verebilir.</a:t>
            </a:r>
          </a:p>
          <a:p>
            <a:pPr marL="1371600" lvl="2" indent="-457200">
              <a:buFont typeface="+mj-lt"/>
              <a:buAutoNum type="arabicPeriod"/>
            </a:pPr>
            <a:r>
              <a:rPr lang="tr-TR" dirty="0"/>
              <a:t>Tahsis hakkında yetkili organ kararı da bulunmuyorsa, malvarlığı değerleri, tüzel kişinin amacına en yakın kamu kurum veya kuruluşuna geçer.</a:t>
            </a:r>
          </a:p>
          <a:p>
            <a:pPr marL="914400" lvl="1" indent="-457200">
              <a:buFont typeface="+mj-lt"/>
              <a:buAutoNum type="arabicPeriod"/>
            </a:pPr>
            <a:r>
              <a:rPr lang="tr-TR" dirty="0"/>
              <a:t>Tüzel kişi,  amacı kanuna veya ahlak ve adaba aykırı olduğu için mahkeme kararıyla sona erdirilmişse, malvarlığı değerleri, kamu hukuku tüzel kişilerine tahsis edilir. </a:t>
            </a:r>
          </a:p>
          <a:p>
            <a:pPr marL="914400" lvl="2" indent="0">
              <a:buNone/>
            </a:pPr>
            <a:r>
              <a:rPr lang="tr-TR" dirty="0"/>
              <a:t>Tüzel kişi mahkeme kararı ile sona erdirildiğinde, kanunda ve tüzük veya vakıf senedindeki hükümler ve yetkili organın tahsis hakkındaki kararı dikkate alınmaz.</a:t>
            </a:r>
          </a:p>
        </p:txBody>
      </p:sp>
    </p:spTree>
    <p:extLst>
      <p:ext uri="{BB962C8B-B14F-4D97-AF65-F5344CB8AC3E}">
        <p14:creationId xmlns:p14="http://schemas.microsoft.com/office/powerpoint/2010/main" val="2886969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BB152E-977D-4114-B43D-55352E82C6BD}"/>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FE6A9B7C-F7CC-4C95-8A05-3456151AF26A}"/>
              </a:ext>
            </a:extLst>
          </p:cNvPr>
          <p:cNvSpPr>
            <a:spLocks noGrp="1"/>
          </p:cNvSpPr>
          <p:nvPr>
            <p:ph idx="1"/>
          </p:nvPr>
        </p:nvSpPr>
        <p:spPr>
          <a:xfrm>
            <a:off x="568171" y="2015732"/>
            <a:ext cx="11052699" cy="4127616"/>
          </a:xfrm>
        </p:spPr>
        <p:txBody>
          <a:bodyPr>
            <a:normAutofit lnSpcReduction="10000"/>
          </a:bodyPr>
          <a:lstStyle/>
          <a:p>
            <a:r>
              <a:rPr lang="tr-TR" dirty="0"/>
              <a:t>Kazanç paylaşma dışında, kanunlarla yasaklanmamış belirli ve ortak bir amacı gerçekleştirmek üzere en az 7 gerçek veya tüzel kişinin bilgi ve çalışmalarını sürekli olarak birleştirerek oluşturduğu tüzel kişiliğe sahip, kişi topluluklarıdır.</a:t>
            </a:r>
          </a:p>
          <a:p>
            <a:r>
              <a:rPr lang="tr-TR" dirty="0"/>
              <a:t>Ticari işletme işleten – ticari işletme işletmeyen dernekler</a:t>
            </a:r>
          </a:p>
          <a:p>
            <a:r>
              <a:rPr lang="tr-TR" dirty="0"/>
              <a:t>Alelade dernekler – kamuya yararlı dernekler</a:t>
            </a:r>
          </a:p>
          <a:p>
            <a:r>
              <a:rPr lang="tr-TR" dirty="0"/>
              <a:t>Kamuya yararlı dernek olabilmenin şartları</a:t>
            </a:r>
          </a:p>
          <a:p>
            <a:pPr lvl="1"/>
            <a:r>
              <a:rPr lang="tr-TR" dirty="0"/>
              <a:t>En az 1 yıldır faaliyette olma</a:t>
            </a:r>
          </a:p>
          <a:p>
            <a:pPr lvl="1"/>
            <a:r>
              <a:rPr lang="tr-TR" dirty="0"/>
              <a:t>Derneğin amacının ve faaliyetlerinin ülke çapında yararlı sonuçlar verecek nitelikte ve ölçüde olması</a:t>
            </a:r>
          </a:p>
          <a:p>
            <a:pPr lvl="1"/>
            <a:r>
              <a:rPr lang="tr-TR" dirty="0"/>
              <a:t>Dernek genel kurulunun kararı ile başvuru yapılması</a:t>
            </a:r>
          </a:p>
          <a:p>
            <a:pPr lvl="1"/>
            <a:r>
              <a:rPr lang="tr-TR" dirty="0"/>
              <a:t>Cumhurbaşkanının kararı </a:t>
            </a:r>
          </a:p>
        </p:txBody>
      </p:sp>
    </p:spTree>
    <p:extLst>
      <p:ext uri="{BB962C8B-B14F-4D97-AF65-F5344CB8AC3E}">
        <p14:creationId xmlns:p14="http://schemas.microsoft.com/office/powerpoint/2010/main" val="2382731587"/>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3476DA-CA62-41C0-87CE-C439160DD7F9}">
  <ds:schemaRefs>
    <ds:schemaRef ds:uri="560ef61b-03e2-46a8-aeae-79f8a710d1e9"/>
    <ds:schemaRef ds:uri="http://purl.org/dc/elements/1.1/"/>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A214F3CB-027A-4E9C-9841-CC439A274900}">
  <ds:schemaRefs>
    <ds:schemaRef ds:uri="http://schemas.microsoft.com/sharepoint/v3/contenttype/forms"/>
  </ds:schemaRefs>
</ds:datastoreItem>
</file>

<file path=customXml/itemProps3.xml><?xml version="1.0" encoding="utf-8"?>
<ds:datastoreItem xmlns:ds="http://schemas.openxmlformats.org/officeDocument/2006/customXml" ds:itemID="{3DC07BC2-FE75-4601-A6BA-E08CAD6386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1028</Words>
  <Application>Microsoft Office PowerPoint</Application>
  <PresentationFormat>Geniş ekran</PresentationFormat>
  <Paragraphs>90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Medeni hukuk</vt:lpstr>
      <vt:lpstr>TÜZEL KİŞİLER</vt:lpstr>
      <vt:lpstr>TÜZEL KİŞİLER</vt:lpstr>
      <vt:lpstr>TÜZEL KİŞİLER</vt:lpstr>
      <vt:lpstr>TÜZEL KİŞİLER</vt:lpstr>
      <vt:lpstr>TÜZEL KİŞİLER</vt:lpstr>
      <vt:lpstr>TÜZEL KİŞİLER</vt:lpstr>
      <vt:lpstr>TÜZEL KİŞİLER</vt:lpstr>
      <vt:lpstr>DERNEK</vt:lpstr>
      <vt:lpstr>DERNEK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TÜZEL KİŞİLER</dc:title>
  <dc:creator>Hilal Nur Gözüküçük</dc:creator>
  <cp:lastModifiedBy>Hilal Nur Gözüküçük</cp:lastModifiedBy>
  <cp:revision>1</cp:revision>
  <dcterms:created xsi:type="dcterms:W3CDTF">2020-05-15T12:18:47Z</dcterms:created>
  <dcterms:modified xsi:type="dcterms:W3CDTF">2020-05-27T14:37:23Z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