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AB502-619C-4D4B-B171-6AE053B01709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BA9E6-BB2B-432B-AF68-906A0DB8C0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5409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AB502-619C-4D4B-B171-6AE053B01709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BA9E6-BB2B-432B-AF68-906A0DB8C0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49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AB502-619C-4D4B-B171-6AE053B01709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BA9E6-BB2B-432B-AF68-906A0DB8C0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5520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AB502-619C-4D4B-B171-6AE053B01709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BA9E6-BB2B-432B-AF68-906A0DB8C0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9903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AB502-619C-4D4B-B171-6AE053B01709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BA9E6-BB2B-432B-AF68-906A0DB8C0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2649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AB502-619C-4D4B-B171-6AE053B01709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BA9E6-BB2B-432B-AF68-906A0DB8C0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1317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AB502-619C-4D4B-B171-6AE053B01709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BA9E6-BB2B-432B-AF68-906A0DB8C0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06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AB502-619C-4D4B-B171-6AE053B01709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BA9E6-BB2B-432B-AF68-906A0DB8C0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5145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AB502-619C-4D4B-B171-6AE053B01709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BA9E6-BB2B-432B-AF68-906A0DB8C0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8515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AB502-619C-4D4B-B171-6AE053B01709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BA9E6-BB2B-432B-AF68-906A0DB8C0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8285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AB502-619C-4D4B-B171-6AE053B01709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BA9E6-BB2B-432B-AF68-906A0DB8C0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6612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DAB502-619C-4D4B-B171-6AE053B01709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9BA9E6-BB2B-432B-AF68-906A0DB8C0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4306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5" descr="C:\SGAF\Resimler\Hayvan resimleri\Tavşan\Silver Fox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838200"/>
            <a:ext cx="9144000" cy="607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09800" y="762000"/>
            <a:ext cx="7918450" cy="5867400"/>
          </a:xfrm>
        </p:spPr>
        <p:txBody>
          <a:bodyPr/>
          <a:lstStyle/>
          <a:p>
            <a:pPr marL="0" indent="0" algn="just">
              <a:buNone/>
            </a:pPr>
            <a:r>
              <a:rPr lang="tr-TR" altLang="en-US" b="1" u="sng" smtClean="0">
                <a:solidFill>
                  <a:srgbClr val="FF0000"/>
                </a:solidFill>
                <a:latin typeface="Arial" panose="020B0604020202020204" pitchFamily="34" charset="0"/>
              </a:rPr>
              <a:t>Gümüş</a:t>
            </a:r>
            <a:r>
              <a:rPr lang="tr-TR" altLang="en-US" b="1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 sz="2600">
                <a:solidFill>
                  <a:schemeClr val="bg1"/>
                </a:solidFill>
                <a:latin typeface="Arial" panose="020B0604020202020204" pitchFamily="34" charset="0"/>
              </a:rPr>
              <a:t>Esmer, kahverengi, mavi ve şampanya renkleri var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 sz="2600">
                <a:solidFill>
                  <a:schemeClr val="bg1"/>
                </a:solidFill>
                <a:latin typeface="Arial" panose="020B0604020202020204" pitchFamily="34" charset="0"/>
              </a:rPr>
              <a:t>En yaygın olan Şampanya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 sz="2600">
                <a:solidFill>
                  <a:schemeClr val="bg1"/>
                </a:solidFill>
                <a:latin typeface="Arial" panose="020B0604020202020204" pitchFamily="34" charset="0"/>
              </a:rPr>
              <a:t>en eski kürk ırkı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 sz="2600">
                <a:solidFill>
                  <a:schemeClr val="bg1"/>
                </a:solidFill>
                <a:latin typeface="Arial" panose="020B0604020202020204" pitchFamily="34" charset="0"/>
              </a:rPr>
              <a:t>Fransa’nın "Champagne" bölgesinden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 sz="2600">
                <a:solidFill>
                  <a:schemeClr val="bg1"/>
                </a:solidFill>
                <a:latin typeface="Arial" panose="020B0604020202020204" pitchFamily="34" charset="0"/>
              </a:rPr>
              <a:t>Kalıtsal yapı bakımından siyah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 sz="2600">
                <a:solidFill>
                  <a:schemeClr val="bg1"/>
                </a:solidFill>
                <a:latin typeface="Arial" panose="020B0604020202020204" pitchFamily="34" charset="0"/>
              </a:rPr>
              <a:t>Kürk rengi koyu kurşuni mavi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 sz="2600">
                <a:solidFill>
                  <a:schemeClr val="bg1"/>
                </a:solidFill>
                <a:latin typeface="Arial" panose="020B0604020202020204" pitchFamily="34" charset="0"/>
              </a:rPr>
              <a:t>İlk tüy dökümünde ortaya çıkan gümüş rengi, tüy uçlarındaki pigment kaybı ile ilgili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 sz="2600">
                <a:solidFill>
                  <a:schemeClr val="bg1"/>
                </a:solidFill>
                <a:latin typeface="Arial" panose="020B0604020202020204" pitchFamily="34" charset="0"/>
              </a:rPr>
              <a:t>Şampanya gümüş tavşanlarının en büyüğüdür 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 sz="2600">
                <a:solidFill>
                  <a:schemeClr val="bg1"/>
                </a:solidFill>
                <a:latin typeface="Arial" panose="020B0604020202020204" pitchFamily="34" charset="0"/>
              </a:rPr>
              <a:t>Ortalama 3.5 kg canlı ağırlığa sahip</a:t>
            </a:r>
          </a:p>
        </p:txBody>
      </p:sp>
      <p:sp>
        <p:nvSpPr>
          <p:cNvPr id="28676" name="Rectangle 3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Diğerleri</a:t>
            </a:r>
            <a:endParaRPr lang="tr-TR" altLang="en-US" sz="4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4065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09800" y="533400"/>
            <a:ext cx="8153400" cy="5867400"/>
          </a:xfrm>
        </p:spPr>
        <p:txBody>
          <a:bodyPr/>
          <a:lstStyle/>
          <a:p>
            <a:pPr marL="0" indent="0" algn="just">
              <a:buNone/>
            </a:pPr>
            <a:r>
              <a:rPr lang="tr-TR" altLang="en-US" b="1" u="sng" smtClean="0">
                <a:solidFill>
                  <a:srgbClr val="FF0000"/>
                </a:solidFill>
                <a:latin typeface="Arial" panose="020B0604020202020204" pitchFamily="34" charset="0"/>
              </a:rPr>
              <a:t>İngiliz</a:t>
            </a:r>
            <a:r>
              <a:rPr lang="tr-TR" altLang="en-US" b="1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En eski </a:t>
            </a:r>
            <a:r>
              <a:rPr lang="tr-TR" altLang="en-US">
                <a:solidFill>
                  <a:srgbClr val="FF0000"/>
                </a:solidFill>
                <a:latin typeface="Arial" panose="020B0604020202020204" pitchFamily="34" charset="0"/>
              </a:rPr>
              <a:t>süs </a:t>
            </a:r>
            <a:r>
              <a:rPr lang="tr-TR" altLang="en-US">
                <a:latin typeface="Arial" panose="020B0604020202020204" pitchFamily="34" charset="0"/>
              </a:rPr>
              <a:t>ırkı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solidFill>
                  <a:schemeClr val="accent2"/>
                </a:solidFill>
                <a:latin typeface="Arial" panose="020B0604020202020204" pitchFamily="34" charset="0"/>
              </a:rPr>
              <a:t>mavi </a:t>
            </a:r>
            <a:r>
              <a:rPr lang="tr-TR" altLang="en-US">
                <a:latin typeface="Arial" panose="020B0604020202020204" pitchFamily="34" charset="0"/>
              </a:rPr>
              <a:t>ve </a:t>
            </a:r>
            <a:r>
              <a:rPr lang="tr-TR" altLang="en-US" b="1">
                <a:latin typeface="Arial" panose="020B0604020202020204" pitchFamily="34" charset="0"/>
              </a:rPr>
              <a:t>siyah</a:t>
            </a:r>
            <a:r>
              <a:rPr lang="tr-TR" altLang="en-US">
                <a:latin typeface="Arial" panose="020B0604020202020204" pitchFamily="34" charset="0"/>
              </a:rPr>
              <a:t> iki tipi var 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sonra gri ve çikolata renkli tipler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burnunun her iki yanında mavimsi kurşuni lekeler bir kelebek kanadını andırdığından dolayı "</a:t>
            </a:r>
            <a:r>
              <a:rPr lang="tr-TR" altLang="en-US">
                <a:solidFill>
                  <a:srgbClr val="FF0000"/>
                </a:solidFill>
                <a:latin typeface="Arial" panose="020B0604020202020204" pitchFamily="34" charset="0"/>
              </a:rPr>
              <a:t>Mavi kelebek</a:t>
            </a:r>
            <a:r>
              <a:rPr lang="tr-TR" altLang="en-US">
                <a:latin typeface="Arial" panose="020B0604020202020204" pitchFamily="34" charset="0"/>
              </a:rPr>
              <a:t>” olarak adlandırmaktadır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vücudun her iki yanında önden arkaya uzanan şeritler var, omuzların üst tarafında birleşir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yavrularına bakma özellikleri iyi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et ve kürk verimi yeterli düzeyde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ortalama canlı ağırlık 2.5 kg</a:t>
            </a:r>
            <a:endParaRPr lang="tr-TR" altLang="en-US" b="1" u="sng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Diğerleri</a:t>
            </a:r>
            <a:endParaRPr lang="tr-TR" altLang="en-US" sz="4400">
              <a:solidFill>
                <a:schemeClr val="tx2"/>
              </a:solidFill>
            </a:endParaRPr>
          </a:p>
        </p:txBody>
      </p:sp>
      <p:pic>
        <p:nvPicPr>
          <p:cNvPr id="29700" name="Picture 4" descr="C:\SGAF\Resimler\Hayvan resimleri\Tavşan\English Lop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1" y="766764"/>
            <a:ext cx="2581275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1" name="Picture 5" descr="C:\SGAF\Resimler\Hayvan resimleri\Tavşan\English Spot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3664" y="5013326"/>
            <a:ext cx="2954337" cy="184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893636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09800" y="762000"/>
            <a:ext cx="8153400" cy="5867400"/>
          </a:xfrm>
        </p:spPr>
        <p:txBody>
          <a:bodyPr/>
          <a:lstStyle/>
          <a:p>
            <a:pPr marL="0" indent="0" algn="just">
              <a:buClr>
                <a:schemeClr val="accent2"/>
              </a:buClr>
              <a:buNone/>
            </a:pPr>
            <a:r>
              <a:rPr lang="tr-TR" altLang="en-US" b="1" u="sng" smtClean="0">
                <a:solidFill>
                  <a:srgbClr val="FF0000"/>
                </a:solidFill>
                <a:latin typeface="Arial" panose="020B0604020202020204" pitchFamily="34" charset="0"/>
              </a:rPr>
              <a:t>Havana</a:t>
            </a:r>
            <a:r>
              <a:rPr lang="tr-TR" altLang="en-US" b="1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Hollanda’da 1898 de siyah ve beyaz renkli, kısa tüylü tavşanla bilinmeyen bir erkek tavşanın melezlenmesiyle elde edilmiş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kürkü koyu çikolata renkte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orta boy tavşan ırkıdır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derisi derecelendirmede üst sıralardadır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et verimi yeterli, canlı ağırlığı 3.5 kg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gözler kahverengi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tırnaklar koyu boynuz renginde</a:t>
            </a:r>
            <a:endParaRPr lang="tr-TR" altLang="en-US" b="1" u="sng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Diğerleri</a:t>
            </a:r>
            <a:endParaRPr lang="tr-TR" altLang="en-US" sz="4400">
              <a:solidFill>
                <a:schemeClr val="tx2"/>
              </a:solidFill>
            </a:endParaRPr>
          </a:p>
        </p:txBody>
      </p:sp>
      <p:pic>
        <p:nvPicPr>
          <p:cNvPr id="30724" name="Picture 4" descr="C:\SGAF\Resimler\Hayvan resimleri\Tavşan\HollandLop-8-Haftalık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4710114"/>
            <a:ext cx="3124200" cy="2147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5" name="Picture 5" descr="C:\SGAF\Resimler\Hayvan resimleri\Tavşan\NederlandDwarfYavrula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7864" y="2349500"/>
            <a:ext cx="3716337" cy="146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38974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09800" y="381000"/>
            <a:ext cx="8350250" cy="6072188"/>
          </a:xfrm>
        </p:spPr>
        <p:txBody>
          <a:bodyPr/>
          <a:lstStyle/>
          <a:p>
            <a:pPr marL="0" indent="0" algn="just">
              <a:buNone/>
            </a:pPr>
            <a:r>
              <a:rPr lang="tr-TR" altLang="en-US" b="1" u="sng" smtClean="0">
                <a:solidFill>
                  <a:srgbClr val="FF0000"/>
                </a:solidFill>
                <a:latin typeface="Arial" panose="020B0604020202020204" pitchFamily="34" charset="0"/>
              </a:rPr>
              <a:t>Hollanda</a:t>
            </a:r>
            <a:r>
              <a:rPr lang="tr-TR" altLang="en-US" b="1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Küçük boy ırktır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vücut dolgundur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canlı ağırlık 2-3 kg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vücudun ön yarısı saf beyaz renkte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arka tarafı kahverengi, gri, siyah vb.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iki renk tam ortadan ayrılır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arka ayakların yarısı beyazdır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kulaklar ve göz çevresi renklidir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beyaz renk burun ve alın üzerinden kulakların arasına doğru üçgen biçiminde sokulur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iki renk birbirinde bir çizgi ile ayrılır</a:t>
            </a:r>
          </a:p>
          <a:p>
            <a:pPr marL="0" indent="0" algn="just">
              <a:buNone/>
            </a:pPr>
            <a:endParaRPr lang="tr-TR" altLang="en-US" b="1" u="sng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Diğerleri</a:t>
            </a:r>
            <a:endParaRPr lang="tr-TR" altLang="en-US" sz="4400">
              <a:solidFill>
                <a:schemeClr val="tx2"/>
              </a:solidFill>
            </a:endParaRPr>
          </a:p>
        </p:txBody>
      </p:sp>
      <p:pic>
        <p:nvPicPr>
          <p:cNvPr id="31748" name="Picture 5" descr="C:\SGAF\Resimler\Hayvan resimleri\Tavşan\Dutch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754064"/>
            <a:ext cx="2819400" cy="191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9" name="Picture 6" descr="C:\SGAF\Resimler\Hayvan resimleri\Tavşan\Dutch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7700" y="2781300"/>
            <a:ext cx="2400300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10869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09800" y="762000"/>
            <a:ext cx="8153400" cy="5867400"/>
          </a:xfrm>
        </p:spPr>
        <p:txBody>
          <a:bodyPr/>
          <a:lstStyle/>
          <a:p>
            <a:pPr marL="0" indent="0" algn="just">
              <a:buClr>
                <a:schemeClr val="accent2"/>
              </a:buClr>
              <a:buNone/>
            </a:pPr>
            <a:r>
              <a:rPr lang="tr-TR" altLang="en-US" b="1" u="sng" smtClean="0">
                <a:solidFill>
                  <a:srgbClr val="FF0000"/>
                </a:solidFill>
                <a:latin typeface="Arial" panose="020B0604020202020204" pitchFamily="34" charset="0"/>
              </a:rPr>
              <a:t>Rex</a:t>
            </a:r>
            <a:r>
              <a:rPr lang="tr-TR" altLang="en-US" b="1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Kısa tüylü ırk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post önemli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tüyleri 18-22 mm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derisi yumuşak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tüyleri kısa, parlak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postunun her renge</a:t>
            </a:r>
          </a:p>
          <a:p>
            <a:pPr marL="0" indent="0" algn="just">
              <a:buClr>
                <a:schemeClr val="accent2"/>
              </a:buClr>
              <a:buNone/>
            </a:pPr>
            <a:r>
              <a:rPr lang="tr-TR" altLang="en-US">
                <a:latin typeface="Arial" panose="020B0604020202020204" pitchFamily="34" charset="0"/>
              </a:rPr>
              <a:t>  boyanabilmesi nedeniyle</a:t>
            </a:r>
          </a:p>
          <a:p>
            <a:pPr marL="0" indent="0" algn="just">
              <a:buClr>
                <a:schemeClr val="accent2"/>
              </a:buClr>
              <a:buNone/>
            </a:pPr>
            <a:r>
              <a:rPr lang="tr-TR" altLang="en-US">
                <a:latin typeface="Arial" panose="020B0604020202020204" pitchFamily="34" charset="0"/>
              </a:rPr>
              <a:t>  en çok tutulan tip </a:t>
            </a:r>
            <a:r>
              <a:rPr lang="tr-TR" altLang="en-US">
                <a:solidFill>
                  <a:srgbClr val="FF0000"/>
                </a:solidFill>
                <a:latin typeface="Arial" panose="020B0604020202020204" pitchFamily="34" charset="0"/>
              </a:rPr>
              <a:t>beyaz rex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vücut beyaz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gözler kırmızı veya mavi </a:t>
            </a:r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Diğerleri</a:t>
            </a:r>
            <a:endParaRPr lang="tr-TR" altLang="en-US" sz="4400">
              <a:solidFill>
                <a:schemeClr val="tx2"/>
              </a:solidFill>
            </a:endParaRPr>
          </a:p>
        </p:txBody>
      </p:sp>
      <p:pic>
        <p:nvPicPr>
          <p:cNvPr id="32772" name="Picture 5" descr="C:\SGAF\Resimler\Hayvan resimleri\Tavşan\JerseyWooly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762000"/>
            <a:ext cx="4495800" cy="374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29541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09800" y="762000"/>
            <a:ext cx="8153400" cy="5867400"/>
          </a:xfrm>
        </p:spPr>
        <p:txBody>
          <a:bodyPr/>
          <a:lstStyle/>
          <a:p>
            <a:pPr marL="0" indent="0" algn="just">
              <a:buClr>
                <a:schemeClr val="accent2"/>
              </a:buClr>
              <a:buNone/>
            </a:pPr>
            <a:r>
              <a:rPr lang="tr-TR" altLang="en-US" b="1" u="sng" smtClean="0">
                <a:solidFill>
                  <a:srgbClr val="FF0000"/>
                </a:solidFill>
                <a:latin typeface="Arial" panose="020B0604020202020204" pitchFamily="34" charset="0"/>
              </a:rPr>
              <a:t>Rex</a:t>
            </a:r>
            <a:r>
              <a:rPr lang="tr-TR" altLang="en-US" b="1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</a:p>
          <a:p>
            <a:pPr marL="0" indent="0" algn="just">
              <a:buNone/>
            </a:pPr>
            <a:r>
              <a:rPr lang="tr-TR" altLang="en-US" u="sng">
                <a:latin typeface="Arial" panose="020B0604020202020204" pitchFamily="34" charset="0"/>
              </a:rPr>
              <a:t>Ağır grupta</a:t>
            </a:r>
            <a:r>
              <a:rPr lang="tr-TR" altLang="en-US">
                <a:latin typeface="Arial" panose="020B0604020202020204" pitchFamily="34" charset="0"/>
              </a:rPr>
              <a:t>: </a:t>
            </a:r>
          </a:p>
          <a:p>
            <a:pPr marL="0" indent="0" algn="just">
              <a:buNone/>
            </a:pPr>
            <a:r>
              <a:rPr lang="tr-TR" altLang="en-US">
                <a:latin typeface="Arial" panose="020B0604020202020204" pitchFamily="34" charset="0"/>
              </a:rPr>
              <a:t>  Beyaz, Mavi, Chin</a:t>
            </a:r>
          </a:p>
          <a:p>
            <a:pPr marL="0" indent="0" algn="just">
              <a:buNone/>
            </a:pPr>
            <a:r>
              <a:rPr lang="tr-TR" altLang="en-US">
                <a:latin typeface="Arial" panose="020B0604020202020204" pitchFamily="34" charset="0"/>
              </a:rPr>
              <a:t>  ortalama 4 kg’dır.</a:t>
            </a:r>
          </a:p>
          <a:p>
            <a:pPr marL="0" indent="0" algn="just">
              <a:buNone/>
            </a:pPr>
            <a:r>
              <a:rPr lang="tr-TR" altLang="en-US" u="sng">
                <a:latin typeface="Arial" panose="020B0604020202020204" pitchFamily="34" charset="0"/>
              </a:rPr>
              <a:t>Orta grupta</a:t>
            </a:r>
            <a:r>
              <a:rPr lang="tr-TR" altLang="en-US">
                <a:latin typeface="Arial" panose="020B0604020202020204" pitchFamily="34" charset="0"/>
              </a:rPr>
              <a:t>:</a:t>
            </a:r>
          </a:p>
          <a:p>
            <a:pPr marL="0" indent="0" algn="just">
              <a:buNone/>
            </a:pPr>
            <a:r>
              <a:rPr lang="tr-TR" altLang="en-US">
                <a:latin typeface="Arial" panose="020B0604020202020204" pitchFamily="34" charset="0"/>
              </a:rPr>
              <a:t>  Siyah, Sarı, Havana, Castor </a:t>
            </a:r>
          </a:p>
          <a:p>
            <a:pPr marL="0" indent="0" algn="just">
              <a:buNone/>
            </a:pPr>
            <a:r>
              <a:rPr lang="tr-TR" altLang="en-US">
                <a:latin typeface="Arial" panose="020B0604020202020204" pitchFamily="34" charset="0"/>
              </a:rPr>
              <a:t>  ortalama 3.5 kg’dır.</a:t>
            </a:r>
          </a:p>
          <a:p>
            <a:pPr marL="0" indent="0" algn="just">
              <a:buNone/>
            </a:pPr>
            <a:r>
              <a:rPr lang="tr-TR" altLang="en-US" u="sng">
                <a:latin typeface="Arial" panose="020B0604020202020204" pitchFamily="34" charset="0"/>
              </a:rPr>
              <a:t>Hafif grupta:</a:t>
            </a:r>
          </a:p>
          <a:p>
            <a:pPr marL="0" indent="0" algn="just">
              <a:buNone/>
            </a:pPr>
            <a:r>
              <a:rPr lang="tr-TR" altLang="en-US">
                <a:latin typeface="Arial" panose="020B0604020202020204" pitchFamily="34" charset="0"/>
              </a:rPr>
              <a:t>  Lux, Marder.2.5-3.0 kg</a:t>
            </a:r>
            <a:endParaRPr lang="tr-TR" altLang="en-US" b="1" u="sng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Diğerleri</a:t>
            </a:r>
            <a:endParaRPr lang="tr-TR" altLang="en-US" sz="4400">
              <a:solidFill>
                <a:schemeClr val="tx2"/>
              </a:solidFill>
            </a:endParaRPr>
          </a:p>
        </p:txBody>
      </p:sp>
      <p:pic>
        <p:nvPicPr>
          <p:cNvPr id="33796" name="Picture 4" descr="C:\SGAF\Resimler\Hayvan resimleri\Tavşan\Minirex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997326"/>
            <a:ext cx="4343400" cy="286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7" name="Picture 5" descr="C:\SGAF\Resimler\Hayvan resimleri\Tavşan\o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838200"/>
            <a:ext cx="30480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230905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303</Words>
  <Application>Microsoft Office PowerPoint</Application>
  <PresentationFormat>Geniş ekran</PresentationFormat>
  <Paragraphs>64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Wingdings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Fatih</dc:creator>
  <cp:lastModifiedBy>Fatih</cp:lastModifiedBy>
  <cp:revision>1</cp:revision>
  <dcterms:created xsi:type="dcterms:W3CDTF">2019-10-16T13:58:46Z</dcterms:created>
  <dcterms:modified xsi:type="dcterms:W3CDTF">2019-10-16T13:58:54Z</dcterms:modified>
</cp:coreProperties>
</file>