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350" r:id="rId5"/>
    <p:sldId id="261" r:id="rId6"/>
    <p:sldId id="351" r:id="rId7"/>
    <p:sldId id="263" r:id="rId8"/>
    <p:sldId id="34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8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241085" y="2704036"/>
            <a:ext cx="13088960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497E8-C68C-450E-8755-81D3DDBA3FF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008303" y="501843"/>
            <a:ext cx="7766936" cy="1646302"/>
          </a:xfrm>
        </p:spPr>
        <p:txBody>
          <a:bodyPr/>
          <a:lstStyle/>
          <a:p>
            <a:r>
              <a:rPr lang="tr-TR" dirty="0"/>
              <a:t>TURİZM PAZARLAMASI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87859F3-26E5-49D7-9AA6-AA28DB728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17" y="1237189"/>
            <a:ext cx="8549409" cy="419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6D7BF7-248D-473F-962C-A0C216434A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7407" y="240146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Amerikan Pazarlama Birliğine göre pazarlama: </a:t>
            </a:r>
            <a:br>
              <a:rPr lang="tr-TR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tr-T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tr-T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tr-TR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Kişilerin ve örgütlerin amaçlarına uygun bir şekilde </a:t>
            </a:r>
            <a:r>
              <a:rPr lang="tr-TR" sz="440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mübadeleyi </a:t>
            </a:r>
            <a:r>
              <a:rPr lang="tr-TR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sağlamak üzere </a:t>
            </a:r>
            <a:r>
              <a:rPr lang="tr-TR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ürünlerin, hizmetlerin ve düşüncelerin </a:t>
            </a:r>
            <a:r>
              <a:rPr lang="tr-TR" sz="4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yaratılması, fiyatlandırılması, dağıtımı ve tutundurma </a:t>
            </a:r>
            <a:r>
              <a:rPr lang="tr-TR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çabalarının </a:t>
            </a:r>
            <a:r>
              <a:rPr lang="tr-TR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planlanması </a:t>
            </a:r>
            <a:r>
              <a:rPr lang="tr-TR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 </a:t>
            </a:r>
            <a:r>
              <a:rPr lang="tr-TR" sz="4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uygulanması </a:t>
            </a:r>
            <a:r>
              <a:rPr lang="tr-TR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sürecidir.</a:t>
            </a:r>
            <a:r>
              <a:rPr lang="tr-TR" sz="4400" dirty="0"/>
              <a:t/>
            </a:r>
            <a:br>
              <a:rPr lang="tr-TR" sz="4400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99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455CD7-FF39-491B-8F64-DBBCD31223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0917" y="1511069"/>
            <a:ext cx="11422302" cy="5994400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Çağdaş pazarlamanın eylemleri­nin taşıdığı toplumsal sorumluluğu gereğince, mal ve hizmet üreten firmaların uzun dönemde; firma ürününü satın alan </a:t>
            </a:r>
            <a:r>
              <a:rPr lang="tr-TR" sz="2400" dirty="0">
                <a:solidFill>
                  <a:srgbClr val="FFFF00"/>
                </a:solidFill>
              </a:rPr>
              <a:t>müşterilerin </a:t>
            </a:r>
            <a:r>
              <a:rPr lang="tr-TR" sz="2400" dirty="0">
                <a:solidFill>
                  <a:srgbClr val="FF0000"/>
                </a:solidFill>
              </a:rPr>
              <a:t>isteklerinin ve beklentilerinin karşılanması</a:t>
            </a:r>
            <a:r>
              <a:rPr lang="tr-TR" sz="2400" dirty="0"/>
              <a:t>, </a:t>
            </a:r>
            <a:r>
              <a:rPr lang="tr-TR" sz="2400" dirty="0">
                <a:solidFill>
                  <a:srgbClr val="00B0F0"/>
                </a:solidFill>
              </a:rPr>
              <a:t>firma çalışmalarından etkilen</a:t>
            </a:r>
            <a:r>
              <a:rPr lang="tr-TR" sz="2400" b="1" dirty="0">
                <a:solidFill>
                  <a:srgbClr val="002060"/>
                </a:solidFill>
              </a:rPr>
              <a:t>en toplumsal </a:t>
            </a:r>
            <a:r>
              <a:rPr lang="tr-TR" sz="2400" dirty="0">
                <a:solidFill>
                  <a:srgbClr val="00B0F0"/>
                </a:solidFill>
              </a:rPr>
              <a:t>isteklerin karşılanması</a:t>
            </a:r>
            <a:r>
              <a:rPr lang="tr-TR" sz="2400" dirty="0"/>
              <a:t> ve </a:t>
            </a:r>
            <a:r>
              <a:rPr lang="tr-TR" sz="2400" b="1" dirty="0"/>
              <a:t>firmanın kâr amacının karşılanması arasında </a:t>
            </a:r>
            <a:r>
              <a:rPr lang="tr-TR" sz="2400" dirty="0"/>
              <a:t>bir denge kurulması için çaba göstermesini, </a:t>
            </a:r>
            <a:r>
              <a:rPr lang="tr-TR" sz="2400" b="1" u="sng" dirty="0"/>
              <a:t>toplumsal yararların ve firma yararlarının </a:t>
            </a:r>
            <a:r>
              <a:rPr lang="tr-TR" sz="2400" dirty="0"/>
              <a:t>birlikte değerlendirilmesi bakımından zorunlu kılmaktadır.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0198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455CD7-FF39-491B-8F64-DBBCD312236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7043" y="535709"/>
            <a:ext cx="11422302" cy="5994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/>
          </a:p>
          <a:p>
            <a:pPr algn="just"/>
            <a:r>
              <a:rPr lang="tr-TR" sz="2400" b="1" dirty="0" smtClean="0">
                <a:solidFill>
                  <a:srgbClr val="FF0000"/>
                </a:solidFill>
              </a:rPr>
              <a:t>Globalleşme ve teknolojik gelişmeler</a:t>
            </a:r>
            <a:r>
              <a:rPr lang="tr-TR" sz="2400" dirty="0" smtClean="0"/>
              <a:t>, rekabeti artırmış ve ürün ve/veya hizmetler arasında </a:t>
            </a:r>
            <a:r>
              <a:rPr lang="tr-TR" sz="2400" b="1" dirty="0" smtClean="0">
                <a:solidFill>
                  <a:srgbClr val="FF0000"/>
                </a:solidFill>
              </a:rPr>
              <a:t>kalite farkını </a:t>
            </a:r>
            <a:r>
              <a:rPr lang="tr-TR" sz="2400" dirty="0" smtClean="0"/>
              <a:t>neredeyse </a:t>
            </a:r>
            <a:r>
              <a:rPr lang="tr-TR" sz="2400" b="1" u="sng" dirty="0" smtClean="0"/>
              <a:t>sıfıra </a:t>
            </a:r>
            <a:r>
              <a:rPr lang="tr-TR" sz="2400" dirty="0" smtClean="0"/>
              <a:t>indirmiştir. Günümüzde işletmelerin başarı veya başarısızlığı pazarlama çabalarının etkinliğine bağlıdır. Bundan dolayı, işletmelerin pazarlama departmanları, belki de üretim departmanlarından daha </a:t>
            </a:r>
            <a:r>
              <a:rPr lang="tr-TR" sz="2400" b="1" dirty="0" smtClean="0">
                <a:solidFill>
                  <a:srgbClr val="FF0000"/>
                </a:solidFill>
              </a:rPr>
              <a:t>önemli</a:t>
            </a:r>
            <a:r>
              <a:rPr lang="tr-TR" sz="2400" dirty="0" smtClean="0"/>
              <a:t> hale gelmiştir. Günümüz rekabetçi pazarlarında üreticinin, tüketiciye sağlayacağı değer, işletmenin hayatta kalmasının en önemli araçlarından biridir. İşletmelerin tüketicileri için </a:t>
            </a:r>
            <a:r>
              <a:rPr lang="tr-TR" sz="2400" b="1" dirty="0" smtClean="0">
                <a:solidFill>
                  <a:srgbClr val="FF0000"/>
                </a:solidFill>
              </a:rPr>
              <a:t>değer yaratma çabalarının altında, tüketicilerinden daha yüksek bir sadakat sağlama çabasının yat­tığı belirtilmektedir. </a:t>
            </a:r>
            <a:r>
              <a:rPr lang="tr-TR" sz="2400" dirty="0" smtClean="0"/>
              <a:t>İşletmeler açısından değer yaratma, sadık müşteri profili yaratmayı amaçlar. Günümüzde, işletmeye sadık müşteriler oluşturmak </a:t>
            </a:r>
            <a:r>
              <a:rPr lang="tr-TR" sz="2400" b="1" u="sng" dirty="0" smtClean="0"/>
              <a:t>en iyi pazarlama aracıdır.</a:t>
            </a:r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466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>
            <a:extLst>
              <a:ext uri="{FF2B5EF4-FFF2-40B4-BE49-F238E27FC236}">
                <a16:creationId xmlns:a16="http://schemas.microsoft.com/office/drawing/2014/main" id="{F115FB2D-37E7-49D4-97C9-5AC45459F9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3818" y="992261"/>
            <a:ext cx="8596668" cy="1320800"/>
          </a:xfrm>
        </p:spPr>
        <p:txBody>
          <a:bodyPr/>
          <a:lstStyle/>
          <a:p>
            <a:pPr eaLnBrk="1" hangingPunct="1"/>
            <a:r>
              <a:rPr lang="tr-TR" altLang="tr-TR" b="1" dirty="0"/>
              <a:t>İhtiyaç / Gereksinme?</a:t>
            </a:r>
            <a:endParaRPr lang="tr-TR" altLang="tr-TR" dirty="0"/>
          </a:p>
        </p:txBody>
      </p:sp>
      <p:sp>
        <p:nvSpPr>
          <p:cNvPr id="7171" name="2 İçerik Yer Tutucusu">
            <a:extLst>
              <a:ext uri="{FF2B5EF4-FFF2-40B4-BE49-F238E27FC236}">
                <a16:creationId xmlns:a16="http://schemas.microsoft.com/office/drawing/2014/main" id="{3FA36F2F-F323-4D53-81B6-1DD040DE162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18715" y="3215117"/>
            <a:ext cx="10480193" cy="1524721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tr-TR" altLang="tr-TR" sz="2400" dirty="0"/>
              <a:t>Yararlı olacağı düşünülen bir şeyin eksikliği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Kişinin “arzu ettiği durum” ile “içinde bulunduğu durum” arasındaki fark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>
            <a:extLst>
              <a:ext uri="{FF2B5EF4-FFF2-40B4-BE49-F238E27FC236}">
                <a16:creationId xmlns:a16="http://schemas.microsoft.com/office/drawing/2014/main" id="{B82766A3-F4B2-40B7-9186-FAC4238334B9}"/>
              </a:ext>
            </a:extLst>
          </p:cNvPr>
          <p:cNvSpPr txBox="1">
            <a:spLocks/>
          </p:cNvSpPr>
          <p:nvPr/>
        </p:nvSpPr>
        <p:spPr>
          <a:xfrm>
            <a:off x="418716" y="121847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b="1" dirty="0"/>
              <a:t>İstek?</a:t>
            </a:r>
            <a:endParaRPr lang="tr-TR" altLang="tr-TR" dirty="0"/>
          </a:p>
        </p:txBody>
      </p:sp>
      <p:sp>
        <p:nvSpPr>
          <p:cNvPr id="5" name="2 İçerik Yer Tutucusu">
            <a:extLst>
              <a:ext uri="{FF2B5EF4-FFF2-40B4-BE49-F238E27FC236}">
                <a16:creationId xmlns:a16="http://schemas.microsoft.com/office/drawing/2014/main" id="{7FA83300-003A-449F-A45B-E5C7A780B2B3}"/>
              </a:ext>
            </a:extLst>
          </p:cNvPr>
          <p:cNvSpPr txBox="1">
            <a:spLocks/>
          </p:cNvSpPr>
          <p:nvPr/>
        </p:nvSpPr>
        <p:spPr>
          <a:xfrm>
            <a:off x="418716" y="2773872"/>
            <a:ext cx="98798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tr-TR" sz="2000" dirty="0"/>
              <a:t>İçinde yaşanan çevre ve kişilik özelliklerine bağlı olarak şekillenmiş gereksinmeler</a:t>
            </a:r>
          </a:p>
          <a:p>
            <a:pPr marL="0" indent="0" algn="just">
              <a:buNone/>
              <a:defRPr/>
            </a:pPr>
            <a:r>
              <a:rPr lang="tr-TR" sz="2000" dirty="0"/>
              <a:t>(Aç bir Afrikalının yemek isteğiyle modern bir toplumda yaşayan insanların ki farklıdır.)</a:t>
            </a:r>
          </a:p>
          <a:p>
            <a:pPr algn="just">
              <a:defRPr/>
            </a:pPr>
            <a:r>
              <a:rPr lang="tr-TR" sz="2000" dirty="0"/>
              <a:t> Pazarlamanın temel hedefi yalnızca bir gereksinimi karşılamak değil, o gereksinimi duyan insanın </a:t>
            </a:r>
            <a:r>
              <a:rPr lang="tr-TR" sz="2000" b="1" u="sng" dirty="0"/>
              <a:t>ihtiyacına göre </a:t>
            </a:r>
            <a:r>
              <a:rPr lang="tr-TR" sz="2000" dirty="0"/>
              <a:t>karşılamaktır. İnsan gereksinimleri genelde sabittir, ancak bunu karşılayacak ürünler değiştikçe istek de değişir.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531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>
            <a:extLst>
              <a:ext uri="{FF2B5EF4-FFF2-40B4-BE49-F238E27FC236}">
                <a16:creationId xmlns:a16="http://schemas.microsoft.com/office/drawing/2014/main" id="{18E4911B-6C6D-4FD6-84B6-D9423ADEEC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0283" y="965331"/>
            <a:ext cx="8596668" cy="1320800"/>
          </a:xfrm>
        </p:spPr>
        <p:txBody>
          <a:bodyPr/>
          <a:lstStyle/>
          <a:p>
            <a:pPr eaLnBrk="1" hangingPunct="1"/>
            <a:r>
              <a:rPr lang="tr-TR" altLang="tr-TR" b="1" dirty="0"/>
              <a:t>Talep?</a:t>
            </a:r>
            <a:endParaRPr lang="tr-TR" altLang="tr-TR" dirty="0"/>
          </a:p>
        </p:txBody>
      </p:sp>
      <p:sp>
        <p:nvSpPr>
          <p:cNvPr id="9219" name="2 İçerik Yer Tutucusu">
            <a:extLst>
              <a:ext uri="{FF2B5EF4-FFF2-40B4-BE49-F238E27FC236}">
                <a16:creationId xmlns:a16="http://schemas.microsoft.com/office/drawing/2014/main" id="{545D7318-7F85-45B8-BCAE-F16549CED6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3254" y="2357252"/>
            <a:ext cx="10554084" cy="2055091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2400" dirty="0"/>
              <a:t>Parasal güç ile desteklenmiş istektir. 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İnsanlar, sınırsız gereksinimlerini sınırlı alım gücüyle karşılarken, onlara en fazla tatmini sağlayacak ürünleri satın alırlar.</a:t>
            </a:r>
          </a:p>
          <a:p>
            <a:pPr eaLnBrk="1" hangingPunct="1"/>
            <a:endParaRPr lang="tr-TR" alt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8694" y="93508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Kaynakça</a:t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Unvan 1">
            <a:extLst>
              <a:ext uri="{FF2B5EF4-FFF2-40B4-BE49-F238E27FC236}">
                <a16:creationId xmlns:a16="http://schemas.microsoft.com/office/drawing/2014/main" id="{84BAAAE3-2F95-4666-83AB-7A974851554E}"/>
              </a:ext>
            </a:extLst>
          </p:cNvPr>
          <p:cNvSpPr txBox="1">
            <a:spLocks/>
          </p:cNvSpPr>
          <p:nvPr/>
        </p:nvSpPr>
        <p:spPr>
          <a:xfrm>
            <a:off x="718694" y="2672443"/>
            <a:ext cx="9583546" cy="31884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dirty="0" smtClean="0"/>
              <a:t>Nazmi Kozak, Turizm Pazarlaması, Detay Yayıncılık</a:t>
            </a:r>
          </a:p>
          <a:p>
            <a:endParaRPr lang="tr-TR" sz="2400" b="1" dirty="0"/>
          </a:p>
          <a:p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>Bahattin </a:t>
            </a:r>
            <a:r>
              <a:rPr lang="tr-TR" sz="2400" b="1" dirty="0" err="1" smtClean="0"/>
              <a:t>Rızaoğlu</a:t>
            </a:r>
            <a:r>
              <a:rPr lang="tr-TR" sz="2400" b="1" dirty="0" smtClean="0"/>
              <a:t>, </a:t>
            </a:r>
            <a:r>
              <a:rPr lang="tr-TR" sz="2400" b="1" dirty="0"/>
              <a:t>Turizm Pazarlaması, Detay </a:t>
            </a:r>
            <a:r>
              <a:rPr lang="tr-TR" sz="2400" b="1" dirty="0" smtClean="0"/>
              <a:t>Yayıncılık</a:t>
            </a:r>
          </a:p>
          <a:p>
            <a:endParaRPr lang="tr-TR" sz="2400" b="1" dirty="0" smtClean="0"/>
          </a:p>
          <a:p>
            <a:endParaRPr lang="tr-TR" sz="2400" b="1" dirty="0"/>
          </a:p>
          <a:p>
            <a:r>
              <a:rPr lang="tr-TR" sz="2400" b="1" dirty="0" smtClean="0"/>
              <a:t>Hacıoğlu Necdet, </a:t>
            </a:r>
            <a:r>
              <a:rPr lang="tr-TR" sz="2400" b="1" dirty="0"/>
              <a:t>Turizm Pazarlaması, </a:t>
            </a:r>
            <a:r>
              <a:rPr lang="tr-TR" sz="2400" b="1" dirty="0" smtClean="0"/>
              <a:t>Nobel </a:t>
            </a:r>
            <a:r>
              <a:rPr lang="tr-TR" sz="2400" b="1" dirty="0"/>
              <a:t>Yayıncılık</a:t>
            </a:r>
          </a:p>
          <a:p>
            <a:endParaRPr lang="tr-TR" sz="2400" b="1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3654873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250</TotalTime>
  <Words>282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Yüzeyler</vt:lpstr>
      <vt:lpstr>TURİZM PAZARLAMASI</vt:lpstr>
      <vt:lpstr>Amerikan Pazarlama Birliğine göre pazarlama:   Kişilerin ve örgütlerin amaçlarına uygun bir şekilde mübadeleyi sağlamak üzere ürünlerin, hizmetlerin ve düşüncelerin yaratılması, fiyatlandırılması, dağıtımı ve tutundurma çabalarının planlanması ve uygulanması sürecidir. </vt:lpstr>
      <vt:lpstr>PowerPoint Sunusu</vt:lpstr>
      <vt:lpstr>PowerPoint Sunusu</vt:lpstr>
      <vt:lpstr>İhtiyaç / Gereksinme?</vt:lpstr>
      <vt:lpstr>PowerPoint Sunusu</vt:lpstr>
      <vt:lpstr>Talep?</vt:lpstr>
      <vt:lpstr>Kaynakça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Fuat Atasoy</dc:creator>
  <cp:lastModifiedBy>Fuat Atasoy</cp:lastModifiedBy>
  <cp:revision>31</cp:revision>
  <dcterms:created xsi:type="dcterms:W3CDTF">2019-02-18T10:31:28Z</dcterms:created>
  <dcterms:modified xsi:type="dcterms:W3CDTF">2019-05-01T17:10:10Z</dcterms:modified>
</cp:coreProperties>
</file>