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7" r:id="rId3"/>
    <p:sldId id="335" r:id="rId4"/>
    <p:sldId id="336" r:id="rId5"/>
    <p:sldId id="288" r:id="rId6"/>
    <p:sldId id="269" r:id="rId7"/>
    <p:sldId id="270" r:id="rId8"/>
    <p:sldId id="271" r:id="rId9"/>
    <p:sldId id="272" r:id="rId10"/>
    <p:sldId id="273" r:id="rId11"/>
    <p:sldId id="274" r:id="rId12"/>
    <p:sldId id="275" r:id="rId13"/>
  </p:sldIdLst>
  <p:sldSz cx="9144000" cy="6858000" type="screen4x3"/>
  <p:notesSz cx="6858000" cy="9144000"/>
  <p:defaultTextStyle>
    <a:defPPr>
      <a:defRPr lang="tr-TR"/>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87" d="100"/>
          <a:sy n="87" d="100"/>
        </p:scale>
        <p:origin x="150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4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CF474FC-30A2-43E5-B545-1BA7217BE5B5}" type="datetimeFigureOut">
              <a:rPr lang="tr-TR"/>
              <a:pPr>
                <a:defRPr/>
              </a:pPr>
              <a:t>14.2.2018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7AD425C-0BC0-4D92-BFF3-FC4E391DFC3E}" type="slidenum">
              <a:rPr lang="tr-TR"/>
              <a:pPr>
                <a:defRPr/>
              </a:pPr>
              <a:t>‹#›</a:t>
            </a:fld>
            <a:endParaRPr lang="tr-TR"/>
          </a:p>
        </p:txBody>
      </p:sp>
    </p:spTree>
    <p:extLst>
      <p:ext uri="{BB962C8B-B14F-4D97-AF65-F5344CB8AC3E}">
        <p14:creationId xmlns:p14="http://schemas.microsoft.com/office/powerpoint/2010/main" val="12148116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782B73CA-4F50-4907-B7E3-F6E7B5FDD383}"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0BD81C28-76EC-4F23-87DB-D696A1EF705A}"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D14ECC32-B681-46BB-8458-E88A7A99EE50}"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CFB64B52-4606-4416-B91D-6CB145FCCC29}"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323CE288-465B-4217-B3C5-DCABBF1A8E0B}"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E24F4365-2D68-47FC-A40D-D9C535B8E301}"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9EF2F2AF-4D2B-48E2-83E1-9E56BA825527}"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8296CA9-E98F-4BB1-98B2-759A48C040DF}"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AA6F5892-A0E4-41D3-9B2F-9FF2B66AF225}"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1F2F7F0-C5A7-41F9-A7D3-D8FAADC920B5}"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859F83AA-4749-4048-AB1F-CD4B676E0C5F}"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DA2BF83D-275F-4353-8ABE-AEFF8FB80448}"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26D25EB4-44CD-4189-BEBD-82A3746052E1}" type="datetimeFigureOut">
              <a:rPr lang="tr-TR"/>
              <a:pPr>
                <a:defRPr/>
              </a:pPr>
              <a:t>14.2.2018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D53C515D-81C1-46A6-9CA4-C8D53D4D2F7B}"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AB80F497-A98D-4CAF-ACCC-15F7E0A199A3}" type="datetimeFigureOut">
              <a:rPr lang="tr-TR"/>
              <a:pPr>
                <a:defRPr/>
              </a:pPr>
              <a:t>14.2.2018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B6E5F91D-783D-432E-B1FF-4303F12FF945}"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1A18A942-46B8-4DF2-A36A-61A0EC3CF878}" type="datetimeFigureOut">
              <a:rPr lang="tr-TR"/>
              <a:pPr>
                <a:defRPr/>
              </a:pPr>
              <a:t>14.2.2018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BD9F2B96-D43C-4C80-B05F-DBDC67B33D9C}"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263660BE-8ACE-4DEB-AEA7-42AAA1F20F90}"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BAEEE7F-654E-4BBB-917F-92A5FAD8DDC6}"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72A86E25-0FF1-4465-8991-EFA9F581D0E1}"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17FC0BC1-7AC3-4DF9-8D35-5A563F7DA51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548A01D-9194-4E8B-9BF4-E4FBBD2BF2BB}" type="datetimeFigureOut">
              <a:rPr lang="tr-TR"/>
              <a:pPr>
                <a:defRPr/>
              </a:pPr>
              <a:t>14.2.2018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36ED53A-EBD9-45D3-B263-4671EDE39E8E}"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908175" y="1601788"/>
            <a:ext cx="5761038" cy="1554162"/>
          </a:xfrm>
          <a:prstGeom prst="rect">
            <a:avLst/>
          </a:prstGeom>
          <a:noFill/>
          <a:ln w="9525">
            <a:noFill/>
            <a:miter lim="800000"/>
            <a:headEnd/>
            <a:tailEnd/>
          </a:ln>
        </p:spPr>
        <p:txBody>
          <a:bodyPr anchor="ctr">
            <a:spAutoFit/>
          </a:bodyPr>
          <a:lstStyle/>
          <a:p>
            <a:r>
              <a:rPr lang="tr-TR" sz="3200" b="1">
                <a:latin typeface="Times New Roman" pitchFamily="18" charset="0"/>
                <a:cs typeface="Times New Roman" pitchFamily="18" charset="0"/>
              </a:rPr>
              <a:t>         KİŞİLİK GELİŞİMİ</a:t>
            </a:r>
          </a:p>
          <a:p>
            <a:r>
              <a:rPr lang="tr-TR" sz="3200" b="1">
                <a:latin typeface="Times New Roman" pitchFamily="18" charset="0"/>
                <a:cs typeface="Times New Roman" pitchFamily="18" charset="0"/>
              </a:rPr>
              <a:t>    PSİKOSOSYAL GELİŞİM </a:t>
            </a:r>
          </a:p>
          <a:p>
            <a:r>
              <a:rPr lang="tr-TR" sz="3200" b="1">
                <a:latin typeface="Times New Roman" pitchFamily="18" charset="0"/>
                <a:cs typeface="Times New Roman" pitchFamily="18" charset="0"/>
              </a:rPr>
              <a:t>                 KURAMI</a:t>
            </a:r>
            <a:endParaRPr lang="tr-TR" sz="32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683568" y="980728"/>
            <a:ext cx="8208912" cy="3081338"/>
          </a:xfrm>
          <a:prstGeom prst="rect">
            <a:avLst/>
          </a:prstGeom>
          <a:noFill/>
          <a:ln w="9525">
            <a:noFill/>
            <a:miter lim="800000"/>
            <a:headEnd/>
            <a:tailEnd/>
          </a:ln>
        </p:spPr>
        <p:txBody>
          <a:bodyPr wrap="square" anchor="ctr">
            <a:spAutoFit/>
          </a:bodyPr>
          <a:lstStyle/>
          <a:p>
            <a:pPr indent="450850" algn="just"/>
            <a:r>
              <a:rPr lang="tr-TR" b="1" dirty="0">
                <a:ea typeface="Times New Roman" pitchFamily="18" charset="0"/>
                <a:cs typeface="Arial" charset="0"/>
              </a:rPr>
              <a:t>Kimlik Kazanmaya Karşı - Kimlik Krizi (12-18 yaş)</a:t>
            </a:r>
            <a:endParaRPr lang="tr-TR" dirty="0">
              <a:ea typeface="Times New Roman" pitchFamily="18" charset="0"/>
              <a:cs typeface="Arial" charset="0"/>
            </a:endParaRPr>
          </a:p>
          <a:p>
            <a:pPr indent="450850" algn="just" eaLnBrk="0" hangingPunct="0"/>
            <a:r>
              <a:rPr lang="tr-TR" dirty="0">
                <a:ea typeface="Times New Roman" pitchFamily="18" charset="0"/>
                <a:cs typeface="Arial" charset="0"/>
              </a:rPr>
              <a:t>Ergenlik döneminde gencin yaşadığı temel karmaşa, kimlik kazanmaya karşı kimlik krizidir. Bu dönemi başarılı bir biçimde tamamlamış olan bir gençten, kendine özgü olumlu bir kimlik duygusu geliştirebilmesi beklenir.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323528" y="1052736"/>
            <a:ext cx="8572500" cy="2282825"/>
          </a:xfrm>
          <a:prstGeom prst="rect">
            <a:avLst/>
          </a:prstGeom>
          <a:noFill/>
          <a:ln w="9525">
            <a:noFill/>
            <a:miter lim="800000"/>
            <a:headEnd/>
            <a:tailEnd/>
          </a:ln>
        </p:spPr>
        <p:txBody>
          <a:bodyPr anchor="ctr">
            <a:spAutoFit/>
          </a:bodyPr>
          <a:lstStyle/>
          <a:p>
            <a:pPr indent="450850" algn="just"/>
            <a:r>
              <a:rPr lang="tr-TR" sz="2400" b="1" dirty="0">
                <a:ea typeface="Times New Roman" pitchFamily="18" charset="0"/>
                <a:cs typeface="Arial" charset="0"/>
              </a:rPr>
              <a:t>Ergenlik Sonrası Yaşanan Karmaşalar</a:t>
            </a:r>
            <a:endParaRPr lang="tr-TR" sz="2400" dirty="0">
              <a:ea typeface="Times New Roman" pitchFamily="18" charset="0"/>
              <a:cs typeface="Arial" charset="0"/>
            </a:endParaRPr>
          </a:p>
          <a:p>
            <a:pPr indent="450850" algn="just" eaLnBrk="0" hangingPunct="0"/>
            <a:r>
              <a:rPr lang="tr-TR" sz="2400" dirty="0" err="1">
                <a:ea typeface="Times New Roman" pitchFamily="18" charset="0"/>
                <a:cs typeface="Arial" charset="0"/>
              </a:rPr>
              <a:t>Erikson</a:t>
            </a:r>
            <a:r>
              <a:rPr lang="tr-TR" sz="2400" dirty="0">
                <a:ea typeface="Times New Roman" pitchFamily="18" charset="0"/>
                <a:cs typeface="Arial" charset="0"/>
              </a:rPr>
              <a:t>, ergenlik döneminden sonra bireyin genç yetişkinlik, yetişkinlik ve yaşlılık dönemlerinde üç farklı karmaşa daha yaşadığını belirterek sırası ile bunları yakınlığa karşı-yalıtılmışlık, üretkenliğe karşı-durgunluk ve benlik bütünlüğüne karşı-umutsuzluk olarak adlandırmıştır.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179512" y="1196752"/>
            <a:ext cx="8605837" cy="3743325"/>
          </a:xfrm>
          <a:prstGeom prst="rect">
            <a:avLst/>
          </a:prstGeom>
          <a:noFill/>
          <a:ln w="9525">
            <a:noFill/>
            <a:miter lim="800000"/>
            <a:headEnd/>
            <a:tailEnd/>
          </a:ln>
        </p:spPr>
        <p:txBody>
          <a:bodyPr anchor="ctr">
            <a:spAutoFit/>
          </a:bodyPr>
          <a:lstStyle/>
          <a:p>
            <a:pPr indent="450850" algn="just"/>
            <a:r>
              <a:rPr lang="tr-TR" sz="2400" b="1" dirty="0" err="1">
                <a:ea typeface="Times New Roman" pitchFamily="18" charset="0"/>
                <a:cs typeface="Arial" charset="0"/>
              </a:rPr>
              <a:t>Psikososyal</a:t>
            </a:r>
            <a:r>
              <a:rPr lang="tr-TR" sz="2400" b="1" dirty="0">
                <a:ea typeface="Times New Roman" pitchFamily="18" charset="0"/>
                <a:cs typeface="Arial" charset="0"/>
              </a:rPr>
              <a:t> Gelişim Kuramının Eğitim Açısından Sonuçları</a:t>
            </a:r>
            <a:endParaRPr lang="tr-TR" sz="2400" dirty="0">
              <a:ea typeface="Times New Roman" pitchFamily="18" charset="0"/>
              <a:cs typeface="Arial" charset="0"/>
            </a:endParaRPr>
          </a:p>
          <a:p>
            <a:pPr indent="450850" algn="just" eaLnBrk="0" hangingPunct="0"/>
            <a:r>
              <a:rPr lang="tr-TR" sz="2400" dirty="0" err="1">
                <a:ea typeface="Times New Roman" pitchFamily="18" charset="0"/>
                <a:cs typeface="Arial" charset="0"/>
              </a:rPr>
              <a:t>Erikson’a</a:t>
            </a:r>
            <a:r>
              <a:rPr lang="tr-TR" sz="2400" dirty="0">
                <a:ea typeface="Times New Roman" pitchFamily="18" charset="0"/>
                <a:cs typeface="Arial" charset="0"/>
              </a:rPr>
              <a:t> göre erken çocukluk döneminde, ana-baba ile çocuk arasındaki ilişkiler kişilik gelişimi açısından önem</a:t>
            </a:r>
            <a:r>
              <a:rPr lang="tr-TR" sz="2400" dirty="0">
                <a:cs typeface="Arial" charset="0"/>
              </a:rPr>
              <a:t>li </a:t>
            </a:r>
            <a:r>
              <a:rPr lang="tr-TR" sz="2400" dirty="0" err="1">
                <a:cs typeface="Arial" charset="0"/>
              </a:rPr>
              <a:t>değildir.</a:t>
            </a:r>
            <a:r>
              <a:rPr lang="tr-TR" sz="2400" dirty="0" err="1">
                <a:cs typeface="Times New Roman" pitchFamily="18" charset="0"/>
              </a:rPr>
              <a:t>Erikson'un</a:t>
            </a:r>
            <a:r>
              <a:rPr lang="tr-TR" sz="2400" dirty="0">
                <a:cs typeface="Times New Roman" pitchFamily="18" charset="0"/>
              </a:rPr>
              <a:t> kuramından çıkarılması gereken önemli bir </a:t>
            </a:r>
            <a:r>
              <a:rPr lang="tr-TR" sz="2400" dirty="0" err="1">
                <a:cs typeface="Times New Roman" pitchFamily="18" charset="0"/>
              </a:rPr>
              <a:t>sonuç,öğretmenin</a:t>
            </a:r>
            <a:r>
              <a:rPr lang="tr-TR" sz="2400" dirty="0">
                <a:cs typeface="Times New Roman" pitchFamily="18" charset="0"/>
              </a:rPr>
              <a:t> bireyin kişilik gelişimini kolaylaştırmada ya da zorlaştırmada önemli olduğudur. Bu bakımdan okul öncesi öğretmenleri, çocuğun girişimcilik duyguları geliştirebilmesi </a:t>
            </a:r>
            <a:r>
              <a:rPr lang="tr-TR" sz="2400" dirty="0" err="1">
                <a:cs typeface="Times New Roman" pitchFamily="18" charset="0"/>
              </a:rPr>
              <a:t>için</a:t>
            </a:r>
            <a:r>
              <a:rPr lang="tr-TR" sz="2400" dirty="0" err="1">
                <a:cs typeface="Arial" charset="0"/>
              </a:rPr>
              <a:t>,destek</a:t>
            </a:r>
            <a:r>
              <a:rPr lang="tr-TR" sz="2400" dirty="0">
                <a:cs typeface="Arial" charset="0"/>
              </a:rPr>
              <a:t> ve</a:t>
            </a:r>
            <a:r>
              <a:rPr lang="tr-TR" sz="2400" dirty="0">
                <a:cs typeface="Times New Roman" pitchFamily="18" charset="0"/>
              </a:rPr>
              <a:t> ana-babalara da yol gösterici olmaları gerekmektedir.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23850" y="1268413"/>
            <a:ext cx="8501063" cy="2654300"/>
          </a:xfrm>
          <a:prstGeom prst="rect">
            <a:avLst/>
          </a:prstGeom>
          <a:noFill/>
          <a:ln w="9525">
            <a:noFill/>
            <a:miter lim="800000"/>
            <a:headEnd/>
            <a:tailEnd/>
          </a:ln>
        </p:spPr>
        <p:txBody>
          <a:bodyPr anchor="ctr">
            <a:spAutoFit/>
          </a:bodyPr>
          <a:lstStyle/>
          <a:p>
            <a:pPr indent="450850" algn="just"/>
            <a:r>
              <a:rPr lang="tr-TR" b="1" dirty="0" err="1">
                <a:ea typeface="Times New Roman" pitchFamily="18" charset="0"/>
                <a:cs typeface="Arial" charset="0"/>
              </a:rPr>
              <a:t>Erikson'un</a:t>
            </a:r>
            <a:r>
              <a:rPr lang="tr-TR" b="1" dirty="0">
                <a:ea typeface="Times New Roman" pitchFamily="18" charset="0"/>
                <a:cs typeface="Arial" charset="0"/>
              </a:rPr>
              <a:t> </a:t>
            </a:r>
            <a:r>
              <a:rPr lang="tr-TR" b="1" dirty="0" err="1">
                <a:ea typeface="Times New Roman" pitchFamily="18" charset="0"/>
                <a:cs typeface="Arial" charset="0"/>
              </a:rPr>
              <a:t>Psikososyal</a:t>
            </a:r>
            <a:r>
              <a:rPr lang="tr-TR" b="1" dirty="0">
                <a:ea typeface="Times New Roman" pitchFamily="18" charset="0"/>
                <a:cs typeface="Arial" charset="0"/>
              </a:rPr>
              <a:t> Gelişim Kuramı</a:t>
            </a:r>
            <a:endParaRPr lang="tr-TR" dirty="0">
              <a:ea typeface="Times New Roman" pitchFamily="18" charset="0"/>
              <a:cs typeface="Arial" charset="0"/>
            </a:endParaRPr>
          </a:p>
          <a:p>
            <a:pPr indent="450850" algn="just" eaLnBrk="0" hangingPunct="0"/>
            <a:r>
              <a:rPr lang="tr-TR" dirty="0" err="1">
                <a:ea typeface="Times New Roman" pitchFamily="18" charset="0"/>
                <a:cs typeface="Arial" charset="0"/>
              </a:rPr>
              <a:t>Psikososyal</a:t>
            </a:r>
            <a:r>
              <a:rPr lang="tr-TR" dirty="0">
                <a:ea typeface="Times New Roman" pitchFamily="18" charset="0"/>
                <a:cs typeface="Arial" charset="0"/>
              </a:rPr>
              <a:t> gelişim kuramı kişiliğin oluşumunda biyolojik etmenlerin yanı sıra, toplumsal etmenlerin belirleyici rolünü vurgular. </a:t>
            </a:r>
          </a:p>
          <a:p>
            <a:pPr indent="450850" algn="just" eaLnBrk="0" hangingPunct="0"/>
            <a:r>
              <a:rPr lang="tr-TR" dirty="0" err="1">
                <a:ea typeface="Times New Roman" pitchFamily="18" charset="0"/>
                <a:cs typeface="Arial" charset="0"/>
              </a:rPr>
              <a:t>Erikson'a</a:t>
            </a:r>
            <a:r>
              <a:rPr lang="tr-TR" dirty="0">
                <a:ea typeface="Times New Roman" pitchFamily="18" charset="0"/>
                <a:cs typeface="Arial" charset="0"/>
              </a:rPr>
              <a:t> göre insan davranışlarını etkileyen temel güçler, biyolojik kökenli dürtüler değildir.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2 İçerik Yer Tutucusu"/>
          <p:cNvSpPr>
            <a:spLocks noGrp="1"/>
          </p:cNvSpPr>
          <p:nvPr>
            <p:ph idx="1"/>
          </p:nvPr>
        </p:nvSpPr>
        <p:spPr>
          <a:xfrm>
            <a:off x="1115615" y="1071563"/>
            <a:ext cx="7614047" cy="4525962"/>
          </a:xfrm>
        </p:spPr>
        <p:txBody>
          <a:bodyPr/>
          <a:lstStyle/>
          <a:p>
            <a:pPr algn="just" eaLnBrk="1" hangingPunct="1">
              <a:buFont typeface="Arial" charset="0"/>
              <a:buNone/>
            </a:pPr>
            <a:r>
              <a:rPr lang="tr-TR" dirty="0" smtClean="0">
                <a:latin typeface="Arial" charset="0"/>
                <a:cs typeface="Arial" charset="0"/>
              </a:rPr>
              <a:t>       </a:t>
            </a:r>
            <a:r>
              <a:rPr lang="tr-TR" dirty="0" err="1" smtClean="0">
                <a:latin typeface="Arial" charset="0"/>
                <a:ea typeface="Times New Roman" pitchFamily="18" charset="0"/>
                <a:cs typeface="Arial" charset="0"/>
              </a:rPr>
              <a:t>Erikson</a:t>
            </a:r>
            <a:r>
              <a:rPr lang="tr-TR" dirty="0" smtClean="0">
                <a:latin typeface="Arial" charset="0"/>
                <a:ea typeface="Times New Roman" pitchFamily="18" charset="0"/>
                <a:cs typeface="Arial" charset="0"/>
              </a:rPr>
              <a:t>, davranışın şekillenmesinde bireyin içinde yaşadığı kültüre büyük önem atfetmiş, bununla birlikte davranışların biyolojik temelli olan </a:t>
            </a:r>
            <a:r>
              <a:rPr lang="tr-TR" dirty="0" err="1" smtClean="0">
                <a:latin typeface="Arial" charset="0"/>
                <a:ea typeface="Times New Roman" pitchFamily="18" charset="0"/>
                <a:cs typeface="Arial" charset="0"/>
              </a:rPr>
              <a:t>epigenetik</a:t>
            </a:r>
            <a:r>
              <a:rPr lang="tr-TR" dirty="0" smtClean="0">
                <a:latin typeface="Arial" charset="0"/>
                <a:ea typeface="Times New Roman" pitchFamily="18" charset="0"/>
                <a:cs typeface="Arial" charset="0"/>
              </a:rPr>
              <a:t> ilkeye bağlı olarak oluştuğunu ileri sürmüştür. </a:t>
            </a:r>
            <a:endParaRPr lang="tr-TR" dirty="0" smtClean="0">
              <a:ea typeface="Times New Roman" pitchFamily="18"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2 İçerik Yer Tutucusu"/>
          <p:cNvSpPr>
            <a:spLocks noGrp="1"/>
          </p:cNvSpPr>
          <p:nvPr>
            <p:ph idx="1"/>
          </p:nvPr>
        </p:nvSpPr>
        <p:spPr>
          <a:xfrm>
            <a:off x="395536" y="1556792"/>
            <a:ext cx="8572500" cy="5643563"/>
          </a:xfrm>
        </p:spPr>
        <p:txBody>
          <a:bodyPr/>
          <a:lstStyle/>
          <a:p>
            <a:pPr algn="just" eaLnBrk="1" hangingPunct="1">
              <a:buFont typeface="Arial" charset="0"/>
              <a:buNone/>
            </a:pPr>
            <a:r>
              <a:rPr lang="tr-TR" dirty="0" smtClean="0">
                <a:latin typeface="Arial" charset="0"/>
                <a:ea typeface="Times New Roman" pitchFamily="18" charset="0"/>
                <a:cs typeface="Arial" charset="0"/>
              </a:rPr>
              <a:t>     </a:t>
            </a:r>
            <a:r>
              <a:rPr lang="tr-TR" dirty="0" err="1" smtClean="0">
                <a:latin typeface="Arial" charset="0"/>
                <a:ea typeface="Times New Roman" pitchFamily="18" charset="0"/>
                <a:cs typeface="Arial" charset="0"/>
              </a:rPr>
              <a:t>Epigenetik</a:t>
            </a:r>
            <a:r>
              <a:rPr lang="tr-TR" dirty="0" smtClean="0">
                <a:latin typeface="Arial" charset="0"/>
                <a:ea typeface="Times New Roman" pitchFamily="18" charset="0"/>
                <a:cs typeface="Arial" charset="0"/>
              </a:rPr>
              <a:t> ilke, çeşitli gelişim dönemlerinde belli gelişimsel özelliklerin ardışık biçimde ortaya çıkabilmesinin, </a:t>
            </a:r>
            <a:r>
              <a:rPr lang="tr-TR" dirty="0" smtClean="0">
                <a:latin typeface="Arial" charset="0"/>
                <a:ea typeface="Times New Roman" pitchFamily="18" charset="0"/>
                <a:cs typeface="Arial" charset="0"/>
              </a:rPr>
              <a:t>biyolojik </a:t>
            </a:r>
            <a:r>
              <a:rPr lang="tr-TR" dirty="0" smtClean="0">
                <a:latin typeface="Arial" charset="0"/>
                <a:ea typeface="Times New Roman" pitchFamily="18" charset="0"/>
                <a:cs typeface="Arial" charset="0"/>
              </a:rPr>
              <a:t>temellere dayalı olduğunu ifade eder. </a:t>
            </a:r>
            <a:endParaRPr lang="tr-TR" dirty="0" smtClean="0">
              <a:ea typeface="Times New Roman" pitchFamily="18"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3 Dikdörtgen"/>
          <p:cNvSpPr>
            <a:spLocks noChangeArrowheads="1"/>
          </p:cNvSpPr>
          <p:nvPr/>
        </p:nvSpPr>
        <p:spPr bwMode="auto">
          <a:xfrm>
            <a:off x="323850" y="981075"/>
            <a:ext cx="8215313" cy="3508375"/>
          </a:xfrm>
          <a:prstGeom prst="rect">
            <a:avLst/>
          </a:prstGeom>
          <a:noFill/>
          <a:ln w="9525">
            <a:noFill/>
            <a:miter lim="800000"/>
            <a:headEnd/>
            <a:tailEnd/>
          </a:ln>
        </p:spPr>
        <p:txBody>
          <a:bodyPr>
            <a:spAutoFit/>
          </a:bodyPr>
          <a:lstStyle/>
          <a:p>
            <a:pPr indent="450850" algn="just" eaLnBrk="0" hangingPunct="0"/>
            <a:r>
              <a:rPr lang="tr-TR" b="1">
                <a:ea typeface="Times New Roman" pitchFamily="18" charset="0"/>
                <a:cs typeface="Arial" charset="0"/>
              </a:rPr>
              <a:t>Psikososyal Gelişim Dönemleri</a:t>
            </a:r>
            <a:endParaRPr lang="tr-TR">
              <a:ea typeface="Times New Roman" pitchFamily="18" charset="0"/>
              <a:cs typeface="Arial" charset="0"/>
            </a:endParaRPr>
          </a:p>
          <a:p>
            <a:pPr indent="450850" algn="just" eaLnBrk="0" hangingPunct="0"/>
            <a:r>
              <a:rPr lang="tr-TR">
                <a:ea typeface="Times New Roman" pitchFamily="18" charset="0"/>
                <a:cs typeface="Arial" charset="0"/>
              </a:rPr>
              <a:t>Freud gibi kişilik gelişimini belirli gelişim dönemleri içinde inceleyen Erikson, insanın yaşamı boyunca sekiz gelişim döneminden geçtiğini ve bireyin herhangi bir gelişim döneminde karşılaştığı karmaşayı başarılı bir biçimde atlatabilmesi</a:t>
            </a:r>
            <a:r>
              <a:rPr lang="tr-TR">
                <a:cs typeface="Arial" charset="0"/>
              </a:rPr>
              <a:t>nin</a:t>
            </a:r>
            <a:r>
              <a:rPr lang="tr-TR">
                <a:cs typeface="Times New Roman" pitchFamily="18" charset="0"/>
              </a:rPr>
              <a:t>, birey için o döneme özgü temel gelişim görevi</a:t>
            </a:r>
            <a:r>
              <a:rPr lang="tr-TR">
                <a:cs typeface="Arial" charset="0"/>
              </a:rPr>
              <a:t> olduğunu belirtmiştir.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619672" y="1686610"/>
            <a:ext cx="6984776" cy="3108543"/>
          </a:xfrm>
          <a:prstGeom prst="rect">
            <a:avLst/>
          </a:prstGeom>
          <a:noFill/>
          <a:ln w="9525">
            <a:noFill/>
            <a:miter lim="800000"/>
            <a:headEnd/>
            <a:tailEnd/>
          </a:ln>
        </p:spPr>
        <p:txBody>
          <a:bodyPr wrap="square" anchor="ctr">
            <a:spAutoFit/>
          </a:bodyPr>
          <a:lstStyle/>
          <a:p>
            <a:pPr indent="450850" algn="just"/>
            <a:r>
              <a:rPr lang="tr-TR" b="1" dirty="0">
                <a:ea typeface="Times New Roman" pitchFamily="18" charset="0"/>
                <a:cs typeface="Arial" charset="0"/>
              </a:rPr>
              <a:t>Güvene Karşı-Güvensizlik (0-1 yaş)</a:t>
            </a:r>
            <a:endParaRPr lang="tr-TR" dirty="0">
              <a:ea typeface="Times New Roman" pitchFamily="18" charset="0"/>
              <a:cs typeface="Arial" charset="0"/>
            </a:endParaRPr>
          </a:p>
          <a:p>
            <a:pPr indent="450850" algn="just" eaLnBrk="0" hangingPunct="0"/>
            <a:r>
              <a:rPr lang="tr-TR" dirty="0">
                <a:ea typeface="Times New Roman" pitchFamily="18" charset="0"/>
                <a:cs typeface="Arial" charset="0"/>
              </a:rPr>
              <a:t>Doğumu izleyen ilk aylardan itibaren bebeğin, dış dünyadan ve çevresindeki varlıklarla, insanlardan ayrı bir varlık olduğunu </a:t>
            </a:r>
            <a:r>
              <a:rPr lang="tr-TR" dirty="0" err="1">
                <a:ea typeface="Times New Roman" pitchFamily="18" charset="0"/>
                <a:cs typeface="Arial" charset="0"/>
              </a:rPr>
              <a:t>farketmeye</a:t>
            </a:r>
            <a:r>
              <a:rPr lang="tr-TR" dirty="0">
                <a:ea typeface="Times New Roman" pitchFamily="18" charset="0"/>
                <a:cs typeface="Arial" charset="0"/>
              </a:rPr>
              <a:t> başlaması, kontrol edemediği bu dünyada kendini güven içinde hissetme ihtiyacını doğurur.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85750" y="1338263"/>
            <a:ext cx="8572500" cy="3013075"/>
          </a:xfrm>
          <a:prstGeom prst="rect">
            <a:avLst/>
          </a:prstGeom>
          <a:noFill/>
          <a:ln w="9525">
            <a:noFill/>
            <a:miter lim="800000"/>
            <a:headEnd/>
            <a:tailEnd/>
          </a:ln>
        </p:spPr>
        <p:txBody>
          <a:bodyPr anchor="ctr">
            <a:spAutoFit/>
          </a:bodyPr>
          <a:lstStyle/>
          <a:p>
            <a:pPr indent="450850" algn="just"/>
            <a:r>
              <a:rPr lang="tr-TR" sz="2400" b="1">
                <a:ea typeface="Times New Roman" pitchFamily="18" charset="0"/>
                <a:cs typeface="Arial" charset="0"/>
              </a:rPr>
              <a:t>Özerkliğe Karşı-Kuşku ve Utanç (1-3 yaş)</a:t>
            </a:r>
            <a:endParaRPr lang="tr-TR" sz="2400">
              <a:ea typeface="Times New Roman" pitchFamily="18" charset="0"/>
              <a:cs typeface="Arial" charset="0"/>
            </a:endParaRPr>
          </a:p>
          <a:p>
            <a:pPr indent="450850" algn="just" eaLnBrk="0" hangingPunct="0"/>
            <a:r>
              <a:rPr lang="tr-TR" sz="2400">
                <a:ea typeface="Times New Roman" pitchFamily="18" charset="0"/>
                <a:cs typeface="Arial" charset="0"/>
              </a:rPr>
              <a:t>Bir önceki gelişim döneminde temel güven duygusu geliştirmiş olan bebekler, iki üç yaşlar içinde yeni bir karmaşa daha yaşarlar. Bu dönemde yaşanan temel karmaşa, özerkliğe karşı kuşku ve utanç duygusu olarak adlandırılır. Bu dönemde yürümeyi ve konuşmayı öğrenmiş olan çocuk kısmen de olsa annesinden bağımsız hareket etmekte, kendi isteği doğrultusunda girişimlerde bulunabilmektedir.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755650" y="1916113"/>
            <a:ext cx="7777163" cy="2227262"/>
          </a:xfrm>
          <a:prstGeom prst="rect">
            <a:avLst/>
          </a:prstGeom>
          <a:noFill/>
          <a:ln w="9525">
            <a:noFill/>
            <a:miter lim="800000"/>
            <a:headEnd/>
            <a:tailEnd/>
          </a:ln>
        </p:spPr>
        <p:txBody>
          <a:bodyPr anchor="ctr">
            <a:spAutoFit/>
          </a:bodyPr>
          <a:lstStyle/>
          <a:p>
            <a:pPr indent="450850" algn="just"/>
            <a:r>
              <a:rPr lang="tr-TR" b="1">
                <a:ea typeface="Times New Roman" pitchFamily="18" charset="0"/>
                <a:cs typeface="Arial" charset="0"/>
              </a:rPr>
              <a:t>Girişimciliğe Karşı-Suçluluk (3-6 yaş)</a:t>
            </a:r>
            <a:endParaRPr lang="tr-TR">
              <a:ea typeface="Times New Roman" pitchFamily="18" charset="0"/>
              <a:cs typeface="Arial" charset="0"/>
            </a:endParaRPr>
          </a:p>
          <a:p>
            <a:pPr indent="450850" algn="just" eaLnBrk="0" hangingPunct="0"/>
            <a:r>
              <a:rPr lang="tr-TR">
                <a:ea typeface="Times New Roman" pitchFamily="18" charset="0"/>
                <a:cs typeface="Arial" charset="0"/>
              </a:rPr>
              <a:t>Üç yaşını tamamlayan çocuğun altıncı yaşın sonuna değin başarması gereken temel görev, suçluluk duyguları yerine girişimcilik duyguları geliştirebilmektedir..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500063" y="1660525"/>
            <a:ext cx="8215312" cy="2654300"/>
          </a:xfrm>
          <a:prstGeom prst="rect">
            <a:avLst/>
          </a:prstGeom>
          <a:noFill/>
          <a:ln w="9525">
            <a:noFill/>
            <a:miter lim="800000"/>
            <a:headEnd/>
            <a:tailEnd/>
          </a:ln>
        </p:spPr>
        <p:txBody>
          <a:bodyPr anchor="ctr">
            <a:spAutoFit/>
          </a:bodyPr>
          <a:lstStyle/>
          <a:p>
            <a:pPr indent="450850" algn="just"/>
            <a:r>
              <a:rPr lang="tr-TR" b="1">
                <a:ea typeface="Times New Roman" pitchFamily="18" charset="0"/>
                <a:cs typeface="Arial" charset="0"/>
              </a:rPr>
              <a:t>Başarılı Olmaya Karşı- Yetersizlik (6-12 yaş)</a:t>
            </a:r>
            <a:endParaRPr lang="tr-TR">
              <a:ea typeface="Times New Roman" pitchFamily="18" charset="0"/>
              <a:cs typeface="Arial" charset="0"/>
            </a:endParaRPr>
          </a:p>
          <a:p>
            <a:pPr indent="450850" algn="just" eaLnBrk="0" hangingPunct="0"/>
            <a:r>
              <a:rPr lang="tr-TR">
                <a:ea typeface="Times New Roman" pitchFamily="18" charset="0"/>
                <a:cs typeface="Arial" charset="0"/>
              </a:rPr>
              <a:t>Altı-on iki yaşlar arasındaki çocukların ilgileri, oyundan çok akademik ve sosyal konular üzerinde odaklaşır. Bu dönemde çocuk, sosyal ve akademik yönlerden kendi durumunu arkadaşlarının durumu ile kıyaslayarak doyum sağlamak ister.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444</Words>
  <Application>Microsoft Office PowerPoint</Application>
  <PresentationFormat>Ekran Gösterisi (4:3)</PresentationFormat>
  <Paragraphs>24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72</cp:revision>
  <dcterms:created xsi:type="dcterms:W3CDTF">2012-04-13T10:15:02Z</dcterms:created>
  <dcterms:modified xsi:type="dcterms:W3CDTF">2018-02-14T07:24:38Z</dcterms:modified>
</cp:coreProperties>
</file>