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861665F-D9FA-4B1A-B926-F29665083406}" type="datetimeFigureOut">
              <a:rPr lang="tr-TR" smtClean="0"/>
              <a:t>28.4.2019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274442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61665F-D9FA-4B1A-B926-F29665083406}" type="datetimeFigureOut">
              <a:rPr lang="tr-TR" smtClean="0"/>
              <a:t>28.4.2019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392337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61665F-D9FA-4B1A-B926-F29665083406}" type="datetimeFigureOut">
              <a:rPr lang="tr-TR" smtClean="0"/>
              <a:t>28.4.2019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115625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61665F-D9FA-4B1A-B926-F29665083406}" type="datetimeFigureOut">
              <a:rPr lang="tr-TR" smtClean="0"/>
              <a:t>28.4.2019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327227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861665F-D9FA-4B1A-B926-F29665083406}" type="datetimeFigureOut">
              <a:rPr lang="tr-TR" smtClean="0"/>
              <a:t>28.4.2019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401517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861665F-D9FA-4B1A-B926-F29665083406}" type="datetimeFigureOut">
              <a:rPr lang="tr-TR" smtClean="0"/>
              <a:t>28.4.2019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397858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861665F-D9FA-4B1A-B926-F29665083406}" type="datetimeFigureOut">
              <a:rPr lang="tr-TR" smtClean="0"/>
              <a:t>28.4.2019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191244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861665F-D9FA-4B1A-B926-F29665083406}" type="datetimeFigureOut">
              <a:rPr lang="tr-TR" smtClean="0"/>
              <a:t>28.4.2019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214242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61665F-D9FA-4B1A-B926-F29665083406}" type="datetimeFigureOut">
              <a:rPr lang="tr-TR" smtClean="0"/>
              <a:t>28.4.2019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358309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61665F-D9FA-4B1A-B926-F29665083406}" type="datetimeFigureOut">
              <a:rPr lang="tr-TR" smtClean="0"/>
              <a:t>28.4.2019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396530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61665F-D9FA-4B1A-B926-F29665083406}" type="datetimeFigureOut">
              <a:rPr lang="tr-TR" smtClean="0"/>
              <a:t>28.4.2019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F5BBC6-3B9D-4428-9A00-7B22CB421766}" type="slidenum">
              <a:rPr lang="tr-TR" smtClean="0"/>
              <a:t>‹#›</a:t>
            </a:fld>
            <a:endParaRPr lang="tr-TR"/>
          </a:p>
        </p:txBody>
      </p:sp>
    </p:spTree>
    <p:extLst>
      <p:ext uri="{BB962C8B-B14F-4D97-AF65-F5344CB8AC3E}">
        <p14:creationId xmlns:p14="http://schemas.microsoft.com/office/powerpoint/2010/main" val="25122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1665F-D9FA-4B1A-B926-F29665083406}" type="datetimeFigureOut">
              <a:rPr lang="tr-TR" smtClean="0"/>
              <a:t>28.4.2019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5BBC6-3B9D-4428-9A00-7B22CB421766}" type="slidenum">
              <a:rPr lang="tr-TR" smtClean="0"/>
              <a:t>‹#›</a:t>
            </a:fld>
            <a:endParaRPr lang="tr-TR"/>
          </a:p>
        </p:txBody>
      </p:sp>
    </p:spTree>
    <p:extLst>
      <p:ext uri="{BB962C8B-B14F-4D97-AF65-F5344CB8AC3E}">
        <p14:creationId xmlns:p14="http://schemas.microsoft.com/office/powerpoint/2010/main" val="3638296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bg2">
                    <a:lumMod val="25000"/>
                  </a:schemeClr>
                </a:solidFill>
                <a:effectLst/>
              </a:rPr>
              <a:t>SU KİRLİLİĞİ</a:t>
            </a:r>
            <a:endParaRPr lang="tr-TR" b="1" dirty="0">
              <a:solidFill>
                <a:schemeClr val="bg2">
                  <a:lumMod val="25000"/>
                </a:schemeClr>
              </a:solidFill>
              <a:effectLst/>
            </a:endParaRPr>
          </a:p>
        </p:txBody>
      </p:sp>
      <p:sp>
        <p:nvSpPr>
          <p:cNvPr id="3" name="İçerik Yer Tutucusu 2"/>
          <p:cNvSpPr>
            <a:spLocks noGrp="1"/>
          </p:cNvSpPr>
          <p:nvPr>
            <p:ph idx="1"/>
          </p:nvPr>
        </p:nvSpPr>
        <p:spPr/>
        <p:txBody>
          <a:bodyPr/>
          <a:lstStyle/>
          <a:p>
            <a:pPr marL="0" indent="0" algn="ctr">
              <a:buNone/>
            </a:pPr>
            <a:endParaRPr lang="tr-TR" b="1"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01605"/>
            <a:ext cx="8928992" cy="639763"/>
          </a:xfrm>
          <a:prstGeom prst="rect">
            <a:avLst/>
          </a:prstGeom>
          <a:solidFill>
            <a:schemeClr val="bg1"/>
          </a:solidFill>
          <a:ln>
            <a:noFill/>
          </a:ln>
          <a:effectLst/>
        </p:spPr>
      </p:pic>
    </p:spTree>
    <p:extLst>
      <p:ext uri="{BB962C8B-B14F-4D97-AF65-F5344CB8AC3E}">
        <p14:creationId xmlns:p14="http://schemas.microsoft.com/office/powerpoint/2010/main" val="3084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bg2">
                    <a:lumMod val="25000"/>
                  </a:schemeClr>
                </a:solidFill>
                <a:effectLst/>
              </a:rPr>
              <a:t>SU KİRLİLİĞİ</a:t>
            </a:r>
            <a:endParaRPr lang="tr-TR" dirty="0"/>
          </a:p>
        </p:txBody>
      </p:sp>
      <p:sp>
        <p:nvSpPr>
          <p:cNvPr id="3" name="İçerik Yer Tutucusu 2"/>
          <p:cNvSpPr>
            <a:spLocks noGrp="1"/>
          </p:cNvSpPr>
          <p:nvPr>
            <p:ph idx="1"/>
          </p:nvPr>
        </p:nvSpPr>
        <p:spPr>
          <a:xfrm>
            <a:off x="107504" y="1600200"/>
            <a:ext cx="5832648" cy="5141168"/>
          </a:xfrm>
        </p:spPr>
        <p:txBody>
          <a:bodyPr>
            <a:normAutofit fontScale="92500" lnSpcReduction="10000"/>
          </a:bodyPr>
          <a:lstStyle/>
          <a:p>
            <a:pPr marL="0" indent="0" algn="just">
              <a:buNone/>
            </a:pPr>
            <a:r>
              <a:rPr lang="tr-TR" sz="2800" b="1" dirty="0"/>
              <a:t>Su kirliliği, </a:t>
            </a:r>
            <a:r>
              <a:rPr lang="tr-TR" sz="2800" b="1" dirty="0" smtClean="0"/>
              <a:t>göl, nehir, okyanus, deniz </a:t>
            </a:r>
            <a:r>
              <a:rPr lang="tr-TR" sz="2800" b="1" dirty="0"/>
              <a:t>ve </a:t>
            </a:r>
            <a:r>
              <a:rPr lang="tr-TR" sz="2800" b="1" dirty="0" smtClean="0"/>
              <a:t>yeraltı suları </a:t>
            </a:r>
            <a:r>
              <a:rPr lang="tr-TR" sz="2800" b="1" dirty="0"/>
              <a:t>gibi su barındıran havzalarda görülen kirliliğe verilen genel addır. </a:t>
            </a:r>
            <a:endParaRPr lang="tr-TR" sz="2800" b="1" dirty="0" smtClean="0"/>
          </a:p>
          <a:p>
            <a:pPr marL="0" indent="0" algn="just">
              <a:buNone/>
            </a:pPr>
            <a:r>
              <a:rPr lang="tr-TR" sz="2800" b="1" dirty="0" smtClean="0"/>
              <a:t>Her </a:t>
            </a:r>
            <a:r>
              <a:rPr lang="tr-TR" sz="2800" b="1" dirty="0"/>
              <a:t>çeşit su kirliliği, kirliliğin bulunduğu havzanın çevresinde veya içinde yaşayan tüm canlılara zarar verdiği gibi, çeşitli türlerin ve biyolojik toplulukların yok olmasına ortam hazırlar. </a:t>
            </a:r>
            <a:endParaRPr lang="tr-TR" sz="2800" b="1" dirty="0" smtClean="0"/>
          </a:p>
          <a:p>
            <a:pPr marL="0" indent="0" algn="just">
              <a:buNone/>
            </a:pPr>
            <a:r>
              <a:rPr lang="tr-TR" sz="2800" b="1" dirty="0" smtClean="0"/>
              <a:t>Su </a:t>
            </a:r>
            <a:r>
              <a:rPr lang="tr-TR" sz="2800" b="1" dirty="0"/>
              <a:t>kirliliği, içinde zararlı bileşenler barındıran atık suların, yeterli arıtım işleminden geçirilmeksizin havzalara boşaltılmasıyla meydana gelir.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84784"/>
            <a:ext cx="2987824"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077070"/>
            <a:ext cx="2987824" cy="278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3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schemeClr val="bg2">
                    <a:lumMod val="25000"/>
                  </a:schemeClr>
                </a:solidFill>
                <a:effectLst/>
              </a:rPr>
              <a:t>Kaynaklarına göre su kirliliği, iki farklı sınıfta </a:t>
            </a:r>
            <a:r>
              <a:rPr lang="tr-TR" sz="3600" b="1" dirty="0" smtClean="0">
                <a:solidFill>
                  <a:schemeClr val="bg2">
                    <a:lumMod val="25000"/>
                  </a:schemeClr>
                </a:solidFill>
                <a:effectLst/>
              </a:rPr>
              <a:t>incelenmektedir:</a:t>
            </a:r>
            <a:endParaRPr lang="tr-TR" sz="3600" b="1" dirty="0">
              <a:solidFill>
                <a:schemeClr val="bg2">
                  <a:lumMod val="25000"/>
                </a:schemeClr>
              </a:solidFill>
            </a:endParaRPr>
          </a:p>
        </p:txBody>
      </p:sp>
      <p:sp>
        <p:nvSpPr>
          <p:cNvPr id="3" name="İçerik Yer Tutucusu 2"/>
          <p:cNvSpPr>
            <a:spLocks noGrp="1"/>
          </p:cNvSpPr>
          <p:nvPr>
            <p:ph idx="1"/>
          </p:nvPr>
        </p:nvSpPr>
        <p:spPr>
          <a:xfrm>
            <a:off x="457200" y="1600200"/>
            <a:ext cx="3970784" cy="5141168"/>
          </a:xfrm>
        </p:spPr>
        <p:txBody>
          <a:bodyPr>
            <a:normAutofit/>
          </a:bodyPr>
          <a:lstStyle/>
          <a:p>
            <a:pPr marL="0" indent="0" algn="just">
              <a:buNone/>
            </a:pPr>
            <a:r>
              <a:rPr lang="tr-TR" sz="2800" b="1" dirty="0"/>
              <a:t>Noktasal </a:t>
            </a:r>
            <a:r>
              <a:rPr lang="tr-TR" sz="2800" b="1" dirty="0" smtClean="0"/>
              <a:t>kirlilik: </a:t>
            </a:r>
            <a:r>
              <a:rPr lang="tr-TR" sz="2800" dirty="0" smtClean="0"/>
              <a:t>Bir </a:t>
            </a:r>
            <a:r>
              <a:rPr lang="tr-TR" sz="2800" dirty="0"/>
              <a:t>su havzasının </a:t>
            </a:r>
            <a:r>
              <a:rPr lang="tr-TR" sz="2800" dirty="0" smtClean="0"/>
              <a:t>su borusu veya hendek </a:t>
            </a:r>
            <a:r>
              <a:rPr lang="tr-TR" sz="2800" dirty="0"/>
              <a:t>gibi belli bir noktadan kaynaklanan atıklarla kirlendiğini gösterir. Bu tür kirliliğin kaynakları arasında bir arıtım tesisinden boşaltılan evsel atıklar, fabrika atıkları veya rögar taşkınları yer almaktadır.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2"/>
            <a:ext cx="4716016"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906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schemeClr val="bg2">
                    <a:lumMod val="25000"/>
                  </a:schemeClr>
                </a:solidFill>
                <a:effectLst/>
              </a:rPr>
              <a:t>Kaynaklarına göre su kirliliği, iki farklı sınıfta incelenmektedir:</a:t>
            </a:r>
            <a:endParaRPr lang="tr-TR" sz="3600" dirty="0"/>
          </a:p>
        </p:txBody>
      </p:sp>
      <p:sp>
        <p:nvSpPr>
          <p:cNvPr id="3" name="İçerik Yer Tutucusu 2"/>
          <p:cNvSpPr>
            <a:spLocks noGrp="1"/>
          </p:cNvSpPr>
          <p:nvPr>
            <p:ph idx="1"/>
          </p:nvPr>
        </p:nvSpPr>
        <p:spPr>
          <a:xfrm>
            <a:off x="107504" y="1600200"/>
            <a:ext cx="8856984" cy="5257800"/>
          </a:xfrm>
        </p:spPr>
        <p:txBody>
          <a:bodyPr>
            <a:normAutofit/>
          </a:bodyPr>
          <a:lstStyle/>
          <a:p>
            <a:pPr marL="0" indent="0" algn="just">
              <a:buNone/>
            </a:pPr>
            <a:r>
              <a:rPr lang="tr-TR" sz="2800" b="1" dirty="0"/>
              <a:t>Noktasal olmayan </a:t>
            </a:r>
            <a:r>
              <a:rPr lang="tr-TR" sz="2800" b="1" dirty="0" smtClean="0"/>
              <a:t>kirlilik: K</a:t>
            </a:r>
            <a:r>
              <a:rPr lang="tr-TR" sz="2800" dirty="0" smtClean="0"/>
              <a:t>irlilik </a:t>
            </a:r>
            <a:r>
              <a:rPr lang="tr-TR" sz="2800" dirty="0"/>
              <a:t>ise belirli ve tek bir kaynağı olmayan, yayılmış durumdaki kirliliklere verilen addır. Bu tür kirliliğin nedeni, küçük oranda bazı kirletici maddelerin zamanla birikerek bir yerde yığılmasıdır. Bir </a:t>
            </a:r>
            <a:r>
              <a:rPr lang="tr-TR" sz="2800" dirty="0" smtClean="0"/>
              <a:t>tarım </a:t>
            </a:r>
            <a:r>
              <a:rPr lang="tr-TR" sz="2800" dirty="0"/>
              <a:t>arazisinde </a:t>
            </a:r>
            <a:r>
              <a:rPr lang="tr-TR" sz="2800" dirty="0" smtClean="0"/>
              <a:t>gübrelenmiş </a:t>
            </a:r>
            <a:r>
              <a:rPr lang="tr-TR" sz="2800" dirty="0"/>
              <a:t>alanlardan sızan ve zamanla biriken </a:t>
            </a:r>
            <a:r>
              <a:rPr lang="tr-TR" sz="2800" dirty="0" smtClean="0"/>
              <a:t>azotlu bileşiklerin </a:t>
            </a:r>
            <a:r>
              <a:rPr lang="tr-TR" sz="2800" dirty="0"/>
              <a:t>oluşturduğu kirlilik buna en bilinen örnektir. Yine bir sel sonucunda kopan ve sürüklenen tarım ürünleri veya orman biyosferi de bu tür kirliliğe örnek olarak gösterilmektedir.</a:t>
            </a:r>
          </a:p>
        </p:txBody>
      </p:sp>
    </p:spTree>
    <p:extLst>
      <p:ext uri="{BB962C8B-B14F-4D97-AF65-F5344CB8AC3E}">
        <p14:creationId xmlns:p14="http://schemas.microsoft.com/office/powerpoint/2010/main" val="6134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schemeClr val="bg2">
                    <a:lumMod val="25000"/>
                  </a:schemeClr>
                </a:solidFill>
                <a:effectLst/>
              </a:rPr>
              <a:t>Kaynaklarına göre su kirliliği, iki farklı sınıfta incelenmektedir:</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Kimi zamanlarda sel suları veya taşkınların süpürdüğü parklar, caddeler, otobanlar, kentsel atık birikintilerine neden olur. Bu da çoğu zaman noktasal olmayan kirlilik adı altında incelenmektedir. </a:t>
            </a:r>
            <a:endParaRPr lang="tr-TR" sz="2800" b="1" dirty="0" smtClean="0"/>
          </a:p>
          <a:p>
            <a:pPr marL="0" indent="0" algn="just">
              <a:buNone/>
            </a:pPr>
            <a:r>
              <a:rPr lang="tr-TR" sz="2800" b="1" dirty="0" smtClean="0"/>
              <a:t>Ancak </a:t>
            </a:r>
            <a:r>
              <a:rPr lang="tr-TR" sz="2800" b="1" dirty="0"/>
              <a:t>kimi zamanlarda bu tür yığmaların nedeni tek bir noktadaki kanalizasyon taşkını olduğunda bu örnek yetersiz olmaktadır.</a:t>
            </a:r>
          </a:p>
        </p:txBody>
      </p:sp>
    </p:spTree>
    <p:extLst>
      <p:ext uri="{BB962C8B-B14F-4D97-AF65-F5344CB8AC3E}">
        <p14:creationId xmlns:p14="http://schemas.microsoft.com/office/powerpoint/2010/main" val="2805438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b="1" dirty="0">
                <a:solidFill>
                  <a:schemeClr val="bg2">
                    <a:lumMod val="25000"/>
                  </a:schemeClr>
                </a:solidFill>
                <a:effectLst/>
              </a:rPr>
              <a:t>Su kirliliğinin nedenleri</a:t>
            </a:r>
            <a:endParaRPr lang="tr-TR" sz="4400" dirty="0">
              <a:solidFill>
                <a:schemeClr val="bg2">
                  <a:lumMod val="25000"/>
                </a:schemeClr>
              </a:solidFill>
            </a:endParaRPr>
          </a:p>
        </p:txBody>
      </p:sp>
      <p:sp>
        <p:nvSpPr>
          <p:cNvPr id="3" name="İçerik Yer Tutucusu 2"/>
          <p:cNvSpPr>
            <a:spLocks noGrp="1"/>
          </p:cNvSpPr>
          <p:nvPr>
            <p:ph idx="1"/>
          </p:nvPr>
        </p:nvSpPr>
        <p:spPr>
          <a:xfrm>
            <a:off x="107504" y="1600200"/>
            <a:ext cx="8856984" cy="5257800"/>
          </a:xfrm>
        </p:spPr>
        <p:txBody>
          <a:bodyPr>
            <a:normAutofit fontScale="70000" lnSpcReduction="20000"/>
          </a:bodyPr>
          <a:lstStyle/>
          <a:p>
            <a:pPr marL="0" indent="0" algn="just">
              <a:buNone/>
            </a:pPr>
            <a:r>
              <a:rPr lang="tr-TR" dirty="0"/>
              <a:t>Kirliliğe neden olan kirleticiler arasında farklı çeşitler barındıran kimyasal maddeler, patojenler, ısı değişimi gibi fiziksel veya duyusal değişiklikler yer almaktadır. Yine kimi zamanlarda doğada ve suda doğal olarak var olan </a:t>
            </a:r>
            <a:r>
              <a:rPr lang="tr-TR" dirty="0" smtClean="0"/>
              <a:t>kalsiyum, sodyum, demir, manganez </a:t>
            </a:r>
            <a:r>
              <a:rPr lang="tr-TR" dirty="0"/>
              <a:t>gibi minerallerin </a:t>
            </a:r>
            <a:r>
              <a:rPr lang="tr-TR" dirty="0" err="1"/>
              <a:t>derişiminin</a:t>
            </a:r>
            <a:r>
              <a:rPr lang="tr-TR" dirty="0"/>
              <a:t> aşırı artışı da kirlilik nedeni olarak görülmektedir.</a:t>
            </a:r>
          </a:p>
          <a:p>
            <a:pPr marL="0" indent="0" algn="just">
              <a:buNone/>
            </a:pPr>
            <a:r>
              <a:rPr lang="tr-TR" dirty="0" smtClean="0"/>
              <a:t>Oksijen tüketen </a:t>
            </a:r>
            <a:r>
              <a:rPr lang="tr-TR" dirty="0"/>
              <a:t>maddeler arasında bitkiler gibi doğal unsurlar veya kimyasal maddeler gibi insan eli değmiş unsurlar yer alabilir. Diğer doğal veya yapay oksijen tüketici maddeler sudaki bulanıklığa neden olur. Bu da ışığı yansıtmayacağından çevredeki bitkilerin büyüme hızını yavaşlatır. Ayrıca bazı balık türlerinin </a:t>
            </a:r>
            <a:r>
              <a:rPr lang="tr-TR" dirty="0" smtClean="0"/>
              <a:t>solungaçlarının </a:t>
            </a:r>
            <a:r>
              <a:rPr lang="tr-TR" dirty="0"/>
              <a:t>tıkanmasına neden </a:t>
            </a:r>
            <a:r>
              <a:rPr lang="tr-TR" dirty="0" smtClean="0"/>
              <a:t>olur.</a:t>
            </a:r>
            <a:endParaRPr lang="tr-TR" dirty="0"/>
          </a:p>
          <a:p>
            <a:pPr marL="0" indent="0" algn="just">
              <a:buNone/>
            </a:pPr>
            <a:r>
              <a:rPr lang="tr-TR" dirty="0"/>
              <a:t>Birçok kimyasal madde </a:t>
            </a:r>
            <a:r>
              <a:rPr lang="tr-TR" dirty="0" err="1" smtClean="0"/>
              <a:t>toksiktir</a:t>
            </a:r>
            <a:r>
              <a:rPr lang="tr-TR" dirty="0" smtClean="0"/>
              <a:t>. </a:t>
            </a:r>
            <a:r>
              <a:rPr lang="tr-TR" dirty="0"/>
              <a:t>Patojenler de </a:t>
            </a:r>
            <a:r>
              <a:rPr lang="tr-TR" dirty="0" smtClean="0"/>
              <a:t>insan </a:t>
            </a:r>
            <a:r>
              <a:rPr lang="tr-TR" dirty="0"/>
              <a:t>ve </a:t>
            </a:r>
            <a:r>
              <a:rPr lang="tr-TR" dirty="0" smtClean="0"/>
              <a:t>hayvanlar </a:t>
            </a:r>
            <a:r>
              <a:rPr lang="tr-TR" dirty="0"/>
              <a:t>üzerinde su yoluyla taşınan hastalıklara neden olur. Suyun fiziksel kimyasında oluşan değişikliklerin nedenleri arasında </a:t>
            </a:r>
            <a:r>
              <a:rPr lang="tr-TR" dirty="0" smtClean="0"/>
              <a:t>asitlik (</a:t>
            </a:r>
            <a:r>
              <a:rPr lang="tr-TR" dirty="0" err="1" smtClean="0"/>
              <a:t>pH</a:t>
            </a:r>
            <a:r>
              <a:rPr lang="tr-TR" dirty="0" smtClean="0"/>
              <a:t> </a:t>
            </a:r>
            <a:r>
              <a:rPr lang="tr-TR" dirty="0"/>
              <a:t>değişiklikleri), </a:t>
            </a:r>
            <a:r>
              <a:rPr lang="tr-TR" dirty="0" smtClean="0"/>
              <a:t>elektrik, iletkenliği, sıcaklık ve </a:t>
            </a:r>
            <a:r>
              <a:rPr lang="tr-TR" dirty="0"/>
              <a:t>alg birikimi yer almaktadır.</a:t>
            </a:r>
            <a:endParaRPr lang="tr-TR" dirty="0">
              <a:effectLst/>
            </a:endParaRPr>
          </a:p>
        </p:txBody>
      </p:sp>
    </p:spTree>
    <p:extLst>
      <p:ext uri="{BB962C8B-B14F-4D97-AF65-F5344CB8AC3E}">
        <p14:creationId xmlns:p14="http://schemas.microsoft.com/office/powerpoint/2010/main" val="4257309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409</Words>
  <Application>Microsoft Office PowerPoint</Application>
  <PresentationFormat>Ekran Gösterisi (4:3)</PresentationFormat>
  <Paragraphs>16</Paragraphs>
  <Slides>6</Slides>
  <Notes>0</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Ofis Teması</vt:lpstr>
      <vt:lpstr>SU KİRLİLİĞİ</vt:lpstr>
      <vt:lpstr>SU KİRLİLİĞİ</vt:lpstr>
      <vt:lpstr>Kaynaklarına göre su kirliliği, iki farklı sınıfta incelenmektedir:</vt:lpstr>
      <vt:lpstr>Kaynaklarına göre su kirliliği, iki farklı sınıfta incelenmektedir:</vt:lpstr>
      <vt:lpstr>Kaynaklarına göre su kirliliği, iki farklı sınıfta incelenmektedir:</vt:lpstr>
      <vt:lpstr>Su kirliliğinin nedenleri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samsungg</dc:creator>
  <cp:lastModifiedBy>samsungg</cp:lastModifiedBy>
  <cp:revision>3</cp:revision>
  <dcterms:created xsi:type="dcterms:W3CDTF">2019-04-28T14:15:28Z</dcterms:created>
  <dcterms:modified xsi:type="dcterms:W3CDTF">2019-04-28T14:16:36Z</dcterms:modified>
</cp:coreProperties>
</file>