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1774E-FDEF-4023-B934-96FA09A18D8F}" type="datetimeFigureOut">
              <a:rPr lang="tr-TR" smtClean="0"/>
              <a:pPr/>
              <a:t>02.05.2020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FA051-510D-47B2-B410-681161812F2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HİZMET VE BAKIM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6. HAFTA</a:t>
            </a:r>
          </a:p>
          <a:p>
            <a:r>
              <a:rPr lang="tr-TR" dirty="0" smtClean="0"/>
              <a:t>GÜNLÜK YAŞAM AKTİVİTELERİ AMAÇ AKTİVİTELER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DİĞER UNSURLAR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 smtClean="0"/>
              <a:t>Emosyonel durumu</a:t>
            </a:r>
          </a:p>
          <a:p>
            <a:r>
              <a:rPr lang="tr-TR" dirty="0" smtClean="0"/>
              <a:t>  </a:t>
            </a:r>
            <a:r>
              <a:rPr lang="tr-TR" dirty="0" smtClean="0"/>
              <a:t>Günlük yaptığı işler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smtClean="0"/>
              <a:t>Fiziksel ve psikolojik durum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smtClean="0"/>
              <a:t>Genel </a:t>
            </a:r>
            <a:r>
              <a:rPr lang="tr-TR" dirty="0" smtClean="0"/>
              <a:t>durum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mtClean="0"/>
              <a:t>LİTERATÜR TARAMASINA İLİŞKİN DEĞERLENDİRME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yaşlı hastaların temel GYA içerisinde en fazla oranda banyo yapma (%62.8) ve tuvalete gitmede (%52.9) yarı bağımlı ve tam bağımlı oldukları görülmektedir. </a:t>
            </a:r>
            <a:endParaRPr lang="tr-TR" dirty="0" smtClean="0"/>
          </a:p>
          <a:p>
            <a:r>
              <a:rPr lang="tr-TR" dirty="0" smtClean="0"/>
              <a:t>Yardımcı </a:t>
            </a:r>
            <a:r>
              <a:rPr lang="tr-TR" dirty="0" smtClean="0"/>
              <a:t>GYA değerlendirildiğinde ise bağımlılık oranlarının yükseldiği </a:t>
            </a:r>
            <a:r>
              <a:rPr lang="tr-TR" dirty="0" smtClean="0"/>
              <a:t>görülmektedir(Özbek-Yazıcı ve Kalaycı, 2015) 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GÜNLÜK YAŞAM AKTİVİTELERİ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Sağlıklı ya da hasta her bireyin belli aktiviteleri yerine getirmesi gerekir.</a:t>
            </a:r>
          </a:p>
          <a:p>
            <a:r>
              <a:rPr lang="tr-TR" dirty="0" smtClean="0"/>
              <a:t>GYA, sağlıklı veya hasta bireyin, yaşamını sürdürebilmesi için gerekli ve önemli yaşamsal </a:t>
            </a:r>
            <a:r>
              <a:rPr lang="tr-TR" dirty="0" smtClean="0"/>
              <a:t>işlevlerdir.</a:t>
            </a:r>
          </a:p>
          <a:p>
            <a:r>
              <a:rPr lang="tr-TR" dirty="0" smtClean="0"/>
              <a:t>Bu işlevler sosyal, ekonomik, çevresel boyutları olan unsurlardır.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GÜNLÜK YAŞAM AKTİVİTELERİ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smtClean="0"/>
              <a:t>Roper ve arkadaşları GYA kapsamında 12 yaşamsal aktivite saptamışlardır. Bunlar: </a:t>
            </a:r>
            <a:endParaRPr lang="tr-TR" dirty="0" smtClean="0"/>
          </a:p>
          <a:p>
            <a:r>
              <a:rPr lang="tr-TR" dirty="0" smtClean="0"/>
              <a:t>■ </a:t>
            </a:r>
            <a:r>
              <a:rPr lang="tr-TR" dirty="0" smtClean="0"/>
              <a:t>Güvenli bir çevrenin sağlanması ve </a:t>
            </a:r>
            <a:r>
              <a:rPr lang="tr-TR" dirty="0" smtClean="0"/>
              <a:t>sürdürülmesi</a:t>
            </a:r>
          </a:p>
          <a:p>
            <a:r>
              <a:rPr lang="tr-TR" dirty="0" smtClean="0"/>
              <a:t> </a:t>
            </a:r>
            <a:r>
              <a:rPr lang="tr-TR" dirty="0" smtClean="0"/>
              <a:t>■ İletişim </a:t>
            </a:r>
            <a:endParaRPr lang="tr-TR" dirty="0" smtClean="0"/>
          </a:p>
          <a:p>
            <a:r>
              <a:rPr lang="tr-TR" dirty="0" smtClean="0"/>
              <a:t>■ Solunum</a:t>
            </a:r>
          </a:p>
          <a:p>
            <a:r>
              <a:rPr lang="tr-TR" dirty="0" smtClean="0"/>
              <a:t> </a:t>
            </a:r>
            <a:r>
              <a:rPr lang="tr-TR" dirty="0" smtClean="0"/>
              <a:t>■ Yeme ve </a:t>
            </a:r>
            <a:r>
              <a:rPr lang="tr-TR" dirty="0" smtClean="0"/>
              <a:t>içme</a:t>
            </a:r>
          </a:p>
          <a:p>
            <a:r>
              <a:rPr lang="tr-TR" dirty="0" smtClean="0"/>
              <a:t> </a:t>
            </a:r>
            <a:r>
              <a:rPr lang="tr-TR" dirty="0" smtClean="0"/>
              <a:t>■ </a:t>
            </a:r>
            <a:r>
              <a:rPr lang="tr-TR" dirty="0" smtClean="0"/>
              <a:t>Boşaltım</a:t>
            </a:r>
          </a:p>
          <a:p>
            <a:r>
              <a:rPr lang="tr-TR" dirty="0" smtClean="0"/>
              <a:t> </a:t>
            </a:r>
            <a:r>
              <a:rPr lang="tr-TR" dirty="0" smtClean="0"/>
              <a:t>■ Kişisel temizlik ve </a:t>
            </a:r>
            <a:r>
              <a:rPr lang="tr-TR" dirty="0" smtClean="0"/>
              <a:t>giyim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smtClean="0"/>
              <a:t>■ Beden ısısının </a:t>
            </a:r>
            <a:r>
              <a:rPr lang="tr-TR" dirty="0" smtClean="0"/>
              <a:t>kontrolü</a:t>
            </a:r>
          </a:p>
          <a:p>
            <a:r>
              <a:rPr lang="tr-TR" dirty="0" smtClean="0"/>
              <a:t> </a:t>
            </a:r>
            <a:r>
              <a:rPr lang="tr-TR" dirty="0" smtClean="0"/>
              <a:t>■ </a:t>
            </a:r>
            <a:r>
              <a:rPr lang="tr-TR" dirty="0" smtClean="0"/>
              <a:t>Hareket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smtClean="0"/>
              <a:t>■ Çalışma ve eğlenme ■ Cinsel yaşam </a:t>
            </a:r>
            <a:endParaRPr lang="tr-TR" dirty="0" smtClean="0"/>
          </a:p>
          <a:p>
            <a:r>
              <a:rPr lang="tr-TR" dirty="0" smtClean="0"/>
              <a:t>■ Uyku</a:t>
            </a:r>
          </a:p>
          <a:p>
            <a:r>
              <a:rPr lang="tr-TR" dirty="0" smtClean="0"/>
              <a:t> </a:t>
            </a:r>
            <a:r>
              <a:rPr lang="tr-TR" dirty="0" smtClean="0"/>
              <a:t>■ Ölüm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GYA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Temel mobilite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Yatak mobilitesi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Transferler</a:t>
            </a:r>
          </a:p>
          <a:p>
            <a:pPr>
              <a:buNone/>
            </a:pPr>
            <a:r>
              <a:rPr lang="tr-TR" dirty="0" smtClean="0"/>
              <a:t>   Ambulasyon 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Kendine bakım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    Beslenme </a:t>
            </a:r>
          </a:p>
          <a:p>
            <a:pPr>
              <a:buNone/>
            </a:pPr>
            <a:r>
              <a:rPr lang="tr-TR" dirty="0" smtClean="0"/>
              <a:t>    Banyo</a:t>
            </a:r>
          </a:p>
          <a:p>
            <a:pPr>
              <a:buNone/>
            </a:pPr>
            <a:r>
              <a:rPr lang="tr-TR" dirty="0" smtClean="0"/>
              <a:t>   Giyinme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ARAÇSAL GYA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 içi aktiviteler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dirty="0" smtClean="0"/>
              <a:t>Günlük ev işleri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 </a:t>
            </a:r>
            <a:r>
              <a:rPr lang="tr-TR" dirty="0" smtClean="0"/>
              <a:t>Telefon kullanma..</a:t>
            </a:r>
            <a:r>
              <a:rPr lang="tr-TR" dirty="0" smtClean="0"/>
              <a:t>vs</a:t>
            </a:r>
          </a:p>
          <a:p>
            <a:r>
              <a:rPr lang="tr-TR" dirty="0" smtClean="0"/>
              <a:t>  </a:t>
            </a:r>
            <a:r>
              <a:rPr lang="tr-TR" dirty="0" smtClean="0"/>
              <a:t>Ev dışı aktiviteler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</a:t>
            </a:r>
            <a:r>
              <a:rPr lang="tr-TR" dirty="0" smtClean="0"/>
              <a:t>Taşıt </a:t>
            </a:r>
            <a:r>
              <a:rPr lang="tr-TR" dirty="0" smtClean="0"/>
              <a:t>kullanma</a:t>
            </a:r>
          </a:p>
          <a:p>
            <a:pPr>
              <a:buNone/>
            </a:pPr>
            <a:r>
              <a:rPr lang="tr-TR" dirty="0" smtClean="0"/>
              <a:t>    Alışveriş</a:t>
            </a:r>
          </a:p>
          <a:p>
            <a:pPr>
              <a:buNone/>
            </a:pPr>
            <a:r>
              <a:rPr lang="tr-TR" dirty="0" smtClean="0"/>
              <a:t>    İşe </a:t>
            </a:r>
            <a:r>
              <a:rPr lang="tr-TR" dirty="0" smtClean="0"/>
              <a:t>gitme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Değerlendirme de dikkat edilmesi gerekenler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 Yaş: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Kişilerin yaşı, onların günlük yaşamsal aktivitelerini yerine getirme kapasitelerini etkiler.</a:t>
            </a:r>
          </a:p>
          <a:p>
            <a:pPr>
              <a:buNone/>
            </a:pPr>
            <a:r>
              <a:rPr lang="tr-TR" dirty="0" smtClean="0"/>
              <a:t>Yaş ilerledikçe gerek amaçsal gerek araçsal faaliyetlerde aktivite kapasitesi azalma gösterecektir.</a:t>
            </a:r>
          </a:p>
          <a:p>
            <a:pPr>
              <a:buNone/>
            </a:pPr>
            <a:r>
              <a:rPr lang="tr-TR" dirty="0" smtClean="0"/>
              <a:t>Örneğin 90 yaşında bir bireyin yürüme aktivitesi ya da kendi öz bakımını yapma kapasitesi 75 yaşındaki bir bireye göre daha zor olacaktır. </a:t>
            </a:r>
          </a:p>
          <a:p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Değerlendirme de dikkat edilmesi gerekenler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Teşhis : Bakım ihtiyacı olan bireyin hangi hastalıktan teşhis aldığı onun günlük yaşamsal aktivite kapasitesi için değerli bilgiler verir.</a:t>
            </a:r>
          </a:p>
          <a:p>
            <a:pPr>
              <a:buNone/>
            </a:pPr>
            <a:r>
              <a:rPr lang="tr-TR" dirty="0" smtClean="0"/>
              <a:t>Örneğin ileride derecede işitme kaybı olan bir kişi ile demans teşhisi alan bir kişinin günlük yaşamsal aktivite kapasiteleri değişecektir. </a:t>
            </a:r>
          </a:p>
          <a:p>
            <a:pPr>
              <a:buNone/>
            </a:pPr>
            <a:r>
              <a:rPr lang="tr-TR" dirty="0" smtClean="0"/>
              <a:t>Benzer şekilde felç li bir bireyle görme engelli bir birey arasında farklılıklar olması kaçınılmazdır.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Değerlendirme de dikkat edilmesi gerekenler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Sosyal </a:t>
            </a:r>
            <a:r>
              <a:rPr lang="tr-TR" dirty="0" smtClean="0"/>
              <a:t>ve iş </a:t>
            </a:r>
            <a:r>
              <a:rPr lang="tr-TR" dirty="0" smtClean="0"/>
              <a:t>durumu: Kişilerin sosyal ve iş durumu özellikle sosyal ihtiyaçları konusunda fark yaratacaktır.</a:t>
            </a:r>
          </a:p>
          <a:p>
            <a:r>
              <a:rPr lang="tr-TR" dirty="0" smtClean="0"/>
              <a:t>Aynı şekilde bireysel tatmin için ihtiyaç duydukları sosyal ve ekonomik destek ve kişisel aktivite kapasiteleri de dolaylı olarak etkilenecektir.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Değerlendirme de dikkat edilmesi gerekenler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 Kooperasyonu: Bazı kişiler diğerlerine nazaran iletişim kurma da ve bakım ekibine yardımcı olma konusunda daha anlayışlı olabilirler.</a:t>
            </a:r>
          </a:p>
          <a:p>
            <a:r>
              <a:rPr lang="tr-TR" dirty="0" smtClean="0"/>
              <a:t>Bu kimselerin gyaları daha etkin şekilde sağlanabilir.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418</Words>
  <Application>Microsoft Office PowerPoint</Application>
  <PresentationFormat>On-screen Show (4:3)</PresentationFormat>
  <Paragraphs>69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SOSYAL HİZMET VE BAKIM</vt:lpstr>
      <vt:lpstr>GÜNLÜK YAŞAM AKTİVİTELERİ</vt:lpstr>
      <vt:lpstr>GÜNLÜK YAŞAM AKTİVİTELERİ</vt:lpstr>
      <vt:lpstr>TEMEL GYA</vt:lpstr>
      <vt:lpstr>ARAÇSAL GYA</vt:lpstr>
      <vt:lpstr>Değerlendirme de dikkat edilmesi gerekenler</vt:lpstr>
      <vt:lpstr>Değerlendirme de dikkat edilmesi gerekenler</vt:lpstr>
      <vt:lpstr>Değerlendirme de dikkat edilmesi gerekenler</vt:lpstr>
      <vt:lpstr>Değerlendirme de dikkat edilmesi gerekenler</vt:lpstr>
      <vt:lpstr>DİĞER UNSURLAR</vt:lpstr>
      <vt:lpstr>LİTERATÜR TARAMASINA İLİŞKİN DEĞERLENDİRME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HİZMET VE BAKIM</dc:title>
  <dc:creator>Tuğba&amp;Cihan</dc:creator>
  <cp:lastModifiedBy>Tuğba&amp;Cihan</cp:lastModifiedBy>
  <cp:revision>2</cp:revision>
  <dcterms:created xsi:type="dcterms:W3CDTF">2020-05-02T10:59:54Z</dcterms:created>
  <dcterms:modified xsi:type="dcterms:W3CDTF">2020-05-02T16:12:14Z</dcterms:modified>
</cp:coreProperties>
</file>