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6" r:id="rId3"/>
    <p:sldId id="277" r:id="rId4"/>
    <p:sldId id="278" r:id="rId5"/>
    <p:sldId id="279" r:id="rId6"/>
    <p:sldId id="280" r:id="rId7"/>
    <p:sldId id="281" r:id="rId8"/>
    <p:sldId id="282" r:id="rId9"/>
    <p:sldId id="283" r:id="rId10"/>
    <p:sldId id="284" r:id="rId11"/>
    <p:sldId id="285"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4ECAA-891E-416B-A79F-7DFD4541415A}" type="datetimeFigureOut">
              <a:rPr lang="tr-TR" smtClean="0"/>
              <a:t>3.12.2020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E9A8D-05C6-4F80-9A45-8F1964611EC4}" type="slidenum">
              <a:rPr lang="tr-TR" smtClean="0"/>
              <a:t>‹#›</a:t>
            </a:fld>
            <a:endParaRPr lang="tr-TR"/>
          </a:p>
        </p:txBody>
      </p:sp>
    </p:spTree>
    <p:extLst>
      <p:ext uri="{BB962C8B-B14F-4D97-AF65-F5344CB8AC3E}">
        <p14:creationId xmlns:p14="http://schemas.microsoft.com/office/powerpoint/2010/main" val="42367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138B703D-8F46-4509-95F2-A13F5F76C14D}" type="slidenum">
              <a:rPr lang="tr-TR" altLang="tr-TR" sz="1200" b="0"/>
              <a:pPr algn="r">
                <a:buFontTx/>
                <a:buNone/>
              </a:pPr>
              <a:t>1</a:t>
            </a:fld>
            <a:endParaRPr lang="tr-TR" altLang="tr-TR" sz="1200" b="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364809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991F6421-2782-4677-A02F-9B8765F61DA0}" type="slidenum">
              <a:rPr lang="tr-TR" altLang="tr-TR" sz="1200" b="0"/>
              <a:pPr algn="r">
                <a:buFontTx/>
                <a:buNone/>
              </a:pPr>
              <a:t>10</a:t>
            </a:fld>
            <a:endParaRPr lang="tr-TR" altLang="tr-TR" sz="1200" b="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18943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A07A445D-23D5-40E6-972D-0D238E6DD768}" type="slidenum">
              <a:rPr lang="tr-TR" altLang="tr-TR" sz="1200" b="0"/>
              <a:pPr algn="r">
                <a:buFontTx/>
                <a:buNone/>
              </a:pPr>
              <a:t>11</a:t>
            </a:fld>
            <a:endParaRPr lang="tr-TR" altLang="tr-TR" sz="1200" b="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54112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88D094A8-AE74-4A54-9A1D-7BEFA1582945}" type="slidenum">
              <a:rPr lang="tr-TR" altLang="tr-TR" sz="1200" b="0"/>
              <a:pPr algn="r">
                <a:buFontTx/>
                <a:buNone/>
              </a:pPr>
              <a:t>2</a:t>
            </a:fld>
            <a:endParaRPr lang="tr-TR" altLang="tr-TR" sz="1200" b="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70548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C0D6EFC9-F89C-44E3-8B9D-0C5F433DD973}" type="slidenum">
              <a:rPr lang="tr-TR" altLang="tr-TR" sz="1200" b="0"/>
              <a:pPr algn="r">
                <a:buFontTx/>
                <a:buNone/>
              </a:pPr>
              <a:t>3</a:t>
            </a:fld>
            <a:endParaRPr lang="tr-TR" altLang="tr-TR" sz="1200" b="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02679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1F89C0C6-8DEA-40A0-8A53-2378C4D4060C}" type="slidenum">
              <a:rPr lang="tr-TR" altLang="tr-TR" sz="1200" b="0"/>
              <a:pPr algn="r">
                <a:buFontTx/>
                <a:buNone/>
              </a:pPr>
              <a:t>4</a:t>
            </a:fld>
            <a:endParaRPr lang="tr-TR" altLang="tr-TR" sz="1200" b="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76055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D1ECE8FC-A185-47CD-9243-7C62E0CD0855}" type="slidenum">
              <a:rPr lang="tr-TR" altLang="tr-TR" sz="1200" b="0"/>
              <a:pPr algn="r">
                <a:buFontTx/>
                <a:buNone/>
              </a:pPr>
              <a:t>5</a:t>
            </a:fld>
            <a:endParaRPr lang="tr-TR" altLang="tr-TR" sz="1200" b="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74107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8E272C3C-9F15-4634-8C69-AFB0A6380668}" type="slidenum">
              <a:rPr lang="tr-TR" altLang="tr-TR" sz="1200" b="0"/>
              <a:pPr algn="r">
                <a:buFontTx/>
                <a:buNone/>
              </a:pPr>
              <a:t>6</a:t>
            </a:fld>
            <a:endParaRPr lang="tr-TR" altLang="tr-TR" sz="1200" b="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28847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40631CC8-4D54-4C51-A04D-3BA29D4B74D6}" type="slidenum">
              <a:rPr lang="tr-TR" altLang="tr-TR" sz="1200" b="0"/>
              <a:pPr algn="r">
                <a:buFontTx/>
                <a:buNone/>
              </a:pPr>
              <a:t>7</a:t>
            </a:fld>
            <a:endParaRPr lang="tr-TR" altLang="tr-TR" sz="1200" b="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74025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D6CCC333-2DEA-404E-BB85-C00F13A89D35}" type="slidenum">
              <a:rPr lang="tr-TR" altLang="tr-TR" sz="1200" b="0"/>
              <a:pPr algn="r">
                <a:buFontTx/>
                <a:buNone/>
              </a:pPr>
              <a:t>8</a:t>
            </a:fld>
            <a:endParaRPr lang="tr-TR" altLang="tr-TR" sz="1200" b="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8930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1740AB67-3CA2-49C1-B60C-41EACD004037}" type="slidenum">
              <a:rPr lang="tr-TR" altLang="tr-TR" sz="1200" b="0"/>
              <a:pPr algn="r">
                <a:buFontTx/>
                <a:buNone/>
              </a:pPr>
              <a:t>9</a:t>
            </a:fld>
            <a:endParaRPr lang="tr-TR" altLang="tr-TR" sz="1200" b="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39775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26694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183949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70613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Çevrimiçi Resim Yer Tutucusu 2"/>
          <p:cNvSpPr>
            <a:spLocks noGrp="1"/>
          </p:cNvSpPr>
          <p:nvPr>
            <p:ph type="clipArt" sz="half" idx="1"/>
          </p:nvPr>
        </p:nvSpPr>
        <p:spPr>
          <a:xfrm>
            <a:off x="609600" y="1600201"/>
            <a:ext cx="5384800" cy="4525963"/>
          </a:xfrm>
        </p:spPr>
        <p:txBody>
          <a:bodyPr/>
          <a:lstStyle/>
          <a:p>
            <a:pPr lvl="0"/>
            <a:endParaRPr lang="tr-TR" noProof="0" smtClean="0"/>
          </a:p>
        </p:txBody>
      </p:sp>
      <p:sp>
        <p:nvSpPr>
          <p:cNvPr id="4" name="Metin Yer Tutucusu 3"/>
          <p:cNvSpPr>
            <a:spLocks noGrp="1"/>
          </p:cNvSpPr>
          <p:nvPr>
            <p:ph type="body"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p:cNvSpPr>
            <a:spLocks noGrp="1" noChangeArrowheads="1"/>
          </p:cNvSpPr>
          <p:nvPr>
            <p:ph type="sldNum" sz="quarter" idx="12"/>
          </p:nvPr>
        </p:nvSpPr>
        <p:spPr>
          <a:ln/>
        </p:spPr>
        <p:txBody>
          <a:bodyPr/>
          <a:lstStyle>
            <a:lvl1pPr>
              <a:defRPr/>
            </a:lvl1pPr>
          </a:lstStyle>
          <a:p>
            <a:pPr>
              <a:defRPr/>
            </a:pPr>
            <a:fld id="{8D5EDE88-EBEC-4CA5-B23C-35B5168098BE}" type="slidenum">
              <a:rPr lang="tr-TR" altLang="tr-TR"/>
              <a:pPr>
                <a:defRPr/>
              </a:pPr>
              <a:t>‹#›</a:t>
            </a:fld>
            <a:endParaRPr lang="tr-TR" altLang="tr-TR"/>
          </a:p>
        </p:txBody>
      </p:sp>
    </p:spTree>
    <p:extLst>
      <p:ext uri="{BB962C8B-B14F-4D97-AF65-F5344CB8AC3E}">
        <p14:creationId xmlns:p14="http://schemas.microsoft.com/office/powerpoint/2010/main" val="161977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109728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6"/>
          <p:cNvSpPr>
            <a:spLocks noGrp="1" noChangeArrowheads="1"/>
          </p:cNvSpPr>
          <p:nvPr>
            <p:ph type="sldNum" sz="quarter" idx="12"/>
          </p:nvPr>
        </p:nvSpPr>
        <p:spPr>
          <a:ln/>
        </p:spPr>
        <p:txBody>
          <a:bodyPr/>
          <a:lstStyle>
            <a:lvl1pPr>
              <a:defRPr/>
            </a:lvl1pPr>
          </a:lstStyle>
          <a:p>
            <a:pPr>
              <a:defRPr/>
            </a:pPr>
            <a:fld id="{3E5C7E51-564B-4DA1-9741-6AEABB978189}" type="slidenum">
              <a:rPr lang="tr-TR" altLang="tr-TR"/>
              <a:pPr>
                <a:defRPr/>
              </a:pPr>
              <a:t>‹#›</a:t>
            </a:fld>
            <a:endParaRPr lang="tr-TR" altLang="tr-TR"/>
          </a:p>
        </p:txBody>
      </p:sp>
    </p:spTree>
    <p:extLst>
      <p:ext uri="{BB962C8B-B14F-4D97-AF65-F5344CB8AC3E}">
        <p14:creationId xmlns:p14="http://schemas.microsoft.com/office/powerpoint/2010/main" val="301075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03244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97519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BBE92E7-A12A-4195-A584-655B02B6718F}"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135619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BBE92E7-A12A-4195-A584-655B02B6718F}" type="datetimeFigureOut">
              <a:rPr lang="tr-TR" smtClean="0"/>
              <a:t>3.12.2020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46496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BBE92E7-A12A-4195-A584-655B02B6718F}" type="datetimeFigureOut">
              <a:rPr lang="tr-TR" smtClean="0"/>
              <a:t>3.12.2020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419191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BE92E7-A12A-4195-A584-655B02B6718F}" type="datetimeFigureOut">
              <a:rPr lang="tr-TR" smtClean="0"/>
              <a:t>3.12.2020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169470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BBE92E7-A12A-4195-A584-655B02B6718F}"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228324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BBE92E7-A12A-4195-A584-655B02B6718F}"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18323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E92E7-A12A-4195-A584-655B02B6718F}" type="datetimeFigureOut">
              <a:rPr lang="tr-TR" smtClean="0"/>
              <a:t>3.12.2020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97C2A-6660-47E3-B330-5615BF9BB524}" type="slidenum">
              <a:rPr lang="tr-TR" smtClean="0"/>
              <a:t>‹#›</a:t>
            </a:fld>
            <a:endParaRPr lang="tr-TR"/>
          </a:p>
        </p:txBody>
      </p:sp>
    </p:spTree>
    <p:extLst>
      <p:ext uri="{BB962C8B-B14F-4D97-AF65-F5344CB8AC3E}">
        <p14:creationId xmlns:p14="http://schemas.microsoft.com/office/powerpoint/2010/main" val="326331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13039" y="2414589"/>
            <a:ext cx="5689600" cy="3024187"/>
          </a:xfrm>
        </p:spPr>
        <p:txBody>
          <a:bodyPr anchor="ctr">
            <a:normAutofit fontScale="90000"/>
          </a:bodyPr>
          <a:lstStyle/>
          <a:p>
            <a:pPr eaLnBrk="1" hangingPunct="1"/>
            <a:r>
              <a:rPr lang="tr-TR" altLang="tr-TR" sz="2400" dirty="0">
                <a:latin typeface="Times New Roman" panose="02020603050405020304" pitchFamily="18" charset="0"/>
                <a:cs typeface="Times New Roman" panose="02020603050405020304" pitchFamily="18" charset="0"/>
              </a:rPr>
              <a:t> </a:t>
            </a:r>
            <a:br>
              <a:rPr lang="tr-TR" altLang="tr-TR" sz="2400" dirty="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KIRSAL YOLLAR DERSİ </a:t>
            </a:r>
            <a:r>
              <a:rPr lang="tr-TR" altLang="tr-TR" sz="2400">
                <a:latin typeface="Times New Roman" panose="02020603050405020304" pitchFamily="18" charset="0"/>
                <a:cs typeface="Times New Roman" panose="02020603050405020304" pitchFamily="18" charset="0"/>
              </a:rPr>
              <a:t/>
            </a:r>
            <a:br>
              <a:rPr lang="tr-TR" altLang="tr-TR" sz="240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4</a:t>
            </a:r>
            <a:r>
              <a:rPr lang="tr-TR" altLang="tr-TR" sz="2400" smtClean="0">
                <a:latin typeface="Times New Roman" panose="02020603050405020304" pitchFamily="18" charset="0"/>
                <a:cs typeface="Times New Roman" panose="02020603050405020304" pitchFamily="18" charset="0"/>
              </a:rPr>
              <a:t>. </a:t>
            </a:r>
            <a:r>
              <a:rPr lang="tr-TR" altLang="tr-TR" sz="2400" dirty="0" smtClean="0">
                <a:latin typeface="Times New Roman" panose="02020603050405020304" pitchFamily="18" charset="0"/>
                <a:cs typeface="Times New Roman" panose="02020603050405020304" pitchFamily="18" charset="0"/>
              </a:rPr>
              <a:t>HAFTA</a:t>
            </a:r>
            <a:br>
              <a:rPr lang="tr-TR" altLang="tr-TR" sz="2400" dirty="0" smtClean="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smtClean="0">
                <a:latin typeface="Times New Roman" panose="02020603050405020304" pitchFamily="18" charset="0"/>
                <a:cs typeface="Times New Roman" panose="02020603050405020304" pitchFamily="18" charset="0"/>
              </a:rPr>
              <a:t/>
            </a:r>
            <a:br>
              <a:rPr lang="tr-TR" altLang="tr-TR" sz="2400" dirty="0" smtClean="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err="1" smtClean="0">
                <a:latin typeface="Times New Roman" panose="02020603050405020304" pitchFamily="18" charset="0"/>
                <a:cs typeface="Times New Roman" panose="02020603050405020304" pitchFamily="18" charset="0"/>
              </a:rPr>
              <a:t>Doç.Dr</a:t>
            </a:r>
            <a:r>
              <a:rPr lang="tr-TR" altLang="tr-TR" sz="2400" dirty="0" smtClean="0">
                <a:latin typeface="Times New Roman" panose="02020603050405020304" pitchFamily="18" charset="0"/>
                <a:cs typeface="Times New Roman" panose="02020603050405020304" pitchFamily="18" charset="0"/>
              </a:rPr>
              <a:t>. Havva Eylem POLAT</a:t>
            </a: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endParaRPr lang="tr-TR" altLang="tr-TR" sz="4400" b="1" dirty="0"/>
          </a:p>
        </p:txBody>
      </p:sp>
      <p:sp>
        <p:nvSpPr>
          <p:cNvPr id="3075" name="Text Box 10"/>
          <p:cNvSpPr txBox="1">
            <a:spLocks noChangeArrowheads="1"/>
          </p:cNvSpPr>
          <p:nvPr/>
        </p:nvSpPr>
        <p:spPr bwMode="auto">
          <a:xfrm>
            <a:off x="2424114" y="333376"/>
            <a:ext cx="5978525"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spcBef>
                <a:spcPct val="50000"/>
              </a:spcBef>
              <a:buFontTx/>
              <a:buNone/>
            </a:pPr>
            <a:r>
              <a:rPr lang="tr-TR" altLang="tr-TR" sz="3000" b="0">
                <a:latin typeface="Times New Roman" panose="02020603050405020304" pitchFamily="18" charset="0"/>
                <a:cs typeface="Times New Roman" panose="02020603050405020304" pitchFamily="18" charset="0"/>
              </a:rPr>
              <a:t>ANKARA ÜNİVERSİTESİ</a:t>
            </a:r>
          </a:p>
          <a:p>
            <a:pPr eaLnBrk="1" hangingPunct="1">
              <a:spcBef>
                <a:spcPct val="50000"/>
              </a:spcBef>
              <a:buFontTx/>
              <a:buNone/>
            </a:pPr>
            <a:r>
              <a:rPr lang="tr-TR" altLang="tr-TR" sz="2700" b="0">
                <a:latin typeface="Times New Roman" panose="02020603050405020304" pitchFamily="18" charset="0"/>
                <a:cs typeface="Times New Roman" panose="02020603050405020304" pitchFamily="18" charset="0"/>
              </a:rPr>
              <a:t>ZİRAAT FAKÜLTESİ</a:t>
            </a:r>
          </a:p>
          <a:p>
            <a:pPr eaLnBrk="1" hangingPunct="1">
              <a:spcBef>
                <a:spcPct val="50000"/>
              </a:spcBef>
              <a:buFontTx/>
              <a:buNone/>
            </a:pPr>
            <a:r>
              <a:rPr lang="tr-TR" altLang="tr-TR" sz="2000" b="0">
                <a:latin typeface="Times New Roman" panose="02020603050405020304" pitchFamily="18" charset="0"/>
                <a:cs typeface="Times New Roman" panose="02020603050405020304" pitchFamily="18" charset="0"/>
              </a:rPr>
              <a:t>TARIMSAL YAPILAR VE SULAMA  BÖLÜMÜ</a:t>
            </a:r>
          </a:p>
          <a:p>
            <a:pPr eaLnBrk="1" hangingPunct="1">
              <a:spcBef>
                <a:spcPct val="50000"/>
              </a:spcBef>
              <a:buFontTx/>
              <a:buNone/>
            </a:pPr>
            <a:endParaRPr lang="tr-TR" altLang="tr-TR" sz="2000" b="0">
              <a:latin typeface="Verdana" panose="020B0604030504040204" pitchFamily="34" charset="0"/>
            </a:endParaRPr>
          </a:p>
        </p:txBody>
      </p:sp>
    </p:spTree>
    <p:extLst>
      <p:ext uri="{BB962C8B-B14F-4D97-AF65-F5344CB8AC3E}">
        <p14:creationId xmlns:p14="http://schemas.microsoft.com/office/powerpoint/2010/main" val="103868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214019"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2.2.2 RAKORDMAN BOYU</a:t>
            </a:r>
          </a:p>
        </p:txBody>
      </p:sp>
      <p:sp>
        <p:nvSpPr>
          <p:cNvPr id="57348"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7349"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7350" name="Rectangle 6"/>
          <p:cNvSpPr>
            <a:spLocks noChangeArrowheads="1"/>
          </p:cNvSpPr>
          <p:nvPr/>
        </p:nvSpPr>
        <p:spPr bwMode="auto">
          <a:xfrm>
            <a:off x="5931975" y="2899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pic>
        <p:nvPicPr>
          <p:cNvPr id="5735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916113"/>
            <a:ext cx="770413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Rectangle 10"/>
          <p:cNvSpPr>
            <a:spLocks noChangeArrowheads="1"/>
          </p:cNvSpPr>
          <p:nvPr/>
        </p:nvSpPr>
        <p:spPr bwMode="auto">
          <a:xfrm>
            <a:off x="1941513" y="5710238"/>
            <a:ext cx="7658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buFontTx/>
              <a:buNone/>
            </a:pPr>
            <a:r>
              <a:rPr lang="tr-TR" altLang="tr-TR" sz="1800" b="0"/>
              <a:t>Rakortman boyu şekilde  görüldüğü gibi Lt ve Lr mesafelerinin toplamıdır.</a:t>
            </a:r>
          </a:p>
        </p:txBody>
      </p:sp>
    </p:spTree>
    <p:extLst>
      <p:ext uri="{BB962C8B-B14F-4D97-AF65-F5344CB8AC3E}">
        <p14:creationId xmlns:p14="http://schemas.microsoft.com/office/powerpoint/2010/main" val="754021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216067"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2.3 YATAY EKSENDE KURP TASARIMI</a:t>
            </a:r>
          </a:p>
        </p:txBody>
      </p:sp>
      <p:sp>
        <p:nvSpPr>
          <p:cNvPr id="59396"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9397"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9398" name="Rectangle 6"/>
          <p:cNvSpPr>
            <a:spLocks noChangeArrowheads="1"/>
          </p:cNvSpPr>
          <p:nvPr/>
        </p:nvSpPr>
        <p:spPr bwMode="auto">
          <a:xfrm>
            <a:off x="5931975" y="2899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9399" name="Rectangle 7"/>
          <p:cNvSpPr>
            <a:spLocks noChangeArrowheads="1"/>
          </p:cNvSpPr>
          <p:nvPr/>
        </p:nvSpPr>
        <p:spPr bwMode="auto">
          <a:xfrm>
            <a:off x="1992313" y="3141663"/>
            <a:ext cx="7129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endParaRPr lang="tr-TR" altLang="tr-TR" sz="1800" b="0"/>
          </a:p>
        </p:txBody>
      </p:sp>
      <p:sp>
        <p:nvSpPr>
          <p:cNvPr id="59400" name="Rectangle 8"/>
          <p:cNvSpPr>
            <a:spLocks noChangeArrowheads="1"/>
          </p:cNvSpPr>
          <p:nvPr/>
        </p:nvSpPr>
        <p:spPr bwMode="auto">
          <a:xfrm>
            <a:off x="2063751" y="1822450"/>
            <a:ext cx="77771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justLow" eaLnBrk="1" hangingPunct="1">
              <a:buFontTx/>
              <a:buNone/>
            </a:pPr>
            <a:r>
              <a:rPr lang="tr-TR" altLang="tr-TR" sz="1800" b="0"/>
              <a:t>Yatay eksenlerin yön değiştirdiği yerlerde yolun topoğrafik yapısı, düşey eksen ve estetik özellikler dikkate alınarak oluşturulan dairesel yatay kurplar yol güvenliği açısından büyük önem taşımaktadır.</a:t>
            </a:r>
          </a:p>
        </p:txBody>
      </p:sp>
      <p:pic>
        <p:nvPicPr>
          <p:cNvPr id="594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2781300"/>
            <a:ext cx="748982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608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40963" name="Text Box 3"/>
          <p:cNvSpPr txBox="1">
            <a:spLocks noChangeArrowheads="1"/>
          </p:cNvSpPr>
          <p:nvPr/>
        </p:nvSpPr>
        <p:spPr bwMode="auto">
          <a:xfrm>
            <a:off x="2351089" y="1628776"/>
            <a:ext cx="8027987"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justLow" eaLnBrk="1" hangingPunct="1">
              <a:spcBef>
                <a:spcPct val="50000"/>
              </a:spcBef>
              <a:buFontTx/>
              <a:buNone/>
            </a:pPr>
            <a:r>
              <a:rPr lang="tr-TR" altLang="tr-TR" sz="1800" b="0"/>
              <a:t>2. Yatay Mesafe</a:t>
            </a:r>
          </a:p>
          <a:p>
            <a:pPr algn="justLow" eaLnBrk="1" hangingPunct="1">
              <a:spcBef>
                <a:spcPct val="50000"/>
              </a:spcBef>
              <a:buFontTx/>
              <a:buNone/>
            </a:pPr>
            <a:r>
              <a:rPr lang="tr-TR" altLang="tr-TR" sz="1800" b="0"/>
              <a:t>    2.1 Aliyman Tasarımı</a:t>
            </a:r>
          </a:p>
          <a:p>
            <a:pPr algn="justLow" eaLnBrk="1" hangingPunct="1">
              <a:spcBef>
                <a:spcPct val="50000"/>
              </a:spcBef>
              <a:buFontTx/>
              <a:buNone/>
            </a:pPr>
            <a:r>
              <a:rPr lang="tr-TR" altLang="tr-TR" sz="1800" b="0"/>
              <a:t>    2.2. Dever Tasarımı</a:t>
            </a:r>
          </a:p>
          <a:p>
            <a:pPr algn="justLow" eaLnBrk="1" hangingPunct="1">
              <a:spcBef>
                <a:spcPct val="50000"/>
              </a:spcBef>
              <a:buFontTx/>
              <a:buNone/>
            </a:pPr>
            <a:r>
              <a:rPr lang="tr-TR" altLang="tr-TR" sz="1800" b="0"/>
              <a:t>           2.2.1.Maksimun Dever</a:t>
            </a:r>
          </a:p>
          <a:p>
            <a:pPr algn="justLow" eaLnBrk="1" hangingPunct="1">
              <a:spcBef>
                <a:spcPct val="50000"/>
              </a:spcBef>
              <a:buFontTx/>
              <a:buNone/>
            </a:pPr>
            <a:r>
              <a:rPr lang="tr-TR" altLang="tr-TR" sz="1800" b="0"/>
              <a:t>           2.2.2.Rakortman Boyu                </a:t>
            </a:r>
          </a:p>
          <a:p>
            <a:pPr algn="justLow" eaLnBrk="1" hangingPunct="1">
              <a:spcBef>
                <a:spcPct val="50000"/>
              </a:spcBef>
              <a:buFontTx/>
              <a:buNone/>
            </a:pPr>
            <a:r>
              <a:rPr lang="tr-TR" altLang="tr-TR" sz="1800" b="0"/>
              <a:t>      2.3. Yatay eksen kurp tasarımı</a:t>
            </a:r>
          </a:p>
          <a:p>
            <a:pPr algn="justLow" eaLnBrk="1" hangingPunct="1">
              <a:spcBef>
                <a:spcPct val="50000"/>
              </a:spcBef>
              <a:buFontTx/>
              <a:buNone/>
            </a:pPr>
            <a:r>
              <a:rPr lang="tr-TR" altLang="tr-TR" sz="1800" b="0"/>
              <a:t>           2.3.1 Minimum Kurp Yarıçapı</a:t>
            </a:r>
          </a:p>
          <a:p>
            <a:pPr algn="justLow" eaLnBrk="1" hangingPunct="1">
              <a:spcBef>
                <a:spcPct val="50000"/>
              </a:spcBef>
              <a:buFontTx/>
              <a:buNone/>
            </a:pPr>
            <a:r>
              <a:rPr lang="tr-TR" altLang="tr-TR" sz="1800" b="0"/>
              <a:t>           2.3.2 Geçiş Eğrisi Tasarımı</a:t>
            </a:r>
          </a:p>
          <a:p>
            <a:pPr algn="justLow" eaLnBrk="1" hangingPunct="1">
              <a:spcBef>
                <a:spcPct val="50000"/>
              </a:spcBef>
              <a:buFontTx/>
              <a:buNone/>
            </a:pPr>
            <a:r>
              <a:rPr lang="tr-TR" altLang="tr-TR" sz="1800" b="0"/>
              <a:t>           2.3.3 Yatay Kurplarda Platform Genişletme</a:t>
            </a:r>
          </a:p>
          <a:p>
            <a:pPr algn="justLow" eaLnBrk="1" hangingPunct="1">
              <a:spcBef>
                <a:spcPct val="50000"/>
              </a:spcBef>
              <a:buFontTx/>
              <a:buNone/>
            </a:pPr>
            <a:endParaRPr lang="tr-TR" altLang="tr-TR" sz="1800" b="0"/>
          </a:p>
        </p:txBody>
      </p:sp>
    </p:spTree>
    <p:extLst>
      <p:ext uri="{BB962C8B-B14F-4D97-AF65-F5344CB8AC3E}">
        <p14:creationId xmlns:p14="http://schemas.microsoft.com/office/powerpoint/2010/main" val="3871059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97635"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2.1.ALİYMAN TASARIMI</a:t>
            </a:r>
          </a:p>
        </p:txBody>
      </p:sp>
      <p:sp>
        <p:nvSpPr>
          <p:cNvPr id="43012"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43013"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43014" name="Rectangle 6"/>
          <p:cNvSpPr>
            <a:spLocks noChangeArrowheads="1"/>
          </p:cNvSpPr>
          <p:nvPr/>
        </p:nvSpPr>
        <p:spPr bwMode="auto">
          <a:xfrm>
            <a:off x="1919288" y="1646238"/>
            <a:ext cx="8424862"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a:t>Aliyman yatay eksen elemanı olup karayolun doğrusal kesimlerini oluşturmaktadır.</a:t>
            </a:r>
          </a:p>
          <a:p>
            <a:pPr algn="l" eaLnBrk="1" hangingPunct="1">
              <a:buFontTx/>
              <a:buNone/>
            </a:pPr>
            <a:r>
              <a:rPr lang="tr-TR" altLang="tr-TR" sz="1800" b="0">
                <a:solidFill>
                  <a:srgbClr val="FF0000"/>
                </a:solidFill>
              </a:rPr>
              <a:t>Aliyman, uzunluğunun fazla olması durumunda aşağıdaki olumsuzluklara neden olabilmektedir:</a:t>
            </a:r>
          </a:p>
          <a:p>
            <a:pPr algn="l" eaLnBrk="1" hangingPunct="1">
              <a:buFontTx/>
              <a:buNone/>
            </a:pPr>
            <a:endParaRPr lang="tr-TR" altLang="tr-TR" sz="1800" b="0">
              <a:solidFill>
                <a:srgbClr val="FF0000"/>
              </a:solidFill>
            </a:endParaRPr>
          </a:p>
          <a:p>
            <a:pPr algn="l" eaLnBrk="1" hangingPunct="1">
              <a:buFontTx/>
              <a:buNone/>
            </a:pPr>
            <a:r>
              <a:rPr lang="tr-TR" altLang="tr-TR" sz="1800" b="0"/>
              <a:t>*Sürücülerin </a:t>
            </a:r>
            <a:r>
              <a:rPr lang="tr-TR" altLang="tr-TR" sz="1800" b="0">
                <a:solidFill>
                  <a:srgbClr val="CC0000"/>
                </a:solidFill>
              </a:rPr>
              <a:t>aşırı hız</a:t>
            </a:r>
            <a:r>
              <a:rPr lang="tr-TR" altLang="tr-TR" sz="1800" b="0"/>
              <a:t> yapmasına olanak tanımaktadır.</a:t>
            </a:r>
          </a:p>
          <a:p>
            <a:pPr algn="l" eaLnBrk="1" hangingPunct="1">
              <a:buFontTx/>
              <a:buNone/>
            </a:pPr>
            <a:endParaRPr lang="tr-TR" altLang="tr-TR" sz="1800" b="0"/>
          </a:p>
          <a:p>
            <a:pPr algn="l" eaLnBrk="1" hangingPunct="1">
              <a:buFontTx/>
              <a:buNone/>
            </a:pPr>
            <a:r>
              <a:rPr lang="tr-TR" altLang="tr-TR" sz="1800" b="0"/>
              <a:t>* Karşıdan gelen veya takip eden taşıtların </a:t>
            </a:r>
            <a:r>
              <a:rPr lang="tr-TR" altLang="tr-TR" sz="1800" b="0">
                <a:solidFill>
                  <a:srgbClr val="CC0000"/>
                </a:solidFill>
              </a:rPr>
              <a:t>hız ve mesafelerinin tayin</a:t>
            </a:r>
            <a:r>
              <a:rPr lang="tr-TR" altLang="tr-TR" sz="1800" b="0"/>
              <a:t> edilmesi zorlaşmaktadır.</a:t>
            </a:r>
          </a:p>
          <a:p>
            <a:pPr algn="l" eaLnBrk="1" hangingPunct="1">
              <a:buFontTx/>
              <a:buNone/>
            </a:pPr>
            <a:endParaRPr lang="tr-TR" altLang="tr-TR" sz="1800" b="0"/>
          </a:p>
          <a:p>
            <a:pPr algn="l" eaLnBrk="1" hangingPunct="1"/>
            <a:r>
              <a:rPr lang="tr-TR" altLang="tr-TR" sz="1800" b="0"/>
              <a:t>Gece seyahatlerinde karşıdan gelen </a:t>
            </a:r>
            <a:r>
              <a:rPr lang="tr-TR" altLang="tr-TR" sz="1800" b="0">
                <a:solidFill>
                  <a:srgbClr val="CC0000"/>
                </a:solidFill>
              </a:rPr>
              <a:t>taşıt farları</a:t>
            </a:r>
            <a:r>
              <a:rPr lang="tr-TR" altLang="tr-TR" sz="1800" b="0"/>
              <a:t> sürüş konfor ve güvenliğini olumsuz yönde  etkilemektedir. </a:t>
            </a:r>
          </a:p>
          <a:p>
            <a:pPr algn="l" eaLnBrk="1" hangingPunct="1"/>
            <a:endParaRPr lang="tr-TR" altLang="tr-TR" sz="1800" b="0"/>
          </a:p>
          <a:p>
            <a:pPr algn="l" eaLnBrk="1" hangingPunct="1"/>
            <a:r>
              <a:rPr lang="tr-TR" altLang="tr-TR" sz="1800" b="0"/>
              <a:t>Doğu-Batı yönünde sabah </a:t>
            </a:r>
            <a:r>
              <a:rPr lang="tr-TR" altLang="tr-TR" sz="1800" b="0">
                <a:solidFill>
                  <a:srgbClr val="CC0000"/>
                </a:solidFill>
              </a:rPr>
              <a:t>güneş doğarken ve akşam güneş batarken</a:t>
            </a:r>
            <a:r>
              <a:rPr lang="tr-TR" altLang="tr-TR" sz="1800" b="0"/>
              <a:t> sürücü güneş ışığından etkilenmektedir. </a:t>
            </a:r>
          </a:p>
          <a:p>
            <a:pPr algn="l" eaLnBrk="1" hangingPunct="1"/>
            <a:endParaRPr lang="tr-TR" altLang="tr-TR" sz="1800" b="0"/>
          </a:p>
          <a:p>
            <a:pPr algn="l" eaLnBrk="1" hangingPunct="1">
              <a:buFontTx/>
              <a:buNone/>
            </a:pPr>
            <a:r>
              <a:rPr lang="tr-TR" altLang="tr-TR" sz="1800" b="0"/>
              <a:t>* </a:t>
            </a:r>
            <a:r>
              <a:rPr lang="tr-TR" altLang="tr-TR" sz="1800" b="0">
                <a:solidFill>
                  <a:srgbClr val="CC0000"/>
                </a:solidFill>
              </a:rPr>
              <a:t>Monoton sürüş</a:t>
            </a:r>
            <a:r>
              <a:rPr lang="tr-TR" altLang="tr-TR" sz="1800" b="0"/>
              <a:t> şartlan sürücüde dikkat dağılımı ve yorgunluğa neden olabilmektedir.</a:t>
            </a:r>
          </a:p>
        </p:txBody>
      </p:sp>
      <p:sp>
        <p:nvSpPr>
          <p:cNvPr id="43015" name="Rectangle 7"/>
          <p:cNvSpPr>
            <a:spLocks noChangeArrowheads="1"/>
          </p:cNvSpPr>
          <p:nvPr/>
        </p:nvSpPr>
        <p:spPr bwMode="auto">
          <a:xfrm>
            <a:off x="5931975" y="2972386"/>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1344493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99683"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2.1.ALİYMAN TASARIMI</a:t>
            </a:r>
          </a:p>
        </p:txBody>
      </p:sp>
      <p:sp>
        <p:nvSpPr>
          <p:cNvPr id="45060"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45061"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45062" name="Rectangle 6"/>
          <p:cNvSpPr>
            <a:spLocks noChangeArrowheads="1"/>
          </p:cNvSpPr>
          <p:nvPr/>
        </p:nvSpPr>
        <p:spPr bwMode="auto">
          <a:xfrm>
            <a:off x="1919288" y="1989138"/>
            <a:ext cx="8424862"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b="0">
                <a:solidFill>
                  <a:srgbClr val="FF0000"/>
                </a:solidFill>
              </a:rPr>
              <a:t>Aliyman uzunluğunun az olması durumunda ise aşağıdaki olumsuzluklar söz konusudur:</a:t>
            </a:r>
          </a:p>
          <a:p>
            <a:pPr algn="l" eaLnBrk="1" hangingPunct="1">
              <a:buFontTx/>
              <a:buNone/>
            </a:pPr>
            <a:endParaRPr lang="tr-TR" altLang="tr-TR" sz="1800" b="0">
              <a:solidFill>
                <a:srgbClr val="FF0000"/>
              </a:solidFill>
            </a:endParaRPr>
          </a:p>
          <a:p>
            <a:pPr algn="l" eaLnBrk="1" hangingPunct="1">
              <a:buFontTx/>
              <a:buNone/>
            </a:pPr>
            <a:r>
              <a:rPr lang="tr-TR" altLang="tr-TR" sz="1800" b="0"/>
              <a:t>*Yeterli </a:t>
            </a:r>
            <a:r>
              <a:rPr lang="tr-TR" altLang="tr-TR" sz="1800" b="0">
                <a:solidFill>
                  <a:srgbClr val="CC0000"/>
                </a:solidFill>
              </a:rPr>
              <a:t>geçiş görüş mesafesinin</a:t>
            </a:r>
            <a:r>
              <a:rPr lang="tr-TR" altLang="tr-TR" sz="1800" b="0"/>
              <a:t> sağlanması güçleşmektedir.</a:t>
            </a:r>
          </a:p>
          <a:p>
            <a:pPr algn="l" eaLnBrk="1" hangingPunct="1">
              <a:buFontTx/>
              <a:buNone/>
            </a:pPr>
            <a:endParaRPr lang="tr-TR" altLang="tr-TR" sz="1800" b="0"/>
          </a:p>
          <a:p>
            <a:pPr algn="l" eaLnBrk="1" hangingPunct="1">
              <a:buFontTx/>
              <a:buNone/>
            </a:pPr>
            <a:r>
              <a:rPr lang="tr-TR" altLang="tr-TR" sz="1800" b="0"/>
              <a:t>* Aliyman - kurp - aliyman ilişkisinde bağımsız aliyman uzunluğu sağlanamamaktadır. * Hız azalmakta </a:t>
            </a:r>
            <a:r>
              <a:rPr lang="tr-TR" altLang="tr-TR" sz="1800" b="0">
                <a:solidFill>
                  <a:srgbClr val="CC0000"/>
                </a:solidFill>
              </a:rPr>
              <a:t>dolayısıyla seyahat süresi</a:t>
            </a:r>
            <a:r>
              <a:rPr lang="tr-TR" altLang="tr-TR" sz="1800" b="0"/>
              <a:t> artmaktadır. </a:t>
            </a:r>
          </a:p>
          <a:p>
            <a:pPr algn="l" eaLnBrk="1" hangingPunct="1">
              <a:buFontTx/>
              <a:buNone/>
            </a:pPr>
            <a:endParaRPr lang="tr-TR" altLang="tr-TR" sz="1800" b="0"/>
          </a:p>
          <a:p>
            <a:pPr algn="l" eaLnBrk="1" hangingPunct="1">
              <a:buFontTx/>
              <a:buNone/>
            </a:pPr>
            <a:r>
              <a:rPr lang="tr-TR" altLang="tr-TR" sz="1800" b="0"/>
              <a:t>* </a:t>
            </a:r>
            <a:r>
              <a:rPr lang="tr-TR" altLang="tr-TR" sz="1800" b="0">
                <a:solidFill>
                  <a:srgbClr val="CC0000"/>
                </a:solidFill>
              </a:rPr>
              <a:t>Kapasite azalmaktadır</a:t>
            </a:r>
            <a:r>
              <a:rPr lang="tr-TR" altLang="tr-TR" sz="1800" b="0"/>
              <a:t>.</a:t>
            </a:r>
          </a:p>
        </p:txBody>
      </p:sp>
      <p:sp>
        <p:nvSpPr>
          <p:cNvPr id="45063" name="Rectangle 7"/>
          <p:cNvSpPr>
            <a:spLocks noChangeArrowheads="1"/>
          </p:cNvSpPr>
          <p:nvPr/>
        </p:nvSpPr>
        <p:spPr bwMode="auto">
          <a:xfrm>
            <a:off x="5931975" y="2899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4219114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201731"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2.1.ALİYMAN TASARIMI</a:t>
            </a:r>
          </a:p>
        </p:txBody>
      </p:sp>
      <p:sp>
        <p:nvSpPr>
          <p:cNvPr id="47108"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47109"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47110" name="Rectangle 7"/>
          <p:cNvSpPr>
            <a:spLocks noChangeArrowheads="1"/>
          </p:cNvSpPr>
          <p:nvPr/>
        </p:nvSpPr>
        <p:spPr bwMode="auto">
          <a:xfrm>
            <a:off x="5931975" y="2899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47111" name="Rectangle 8"/>
          <p:cNvSpPr>
            <a:spLocks noChangeArrowheads="1"/>
          </p:cNvSpPr>
          <p:nvPr/>
        </p:nvSpPr>
        <p:spPr bwMode="auto">
          <a:xfrm>
            <a:off x="1990726" y="2095501"/>
            <a:ext cx="712946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b="0"/>
              <a:t>Aliymanlar, aliyman ve kurplardaki </a:t>
            </a:r>
            <a:r>
              <a:rPr lang="tr-TR" altLang="tr-TR" sz="1800" b="0">
                <a:solidFill>
                  <a:srgbClr val="CC0000"/>
                </a:solidFill>
              </a:rPr>
              <a:t>işletme hızı farkı 20 km/saat'ten</a:t>
            </a:r>
            <a:r>
              <a:rPr lang="tr-TR" altLang="tr-TR" sz="1800" b="0"/>
              <a:t> </a:t>
            </a:r>
            <a:r>
              <a:rPr lang="tr-TR" altLang="tr-TR" sz="1800" b="0">
                <a:solidFill>
                  <a:srgbClr val="CC0000"/>
                </a:solidFill>
              </a:rPr>
              <a:t>fazla ise bağımsız</a:t>
            </a:r>
            <a:r>
              <a:rPr lang="tr-TR" altLang="tr-TR" sz="1800" b="0"/>
              <a:t> aliyman (kurbun varlığının aliymandaki işletme hızını etkilemediği), 20 km/saat'ten az ise bağımlı aliyman (kurbun varlığının aliymandaki işletme hızını etkilediği) olarak nitelenebilir.</a:t>
            </a:r>
          </a:p>
          <a:p>
            <a:pPr algn="l">
              <a:buFontTx/>
              <a:buNone/>
            </a:pPr>
            <a:endParaRPr lang="tr-TR" altLang="tr-TR" sz="1800" b="0"/>
          </a:p>
        </p:txBody>
      </p:sp>
      <p:pic>
        <p:nvPicPr>
          <p:cNvPr id="471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3351214"/>
            <a:ext cx="6481762"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893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204803"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2.1.ALİYMAN TASARIMI</a:t>
            </a:r>
          </a:p>
        </p:txBody>
      </p:sp>
      <p:sp>
        <p:nvSpPr>
          <p:cNvPr id="49156"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49157"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49158" name="Rectangle 6"/>
          <p:cNvSpPr>
            <a:spLocks noChangeArrowheads="1"/>
          </p:cNvSpPr>
          <p:nvPr/>
        </p:nvSpPr>
        <p:spPr bwMode="auto">
          <a:xfrm>
            <a:off x="5931975" y="2899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graphicFrame>
        <p:nvGraphicFramePr>
          <p:cNvPr id="206871" name="Group 1047"/>
          <p:cNvGraphicFramePr>
            <a:graphicFrameLocks noGrp="1"/>
          </p:cNvGraphicFramePr>
          <p:nvPr>
            <p:ph/>
          </p:nvPr>
        </p:nvGraphicFramePr>
        <p:xfrm>
          <a:off x="2063750" y="2287588"/>
          <a:ext cx="6408738" cy="2870200"/>
        </p:xfrm>
        <a:graphic>
          <a:graphicData uri="http://schemas.openxmlformats.org/drawingml/2006/table">
            <a:tbl>
              <a:tblPr/>
              <a:tblGrid>
                <a:gridCol w="1279525"/>
                <a:gridCol w="442913"/>
                <a:gridCol w="441325"/>
                <a:gridCol w="439737"/>
                <a:gridCol w="442913"/>
                <a:gridCol w="450850"/>
                <a:gridCol w="444500"/>
                <a:gridCol w="488950"/>
                <a:gridCol w="476250"/>
                <a:gridCol w="531812"/>
                <a:gridCol w="449263"/>
                <a:gridCol w="520700"/>
              </a:tblGrid>
              <a:tr h="217488">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Kurpta Işletme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Hızı (km/h)</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1">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Aliymanda İşletme Hızı (km/h)</a:t>
                      </a: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2413">
                <a:tc vMerge="1">
                  <a:txBody>
                    <a:bodyPr/>
                    <a:lstStyle/>
                    <a:p>
                      <a:endParaRPr lang="tr-TR"/>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215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295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340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434</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485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540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410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465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515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290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340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440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490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410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460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430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295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345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210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245</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tr-TR" altLang="tr-TR" sz="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332" name="Rectangle 1048"/>
          <p:cNvSpPr>
            <a:spLocks noChangeArrowheads="1"/>
          </p:cNvSpPr>
          <p:nvPr/>
        </p:nvSpPr>
        <p:spPr bwMode="auto">
          <a:xfrm>
            <a:off x="1992313" y="1773239"/>
            <a:ext cx="71294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b="0"/>
              <a:t>Birbirini Takip Eden Kurplar Arasındaki Minumum Aliyman Uzunluğu</a:t>
            </a:r>
          </a:p>
          <a:p>
            <a:pPr algn="l">
              <a:buFontTx/>
              <a:buNone/>
            </a:pPr>
            <a:endParaRPr lang="tr-TR" altLang="tr-TR" b="0"/>
          </a:p>
        </p:txBody>
      </p:sp>
    </p:spTree>
    <p:extLst>
      <p:ext uri="{BB962C8B-B14F-4D97-AF65-F5344CB8AC3E}">
        <p14:creationId xmlns:p14="http://schemas.microsoft.com/office/powerpoint/2010/main" val="403031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207875"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2.2.DEVER TASIRIMI</a:t>
            </a:r>
          </a:p>
        </p:txBody>
      </p:sp>
      <p:sp>
        <p:nvSpPr>
          <p:cNvPr id="51204"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1205"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1206" name="Rectangle 6"/>
          <p:cNvSpPr>
            <a:spLocks noChangeArrowheads="1"/>
          </p:cNvSpPr>
          <p:nvPr/>
        </p:nvSpPr>
        <p:spPr bwMode="auto">
          <a:xfrm>
            <a:off x="5931975" y="2899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1207" name="Rectangle 7"/>
          <p:cNvSpPr>
            <a:spLocks noChangeArrowheads="1"/>
          </p:cNvSpPr>
          <p:nvPr/>
        </p:nvSpPr>
        <p:spPr bwMode="auto">
          <a:xfrm>
            <a:off x="1992313" y="1916113"/>
            <a:ext cx="7129462"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b="0"/>
              <a:t>Dever: Yatay kurpta araçların merkezkaç kuvveti etkisiyle savrulmasını önlemek için kurba verilen eğime denir.</a:t>
            </a:r>
          </a:p>
          <a:p>
            <a:pPr algn="l" eaLnBrk="1" hangingPunct="1">
              <a:buFontTx/>
              <a:buNone/>
            </a:pPr>
            <a:endParaRPr lang="tr-TR" altLang="tr-TR" b="0"/>
          </a:p>
          <a:p>
            <a:pPr algn="l" eaLnBrk="1" hangingPunct="1">
              <a:buFontTx/>
              <a:buNone/>
            </a:pPr>
            <a:r>
              <a:rPr lang="tr-TR" altLang="tr-TR" b="0"/>
              <a:t>Yatay kurpta güvenlik ve konforun sağlanabilmesi için uygun dever tasarımı gereklidir. Yatay kurpta hareket eden taşıtlar merkezkaç kuvvetinin etkisi ile dışa doğru savulmaya zorlandıklarından, yapılacak uygun dever tasarımı ile savrulmanın güvenlik ve konfor üzerindeki olumsuz etkileri giderilmelidir.</a:t>
            </a:r>
            <a:r>
              <a:rPr lang="tr-TR" altLang="tr-TR"/>
              <a:t> </a:t>
            </a:r>
          </a:p>
        </p:txBody>
      </p:sp>
      <p:pic>
        <p:nvPicPr>
          <p:cNvPr id="5120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6775" y="3716338"/>
            <a:ext cx="68389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544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209923"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2.2.1 MAKSİMUM DEVER TASIRIMI</a:t>
            </a:r>
          </a:p>
        </p:txBody>
      </p:sp>
      <p:sp>
        <p:nvSpPr>
          <p:cNvPr id="53252"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3253"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3254" name="Rectangle 6"/>
          <p:cNvSpPr>
            <a:spLocks noChangeArrowheads="1"/>
          </p:cNvSpPr>
          <p:nvPr/>
        </p:nvSpPr>
        <p:spPr bwMode="auto">
          <a:xfrm>
            <a:off x="5931975" y="2899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3255" name="Rectangle 7"/>
          <p:cNvSpPr>
            <a:spLocks noChangeArrowheads="1"/>
          </p:cNvSpPr>
          <p:nvPr/>
        </p:nvSpPr>
        <p:spPr bwMode="auto">
          <a:xfrm>
            <a:off x="1992313" y="2038351"/>
            <a:ext cx="7129462"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b="0"/>
              <a:t>Yatay kurptaki maksimum dever miktarı yol platformunun maksimum yanal eğimi olup, Devlet yolları için kabul edilebilir maksimum dever </a:t>
            </a:r>
            <a:r>
              <a:rPr lang="tr-TR" altLang="tr-TR" b="0">
                <a:solidFill>
                  <a:srgbClr val="CC0000"/>
                </a:solidFill>
              </a:rPr>
              <a:t>% 8</a:t>
            </a:r>
            <a:r>
              <a:rPr lang="tr-TR" altLang="tr-TR" b="0"/>
              <a:t> olarak alınacaktır. Kar ve don'un etkili olduğu bölgelerde maksimum dever </a:t>
            </a:r>
            <a:r>
              <a:rPr lang="tr-TR" altLang="tr-TR" b="0">
                <a:solidFill>
                  <a:srgbClr val="CC0000"/>
                </a:solidFill>
              </a:rPr>
              <a:t>% 6</a:t>
            </a:r>
            <a:r>
              <a:rPr lang="tr-TR" altLang="tr-TR" b="0"/>
              <a:t> alınabilir. Ayrıca, maksimum dever miktarının çok şeritli yollar için </a:t>
            </a:r>
            <a:r>
              <a:rPr lang="tr-TR" altLang="tr-TR" b="0">
                <a:solidFill>
                  <a:srgbClr val="CC0000"/>
                </a:solidFill>
              </a:rPr>
              <a:t>% 2,5'dan</a:t>
            </a:r>
            <a:r>
              <a:rPr lang="tr-TR" altLang="tr-TR" b="0"/>
              <a:t> ve iki şeritli yollar için % </a:t>
            </a:r>
            <a:r>
              <a:rPr lang="tr-TR" altLang="tr-TR" b="0">
                <a:solidFill>
                  <a:srgbClr val="CC0000"/>
                </a:solidFill>
              </a:rPr>
              <a:t>2</a:t>
            </a:r>
            <a:r>
              <a:rPr lang="tr-TR" altLang="tr-TR" b="0"/>
              <a:t>'den daha az olması durumunda çatı eğimi dikkate alınacaktır</a:t>
            </a:r>
            <a:r>
              <a:rPr lang="tr-TR" altLang="tr-TR"/>
              <a:t> </a:t>
            </a:r>
          </a:p>
        </p:txBody>
      </p:sp>
      <p:pic>
        <p:nvPicPr>
          <p:cNvPr id="532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188" y="3716338"/>
            <a:ext cx="68389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520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211971"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2.2.2 RAKORDMAN BOYU</a:t>
            </a:r>
          </a:p>
        </p:txBody>
      </p:sp>
      <p:sp>
        <p:nvSpPr>
          <p:cNvPr id="55300"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5301"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5302" name="Rectangle 6"/>
          <p:cNvSpPr>
            <a:spLocks noChangeArrowheads="1"/>
          </p:cNvSpPr>
          <p:nvPr/>
        </p:nvSpPr>
        <p:spPr bwMode="auto">
          <a:xfrm>
            <a:off x="5931975" y="2899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55303" name="Rectangle 7"/>
          <p:cNvSpPr>
            <a:spLocks noChangeArrowheads="1"/>
          </p:cNvSpPr>
          <p:nvPr/>
        </p:nvSpPr>
        <p:spPr bwMode="auto">
          <a:xfrm>
            <a:off x="1992313" y="2197101"/>
            <a:ext cx="71294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b="0"/>
              <a:t>Rakortman:Yön veya eğim değişikliklerini güvenlik ve konfor gereksinimlerine uygun bir süreklilik ve hızda gerçekleştirmek amacıyla kullanılan doğru ve eğridir.</a:t>
            </a:r>
          </a:p>
          <a:p>
            <a:pPr algn="l" eaLnBrk="1" hangingPunct="1">
              <a:buFontTx/>
              <a:buNone/>
            </a:pPr>
            <a:r>
              <a:rPr lang="tr-TR" altLang="tr-TR" sz="1800" b="0"/>
              <a:t>Kurpta dever uygulamasının konfor, güvenlik, drenaj ve estetik ihtiyaçlara cevap verebilmesi için aliymanda çatı eğimi ile başlayıp kurpun içinde belirli bir noktada maksimum devere ulaşacak şekilde aşamalı bir geçiş yapılmalıdır. Bu geçişin yapıldığı mesafe dever rakortman boyu olarak tanımlanmaktadır. </a:t>
            </a:r>
          </a:p>
        </p:txBody>
      </p:sp>
    </p:spTree>
    <p:extLst>
      <p:ext uri="{BB962C8B-B14F-4D97-AF65-F5344CB8AC3E}">
        <p14:creationId xmlns:p14="http://schemas.microsoft.com/office/powerpoint/2010/main" val="4427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620</Words>
  <Application>Microsoft Office PowerPoint</Application>
  <PresentationFormat>Geniş ekran</PresentationFormat>
  <Paragraphs>163</Paragraphs>
  <Slides>11</Slides>
  <Notes>11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vt:i4>
      </vt:variant>
    </vt:vector>
  </HeadingPairs>
  <TitlesOfParts>
    <vt:vector size="18" baseType="lpstr">
      <vt:lpstr>Arial</vt:lpstr>
      <vt:lpstr>Calibri</vt:lpstr>
      <vt:lpstr>Calibri Light</vt:lpstr>
      <vt:lpstr>Comic Sans MS</vt:lpstr>
      <vt:lpstr>Times New Roman</vt:lpstr>
      <vt:lpstr>Verdana</vt:lpstr>
      <vt:lpstr>Office Teması</vt:lpstr>
      <vt:lpstr>  KIRSAL YOLLAR DERSİ  4. HAFTA    Doç.Dr. Havva Eylem POLAT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KIRSAL YOLLAR DERSİ  2. HAFTA    Doç.Dr. Havva Eylem POLAT</dc:title>
  <dc:creator>user</dc:creator>
  <cp:lastModifiedBy>user</cp:lastModifiedBy>
  <cp:revision>3</cp:revision>
  <dcterms:created xsi:type="dcterms:W3CDTF">2020-12-03T12:34:00Z</dcterms:created>
  <dcterms:modified xsi:type="dcterms:W3CDTF">2020-12-03T12:35:44Z</dcterms:modified>
</cp:coreProperties>
</file>