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2"/>
  </p:notesMasterIdLst>
  <p:handoutMasterIdLst>
    <p:handoutMasterId r:id="rId13"/>
  </p:handoutMasterIdLst>
  <p:sldIdLst>
    <p:sldId id="307" r:id="rId2"/>
    <p:sldId id="311" r:id="rId3"/>
    <p:sldId id="322" r:id="rId4"/>
    <p:sldId id="316" r:id="rId5"/>
    <p:sldId id="323" r:id="rId6"/>
    <p:sldId id="321" r:id="rId7"/>
    <p:sldId id="324" r:id="rId8"/>
    <p:sldId id="317" r:id="rId9"/>
    <p:sldId id="319" r:id="rId10"/>
    <p:sldId id="31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216"/>
    <p:restoredTop sz="92857" autoAdjust="0"/>
  </p:normalViewPr>
  <p:slideViewPr>
    <p:cSldViewPr snapToGrid="0" snapToObjects="1">
      <p:cViewPr>
        <p:scale>
          <a:sx n="80" d="100"/>
          <a:sy n="80" d="100"/>
        </p:scale>
        <p:origin x="816" y="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4/2/18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4/2/18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11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9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3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43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7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4/2/18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7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4/2/18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0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809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Imperfections in Solids</a:t>
            </a:r>
            <a:endParaRPr lang="en-US" sz="36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571500" y="1952624"/>
            <a:ext cx="8001000" cy="2670176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r>
              <a:rPr lang="en-US" sz="2400" dirty="0"/>
              <a:t>T</a:t>
            </a:r>
            <a:r>
              <a:rPr lang="en-US" sz="2400" dirty="0" smtClean="0"/>
              <a:t>ypes of imperfections</a:t>
            </a:r>
          </a:p>
          <a:p>
            <a:pPr lvl="1" algn="just"/>
            <a:r>
              <a:rPr lang="en-US" sz="2400" dirty="0" smtClean="0"/>
              <a:t>point defects, </a:t>
            </a:r>
          </a:p>
          <a:p>
            <a:pPr lvl="1" algn="just"/>
            <a:r>
              <a:rPr lang="en-US" sz="2400" dirty="0" smtClean="0"/>
              <a:t>line defects (or dislocations), </a:t>
            </a:r>
          </a:p>
          <a:p>
            <a:pPr lvl="1" algn="just"/>
            <a:r>
              <a:rPr lang="en-US" sz="2400" dirty="0" smtClean="0"/>
              <a:t>surface defects.</a:t>
            </a:r>
          </a:p>
        </p:txBody>
      </p:sp>
    </p:spTree>
    <p:extLst>
      <p:ext uri="{BB962C8B-B14F-4D97-AF65-F5344CB8AC3E}">
        <p14:creationId xmlns:p14="http://schemas.microsoft.com/office/powerpoint/2010/main" val="147739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6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91D8-285F-6F45-BDC9-0FBF8F3F8E4C}" type="slidenum">
              <a:rPr lang="en-US"/>
              <a:pPr/>
              <a:t>2</a:t>
            </a:fld>
            <a:endParaRPr lang="en-US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440266" y="1244599"/>
            <a:ext cx="7848600" cy="4927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>
                <a:solidFill>
                  <a:srgbClr val="000000"/>
                </a:solidFill>
              </a:rPr>
              <a:t>Plastic deformation </a:t>
            </a:r>
            <a:r>
              <a:rPr lang="en-US" dirty="0" smtClean="0">
                <a:solidFill>
                  <a:srgbClr val="000000"/>
                </a:solidFill>
              </a:rPr>
              <a:t>is defined as a irreversible </a:t>
            </a:r>
            <a:r>
              <a:rPr lang="en-US" dirty="0">
                <a:solidFill>
                  <a:srgbClr val="000000"/>
                </a:solidFill>
              </a:rPr>
              <a:t>deformation or change in shape that occurs when the force or stress </a:t>
            </a:r>
            <a:r>
              <a:rPr lang="en-US" dirty="0" smtClean="0">
                <a:solidFill>
                  <a:srgbClr val="000000"/>
                </a:solidFill>
              </a:rPr>
              <a:t>is </a:t>
            </a:r>
            <a:r>
              <a:rPr lang="en-US" dirty="0">
                <a:solidFill>
                  <a:srgbClr val="000000"/>
                </a:solidFill>
              </a:rPr>
              <a:t>removed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Permanent deformation which is caused by dislocation motion.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 smtClean="0">
                <a:solidFill>
                  <a:srgbClr val="000000"/>
                </a:solidFill>
              </a:rPr>
              <a:t>Elastic deformation </a:t>
            </a:r>
            <a:r>
              <a:rPr lang="en-US" dirty="0" smtClean="0">
                <a:solidFill>
                  <a:srgbClr val="000000"/>
                </a:solidFill>
              </a:rPr>
              <a:t>is a deformation that </a:t>
            </a:r>
            <a:r>
              <a:rPr lang="en-US" dirty="0">
                <a:solidFill>
                  <a:srgbClr val="000000"/>
                </a:solidFill>
              </a:rPr>
              <a:t>is fully recovered when the stress </a:t>
            </a:r>
            <a:r>
              <a:rPr lang="en-US" dirty="0" smtClean="0">
                <a:solidFill>
                  <a:srgbClr val="000000"/>
                </a:solidFill>
              </a:rPr>
              <a:t>is </a:t>
            </a:r>
            <a:r>
              <a:rPr lang="en-US" dirty="0">
                <a:solidFill>
                  <a:srgbClr val="000000"/>
                </a:solidFill>
              </a:rPr>
              <a:t>removed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Temporary change in the shape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No dislocation motion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>
                <a:solidFill>
                  <a:srgbClr val="000000"/>
                </a:solidFill>
              </a:rPr>
              <a:t>Dislocation density </a:t>
            </a:r>
            <a:r>
              <a:rPr lang="en-US" dirty="0" smtClean="0">
                <a:solidFill>
                  <a:srgbClr val="000000"/>
                </a:solidFill>
              </a:rPr>
              <a:t>is defined as the ratio of the </a:t>
            </a:r>
            <a:r>
              <a:rPr lang="en-US" dirty="0">
                <a:solidFill>
                  <a:srgbClr val="000000"/>
                </a:solidFill>
              </a:rPr>
              <a:t>total length of dislocation line </a:t>
            </a:r>
            <a:r>
              <a:rPr lang="en-US" dirty="0" smtClean="0">
                <a:solidFill>
                  <a:srgbClr val="000000"/>
                </a:solidFill>
              </a:rPr>
              <a:t>and volume of the material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0663" y="190212"/>
            <a:ext cx="76200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Significance </a:t>
            </a:r>
            <a:r>
              <a:rPr lang="en-US" sz="3200" dirty="0"/>
              <a:t>of Dislocations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4066" y="3557588"/>
            <a:ext cx="8001000" cy="177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o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429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91D8-285F-6F45-BDC9-0FBF8F3F8E4C}" type="slidenum">
              <a:rPr lang="en-US"/>
              <a:pPr/>
              <a:t>3</a:t>
            </a:fld>
            <a:endParaRPr lang="en-US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169334" y="1075268"/>
            <a:ext cx="7848600" cy="532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u="sng" dirty="0" smtClean="0">
                <a:solidFill>
                  <a:srgbClr val="000000"/>
                </a:solidFill>
              </a:rPr>
              <a:t>Slip in Metals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 smtClean="0">
                <a:solidFill>
                  <a:srgbClr val="000000"/>
                </a:solidFill>
              </a:rPr>
              <a:t>Plastic deformation in metals: </a:t>
            </a:r>
            <a:r>
              <a:rPr lang="en-US" i="1" dirty="0" smtClean="0">
                <a:solidFill>
                  <a:srgbClr val="000000"/>
                </a:solidFill>
              </a:rPr>
              <a:t>Slip plane </a:t>
            </a:r>
            <a:r>
              <a:rPr lang="en-US" dirty="0" smtClean="0">
                <a:solidFill>
                  <a:srgbClr val="000000"/>
                </a:solidFill>
              </a:rPr>
              <a:t>is defined as sliding of blocks of the crystal over one another along the definite crystallographic plane.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Slip plane is the plane with the greatest atomic density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Slip direction is the closest-packed direction within the slip plane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Slip = Specific direction + Certain planes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Slip system = Slip plane + Slip direction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Limited slip system causes low ductility in the material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H</a:t>
            </a:r>
            <a:r>
              <a:rPr lang="en-US" dirty="0" smtClean="0">
                <a:solidFill>
                  <a:srgbClr val="000000"/>
                </a:solidFill>
              </a:rPr>
              <a:t>igher stresses are required to cause slip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lip occurs by dislocation </a:t>
            </a:r>
            <a:r>
              <a:rPr lang="en-US" dirty="0">
                <a:solidFill>
                  <a:srgbClr val="000000"/>
                </a:solidFill>
              </a:rPr>
              <a:t>motion </a:t>
            </a:r>
            <a:r>
              <a:rPr lang="en-US" dirty="0" smtClean="0">
                <a:solidFill>
                  <a:srgbClr val="000000"/>
                </a:solidFill>
              </a:rPr>
              <a:t>in the crystals 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0663" y="206254"/>
            <a:ext cx="76200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Significance </a:t>
            </a:r>
            <a:r>
              <a:rPr lang="en-US" sz="3200" dirty="0"/>
              <a:t>of Dislocations</a:t>
            </a:r>
          </a:p>
        </p:txBody>
      </p:sp>
    </p:spTree>
    <p:extLst>
      <p:ext uri="{BB962C8B-B14F-4D97-AF65-F5344CB8AC3E}">
        <p14:creationId xmlns:p14="http://schemas.microsoft.com/office/powerpoint/2010/main" val="49057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91D8-285F-6F45-BDC9-0FBF8F3F8E4C}" type="slidenum">
              <a:rPr lang="en-US"/>
              <a:pPr/>
              <a:t>4</a:t>
            </a:fld>
            <a:endParaRPr lang="en-US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281949" y="588725"/>
            <a:ext cx="7848600" cy="4927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u="sng" dirty="0" smtClean="0">
                <a:solidFill>
                  <a:srgbClr val="000000"/>
                </a:solidFill>
              </a:rPr>
              <a:t>Slip in Single Crystals</a:t>
            </a:r>
            <a:r>
              <a:rPr lang="en-US" b="1" i="1" dirty="0" smtClean="0">
                <a:solidFill>
                  <a:srgbClr val="000000"/>
                </a:solidFill>
              </a:rPr>
              <a:t>; </a:t>
            </a:r>
            <a:r>
              <a:rPr lang="en-US" dirty="0" smtClean="0">
                <a:solidFill>
                  <a:srgbClr val="000000"/>
                </a:solidFill>
              </a:rPr>
              <a:t>Extent of slip depends on:</a:t>
            </a:r>
          </a:p>
          <a:p>
            <a:pPr marL="742950" lvl="1" indent="-285750" algn="just"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Geometry of crystal structure</a:t>
            </a:r>
          </a:p>
          <a:p>
            <a:pPr marL="742950" lvl="1" indent="-285750" algn="just"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Magnitude of shear stress</a:t>
            </a:r>
          </a:p>
          <a:p>
            <a:pPr marL="742950" lvl="1" indent="-285750" algn="just"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Orientation of slip plane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r>
              <a:rPr lang="en-US" b="1" i="1" dirty="0" err="1" smtClean="0">
                <a:solidFill>
                  <a:srgbClr val="000000"/>
                </a:solidFill>
              </a:rPr>
              <a:t>Schimid’s</a:t>
            </a:r>
            <a:r>
              <a:rPr lang="en-US" b="1" i="1" dirty="0" smtClean="0">
                <a:solidFill>
                  <a:srgbClr val="000000"/>
                </a:solidFill>
              </a:rPr>
              <a:t> Law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/>
              <a:buChar char="•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0663" y="71681"/>
            <a:ext cx="76200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Significance </a:t>
            </a:r>
            <a:r>
              <a:rPr lang="en-US" sz="3200" dirty="0"/>
              <a:t>of Dislocations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818252" y="2158974"/>
            <a:ext cx="5356562" cy="3505244"/>
            <a:chOff x="-27481" y="1746618"/>
            <a:chExt cx="5356562" cy="3505244"/>
          </a:xfrm>
        </p:grpSpPr>
        <p:grpSp>
          <p:nvGrpSpPr>
            <p:cNvPr id="24" name="Group 23"/>
            <p:cNvGrpSpPr/>
            <p:nvPr/>
          </p:nvGrpSpPr>
          <p:grpSpPr>
            <a:xfrm>
              <a:off x="349973" y="2228336"/>
              <a:ext cx="4014593" cy="3023526"/>
              <a:chOff x="349973" y="2126738"/>
              <a:chExt cx="4014593" cy="3023526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846667" y="2370664"/>
                <a:ext cx="3517899" cy="2779600"/>
                <a:chOff x="846667" y="1828800"/>
                <a:chExt cx="3517899" cy="2779600"/>
              </a:xfrm>
            </p:grpSpPr>
            <p:pic>
              <p:nvPicPr>
                <p:cNvPr id="2" name="Picture 1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97010" y="2448400"/>
                  <a:ext cx="1150126" cy="2160000"/>
                </a:xfrm>
                <a:prstGeom prst="rect">
                  <a:avLst/>
                </a:prstGeom>
              </p:spPr>
            </p:pic>
            <p:sp>
              <p:nvSpPr>
                <p:cNvPr id="3" name="Oval 2"/>
                <p:cNvSpPr/>
                <p:nvPr/>
              </p:nvSpPr>
              <p:spPr>
                <a:xfrm rot="19761226">
                  <a:off x="1384535" y="3305910"/>
                  <a:ext cx="1170906" cy="337708"/>
                </a:xfrm>
                <a:prstGeom prst="ellipse">
                  <a:avLst/>
                </a:prstGeom>
                <a:gradFill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" name="Straight Arrow Connector 6"/>
                <p:cNvCxnSpPr/>
                <p:nvPr/>
              </p:nvCxnSpPr>
              <p:spPr>
                <a:xfrm flipH="1" flipV="1">
                  <a:off x="1947333" y="1828800"/>
                  <a:ext cx="16934" cy="1625600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 flipV="1">
                  <a:off x="1972073" y="2280720"/>
                  <a:ext cx="2392493" cy="1161830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/>
                <p:cNvCxnSpPr/>
                <p:nvPr/>
              </p:nvCxnSpPr>
              <p:spPr>
                <a:xfrm flipH="1" flipV="1">
                  <a:off x="846667" y="1828800"/>
                  <a:ext cx="1100666" cy="1613750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Arc 13"/>
              <p:cNvSpPr/>
              <p:nvPr/>
            </p:nvSpPr>
            <p:spPr>
              <a:xfrm rot="1741295">
                <a:off x="1538116" y="2890649"/>
                <a:ext cx="2066396" cy="744966"/>
              </a:xfrm>
              <a:prstGeom prst="arc">
                <a:avLst>
                  <a:gd name="adj1" fmla="val 11759654"/>
                  <a:gd name="adj2" fmla="val 20195974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Rectangle 14"/>
                  <p:cNvSpPr/>
                  <p:nvPr/>
                </p:nvSpPr>
                <p:spPr>
                  <a:xfrm>
                    <a:off x="2360516" y="2454571"/>
                    <a:ext cx="535085" cy="707886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i="1">
                              <a:latin typeface="Cambria Math" charset="0"/>
                            </a:rPr>
                            <m:t>𝜆</m:t>
                          </m:r>
                        </m:oMath>
                      </m:oMathPara>
                    </a14:m>
                    <a:endParaRPr lang="en-US" sz="2000" dirty="0"/>
                  </a:p>
                  <a:p>
                    <a:endParaRPr lang="en-US" sz="2000" dirty="0"/>
                  </a:p>
                </p:txBody>
              </p:sp>
            </mc:Choice>
            <mc:Fallback xmlns="">
              <p:sp>
                <p:nvSpPr>
                  <p:cNvPr id="15" name="Rectangle 1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60516" y="2454571"/>
                    <a:ext cx="535085" cy="707886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Rectangle 17"/>
                  <p:cNvSpPr/>
                  <p:nvPr/>
                </p:nvSpPr>
                <p:spPr>
                  <a:xfrm>
                    <a:off x="1214896" y="2126738"/>
                    <a:ext cx="41081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charset="0"/>
                            </a:rPr>
                            <m:t>𝜙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8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14896" y="2126738"/>
                    <a:ext cx="410817" cy="369332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b="-1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6" name="Arc 15"/>
              <p:cNvSpPr/>
              <p:nvPr/>
            </p:nvSpPr>
            <p:spPr>
              <a:xfrm rot="19962130">
                <a:off x="349973" y="2672786"/>
                <a:ext cx="1862780" cy="811901"/>
              </a:xfrm>
              <a:prstGeom prst="arc">
                <a:avLst>
                  <a:gd name="adj1" fmla="val 16200000"/>
                  <a:gd name="adj2" fmla="val 20978712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/>
                <p:cNvSpPr/>
                <p:nvPr/>
              </p:nvSpPr>
              <p:spPr>
                <a:xfrm>
                  <a:off x="3036594" y="2466952"/>
                  <a:ext cx="135267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𝑟</m:t>
                            </m:r>
                          </m:sub>
                        </m:sSub>
                        <m:r>
                          <a:rPr lang="en-US" i="0">
                            <a:latin typeface="Cambria Math" charset="0"/>
                          </a:rPr>
                          <m:t>=</m:t>
                        </m:r>
                        <m:r>
                          <a:rPr lang="en-US" i="1">
                            <a:latin typeface="Cambria Math" charset="0"/>
                          </a:rPr>
                          <m:t>𝐹𝑐𝑜𝑠</m:t>
                        </m:r>
                        <m:r>
                          <a:rPr lang="en-US" i="1">
                            <a:latin typeface="Cambria Math" charset="0"/>
                          </a:rPr>
                          <m:t>𝜆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" name="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6594" y="2466952"/>
                  <a:ext cx="1352678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1785137" y="4877454"/>
              <a:ext cx="6773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A</a:t>
              </a:r>
              <a:r>
                <a:rPr lang="en-US" baseline="-25000" smtClean="0"/>
                <a:t>o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23133" y="4064093"/>
              <a:ext cx="6773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1489778" y="1746618"/>
                  <a:ext cx="948978" cy="6576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charset="0"/>
                          </a:rPr>
                          <m:t>𝜎</m:t>
                        </m:r>
                        <m:r>
                          <a:rPr lang="en-US" i="0">
                            <a:latin typeface="Cambria Math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charset="0"/>
                              </a:rPr>
                              <m:t>𝐹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charset="0"/>
                                  </a:rPr>
                                  <m:t>𝑜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9778" y="1746618"/>
                  <a:ext cx="948978" cy="657681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2547136" y="3880622"/>
                  <a:ext cx="961225" cy="6090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𝑟</m:t>
                            </m:r>
                          </m:sub>
                        </m:sSub>
                        <m:r>
                          <a:rPr lang="en-US" i="0">
                            <a:latin typeface="Cambria Math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charset="0"/>
                                  </a:rPr>
                                  <m:t>𝑟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 charset="0"/>
                              </a:rPr>
                              <m:t>𝐴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7136" y="3880622"/>
                  <a:ext cx="961225" cy="609077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Box 22"/>
            <p:cNvSpPr txBox="1"/>
            <p:nvPr/>
          </p:nvSpPr>
          <p:spPr>
            <a:xfrm>
              <a:off x="3712933" y="3230863"/>
              <a:ext cx="16161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Slip direction</a:t>
              </a:r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-27481" y="2797192"/>
              <a:ext cx="13292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Normal to </a:t>
              </a:r>
            </a:p>
            <a:p>
              <a:r>
                <a:rPr lang="en-US" dirty="0" smtClean="0"/>
                <a:t>Slip plane</a:t>
              </a: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2747685" y="5926486"/>
                <a:ext cx="244370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charset="0"/>
                            </a:rPr>
                            <m:t>𝜏</m:t>
                          </m:r>
                        </m:e>
                        <m:sub>
                          <m:r>
                            <a:rPr lang="en-US" sz="2400" i="1">
                              <a:latin typeface="Cambria Math" charset="0"/>
                            </a:rPr>
                            <m:t>𝑟</m:t>
                          </m:r>
                        </m:sub>
                      </m:sSub>
                      <m:r>
                        <a:rPr lang="en-US" sz="2400" i="0">
                          <a:latin typeface="Cambria Math" charset="0"/>
                        </a:rPr>
                        <m:t>=</m:t>
                      </m:r>
                      <m:r>
                        <a:rPr lang="en-US" sz="2400" i="1">
                          <a:latin typeface="Cambria Math" charset="0"/>
                        </a:rPr>
                        <m:t>𝜎</m:t>
                      </m:r>
                      <m:r>
                        <a:rPr lang="en-US" sz="2400" i="1">
                          <a:latin typeface="Cambria Math" charset="0"/>
                        </a:rPr>
                        <m:t>𝑐𝑜𝑠</m:t>
                      </m:r>
                      <m:r>
                        <a:rPr lang="en-US" sz="2400" i="1">
                          <a:latin typeface="Cambria Math" charset="0"/>
                        </a:rPr>
                        <m:t>𝜙</m:t>
                      </m:r>
                      <m:r>
                        <a:rPr lang="en-US" sz="2400" i="1">
                          <a:latin typeface="Cambria Math" charset="0"/>
                        </a:rPr>
                        <m:t>𝑐𝑜𝑠</m:t>
                      </m:r>
                      <m:r>
                        <a:rPr lang="en-US" sz="2400" i="1">
                          <a:latin typeface="Cambria Math" charset="0"/>
                        </a:rPr>
                        <m:t>𝜆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685" y="5926486"/>
                <a:ext cx="2443703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405476" y="4811772"/>
            <a:ext cx="2408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Resolved </a:t>
            </a:r>
            <a:r>
              <a:rPr lang="en-US" sz="1600" b="1" i="1" smtClean="0"/>
              <a:t>shear stress</a:t>
            </a:r>
            <a:endParaRPr lang="en-US" sz="16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4308204" y="2104158"/>
            <a:ext cx="1646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Normal stress</a:t>
            </a:r>
            <a:endParaRPr lang="en-US" sz="1600" b="1" i="1" dirty="0"/>
          </a:p>
        </p:txBody>
      </p:sp>
    </p:spTree>
    <p:extLst>
      <p:ext uri="{BB962C8B-B14F-4D97-AF65-F5344CB8AC3E}">
        <p14:creationId xmlns:p14="http://schemas.microsoft.com/office/powerpoint/2010/main" val="212015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91D8-285F-6F45-BDC9-0FBF8F3F8E4C}" type="slidenum">
              <a:rPr lang="en-US"/>
              <a:pPr/>
              <a:t>5</a:t>
            </a:fld>
            <a:endParaRPr lang="en-US"/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0663" y="71681"/>
            <a:ext cx="76200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Significance </a:t>
            </a:r>
            <a:r>
              <a:rPr lang="en-US" sz="3200" dirty="0"/>
              <a:t>of Dislocations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9522" y="1540924"/>
            <a:ext cx="3548358" cy="2861929"/>
            <a:chOff x="1619310" y="2104158"/>
            <a:chExt cx="5827242" cy="3657674"/>
          </a:xfrm>
        </p:grpSpPr>
        <p:grpSp>
          <p:nvGrpSpPr>
            <p:cNvPr id="25" name="Group 24"/>
            <p:cNvGrpSpPr/>
            <p:nvPr/>
          </p:nvGrpSpPr>
          <p:grpSpPr>
            <a:xfrm>
              <a:off x="1619310" y="2158974"/>
              <a:ext cx="5808965" cy="3602858"/>
              <a:chOff x="-226423" y="1746618"/>
              <a:chExt cx="5808965" cy="3602858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349973" y="2228336"/>
                <a:ext cx="4014593" cy="3023526"/>
                <a:chOff x="349973" y="2126738"/>
                <a:chExt cx="4014593" cy="3023526"/>
              </a:xfrm>
            </p:grpSpPr>
            <p:grpSp>
              <p:nvGrpSpPr>
                <p:cNvPr id="13" name="Group 12"/>
                <p:cNvGrpSpPr/>
                <p:nvPr/>
              </p:nvGrpSpPr>
              <p:grpSpPr>
                <a:xfrm>
                  <a:off x="846667" y="2370664"/>
                  <a:ext cx="3517899" cy="2779600"/>
                  <a:chOff x="846667" y="1828800"/>
                  <a:chExt cx="3517899" cy="2779600"/>
                </a:xfrm>
              </p:grpSpPr>
              <p:pic>
                <p:nvPicPr>
                  <p:cNvPr id="2" name="Picture 1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397010" y="2448400"/>
                    <a:ext cx="1150126" cy="2160000"/>
                  </a:xfrm>
                  <a:prstGeom prst="rect">
                    <a:avLst/>
                  </a:prstGeom>
                </p:spPr>
              </p:pic>
              <p:sp>
                <p:nvSpPr>
                  <p:cNvPr id="3" name="Oval 2"/>
                  <p:cNvSpPr/>
                  <p:nvPr/>
                </p:nvSpPr>
                <p:spPr>
                  <a:xfrm rot="19761226">
                    <a:off x="1384535" y="3305910"/>
                    <a:ext cx="1170906" cy="337708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accent1">
                          <a:lumMod val="40000"/>
                          <a:lumOff val="60000"/>
                        </a:schemeClr>
                      </a:gs>
                      <a:gs pos="46000">
                        <a:schemeClr val="accent1">
                          <a:lumMod val="95000"/>
                          <a:lumOff val="5000"/>
                        </a:schemeClr>
                      </a:gs>
                      <a:gs pos="100000">
                        <a:schemeClr val="accent1">
                          <a:lumMod val="60000"/>
                        </a:schemeClr>
                      </a:gs>
                    </a:gsLst>
                    <a:path path="circle">
                      <a:fillToRect l="50000" t="130000" r="50000" b="-30000"/>
                    </a:path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" name="Straight Arrow Connector 6"/>
                  <p:cNvCxnSpPr/>
                  <p:nvPr/>
                </p:nvCxnSpPr>
                <p:spPr>
                  <a:xfrm flipH="1" flipV="1">
                    <a:off x="1947333" y="1828800"/>
                    <a:ext cx="16934" cy="1625600"/>
                  </a:xfrm>
                  <a:prstGeom prst="straightConnector1">
                    <a:avLst/>
                  </a:prstGeom>
                  <a:ln>
                    <a:solidFill>
                      <a:srgbClr val="C0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Arrow Connector 8"/>
                  <p:cNvCxnSpPr/>
                  <p:nvPr/>
                </p:nvCxnSpPr>
                <p:spPr>
                  <a:xfrm flipV="1">
                    <a:off x="1972073" y="2280720"/>
                    <a:ext cx="2392493" cy="1161830"/>
                  </a:xfrm>
                  <a:prstGeom prst="straightConnector1">
                    <a:avLst/>
                  </a:prstGeom>
                  <a:ln>
                    <a:solidFill>
                      <a:srgbClr val="C0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Arrow Connector 11"/>
                  <p:cNvCxnSpPr/>
                  <p:nvPr/>
                </p:nvCxnSpPr>
                <p:spPr>
                  <a:xfrm flipH="1" flipV="1">
                    <a:off x="846667" y="1828800"/>
                    <a:ext cx="1100666" cy="1613750"/>
                  </a:xfrm>
                  <a:prstGeom prst="straightConnector1">
                    <a:avLst/>
                  </a:prstGeom>
                  <a:ln>
                    <a:solidFill>
                      <a:srgbClr val="C0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" name="Arc 13"/>
                <p:cNvSpPr/>
                <p:nvPr/>
              </p:nvSpPr>
              <p:spPr>
                <a:xfrm rot="1741295">
                  <a:off x="1538116" y="2890649"/>
                  <a:ext cx="2066396" cy="744966"/>
                </a:xfrm>
                <a:prstGeom prst="arc">
                  <a:avLst>
                    <a:gd name="adj1" fmla="val 11759654"/>
                    <a:gd name="adj2" fmla="val 20195974"/>
                  </a:avLst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Rectangle 14"/>
                    <p:cNvSpPr/>
                    <p:nvPr/>
                  </p:nvSpPr>
                  <p:spPr>
                    <a:xfrm>
                      <a:off x="2360515" y="2469659"/>
                      <a:ext cx="568647" cy="6686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i="1">
                                <a:latin typeface="Cambria Math" charset="0"/>
                              </a:rPr>
                              <m:t>𝜆</m:t>
                            </m:r>
                          </m:oMath>
                        </m:oMathPara>
                      </a14:m>
                      <a:endParaRPr lang="en-US" sz="1400" dirty="0"/>
                    </a:p>
                    <a:p>
                      <a:endParaRPr lang="en-US" sz="1400" dirty="0"/>
                    </a:p>
                  </p:txBody>
                </p:sp>
              </mc:Choice>
              <mc:Fallback xmlns="">
                <p:sp>
                  <p:nvSpPr>
                    <p:cNvPr id="15" name="Rectangle 1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0515" y="2469659"/>
                      <a:ext cx="568647" cy="668699"/>
                    </a:xfrm>
                    <a:prstGeom prst="rect">
                      <a:avLst/>
                    </a:prstGeom>
                    <a:blipFill rotWithShape="0"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8" name="Rectangle 17"/>
                    <p:cNvSpPr/>
                    <p:nvPr/>
                  </p:nvSpPr>
                  <p:spPr>
                    <a:xfrm>
                      <a:off x="1214896" y="2126738"/>
                      <a:ext cx="593893" cy="393353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i="1">
                                <a:latin typeface="Cambria Math" charset="0"/>
                              </a:rPr>
                              <m:t>𝜙</m:t>
                            </m:r>
                          </m:oMath>
                        </m:oMathPara>
                      </a14:m>
                      <a:endParaRPr lang="en-US" sz="1400" dirty="0"/>
                    </a:p>
                  </p:txBody>
                </p:sp>
              </mc:Choice>
              <mc:Fallback xmlns="">
                <p:sp>
                  <p:nvSpPr>
                    <p:cNvPr id="18" name="Rectangle 1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14896" y="2126738"/>
                      <a:ext cx="593893" cy="393353"/>
                    </a:xfrm>
                    <a:prstGeom prst="rect">
                      <a:avLst/>
                    </a:prstGeom>
                    <a:blipFill rotWithShape="0">
                      <a:blip r:embed="rId4"/>
                      <a:stretch>
                        <a:fillRect b="-12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6" name="Arc 15"/>
                <p:cNvSpPr/>
                <p:nvPr/>
              </p:nvSpPr>
              <p:spPr>
                <a:xfrm rot="19962130">
                  <a:off x="349973" y="2672786"/>
                  <a:ext cx="1862780" cy="811901"/>
                </a:xfrm>
                <a:prstGeom prst="arc">
                  <a:avLst>
                    <a:gd name="adj1" fmla="val 16200000"/>
                    <a:gd name="adj2" fmla="val 20978712"/>
                  </a:avLst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Rectangle 16"/>
                  <p:cNvSpPr/>
                  <p:nvPr/>
                </p:nvSpPr>
                <p:spPr>
                  <a:xfrm>
                    <a:off x="3036593" y="2466953"/>
                    <a:ext cx="1581296" cy="35401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1200" i="0">
                              <a:latin typeface="Cambria Math" charset="0"/>
                            </a:rPr>
                            <m:t>=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𝐹𝑐𝑜𝑠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𝜆</m:t>
                          </m:r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17" name="Rectangle 1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36593" y="2466953"/>
                    <a:ext cx="1581296" cy="354017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" name="TextBox 18"/>
              <p:cNvSpPr txBox="1"/>
              <p:nvPr/>
            </p:nvSpPr>
            <p:spPr>
              <a:xfrm>
                <a:off x="1785137" y="4877453"/>
                <a:ext cx="677334" cy="4720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err="1" smtClean="0"/>
                  <a:t>A</a:t>
                </a:r>
                <a:r>
                  <a:rPr lang="en-US" baseline="-25000" dirty="0" err="1" smtClean="0"/>
                  <a:t>o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23133" y="4064093"/>
                <a:ext cx="677334" cy="3540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A</a:t>
                </a:r>
                <a:endParaRPr lang="en-US" sz="12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Rectangle 19"/>
                  <p:cNvSpPr/>
                  <p:nvPr/>
                </p:nvSpPr>
                <p:spPr>
                  <a:xfrm>
                    <a:off x="1489778" y="1746618"/>
                    <a:ext cx="1141036" cy="59978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i="1">
                              <a:latin typeface="Cambria Math" charset="0"/>
                            </a:rPr>
                            <m:t>𝜎</m:t>
                          </m:r>
                          <m:r>
                            <a:rPr lang="en-US" sz="1200" i="0">
                              <a:latin typeface="Cambria Math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charset="0"/>
                                </a:rPr>
                                <m:t>𝐹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2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20" name="Rectangle 1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89778" y="1746618"/>
                    <a:ext cx="1141036" cy="59978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Rectangle 20"/>
                  <p:cNvSpPr/>
                  <p:nvPr/>
                </p:nvSpPr>
                <p:spPr>
                  <a:xfrm>
                    <a:off x="2547136" y="3880622"/>
                    <a:ext cx="1153778" cy="55831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2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1200" i="0">
                              <a:latin typeface="Cambria Math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200" i="1">
                                  <a:latin typeface="Cambria Math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2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charset="0"/>
                                    </a:rPr>
                                    <m:t>𝑟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200" i="1">
                                  <a:latin typeface="Cambria Math" charset="0"/>
                                </a:rPr>
                                <m:t>𝐴</m:t>
                              </m:r>
                            </m:den>
                          </m:f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21" name="Rectangle 2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47136" y="3880622"/>
                    <a:ext cx="1153778" cy="558315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 b="-14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3" name="TextBox 22"/>
              <p:cNvSpPr txBox="1"/>
              <p:nvPr/>
            </p:nvSpPr>
            <p:spPr>
              <a:xfrm>
                <a:off x="3712933" y="3230863"/>
                <a:ext cx="1869609" cy="3540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smtClean="0"/>
                  <a:t>Slip direction</a:t>
                </a:r>
                <a:endParaRPr lang="en-US" sz="120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-226423" y="2817842"/>
                <a:ext cx="1556339" cy="5900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Normal to </a:t>
                </a:r>
              </a:p>
              <a:p>
                <a:r>
                  <a:rPr lang="en-US" sz="1200" dirty="0" smtClean="0"/>
                  <a:t>Slip plane</a:t>
                </a:r>
                <a:endParaRPr lang="en-US" sz="1200" dirty="0"/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4405477" y="4811772"/>
              <a:ext cx="3041075" cy="3540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/>
                <a:t>Resolved </a:t>
              </a:r>
              <a:r>
                <a:rPr lang="en-US" sz="1200" b="1" i="1" smtClean="0"/>
                <a:t>shear stress</a:t>
              </a:r>
              <a:endParaRPr lang="en-US" sz="1200" b="1" i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08204" y="2104158"/>
              <a:ext cx="2103902" cy="3540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/>
                <a:t>Normal stress</a:t>
              </a:r>
              <a:endParaRPr lang="en-US" sz="1200" b="1" i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58372" y="1511134"/>
                <a:ext cx="4720487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1600" b="1" dirty="0" smtClean="0">
                    <a:latin typeface="+mj-lt"/>
                  </a:rPr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 charset="0"/>
                          </a:rPr>
                          <m:t>𝝉</m:t>
                        </m:r>
                      </m:e>
                      <m:sub>
                        <m:r>
                          <a:rPr lang="en-US" sz="1600" b="1" i="1">
                            <a:latin typeface="Cambria Math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1600" b="1" dirty="0" smtClean="0">
                    <a:latin typeface="+mj-lt"/>
                  </a:rPr>
                  <a:t> reaches some critical value (Critical resolved shear stress) slip begins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 charset="0"/>
                          </a:rPr>
                          <m:t>𝝉</m:t>
                        </m:r>
                      </m:e>
                      <m:sub>
                        <m:r>
                          <a:rPr lang="en-US" sz="1600" b="1" i="1">
                            <a:latin typeface="Cambria Math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1600" b="1" dirty="0" smtClean="0">
                    <a:latin typeface="+mj-lt"/>
                  </a:rPr>
                  <a:t> is maximum when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charset="0"/>
                      </a:rPr>
                      <m:t>𝝓</m:t>
                    </m:r>
                  </m:oMath>
                </a14:m>
                <a:r>
                  <a:rPr lang="en-US" sz="1600" b="1" dirty="0" smtClean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charset="0"/>
                      </a:rPr>
                      <m:t>𝝀</m:t>
                    </m:r>
                  </m:oMath>
                </a14:m>
                <a:r>
                  <a:rPr lang="en-US" sz="1600" b="1" dirty="0" smtClean="0">
                    <a:latin typeface="+mj-lt"/>
                  </a:rPr>
                  <a:t> = 45</a:t>
                </a:r>
                <a:r>
                  <a:rPr lang="en-US" sz="1600" b="1" baseline="30000" dirty="0" smtClean="0">
                    <a:latin typeface="+mj-lt"/>
                  </a:rPr>
                  <a:t>o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1600" b="1" dirty="0" smtClean="0">
                    <a:latin typeface="+mj-lt"/>
                  </a:rPr>
                  <a:t>When </a:t>
                </a:r>
                <a14:m>
                  <m:oMath xmlns:m="http://schemas.openxmlformats.org/officeDocument/2006/math">
                    <m:r>
                      <a:rPr lang="en-US" sz="1600" b="1" i="1">
                        <a:latin typeface="Cambria Math" charset="0"/>
                      </a:rPr>
                      <m:t>𝝈</m:t>
                    </m:r>
                  </m:oMath>
                </a14:m>
                <a:r>
                  <a:rPr lang="en-US" sz="1600" b="1" dirty="0" smtClean="0">
                    <a:latin typeface="+mj-lt"/>
                  </a:rPr>
                  <a:t> axis normal to slip plane or parallel to the slip plane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 charset="0"/>
                          </a:rPr>
                          <m:t>𝝉</m:t>
                        </m:r>
                      </m:e>
                      <m:sub>
                        <m:r>
                          <a:rPr lang="en-US" sz="1600" b="1" i="1">
                            <a:latin typeface="Cambria Math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1600" b="1" dirty="0" smtClean="0">
                    <a:latin typeface="+mj-lt"/>
                  </a:rPr>
                  <a:t>=0. No SLIP occurs.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charset="0"/>
                          </a:rPr>
                          <m:t>𝜏</m:t>
                        </m:r>
                      </m:e>
                      <m:sub>
                        <m:r>
                          <a:rPr lang="en-US" sz="1600" i="1">
                            <a:latin typeface="Cambria Math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1600" b="1" dirty="0" smtClean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charset="0"/>
                          </a:rPr>
                          <m:t>𝜏</m:t>
                        </m:r>
                      </m:e>
                      <m:sub>
                        <m:r>
                          <a:rPr lang="en-US" sz="1600" b="0" i="1" smtClean="0">
                            <a:latin typeface="Cambria Math" charset="0"/>
                          </a:rPr>
                          <m:t>𝐶𝑅𝑆𝑆</m:t>
                        </m:r>
                      </m:sub>
                    </m:sSub>
                  </m:oMath>
                </a14:m>
                <a:r>
                  <a:rPr lang="en-US" sz="1600" b="1" dirty="0" smtClean="0">
                    <a:latin typeface="+mj-lt"/>
                  </a:rPr>
                  <a:t> (Yielding occurs)</a:t>
                </a:r>
                <a:endParaRPr lang="en-US" sz="1600" b="1" dirty="0">
                  <a:latin typeface="+mj-lt"/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1600" b="1" dirty="0">
                  <a:latin typeface="+mj-lt"/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1600" b="1" dirty="0">
                  <a:latin typeface="+mj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8372" y="1511134"/>
                <a:ext cx="4720487" cy="3785652"/>
              </a:xfrm>
              <a:prstGeom prst="rect">
                <a:avLst/>
              </a:prstGeom>
              <a:blipFill rotWithShape="0">
                <a:blip r:embed="rId8"/>
                <a:stretch>
                  <a:fillRect l="-517" r="-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337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Slip by Dislocation Motion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0119" y="881508"/>
                <a:ext cx="7930147" cy="5960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Dislocation motion requires a stress for smaller than the theoretical shear.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Movement of the dislocation produces a step or slip band at the free surface.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The net amount of work required to move dislocation is zero when the dislocation occurs in a symmetrical position. 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The shear stress require to move dislocation through a crystal lattice is called </a:t>
                </a:r>
                <a:r>
                  <a:rPr lang="en-US" sz="2000" i="1" dirty="0" smtClean="0"/>
                  <a:t>PIERLS STRESS</a:t>
                </a:r>
              </a:p>
              <a:p>
                <a:pPr marL="2571750" lvl="5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charset="0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𝜏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𝑃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charset="0"/>
                          </a:rPr>
                          <m:t>2</m:t>
                        </m:r>
                        <m:r>
                          <a:rPr lang="en-US" sz="2400" i="1">
                            <a:latin typeface="Cambria Math" charset="0"/>
                          </a:rPr>
                          <m:t>𝐺</m:t>
                        </m:r>
                      </m:num>
                      <m:den>
                        <m:r>
                          <a:rPr lang="en-US" sz="2400" i="1">
                            <a:latin typeface="Cambria Math" charset="0"/>
                          </a:rPr>
                          <m:t>1−</m:t>
                        </m:r>
                        <m:r>
                          <a:rPr lang="en-US" sz="2400" i="1">
                            <a:latin typeface="Cambria Math" charset="0"/>
                          </a:rPr>
                          <m:t>𝑣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charset="0"/>
                          </a:rPr>
                          <m:t>𝑒</m:t>
                        </m:r>
                      </m:e>
                      <m:sup>
                        <m:f>
                          <m:fPr>
                            <m:type m:val="skw"/>
                            <m:ctrlPr>
                              <a:rPr lang="en-US" sz="2400" i="1">
                                <a:latin typeface="Cambria Math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charset="0"/>
                              </a:rPr>
                              <m:t>−2</m:t>
                            </m:r>
                            <m:r>
                              <a:rPr lang="en-US" sz="2400" i="1">
                                <a:latin typeface="Cambria Math" charset="0"/>
                              </a:rPr>
                              <m:t>𝜋</m:t>
                            </m:r>
                            <m:r>
                              <a:rPr lang="en-US" sz="2400" i="1">
                                <a:latin typeface="Cambria Math" charset="0"/>
                              </a:rPr>
                              <m:t>𝑤</m:t>
                            </m:r>
                          </m:num>
                          <m:den>
                            <m:r>
                              <a:rPr lang="en-US" sz="2400" i="1">
                                <a:latin typeface="Cambria Math" charset="0"/>
                              </a:rPr>
                              <m:t>𝑏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>
                    <a:effectLst/>
                  </a:rPr>
                  <a:t> </a:t>
                </a:r>
                <a:endParaRPr lang="en-US" sz="2400" i="1" dirty="0" smtClean="0"/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2000" dirty="0" smtClean="0">
                  <a:solidFill>
                    <a:srgbClr val="000000"/>
                  </a:solidFill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19" y="881508"/>
                <a:ext cx="7930147" cy="5960414"/>
              </a:xfrm>
              <a:prstGeom prst="rect">
                <a:avLst/>
              </a:prstGeom>
              <a:blipFill rotWithShape="0">
                <a:blip r:embed="rId2"/>
                <a:stretch>
                  <a:fillRect l="-692" r="-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 flipV="1">
            <a:off x="863600" y="5621867"/>
            <a:ext cx="32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863600" y="6316134"/>
            <a:ext cx="32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>
            <a:spLocks noChangeAspect="1"/>
          </p:cNvSpPr>
          <p:nvPr/>
        </p:nvSpPr>
        <p:spPr>
          <a:xfrm>
            <a:off x="1202267" y="5567867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1744132" y="556787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2285999" y="556787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793999" y="556787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3386669" y="5567870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219203" y="6245198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896532" y="6228266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2573864" y="6245199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3200394" y="6262131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9" idx="0"/>
            <a:endCxn id="14" idx="4"/>
          </p:cNvCxnSpPr>
          <p:nvPr/>
        </p:nvCxnSpPr>
        <p:spPr>
          <a:xfrm>
            <a:off x="1256267" y="5567867"/>
            <a:ext cx="16936" cy="785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2"/>
            <a:endCxn id="15" idx="4"/>
          </p:cNvCxnSpPr>
          <p:nvPr/>
        </p:nvCxnSpPr>
        <p:spPr>
          <a:xfrm>
            <a:off x="1744132" y="5621870"/>
            <a:ext cx="206400" cy="714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6" idx="1"/>
          </p:cNvCxnSpPr>
          <p:nvPr/>
        </p:nvCxnSpPr>
        <p:spPr>
          <a:xfrm>
            <a:off x="2299021" y="5547739"/>
            <a:ext cx="290659" cy="713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251193" y="5567870"/>
            <a:ext cx="240276" cy="8022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>
            <a:spLocks noChangeAspect="1"/>
          </p:cNvSpPr>
          <p:nvPr/>
        </p:nvSpPr>
        <p:spPr>
          <a:xfrm>
            <a:off x="3928532" y="5567871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>
            <a:off x="3826932" y="6262135"/>
            <a:ext cx="108000" cy="1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3880924" y="5638804"/>
            <a:ext cx="121743" cy="6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50532" y="6469063"/>
            <a:ext cx="130066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222920" y="6469063"/>
            <a:ext cx="3674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w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52982" y="5755738"/>
            <a:ext cx="284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a</a:t>
            </a:r>
            <a:r>
              <a:rPr lang="en-US" sz="1400" dirty="0" smtClean="0"/>
              <a:t> (distance between slip planes)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7649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Slip by Dislocation Motion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30119" y="881508"/>
            <a:ext cx="793014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/>
              <a:t>A screw dislocation may move by slip or glide any direction perpendicular to itself, but edge dislocation can only glide in its slip plane.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Climb of edge dislocation involve motion in a direction perpendicular to slip plane.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045369" y="2662990"/>
            <a:ext cx="810126" cy="1696489"/>
            <a:chOff x="1291390" y="2759242"/>
            <a:chExt cx="810126" cy="1696489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315453" y="2791326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077453" y="3104147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315453" y="275924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291390" y="408676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4698556" y="2711117"/>
            <a:ext cx="810126" cy="1696489"/>
            <a:chOff x="1291390" y="2759242"/>
            <a:chExt cx="810126" cy="1696489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315453" y="2791326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77453" y="3104147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315453" y="275924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291390" y="408676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 flipH="1">
            <a:off x="4550162" y="2662988"/>
            <a:ext cx="1099095" cy="1696489"/>
            <a:chOff x="1291390" y="2759242"/>
            <a:chExt cx="810126" cy="1696489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1315453" y="2791326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077453" y="3104147"/>
              <a:ext cx="0" cy="12994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315453" y="275924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291390" y="4086762"/>
              <a:ext cx="786063" cy="3689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/>
          <p:nvPr/>
        </p:nvCxnSpPr>
        <p:spPr>
          <a:xfrm>
            <a:off x="2422358" y="2438400"/>
            <a:ext cx="0" cy="1969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077326" y="2438400"/>
            <a:ext cx="0" cy="1969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2502569" y="3689682"/>
            <a:ext cx="200527" cy="8021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5240991" y="3477123"/>
            <a:ext cx="5438" cy="36094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237710" y="3460575"/>
            <a:ext cx="301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/>
              <a:t>b</a:t>
            </a:r>
            <a:endParaRPr lang="en-US" sz="1400" b="1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2505357" y="3423003"/>
            <a:ext cx="301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/>
              <a:t>b</a:t>
            </a:r>
            <a:endParaRPr lang="en-US" sz="1400" b="1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2587794" y="2320558"/>
            <a:ext cx="17636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smtClean="0">
                <a:solidFill>
                  <a:srgbClr val="C00000"/>
                </a:solidFill>
              </a:rPr>
              <a:t>Edge Dislocation</a:t>
            </a:r>
            <a:endParaRPr lang="en-US" sz="1400" b="1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45469" y="2185779"/>
            <a:ext cx="18710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Screw Dislocation</a:t>
            </a:r>
            <a:endParaRPr lang="en-US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63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2970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Surface Defects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30119" y="1118570"/>
            <a:ext cx="7930147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 smtClean="0"/>
              <a:t>Boundaries or planes separate a material into regions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 smtClean="0"/>
              <a:t>Same crystal structure with different orientation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 smtClean="0"/>
              <a:t>MATERIAL SURFACES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disruption in atomic </a:t>
            </a:r>
            <a:r>
              <a:rPr lang="en-US" dirty="0" smtClean="0"/>
              <a:t>stacking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 smtClean="0"/>
              <a:t>minimization </a:t>
            </a:r>
            <a:r>
              <a:rPr lang="en-US" b="1" u="sng" dirty="0"/>
              <a:t>of surface areas </a:t>
            </a:r>
            <a:r>
              <a:rPr lang="en-US" dirty="0" smtClean="0"/>
              <a:t>decreases </a:t>
            </a:r>
            <a:r>
              <a:rPr lang="en-US" dirty="0"/>
              <a:t>the surface energy of the </a:t>
            </a:r>
            <a:r>
              <a:rPr lang="fr-FR" dirty="0"/>
              <a:t>system</a:t>
            </a:r>
            <a:endParaRPr lang="en-US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 smtClean="0"/>
              <a:t>GRAIN BOUNDARIES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grain boundary is a </a:t>
            </a:r>
            <a:r>
              <a:rPr lang="en-US" b="1" dirty="0"/>
              <a:t>highly defective</a:t>
            </a:r>
            <a:r>
              <a:rPr lang="en-US" dirty="0"/>
              <a:t>, relatively open region where impurities </a:t>
            </a:r>
            <a:r>
              <a:rPr lang="en-US" dirty="0" smtClean="0"/>
              <a:t>prone </a:t>
            </a:r>
            <a:r>
              <a:rPr lang="en-US" dirty="0"/>
              <a:t>to segregate.</a:t>
            </a:r>
            <a:endParaRPr lang="en-US" dirty="0" smtClean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dirty="0" smtClean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617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9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0663" y="1947335"/>
            <a:ext cx="8001000" cy="4224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>
                <a:solidFill>
                  <a:schemeClr val="tx1"/>
                </a:solidFill>
                <a:latin typeface="Arial" charset="0"/>
              </a:defRPr>
            </a:lvl1pPr>
            <a:lvl2pPr marL="908050" indent="-436563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395288">
              <a:defRPr>
                <a:solidFill>
                  <a:schemeClr val="tx1"/>
                </a:solidFill>
                <a:latin typeface="Arial" charset="0"/>
              </a:defRPr>
            </a:lvl3pPr>
            <a:lvl4pPr marL="1693863" indent="-387350">
              <a:defRPr>
                <a:solidFill>
                  <a:schemeClr val="tx1"/>
                </a:solidFill>
                <a:latin typeface="Arial" charset="0"/>
              </a:defRPr>
            </a:lvl4pPr>
            <a:lvl5pPr marL="2093913" indent="-398463">
              <a:defRPr>
                <a:solidFill>
                  <a:schemeClr val="tx1"/>
                </a:solidFill>
                <a:latin typeface="Arial" charset="0"/>
              </a:defRPr>
            </a:lvl5pPr>
            <a:lvl6pPr marL="25511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83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55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7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Effect on Mechanical Properties </a:t>
            </a:r>
            <a:r>
              <a:rPr lang="en-US" altLang="en-US" sz="2000" dirty="0" smtClean="0">
                <a:latin typeface="+mn-lt"/>
              </a:rPr>
              <a:t>by Controlling </a:t>
            </a:r>
            <a:r>
              <a:rPr lang="en-US" altLang="en-US" sz="2000" dirty="0">
                <a:latin typeface="+mn-lt"/>
              </a:rPr>
              <a:t>the Slip Process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Strain </a:t>
            </a:r>
            <a:r>
              <a:rPr lang="en-US" altLang="en-US" sz="2000" dirty="0" smtClean="0">
                <a:latin typeface="+mn-lt"/>
              </a:rPr>
              <a:t>Hardening</a:t>
            </a:r>
          </a:p>
          <a:p>
            <a:pPr marL="781050" lvl="1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n-lt"/>
              </a:rPr>
              <a:t>Annealing</a:t>
            </a:r>
            <a:endParaRPr lang="en-US" altLang="en-US" sz="2000" dirty="0">
              <a:latin typeface="+mn-lt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Solid-Solution </a:t>
            </a:r>
            <a:r>
              <a:rPr lang="en-US" altLang="en-US" sz="2000" dirty="0" smtClean="0">
                <a:latin typeface="+mn-lt"/>
              </a:rPr>
              <a:t>Strengthening</a:t>
            </a:r>
          </a:p>
          <a:p>
            <a:pPr marL="781050" lvl="1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n-lt"/>
              </a:rPr>
              <a:t>Introducing </a:t>
            </a:r>
            <a:r>
              <a:rPr lang="en-US" altLang="en-US" sz="2000" dirty="0" err="1" smtClean="0">
                <a:latin typeface="+mn-lt"/>
              </a:rPr>
              <a:t>substitutional</a:t>
            </a:r>
            <a:r>
              <a:rPr lang="en-US" altLang="en-US" sz="2000" dirty="0" smtClean="0">
                <a:latin typeface="+mn-lt"/>
              </a:rPr>
              <a:t> or interstitial atoms</a:t>
            </a:r>
            <a:endParaRPr lang="en-US" altLang="en-US" sz="2000" dirty="0">
              <a:latin typeface="+mn-lt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n-lt"/>
              </a:rPr>
              <a:t>Grain-Size </a:t>
            </a:r>
            <a:r>
              <a:rPr lang="en-US" altLang="en-US" sz="2000" dirty="0" smtClean="0">
                <a:latin typeface="+mn-lt"/>
              </a:rPr>
              <a:t>Strengthening</a:t>
            </a:r>
          </a:p>
          <a:p>
            <a:pPr marL="781050" lvl="1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n-lt"/>
              </a:rPr>
              <a:t>Second phase strengthening</a:t>
            </a:r>
          </a:p>
          <a:p>
            <a:pPr marL="781050" lvl="1" indent="-34290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n-lt"/>
              </a:rPr>
              <a:t>Precipitation strengthening</a:t>
            </a:r>
            <a:endParaRPr lang="en-US" altLang="en-US" sz="2000" dirty="0">
              <a:latin typeface="+mn-lt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0663" y="190212"/>
            <a:ext cx="7620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Importance of Defects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3206" y="948267"/>
            <a:ext cx="799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D</a:t>
            </a:r>
            <a:r>
              <a:rPr lang="en-US" sz="2000" dirty="0" smtClean="0"/>
              <a:t>efects have a importance  in affecting the materials properties  (mechanical, electrical, optical and magnetic).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2110608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7715</TotalTime>
  <Words>518</Words>
  <Application>Microsoft Macintosh PowerPoint</Application>
  <PresentationFormat>On-screen Show (4:3)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Calibri</vt:lpstr>
      <vt:lpstr>Cambria</vt:lpstr>
      <vt:lpstr>Cambria Math</vt:lpstr>
      <vt:lpstr>Century Schoolbook</vt:lpstr>
      <vt:lpstr>ＭＳ 明朝</vt:lpstr>
      <vt:lpstr>Times New Roman</vt:lpstr>
      <vt:lpstr>Wingdings</vt:lpstr>
      <vt:lpstr>Wingdings 2</vt:lpstr>
      <vt:lpstr>Arial</vt:lpstr>
      <vt:lpstr>View</vt:lpstr>
      <vt:lpstr>Imperfections in Solids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186</cp:revision>
  <dcterms:created xsi:type="dcterms:W3CDTF">2014-01-14T11:21:41Z</dcterms:created>
  <dcterms:modified xsi:type="dcterms:W3CDTF">2018-04-02T11:33:40Z</dcterms:modified>
</cp:coreProperties>
</file>