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6682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GGY212</a:t>
            </a:r>
          </a:p>
          <a:p>
            <a:pPr marL="0" lvl="1" algn="ctr" defTabSz="685800">
              <a:spcBef>
                <a:spcPct val="20000"/>
              </a:spcBef>
              <a:buClr>
                <a:srgbClr val="AD0101"/>
              </a:buClr>
              <a:defRPr/>
            </a:pPr>
            <a:r>
              <a:rPr lang="tr-TR" sz="2400" b="1" dirty="0">
                <a:solidFill>
                  <a:prstClr val="black"/>
                </a:solidFill>
                <a:latin typeface="Arial"/>
              </a:rPr>
              <a:t>FİNANS MATEMATİĞİ</a:t>
            </a:r>
            <a:endParaRPr lang="en-US" sz="2400" b="1" dirty="0">
              <a:solidFill>
                <a:srgbClr val="303030"/>
              </a:solidFill>
              <a:latin typeface="Arial"/>
            </a:endParaRPr>
          </a:p>
        </p:txBody>
      </p:sp>
      <p:sp>
        <p:nvSpPr>
          <p:cNvPr id="9" name="Dikdörtgen 8"/>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2532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3288080"/>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Kişi veya kurumların para ya da kredi alış-verişlerinde acaba neden faiz adı altında bir karşılık alınması söz konusu olur? </a:t>
            </a:r>
          </a:p>
          <a:p>
            <a:pPr marL="257175" indent="-257175" algn="just">
              <a:spcBef>
                <a:spcPts val="450"/>
              </a:spcBef>
              <a:spcAft>
                <a:spcPts val="450"/>
              </a:spcAft>
              <a:buFont typeface="Wingdings" panose="05000000000000000000" pitchFamily="2" charset="2"/>
              <a:buChar char="Ø"/>
              <a:defRPr/>
            </a:pPr>
            <a:r>
              <a:rPr lang="tr-TR" sz="1500" dirty="0"/>
              <a:t>Bu ve benzeri sorulara paranın zaman değeri kavramı ile açıklık getirebilmek mümkündür. O halde paranın zaman değeri, parasal bir tutarın belirli bir faiz oranı üzerinden gelecek belirli bir tarihteki değerinin belirlenmesi olarak tanımlanabilir.</a:t>
            </a:r>
          </a:p>
          <a:p>
            <a:pPr marL="257175" indent="-257175" algn="just">
              <a:spcBef>
                <a:spcPts val="450"/>
              </a:spcBef>
              <a:spcAft>
                <a:spcPts val="450"/>
              </a:spcAft>
              <a:buFont typeface="Wingdings" panose="05000000000000000000" pitchFamily="2" charset="2"/>
              <a:buChar char="Ø"/>
              <a:defRPr/>
            </a:pPr>
            <a:r>
              <a:rPr lang="tr-TR" sz="1500" dirty="0"/>
              <a:t>Borç para kullanmanın zaman içinde bir maliyeti olacağından, paranın zaman içindeki maliyeti, zaman değeri kavramı ile ifade edilebilecektir. </a:t>
            </a:r>
          </a:p>
          <a:p>
            <a:pPr marL="257175" indent="-257175" algn="just">
              <a:spcBef>
                <a:spcPts val="450"/>
              </a:spcBef>
              <a:spcAft>
                <a:spcPts val="450"/>
              </a:spcAft>
              <a:buFont typeface="Wingdings" panose="05000000000000000000" pitchFamily="2" charset="2"/>
              <a:buChar char="Ø"/>
              <a:defRPr/>
            </a:pPr>
            <a:r>
              <a:rPr lang="tr-TR" sz="1500" dirty="0"/>
              <a:t>Ancak enflasyon nedeniyle paranın değer kaybetmesi ile paranın zaman değeri arasında farklılık vardır. Paranın zaman değeri, faiz oranı cinsinden ölçülmekte ve değişik zamanlarda gerçekleşebilecek nakit akışlarının her birinin parasal değer olarak aynı zamana toplanması ve değerleme yapılmasına imkan vermektedir.</a:t>
            </a:r>
            <a:endParaRPr lang="tr-TR" sz="1650" spc="-38" dirty="0">
              <a:solidFill>
                <a:prstClr val="black"/>
              </a:solidFill>
              <a:latin typeface="Trebuchet MS" panose="020B0603020202020204" pitchFamily="34" charset="0"/>
              <a:ea typeface="Trebuchet MS" panose="020B0603020202020204" pitchFamily="34" charset="0"/>
              <a:cs typeface="Trebuchet MS" panose="020B0603020202020204" pitchFamily="34" charset="0"/>
            </a:endParaRPr>
          </a:p>
          <a:p>
            <a:pPr defTabSz="685800">
              <a:defRPr/>
            </a:pPr>
            <a:endParaRPr lang="tr-TR" sz="1350" dirty="0">
              <a:solidFill>
                <a:prstClr val="black"/>
              </a:solidFill>
              <a:latin typeface="Arial"/>
            </a:endParaRPr>
          </a:p>
        </p:txBody>
      </p:sp>
    </p:spTree>
    <p:extLst>
      <p:ext uri="{BB962C8B-B14F-4D97-AF65-F5344CB8AC3E}">
        <p14:creationId xmlns:p14="http://schemas.microsoft.com/office/powerpoint/2010/main" val="120589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3100849"/>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Faiz; başkalarına ait sermayenin (borcun) kullanımı için ödenen bedel, mali fonların (paranın) maliyeti, likit sermayeye ödenen fiyat veya sermayenin kira bedeli olarak da tanımlanabilir. </a:t>
            </a:r>
          </a:p>
          <a:p>
            <a:pPr marL="257175" indent="-257175" algn="just">
              <a:spcBef>
                <a:spcPts val="450"/>
              </a:spcBef>
              <a:spcAft>
                <a:spcPts val="450"/>
              </a:spcAft>
              <a:buFont typeface="Wingdings" panose="05000000000000000000" pitchFamily="2" charset="2"/>
              <a:buChar char="Ø"/>
              <a:defRPr/>
            </a:pPr>
            <a:r>
              <a:rPr lang="tr-TR" sz="1500" dirty="0"/>
              <a:t>Parayı borç olarak veren kimseler, paranın hemen kullanımı veya elde hazır tutulması avantajından vazgeçmeleri nedeni ile anaparaya belirli oranda faiz uygulanması yoluna gidilebilir. </a:t>
            </a:r>
          </a:p>
          <a:p>
            <a:pPr marL="257175" indent="-257175" algn="just">
              <a:spcBef>
                <a:spcPts val="450"/>
              </a:spcBef>
              <a:spcAft>
                <a:spcPts val="450"/>
              </a:spcAft>
              <a:buFont typeface="Wingdings" panose="05000000000000000000" pitchFamily="2" charset="2"/>
              <a:buChar char="Ø"/>
              <a:defRPr/>
            </a:pPr>
            <a:r>
              <a:rPr lang="tr-TR" sz="1500" dirty="0"/>
              <a:t>Faiz sözcüğü ekonomi biliminde iki farklı anlamda kullanılmaktadır. Birincisi bir borç anlaşması ve onun satışı ile ilgili getiri ve ikincisi ise üretimde girdi olarak kullanılan sermayenin getiri oranıdır.</a:t>
            </a: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r>
              <a:rPr lang="tr-TR" sz="1050" dirty="0">
                <a:solidFill>
                  <a:prstClr val="black"/>
                </a:solidFill>
                <a:latin typeface="Arial"/>
              </a:rPr>
              <a:t>Kaynak:</a:t>
            </a:r>
            <a:r>
              <a:rPr lang="tr-TR" sz="900" dirty="0"/>
              <a:t>5 </a:t>
            </a:r>
            <a:r>
              <a:rPr lang="tr-TR" sz="900" dirty="0" err="1"/>
              <a:t>E.Alkın</a:t>
            </a:r>
            <a:r>
              <a:rPr lang="tr-TR" sz="900" dirty="0"/>
              <a:t>, K. Yıldırım ve </a:t>
            </a:r>
            <a:r>
              <a:rPr lang="tr-TR" sz="900" dirty="0" err="1"/>
              <a:t>M.Özer</a:t>
            </a:r>
            <a:r>
              <a:rPr lang="tr-TR" sz="900" dirty="0"/>
              <a:t>, M., İktisada Giriş. Anadolu Üniversitesi, 2005, Eskişehir s. 221.</a:t>
            </a:r>
            <a:endParaRPr lang="tr-TR" sz="900" dirty="0">
              <a:solidFill>
                <a:prstClr val="black"/>
              </a:solidFill>
              <a:latin typeface="Arial"/>
            </a:endParaRPr>
          </a:p>
        </p:txBody>
      </p:sp>
    </p:spTree>
    <p:extLst>
      <p:ext uri="{BB962C8B-B14F-4D97-AF65-F5344CB8AC3E}">
        <p14:creationId xmlns:p14="http://schemas.microsoft.com/office/powerpoint/2010/main" val="3300454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2811026"/>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Faiz oranı; fon arzı, fon talebi, piyasa koşulları ile borç veren ve borç alanın niteliklerine göre farklılık göstermektedir. </a:t>
            </a:r>
          </a:p>
          <a:p>
            <a:pPr marL="257175" indent="-257175" algn="just">
              <a:spcBef>
                <a:spcPts val="450"/>
              </a:spcBef>
              <a:spcAft>
                <a:spcPts val="450"/>
              </a:spcAft>
              <a:buFont typeface="Wingdings" panose="05000000000000000000" pitchFamily="2" charset="2"/>
              <a:buChar char="Ø"/>
              <a:defRPr/>
            </a:pPr>
            <a:r>
              <a:rPr lang="tr-TR" sz="1500" dirty="0"/>
              <a:t>Fon fazlası olan kurumlar, borç vererek fonlarının kullanımını başkalarına faiz geliri karşılığında devretmekte, fon eksiği olanlar da gerekli olan fonları, faiz ödeyerek temin etmektedirler.</a:t>
            </a:r>
          </a:p>
          <a:p>
            <a:pPr marL="257175" indent="-257175" algn="just">
              <a:spcBef>
                <a:spcPts val="450"/>
              </a:spcBef>
              <a:spcAft>
                <a:spcPts val="450"/>
              </a:spcAft>
              <a:buFont typeface="Wingdings" panose="05000000000000000000" pitchFamily="2" charset="2"/>
              <a:buChar char="Ø"/>
              <a:defRPr/>
            </a:pPr>
            <a:r>
              <a:rPr lang="tr-TR" sz="1500" dirty="0"/>
              <a:t>Fon fazlası olanların elde ettikleri faiz geliri ile fon kullananların ödedikleri faiz tutarı, temel olarak aşağıdaki üç ana unsura bağlı bulunmaktadır: </a:t>
            </a:r>
          </a:p>
          <a:p>
            <a:pPr marL="257175" indent="-257175" algn="just">
              <a:spcBef>
                <a:spcPts val="450"/>
              </a:spcBef>
              <a:spcAft>
                <a:spcPts val="450"/>
              </a:spcAft>
              <a:buFont typeface="Wingdings" panose="05000000000000000000" pitchFamily="2" charset="2"/>
              <a:buChar char="Ø"/>
              <a:defRPr/>
            </a:pPr>
            <a:r>
              <a:rPr lang="tr-TR" sz="1500" dirty="0" smtClean="0"/>
              <a:t>Ödünç </a:t>
            </a:r>
            <a:r>
              <a:rPr lang="tr-TR" sz="1500" dirty="0"/>
              <a:t>verilen ya da alınan fon miktarı (veya anapara), </a:t>
            </a:r>
          </a:p>
          <a:p>
            <a:pPr marL="257175" indent="-257175" algn="just">
              <a:spcBef>
                <a:spcPts val="450"/>
              </a:spcBef>
              <a:spcAft>
                <a:spcPts val="450"/>
              </a:spcAft>
              <a:buFont typeface="Wingdings" panose="05000000000000000000" pitchFamily="2" charset="2"/>
              <a:buChar char="Ø"/>
              <a:defRPr/>
            </a:pPr>
            <a:r>
              <a:rPr lang="tr-TR" sz="1500" dirty="0" smtClean="0"/>
              <a:t>Fonun </a:t>
            </a:r>
            <a:r>
              <a:rPr lang="tr-TR" sz="1500" dirty="0"/>
              <a:t>ödünç alındığı süre veya vadesi, </a:t>
            </a:r>
            <a:endParaRPr lang="tr-TR" sz="1500" dirty="0" smtClean="0"/>
          </a:p>
          <a:p>
            <a:pPr marL="257175" indent="-257175" algn="just">
              <a:spcBef>
                <a:spcPts val="450"/>
              </a:spcBef>
              <a:spcAft>
                <a:spcPts val="450"/>
              </a:spcAft>
              <a:buFont typeface="Wingdings" panose="05000000000000000000" pitchFamily="2" charset="2"/>
              <a:buChar char="Ø"/>
              <a:defRPr/>
            </a:pPr>
            <a:r>
              <a:rPr lang="tr-TR" sz="1500" dirty="0" smtClean="0"/>
              <a:t>Faiz </a:t>
            </a:r>
            <a:r>
              <a:rPr lang="tr-TR" sz="1500" dirty="0"/>
              <a:t>oranı veya sermayenin fiyatı(f).</a:t>
            </a:r>
            <a:endParaRPr lang="tr-TR" sz="1350" dirty="0">
              <a:solidFill>
                <a:prstClr val="black"/>
              </a:solidFill>
              <a:latin typeface="Arial"/>
            </a:endParaRPr>
          </a:p>
        </p:txBody>
      </p:sp>
    </p:spTree>
    <p:extLst>
      <p:ext uri="{BB962C8B-B14F-4D97-AF65-F5344CB8AC3E}">
        <p14:creationId xmlns:p14="http://schemas.microsoft.com/office/powerpoint/2010/main" val="59067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2231380"/>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Yatırımını borç ile finanse eden bir kişi ya da işletme için ödünç alma işleminde faiz; ödünç verenler (fon arz edenler) ve ödünç alanların (fon talep edenler) bir araya geldiği, ödünç verilebilir fon piyasasından oluşur. </a:t>
            </a:r>
          </a:p>
          <a:p>
            <a:pPr marL="257175" indent="-257175" algn="just">
              <a:spcBef>
                <a:spcPts val="450"/>
              </a:spcBef>
              <a:spcAft>
                <a:spcPts val="450"/>
              </a:spcAft>
              <a:buFont typeface="Wingdings" panose="05000000000000000000" pitchFamily="2" charset="2"/>
              <a:buChar char="Ø"/>
              <a:defRPr/>
            </a:pPr>
            <a:r>
              <a:rPr lang="tr-TR" sz="1500" dirty="0"/>
              <a:t>Ödünç fon arzı, değişik faiz oranlarında hane halkı ve işletmelerin vermeye istekli oldukları fon </a:t>
            </a:r>
            <a:r>
              <a:rPr lang="tr-TR" sz="1350" dirty="0"/>
              <a:t>miktarlarını gösterir. </a:t>
            </a:r>
          </a:p>
          <a:p>
            <a:pPr marL="257175" indent="-257175" algn="just">
              <a:spcBef>
                <a:spcPts val="450"/>
              </a:spcBef>
              <a:spcAft>
                <a:spcPts val="450"/>
              </a:spcAft>
              <a:buFont typeface="Wingdings" panose="05000000000000000000" pitchFamily="2" charset="2"/>
              <a:buChar char="Ø"/>
              <a:defRPr/>
            </a:pPr>
            <a:r>
              <a:rPr lang="tr-TR" sz="1350" dirty="0"/>
              <a:t>Ödünç fon talebi ise işletmelerin farklı faiz oranlarından kullanmak istedikleri fon miktarını ifade eder.</a:t>
            </a:r>
          </a:p>
          <a:p>
            <a:pPr marL="257175" indent="-257175" algn="just">
              <a:spcBef>
                <a:spcPts val="450"/>
              </a:spcBef>
              <a:spcAft>
                <a:spcPts val="450"/>
              </a:spcAft>
              <a:buFont typeface="Wingdings" panose="05000000000000000000" pitchFamily="2" charset="2"/>
              <a:buChar char="Ø"/>
              <a:defRPr/>
            </a:pPr>
            <a:r>
              <a:rPr lang="tr-TR" sz="1350" dirty="0"/>
              <a:t>Fon arzı, bugünkü ve gelecekteki tüketim arasında bir zaman tercihi yapılmasına bağlıdır. Rekabetçi bir piyasada denge, arz ve talebin eşit olduğu noktada oluşur</a:t>
            </a:r>
            <a:endParaRPr lang="tr-TR" sz="1350" dirty="0">
              <a:solidFill>
                <a:prstClr val="black"/>
              </a:solidFill>
              <a:latin typeface="Arial"/>
            </a:endParaRPr>
          </a:p>
        </p:txBody>
      </p:sp>
    </p:spTree>
    <p:extLst>
      <p:ext uri="{BB962C8B-B14F-4D97-AF65-F5344CB8AC3E}">
        <p14:creationId xmlns:p14="http://schemas.microsoft.com/office/powerpoint/2010/main" val="402670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3818994"/>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Sonuç olarak rekabetçi sermaye piyasasında denge faiz oranı, arz ve talebin eşit olduğu D noktasında oluşur. </a:t>
            </a:r>
          </a:p>
          <a:p>
            <a:pPr marL="257175" indent="-257175" algn="just">
              <a:spcBef>
                <a:spcPts val="450"/>
              </a:spcBef>
              <a:spcAft>
                <a:spcPts val="450"/>
              </a:spcAft>
              <a:buFont typeface="Wingdings" panose="05000000000000000000" pitchFamily="2" charset="2"/>
              <a:buChar char="Ø"/>
              <a:defRPr/>
            </a:pPr>
            <a:r>
              <a:rPr lang="tr-TR" sz="1500" dirty="0"/>
              <a:t>Bu noktada denge faiz oranı % 10 ise, yatırımın marjinal etkinliği de % 10 olacaktır.</a:t>
            </a:r>
          </a:p>
          <a:p>
            <a:pPr marL="257175" indent="-257175" algn="just">
              <a:spcBef>
                <a:spcPts val="450"/>
              </a:spcBef>
              <a:spcAft>
                <a:spcPts val="450"/>
              </a:spcAft>
              <a:buFont typeface="Wingdings" panose="05000000000000000000" pitchFamily="2" charset="2"/>
              <a:buChar char="Ø"/>
              <a:defRPr/>
            </a:pPr>
            <a:r>
              <a:rPr lang="tr-TR" sz="1500" dirty="0"/>
              <a:t> O halde bugünkü değeri 1.000 TL olan malın satın alınması ile gelecek yıl 1.100 TL değerindeki malı üretmek için yatırım yapılabilmesi mümkün olacaktır. </a:t>
            </a:r>
          </a:p>
          <a:p>
            <a:pPr marL="257175" indent="-257175" algn="just">
              <a:spcBef>
                <a:spcPts val="450"/>
              </a:spcBef>
              <a:spcAft>
                <a:spcPts val="450"/>
              </a:spcAft>
              <a:buFont typeface="Wingdings" panose="05000000000000000000" pitchFamily="2" charset="2"/>
              <a:buChar char="Ø"/>
              <a:defRPr/>
            </a:pPr>
            <a:r>
              <a:rPr lang="tr-TR" sz="1500" dirty="0"/>
              <a:t>Bu yolla sermaye üretken olduğundan, günümüzdeki mallar daha yüksek değerli gelecekteki mallara dönüşmektedir.</a:t>
            </a: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spcBef>
                <a:spcPts val="450"/>
              </a:spcBef>
              <a:spcAft>
                <a:spcPts val="450"/>
              </a:spcAft>
              <a:buFont typeface="Wingdings" panose="05000000000000000000" pitchFamily="2" charset="2"/>
              <a:buChar char="Ø"/>
              <a:defRPr/>
            </a:pPr>
            <a:r>
              <a:rPr lang="tr-TR" sz="1050" dirty="0">
                <a:solidFill>
                  <a:prstClr val="black"/>
                </a:solidFill>
                <a:latin typeface="Arial"/>
              </a:rPr>
              <a:t>Kaynak</a:t>
            </a:r>
            <a:r>
              <a:rPr lang="tr-TR" sz="1050" dirty="0" smtClean="0">
                <a:solidFill>
                  <a:prstClr val="black"/>
                </a:solidFill>
                <a:latin typeface="Arial"/>
              </a:rPr>
              <a:t>: </a:t>
            </a:r>
            <a:r>
              <a:rPr lang="tr-TR" sz="900" dirty="0" err="1" smtClean="0"/>
              <a:t>İ.Parasız</a:t>
            </a:r>
            <a:r>
              <a:rPr lang="tr-TR" sz="900" dirty="0"/>
              <a:t>, İktisada Giriş, Gözden Geçirilmiş ve Genişletilmiş 7. Baskı, Ezgi Kitapevi, 2003, Bursa, s.214-216</a:t>
            </a:r>
            <a:endParaRPr lang="tr-TR" sz="900" dirty="0">
              <a:solidFill>
                <a:prstClr val="black"/>
              </a:solidFill>
              <a:latin typeface="Arial"/>
            </a:endParaRPr>
          </a:p>
        </p:txBody>
      </p:sp>
    </p:spTree>
    <p:extLst>
      <p:ext uri="{BB962C8B-B14F-4D97-AF65-F5344CB8AC3E}">
        <p14:creationId xmlns:p14="http://schemas.microsoft.com/office/powerpoint/2010/main" val="3816170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pic>
        <p:nvPicPr>
          <p:cNvPr id="3" name="Resim 2">
            <a:extLst>
              <a:ext uri="{FF2B5EF4-FFF2-40B4-BE49-F238E27FC236}">
                <a16:creationId xmlns:a16="http://schemas.microsoft.com/office/drawing/2014/main" xmlns="" id="{4F686B5D-A9B4-4832-952A-5B143FE68EE9}"/>
              </a:ext>
            </a:extLst>
          </p:cNvPr>
          <p:cNvPicPr>
            <a:picLocks noChangeAspect="1"/>
          </p:cNvPicPr>
          <p:nvPr/>
        </p:nvPicPr>
        <p:blipFill>
          <a:blip r:embed="rId2"/>
          <a:stretch>
            <a:fillRect/>
          </a:stretch>
        </p:blipFill>
        <p:spPr>
          <a:xfrm>
            <a:off x="1472062" y="1954819"/>
            <a:ext cx="5931727" cy="3264440"/>
          </a:xfrm>
          <a:prstGeom prst="rect">
            <a:avLst/>
          </a:prstGeom>
        </p:spPr>
      </p:pic>
    </p:spTree>
    <p:extLst>
      <p:ext uri="{BB962C8B-B14F-4D97-AF65-F5344CB8AC3E}">
        <p14:creationId xmlns:p14="http://schemas.microsoft.com/office/powerpoint/2010/main" val="300537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a:solidFill>
                  <a:prstClr val="black"/>
                </a:solidFill>
              </a:rPr>
              <a:t>PARANIN ZAMAN DEĞERİ VE FAİZ KAVRAMI</a:t>
            </a:r>
            <a:endParaRPr lang="en-US" sz="1500" b="1" dirty="0">
              <a:solidFill>
                <a:prstClr val="black"/>
              </a:solidFill>
              <a:latin typeface="Arial"/>
            </a:endParaRPr>
          </a:p>
        </p:txBody>
      </p:sp>
      <p:sp>
        <p:nvSpPr>
          <p:cNvPr id="4" name="Dikdörtgen 3"/>
          <p:cNvSpPr/>
          <p:nvPr/>
        </p:nvSpPr>
        <p:spPr>
          <a:xfrm>
            <a:off x="473293" y="1703100"/>
            <a:ext cx="8012450" cy="2554545"/>
          </a:xfrm>
          <a:prstGeom prst="rect">
            <a:avLst/>
          </a:prstGeom>
        </p:spPr>
        <p:txBody>
          <a:bodyPr wrap="square">
            <a:spAutoFit/>
          </a:bodyPr>
          <a:lstStyle/>
          <a:p>
            <a:pPr marL="257175" indent="-257175" algn="just">
              <a:spcBef>
                <a:spcPts val="450"/>
              </a:spcBef>
              <a:spcAft>
                <a:spcPts val="450"/>
              </a:spcAft>
              <a:buFont typeface="Wingdings" panose="05000000000000000000" pitchFamily="2" charset="2"/>
              <a:buChar char="Ø"/>
              <a:defRPr/>
            </a:pPr>
            <a:r>
              <a:rPr lang="tr-TR" sz="1500" dirty="0"/>
              <a:t>Hane halkı açısından yıllık toplam gelirden tüketim harcamalarının çıkarılması ile kalan bakiye tasarruf olarak tanımlanabilir. </a:t>
            </a:r>
          </a:p>
          <a:p>
            <a:pPr marL="257175" indent="-257175" algn="just">
              <a:spcBef>
                <a:spcPts val="450"/>
              </a:spcBef>
              <a:spcAft>
                <a:spcPts val="450"/>
              </a:spcAft>
              <a:buFont typeface="Wingdings" panose="05000000000000000000" pitchFamily="2" charset="2"/>
              <a:buChar char="Ø"/>
              <a:defRPr/>
            </a:pPr>
            <a:r>
              <a:rPr lang="tr-TR" sz="1500" dirty="0"/>
              <a:t>Makroekonomik açıdan kamu ve özel tüketim harcamalarının toplam gelirden çıkarılması ile kalan tutar olan tasarruflar, yatırımların kaynağı olacak ve tasarruf eğilimi, sermaye birikiminin temel göstergesi olarak dikkate alınacaktır. </a:t>
            </a:r>
          </a:p>
          <a:p>
            <a:pPr marL="257175" indent="-257175" algn="just">
              <a:spcBef>
                <a:spcPts val="450"/>
              </a:spcBef>
              <a:spcAft>
                <a:spcPts val="450"/>
              </a:spcAft>
              <a:buFont typeface="Wingdings" panose="05000000000000000000" pitchFamily="2" charset="2"/>
              <a:buChar char="Ø"/>
              <a:defRPr/>
            </a:pPr>
            <a:r>
              <a:rPr lang="tr-TR" sz="1500" dirty="0"/>
              <a:t>Tasarruf, bugün ile gelecekteki tüketim arasında yapılan bir tercih olarak tanımlanabilir. Üretici ve tüketici gibi ekonomik birimlerin tasarruf kararları birçok faktöre bağlıdır.</a:t>
            </a:r>
          </a:p>
          <a:p>
            <a:pPr marL="257175" indent="-257175" algn="just">
              <a:spcBef>
                <a:spcPts val="450"/>
              </a:spcBef>
              <a:spcAft>
                <a:spcPts val="450"/>
              </a:spcAft>
              <a:buFont typeface="Wingdings" panose="05000000000000000000" pitchFamily="2" charset="2"/>
              <a:buChar char="Ø"/>
              <a:defRPr/>
            </a:pPr>
            <a:r>
              <a:rPr lang="tr-TR" sz="1500" dirty="0"/>
              <a:t>Ekonomik birimlerin tasarruf kararlarını etkileyen başlıca faktörler; zaman tercih oranı, gelir düzeyi ve tasarrufun getirisi veya faiz olarak sıralanabilir</a:t>
            </a:r>
            <a:endParaRPr lang="tr-TR" sz="1350" dirty="0">
              <a:solidFill>
                <a:prstClr val="black"/>
              </a:solidFill>
              <a:latin typeface="Arial"/>
            </a:endParaRPr>
          </a:p>
        </p:txBody>
      </p:sp>
    </p:spTree>
    <p:extLst>
      <p:ext uri="{BB962C8B-B14F-4D97-AF65-F5344CB8AC3E}">
        <p14:creationId xmlns:p14="http://schemas.microsoft.com/office/powerpoint/2010/main" val="489733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smtClean="0">
                <a:solidFill>
                  <a:prstClr val="black"/>
                </a:solidFill>
              </a:rPr>
              <a:t>KAYNAKLAR	</a:t>
            </a:r>
            <a:endParaRPr lang="en-US" sz="1500" b="1" dirty="0">
              <a:solidFill>
                <a:prstClr val="black"/>
              </a:solidFill>
              <a:latin typeface="Arial"/>
            </a:endParaRPr>
          </a:p>
        </p:txBody>
      </p:sp>
      <p:sp>
        <p:nvSpPr>
          <p:cNvPr id="4" name="Dikdörtgen 3"/>
          <p:cNvSpPr/>
          <p:nvPr/>
        </p:nvSpPr>
        <p:spPr>
          <a:xfrm>
            <a:off x="759043" y="1885980"/>
            <a:ext cx="8012450" cy="2551148"/>
          </a:xfrm>
          <a:prstGeom prst="rect">
            <a:avLst/>
          </a:prstGeom>
        </p:spPr>
        <p:txBody>
          <a:bodyPr wrap="square">
            <a:spAutoFit/>
          </a:bodyPr>
          <a:lstStyle/>
          <a:p>
            <a:pPr algn="just">
              <a:lnSpc>
                <a:spcPct val="150000"/>
              </a:lnSpc>
            </a:pPr>
            <a:r>
              <a:rPr lang="tr-TR" sz="1200" dirty="0">
                <a:latin typeface="Calibri (Gövde)"/>
                <a:cs typeface="Arial" panose="020B0604020202020204" pitchFamily="34" charset="0"/>
              </a:rPr>
              <a:t>Finance of </a:t>
            </a:r>
            <a:r>
              <a:rPr lang="tr-TR" sz="1200" dirty="0" err="1">
                <a:latin typeface="Calibri (Gövde)"/>
                <a:cs typeface="Arial" panose="020B0604020202020204" pitchFamily="34" charset="0"/>
              </a:rPr>
              <a:t>Mathematics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Theory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and</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Problems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Jr.F</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Ayres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Mc</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Graw-Hill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Inetrnational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Book</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Company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Singapore</a:t>
            </a:r>
            <a:r>
              <a:rPr lang="tr-TR" sz="1200" dirty="0">
                <a:latin typeface="Calibri (Gövde)"/>
                <a:cs typeface="Arial" panose="020B0604020202020204" pitchFamily="34" charset="0"/>
              </a:rPr>
              <a:t>, 1983.</a:t>
            </a:r>
          </a:p>
          <a:p>
            <a:pPr algn="just">
              <a:lnSpc>
                <a:spcPct val="150000"/>
              </a:lnSpc>
            </a:pPr>
            <a:r>
              <a:rPr lang="tr-TR" sz="1200" dirty="0">
                <a:latin typeface="Calibri (Gövde)"/>
                <a:cs typeface="Arial" panose="020B0604020202020204" pitchFamily="34" charset="0"/>
              </a:rPr>
              <a:t>Finans Matematiği, </a:t>
            </a:r>
            <a:r>
              <a:rPr lang="tr-TR" sz="1200" dirty="0" err="1">
                <a:latin typeface="Calibri (Gövde)"/>
                <a:cs typeface="Arial" panose="020B0604020202020204" pitchFamily="34" charset="0"/>
              </a:rPr>
              <a:t>N.Aydın</a:t>
            </a:r>
            <a:r>
              <a:rPr lang="tr-TR" sz="1200" dirty="0">
                <a:latin typeface="Calibri (Gövde)"/>
                <a:cs typeface="Arial" panose="020B0604020202020204" pitchFamily="34" charset="0"/>
              </a:rPr>
              <a:t>, Birlik Ofset, Eskişehir, 1996.</a:t>
            </a:r>
          </a:p>
          <a:p>
            <a:pPr algn="just">
              <a:lnSpc>
                <a:spcPct val="150000"/>
              </a:lnSpc>
            </a:pPr>
            <a:r>
              <a:rPr lang="tr-TR" sz="1200" dirty="0">
                <a:latin typeface="Calibri (Gövde)"/>
                <a:cs typeface="Arial" panose="020B0604020202020204" pitchFamily="34" charset="0"/>
              </a:rPr>
              <a:t>Finans Matematiği, O. Yozgat, Marmara Üniversitesi Yayın No:436, İstanbul, 1986.</a:t>
            </a:r>
          </a:p>
          <a:p>
            <a:pPr algn="just">
              <a:lnSpc>
                <a:spcPct val="150000"/>
              </a:lnSpc>
            </a:pPr>
            <a:r>
              <a:rPr lang="tr-TR" sz="1200" dirty="0">
                <a:latin typeface="Calibri (Gövde)"/>
                <a:cs typeface="Arial" panose="020B0604020202020204" pitchFamily="34" charset="0"/>
              </a:rPr>
              <a:t>Finans Matematiği, Z. Başkaya ve </a:t>
            </a:r>
            <a:r>
              <a:rPr lang="tr-TR" sz="1200" dirty="0" err="1">
                <a:latin typeface="Calibri (Gövde)"/>
                <a:cs typeface="Arial" panose="020B0604020202020204" pitchFamily="34" charset="0"/>
              </a:rPr>
              <a:t>D.Alper</a:t>
            </a:r>
            <a:r>
              <a:rPr lang="tr-TR" sz="1200" dirty="0">
                <a:latin typeface="Calibri (Gövde)"/>
                <a:cs typeface="Arial" panose="020B0604020202020204" pitchFamily="34" charset="0"/>
              </a:rPr>
              <a:t>, 2. Baskı, Ekin Kitabevi, Bursa, 2003.</a:t>
            </a:r>
          </a:p>
          <a:p>
            <a:pPr algn="just">
              <a:lnSpc>
                <a:spcPct val="150000"/>
              </a:lnSpc>
            </a:pPr>
            <a:r>
              <a:rPr lang="tr-TR" sz="1200" dirty="0">
                <a:latin typeface="Calibri (Gövde)"/>
                <a:cs typeface="Arial" panose="020B0604020202020204" pitchFamily="34" charset="0"/>
              </a:rPr>
              <a:t>Mali Matematik, M. İshakoğlu, Atatürk Üniversitesi Yayın No:395, Erzurum, 1974.</a:t>
            </a:r>
          </a:p>
          <a:p>
            <a:pPr algn="just">
              <a:lnSpc>
                <a:spcPct val="150000"/>
              </a:lnSpc>
            </a:pPr>
            <a:r>
              <a:rPr lang="tr-TR" sz="1200" dirty="0">
                <a:latin typeface="Calibri (Gövde)"/>
                <a:cs typeface="Arial" panose="020B0604020202020204" pitchFamily="34" charset="0"/>
              </a:rPr>
              <a:t>Mali Matematik, M. Şenel, Bilim ve Teknik Kitabevi Yayınları, Eskişehir, 1983.</a:t>
            </a:r>
          </a:p>
          <a:p>
            <a:pPr algn="just">
              <a:lnSpc>
                <a:spcPct val="150000"/>
              </a:lnSpc>
            </a:pPr>
            <a:r>
              <a:rPr lang="tr-TR" sz="1200" dirty="0">
                <a:latin typeface="Calibri (Gövde)"/>
                <a:cs typeface="Arial" panose="020B0604020202020204" pitchFamily="34" charset="0"/>
              </a:rPr>
              <a:t>Yatırım Projelerinin Düzenlenmesi Değerlendirilmesi ve İzlenmesi, O. </a:t>
            </a:r>
            <a:r>
              <a:rPr lang="tr-TR" sz="1200" dirty="0" err="1">
                <a:latin typeface="Calibri (Gövde)"/>
                <a:cs typeface="Arial" panose="020B0604020202020204" pitchFamily="34" charset="0"/>
              </a:rPr>
              <a:t>Güvemli</a:t>
            </a:r>
            <a:r>
              <a:rPr lang="tr-TR" sz="1200" dirty="0">
                <a:latin typeface="Calibri (Gövde)"/>
                <a:cs typeface="Arial" panose="020B0604020202020204" pitchFamily="34" charset="0"/>
              </a:rPr>
              <a:t>, Atlas Yayın Dağıtım Yayın No:7, İstanbul, 2001</a:t>
            </a:r>
            <a:r>
              <a:rPr lang="tr-TR" sz="1200" dirty="0" smtClean="0">
                <a:latin typeface="Calibri (Gövde)"/>
                <a:cs typeface="Arial" panose="020B0604020202020204" pitchFamily="34" charset="0"/>
              </a:rPr>
              <a:t>.</a:t>
            </a:r>
            <a:endParaRPr lang="tr-TR" sz="1200" dirty="0">
              <a:latin typeface="Calibri (Gövde)"/>
              <a:cs typeface="Arial" panose="020B0604020202020204" pitchFamily="34" charset="0"/>
            </a:endParaRPr>
          </a:p>
        </p:txBody>
      </p:sp>
    </p:spTree>
    <p:extLst>
      <p:ext uri="{BB962C8B-B14F-4D97-AF65-F5344CB8AC3E}">
        <p14:creationId xmlns:p14="http://schemas.microsoft.com/office/powerpoint/2010/main" val="38236797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12461</TotalTime>
  <Words>801</Words>
  <Application>Microsoft Office PowerPoint</Application>
  <PresentationFormat>Ekran Gösterisi (4:3)</PresentationFormat>
  <Paragraphs>53</Paragraphs>
  <Slides>9</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Calibri (Gövde)</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812</cp:revision>
  <cp:lastPrinted>2016-10-24T07:53:35Z</cp:lastPrinted>
  <dcterms:created xsi:type="dcterms:W3CDTF">2016-09-18T09:35:24Z</dcterms:created>
  <dcterms:modified xsi:type="dcterms:W3CDTF">2020-02-24T11:54:02Z</dcterms:modified>
</cp:coreProperties>
</file>